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8"/>
  </p:notesMasterIdLst>
  <p:sldIdLst>
    <p:sldId id="384" r:id="rId2"/>
    <p:sldId id="322" r:id="rId3"/>
    <p:sldId id="364" r:id="rId4"/>
    <p:sldId id="323" r:id="rId5"/>
    <p:sldId id="370" r:id="rId6"/>
    <p:sldId id="282" r:id="rId7"/>
    <p:sldId id="283" r:id="rId8"/>
    <p:sldId id="284" r:id="rId9"/>
    <p:sldId id="285" r:id="rId10"/>
    <p:sldId id="371" r:id="rId11"/>
    <p:sldId id="327" r:id="rId12"/>
    <p:sldId id="326" r:id="rId13"/>
    <p:sldId id="369" r:id="rId14"/>
    <p:sldId id="375" r:id="rId15"/>
    <p:sldId id="365" r:id="rId16"/>
    <p:sldId id="385" r:id="rId17"/>
    <p:sldId id="387" r:id="rId18"/>
    <p:sldId id="388" r:id="rId19"/>
    <p:sldId id="389" r:id="rId20"/>
    <p:sldId id="372" r:id="rId21"/>
    <p:sldId id="373" r:id="rId22"/>
    <p:sldId id="286" r:id="rId23"/>
    <p:sldId id="287" r:id="rId24"/>
    <p:sldId id="288" r:id="rId25"/>
    <p:sldId id="290" r:id="rId26"/>
    <p:sldId id="366" r:id="rId27"/>
    <p:sldId id="374" r:id="rId28"/>
    <p:sldId id="291" r:id="rId29"/>
    <p:sldId id="292" r:id="rId30"/>
    <p:sldId id="289" r:id="rId31"/>
    <p:sldId id="367" r:id="rId32"/>
    <p:sldId id="383" r:id="rId33"/>
    <p:sldId id="379" r:id="rId34"/>
    <p:sldId id="294" r:id="rId35"/>
    <p:sldId id="340" r:id="rId36"/>
    <p:sldId id="318" r:id="rId37"/>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41" autoAdjust="0"/>
    <p:restoredTop sz="94541"/>
  </p:normalViewPr>
  <p:slideViewPr>
    <p:cSldViewPr snapToGrid="0">
      <p:cViewPr varScale="1">
        <p:scale>
          <a:sx n="106" d="100"/>
          <a:sy n="106" d="100"/>
        </p:scale>
        <p:origin x="126" y="444"/>
      </p:cViewPr>
      <p:guideLst>
        <p:guide orient="horz" pos="2160"/>
        <p:guide pos="3840"/>
      </p:guideLst>
    </p:cSldViewPr>
  </p:slideViewPr>
  <p:outlineViewPr>
    <p:cViewPr>
      <p:scale>
        <a:sx n="33" d="100"/>
        <a:sy n="33" d="100"/>
      </p:scale>
      <p:origin x="0" y="-12128"/>
    </p:cViewPr>
  </p:outlineViewPr>
  <p:notesTextViewPr>
    <p:cViewPr>
      <p:scale>
        <a:sx n="1" d="1"/>
        <a:sy n="1" d="1"/>
      </p:scale>
      <p:origin x="0" y="0"/>
    </p:cViewPr>
  </p:notesTextViewPr>
  <p:notesViewPr>
    <p:cSldViewPr snapToGrid="0">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25E667E-A4AF-489F-ABBC-742CDB752DA8}" type="datetimeFigureOut">
              <a:rPr lang="en-US" smtClean="0"/>
              <a:t>8/26/2020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A8E9217B-0819-4A5E-A22B-6D17EF0CA9EC}" type="slidenum">
              <a:rPr lang="en-US" smtClean="0"/>
              <a:t>‹#›</a:t>
            </a:fld>
            <a:endParaRPr lang="en-US"/>
          </a:p>
        </p:txBody>
      </p:sp>
    </p:spTree>
    <p:extLst>
      <p:ext uri="{BB962C8B-B14F-4D97-AF65-F5344CB8AC3E}">
        <p14:creationId xmlns:p14="http://schemas.microsoft.com/office/powerpoint/2010/main" val="342770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do #1 right now</a:t>
            </a:r>
          </a:p>
        </p:txBody>
      </p:sp>
      <p:sp>
        <p:nvSpPr>
          <p:cNvPr id="4" name="Slide Number Placeholder 3"/>
          <p:cNvSpPr>
            <a:spLocks noGrp="1"/>
          </p:cNvSpPr>
          <p:nvPr>
            <p:ph type="sldNum" sz="quarter" idx="5"/>
          </p:nvPr>
        </p:nvSpPr>
        <p:spPr/>
        <p:txBody>
          <a:bodyPr/>
          <a:lstStyle/>
          <a:p>
            <a:fld id="{A8E9217B-0819-4A5E-A22B-6D17EF0CA9EC}" type="slidenum">
              <a:rPr lang="en-US" smtClean="0"/>
              <a:t>11</a:t>
            </a:fld>
            <a:endParaRPr lang="en-US"/>
          </a:p>
        </p:txBody>
      </p:sp>
    </p:spTree>
    <p:extLst>
      <p:ext uri="{BB962C8B-B14F-4D97-AF65-F5344CB8AC3E}">
        <p14:creationId xmlns:p14="http://schemas.microsoft.com/office/powerpoint/2010/main" val="76960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windows can type “python” in the terminal to begin using it</a:t>
            </a:r>
          </a:p>
          <a:p>
            <a:endParaRPr lang="en-US" dirty="0"/>
          </a:p>
        </p:txBody>
      </p:sp>
      <p:sp>
        <p:nvSpPr>
          <p:cNvPr id="4" name="Slide Number Placeholder 3"/>
          <p:cNvSpPr>
            <a:spLocks noGrp="1"/>
          </p:cNvSpPr>
          <p:nvPr>
            <p:ph type="sldNum" sz="quarter" idx="5"/>
          </p:nvPr>
        </p:nvSpPr>
        <p:spPr/>
        <p:txBody>
          <a:bodyPr/>
          <a:lstStyle/>
          <a:p>
            <a:fld id="{A8E9217B-0819-4A5E-A22B-6D17EF0CA9EC}" type="slidenum">
              <a:rPr lang="en-US" smtClean="0"/>
              <a:t>13</a:t>
            </a:fld>
            <a:endParaRPr lang="en-US"/>
          </a:p>
        </p:txBody>
      </p:sp>
    </p:spTree>
    <p:extLst>
      <p:ext uri="{BB962C8B-B14F-4D97-AF65-F5344CB8AC3E}">
        <p14:creationId xmlns:p14="http://schemas.microsoft.com/office/powerpoint/2010/main" val="278108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Mac type "python 3" to run python, whereas windows type python</a:t>
            </a:r>
          </a:p>
        </p:txBody>
      </p:sp>
      <p:sp>
        <p:nvSpPr>
          <p:cNvPr id="4" name="Slide Number Placeholder 3"/>
          <p:cNvSpPr>
            <a:spLocks noGrp="1"/>
          </p:cNvSpPr>
          <p:nvPr>
            <p:ph type="sldNum" sz="quarter" idx="5"/>
          </p:nvPr>
        </p:nvSpPr>
        <p:spPr/>
        <p:txBody>
          <a:bodyPr/>
          <a:lstStyle/>
          <a:p>
            <a:fld id="{A8E9217B-0819-4A5E-A22B-6D17EF0CA9EC}" type="slidenum">
              <a:rPr lang="en-US" smtClean="0"/>
              <a:t>15</a:t>
            </a:fld>
            <a:endParaRPr lang="en-US"/>
          </a:p>
        </p:txBody>
      </p:sp>
    </p:spTree>
    <p:extLst>
      <p:ext uri="{BB962C8B-B14F-4D97-AF65-F5344CB8AC3E}">
        <p14:creationId xmlns:p14="http://schemas.microsoft.com/office/powerpoint/2010/main" val="104901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need .</a:t>
            </a:r>
            <a:r>
              <a:rPr lang="en-US" dirty="0" err="1"/>
              <a:t>py</a:t>
            </a:r>
            <a:r>
              <a:rPr lang="en-US" dirty="0"/>
              <a:t> extension so it knows it is a python file</a:t>
            </a:r>
          </a:p>
        </p:txBody>
      </p:sp>
      <p:sp>
        <p:nvSpPr>
          <p:cNvPr id="4" name="Slide Number Placeholder 3"/>
          <p:cNvSpPr>
            <a:spLocks noGrp="1"/>
          </p:cNvSpPr>
          <p:nvPr>
            <p:ph type="sldNum" sz="quarter" idx="5"/>
          </p:nvPr>
        </p:nvSpPr>
        <p:spPr/>
        <p:txBody>
          <a:bodyPr/>
          <a:lstStyle/>
          <a:p>
            <a:fld id="{A8E9217B-0819-4A5E-A22B-6D17EF0CA9EC}" type="slidenum">
              <a:rPr lang="en-US" smtClean="0"/>
              <a:t>35</a:t>
            </a:fld>
            <a:endParaRPr lang="en-US"/>
          </a:p>
        </p:txBody>
      </p:sp>
    </p:spTree>
    <p:extLst>
      <p:ext uri="{BB962C8B-B14F-4D97-AF65-F5344CB8AC3E}">
        <p14:creationId xmlns:p14="http://schemas.microsoft.com/office/powerpoint/2010/main" val="153862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00AFC476-2578-6E41-A460-9D514B26E75D}"/>
              </a:ext>
            </a:extLst>
          </p:cNvPr>
          <p:cNvSpPr>
            <a:spLocks noGrp="1"/>
          </p:cNvSpPr>
          <p:nvPr>
            <p:ph type="ftr" sz="quarter" idx="10"/>
          </p:nvPr>
        </p:nvSpPr>
        <p:spPr/>
        <p:txBody>
          <a:bodyPr/>
          <a:lstStyle>
            <a:lvl1pPr>
              <a:defRPr/>
            </a:lvl1pPr>
          </a:lstStyle>
          <a:p>
            <a:r>
              <a:rPr lang="en-US" dirty="0">
                <a:solidFill>
                  <a:schemeClr val="bg1">
                    <a:lumMod val="95000"/>
                  </a:schemeClr>
                </a:solidFill>
              </a:rPr>
              <a:t>(C) ARTHUR LEE, TONY MIONE, PRAVIN PAWAR, ALEX KUHN – SUNY KOREA – CSE 101</a:t>
            </a:r>
          </a:p>
        </p:txBody>
      </p:sp>
      <p:sp>
        <p:nvSpPr>
          <p:cNvPr id="11" name="Slide Number Placeholder 10">
            <a:extLst>
              <a:ext uri="{FF2B5EF4-FFF2-40B4-BE49-F238E27FC236}">
                <a16:creationId xmlns:a16="http://schemas.microsoft.com/office/drawing/2014/main" id="{507C8C1F-A72F-8B4B-A5D1-9CFEC3940B92}"/>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27653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10D8F208-9F3E-CD45-B44B-DA689FFBD356}"/>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8" name="Slide Number Placeholder 7">
            <a:extLst>
              <a:ext uri="{FF2B5EF4-FFF2-40B4-BE49-F238E27FC236}">
                <a16:creationId xmlns:a16="http://schemas.microsoft.com/office/drawing/2014/main" id="{5624F1CF-A104-AD4B-A919-865FD1E88AE0}"/>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313114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265E8351-43FE-8943-9F48-390E1DFE3425}"/>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10" name="Slide Number Placeholder 9">
            <a:extLst>
              <a:ext uri="{FF2B5EF4-FFF2-40B4-BE49-F238E27FC236}">
                <a16:creationId xmlns:a16="http://schemas.microsoft.com/office/drawing/2014/main" id="{D13E7EC0-9C83-1045-BCC4-259880979DF2}"/>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23045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1A836A75-E56F-8A4E-BE02-CF4CB3E9189B}"/>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96911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6FE55209-E47D-464E-86A0-BD6254089F40}"/>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11" name="Slide Number Placeholder 10">
            <a:extLst>
              <a:ext uri="{FF2B5EF4-FFF2-40B4-BE49-F238E27FC236}">
                <a16:creationId xmlns:a16="http://schemas.microsoft.com/office/drawing/2014/main" id="{A774F23E-06AA-504A-B604-EAE336E801C0}"/>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63539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D3054502-5108-804A-98DF-A1127FFB70E2}"/>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9" name="Slide Number Placeholder 8">
            <a:extLst>
              <a:ext uri="{FF2B5EF4-FFF2-40B4-BE49-F238E27FC236}">
                <a16:creationId xmlns:a16="http://schemas.microsoft.com/office/drawing/2014/main" id="{4249CA94-FB28-B640-AC65-F1F28E1341EB}"/>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73029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531FB199-A80D-514B-B142-14C9590AF0F2}"/>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11" name="Slide Number Placeholder 10">
            <a:extLst>
              <a:ext uri="{FF2B5EF4-FFF2-40B4-BE49-F238E27FC236}">
                <a16:creationId xmlns:a16="http://schemas.microsoft.com/office/drawing/2014/main" id="{D18101FB-BF6E-5F4F-8E1D-E07768C9CF93}"/>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193618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13A80775-4988-4641-963D-0B4FA5E3C5FB}"/>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7" name="Slide Number Placeholder 6">
            <a:extLst>
              <a:ext uri="{FF2B5EF4-FFF2-40B4-BE49-F238E27FC236}">
                <a16:creationId xmlns:a16="http://schemas.microsoft.com/office/drawing/2014/main" id="{35D82ED1-1680-934C-A3CD-A6CD12BEEA76}"/>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15937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69A8BF0C-EBC9-424F-AEBD-0B7C636732B9}"/>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3" name="Slide Number Placeholder 2">
            <a:extLst>
              <a:ext uri="{FF2B5EF4-FFF2-40B4-BE49-F238E27FC236}">
                <a16:creationId xmlns:a16="http://schemas.microsoft.com/office/drawing/2014/main" id="{EE0A221D-3514-334D-8C93-EFD9F9576F15}"/>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83387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Footer Placeholder 11">
            <a:extLst>
              <a:ext uri="{FF2B5EF4-FFF2-40B4-BE49-F238E27FC236}">
                <a16:creationId xmlns:a16="http://schemas.microsoft.com/office/drawing/2014/main" id="{CA8FB924-8C6D-784F-AA5B-0793CE8E7B8A}"/>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13" name="Slide Number Placeholder 12">
            <a:extLst>
              <a:ext uri="{FF2B5EF4-FFF2-40B4-BE49-F238E27FC236}">
                <a16:creationId xmlns:a16="http://schemas.microsoft.com/office/drawing/2014/main" id="{DE095D10-6078-464E-AD68-FBE648B98775}"/>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228898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Footer Placeholder 9">
            <a:extLst>
              <a:ext uri="{FF2B5EF4-FFF2-40B4-BE49-F238E27FC236}">
                <a16:creationId xmlns:a16="http://schemas.microsoft.com/office/drawing/2014/main" id="{46FAB44B-7F54-D049-ADA5-671CC8767475}"/>
              </a:ext>
            </a:extLst>
          </p:cNvPr>
          <p:cNvSpPr>
            <a:spLocks noGrp="1"/>
          </p:cNvSpPr>
          <p:nvPr>
            <p:ph type="ftr" sz="quarter" idx="10"/>
          </p:nvPr>
        </p:nvSpPr>
        <p:spPr/>
        <p:txBody>
          <a:bodyPr/>
          <a:lstStyle/>
          <a:p>
            <a:r>
              <a:rPr lang="en-US">
                <a:solidFill>
                  <a:schemeClr val="bg1">
                    <a:lumMod val="95000"/>
                  </a:schemeClr>
                </a:solidFill>
              </a:rPr>
              <a:t>(C) ARTHUR LEE, TONY MIONE, PRAVIN PAWAR, ALEX KUHN – SUNY KOREA – CSE 101</a:t>
            </a:r>
            <a:endParaRPr lang="en-US" dirty="0">
              <a:solidFill>
                <a:schemeClr val="bg1">
                  <a:lumMod val="95000"/>
                </a:schemeClr>
              </a:solidFill>
            </a:endParaRPr>
          </a:p>
        </p:txBody>
      </p:sp>
      <p:sp>
        <p:nvSpPr>
          <p:cNvPr id="11" name="Slide Number Placeholder 10">
            <a:extLst>
              <a:ext uri="{FF2B5EF4-FFF2-40B4-BE49-F238E27FC236}">
                <a16:creationId xmlns:a16="http://schemas.microsoft.com/office/drawing/2014/main" id="{F7769EA6-83D3-2F48-A48B-07E770349316}"/>
              </a:ext>
            </a:extLst>
          </p:cNvPr>
          <p:cNvSpPr>
            <a:spLocks noGrp="1"/>
          </p:cNvSpPr>
          <p:nvPr>
            <p:ph type="sldNum" sz="quarter" idx="11"/>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42239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800" cap="all" baseline="0">
                <a:solidFill>
                  <a:srgbClr val="FFFFFF"/>
                </a:solidFill>
              </a:defRPr>
            </a:lvl1pPr>
          </a:lstStyle>
          <a:p>
            <a:r>
              <a:rPr lang="en-US" dirty="0">
                <a:solidFill>
                  <a:schemeClr val="bg1">
                    <a:lumMod val="95000"/>
                  </a:schemeClr>
                </a:solidFill>
              </a:rPr>
              <a:t>(C) ARTHUR LEE, TONY MIONE, PRAVIN PAWAR, ALEX KUHN – SUNY KOREA – CSE 101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DD426C-F078-4967-9FE7-1015426B2B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294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try" TargetMode="External"/><Relationship Id="rId2" Type="http://schemas.openxmlformats.org/officeDocument/2006/relationships/hyperlink" Target="https://ipython.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wb4HNqQtIlI" TargetMode="External"/><Relationship Id="rId2" Type="http://schemas.openxmlformats.org/officeDocument/2006/relationships/hyperlink" Target="https://www.jetbrains.com/pycharm/downloa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8BiYGIDCvvA"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591ACD-15D5-4F49-BD75-6C8598886086}"/>
              </a:ext>
            </a:extLst>
          </p:cNvPr>
          <p:cNvSpPr>
            <a:spLocks noGrp="1"/>
          </p:cNvSpPr>
          <p:nvPr>
            <p:ph type="ctrTitle"/>
          </p:nvPr>
        </p:nvSpPr>
        <p:spPr/>
        <p:txBody>
          <a:bodyPr/>
          <a:lstStyle/>
          <a:p>
            <a:r>
              <a:rPr lang="en-US" dirty="0"/>
              <a:t>Installing Python + PyCharm</a:t>
            </a:r>
          </a:p>
        </p:txBody>
      </p:sp>
      <p:sp>
        <p:nvSpPr>
          <p:cNvPr id="7" name="Subtitle 6">
            <a:extLst>
              <a:ext uri="{FF2B5EF4-FFF2-40B4-BE49-F238E27FC236}">
                <a16:creationId xmlns:a16="http://schemas.microsoft.com/office/drawing/2014/main" id="{E9F2780D-5373-5B42-B797-8F23BC685BA8}"/>
              </a:ext>
            </a:extLst>
          </p:cNvPr>
          <p:cNvSpPr>
            <a:spLocks noGrp="1"/>
          </p:cNvSpPr>
          <p:nvPr>
            <p:ph type="subTitle" idx="1"/>
          </p:nvPr>
        </p:nvSpPr>
        <p:spPr/>
        <p:txBody>
          <a:bodyPr/>
          <a:lstStyle/>
          <a:p>
            <a:r>
              <a:rPr lang="en-US" dirty="0"/>
              <a:t>CSE101: Computer Science Principles</a:t>
            </a:r>
          </a:p>
        </p:txBody>
      </p:sp>
      <p:sp>
        <p:nvSpPr>
          <p:cNvPr id="5" name="Slide Number Placeholder 4">
            <a:extLst>
              <a:ext uri="{FF2B5EF4-FFF2-40B4-BE49-F238E27FC236}">
                <a16:creationId xmlns:a16="http://schemas.microsoft.com/office/drawing/2014/main" id="{F877FC70-F7A9-CE4D-8570-700F93E68A65}"/>
              </a:ext>
            </a:extLst>
          </p:cNvPr>
          <p:cNvSpPr>
            <a:spLocks noGrp="1"/>
          </p:cNvSpPr>
          <p:nvPr>
            <p:ph type="sldNum" sz="quarter" idx="11"/>
          </p:nvPr>
        </p:nvSpPr>
        <p:spPr/>
        <p:txBody>
          <a:bodyPr/>
          <a:lstStyle/>
          <a:p>
            <a:fld id="{DADD426C-F078-4967-9FE7-1015426B2B1F}" type="slidenum">
              <a:rPr lang="en-US" smtClean="0"/>
              <a:t>1</a:t>
            </a:fld>
            <a:endParaRPr lang="en-US"/>
          </a:p>
        </p:txBody>
      </p:sp>
    </p:spTree>
    <p:extLst>
      <p:ext uri="{BB962C8B-B14F-4D97-AF65-F5344CB8AC3E}">
        <p14:creationId xmlns:p14="http://schemas.microsoft.com/office/powerpoint/2010/main" val="226209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69F6DB-984C-8044-A226-B975016C670A}"/>
              </a:ext>
            </a:extLst>
          </p:cNvPr>
          <p:cNvSpPr>
            <a:spLocks noGrp="1"/>
          </p:cNvSpPr>
          <p:nvPr>
            <p:ph type="title"/>
          </p:nvPr>
        </p:nvSpPr>
        <p:spPr/>
        <p:txBody>
          <a:bodyPr/>
          <a:lstStyle/>
          <a:p>
            <a:r>
              <a:rPr lang="en-US" dirty="0"/>
              <a:t>Trying Out Python</a:t>
            </a:r>
          </a:p>
        </p:txBody>
      </p:sp>
      <p:sp>
        <p:nvSpPr>
          <p:cNvPr id="7" name="Text Placeholder 6">
            <a:extLst>
              <a:ext uri="{FF2B5EF4-FFF2-40B4-BE49-F238E27FC236}">
                <a16:creationId xmlns:a16="http://schemas.microsoft.com/office/drawing/2014/main" id="{3F903516-838F-CE41-B74C-88DAE3EF987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9221C8C-675F-B140-A049-B6CF435B7EBB}"/>
              </a:ext>
            </a:extLst>
          </p:cNvPr>
          <p:cNvSpPr>
            <a:spLocks noGrp="1"/>
          </p:cNvSpPr>
          <p:nvPr>
            <p:ph type="sldNum" sz="quarter" idx="11"/>
          </p:nvPr>
        </p:nvSpPr>
        <p:spPr/>
        <p:txBody>
          <a:bodyPr/>
          <a:lstStyle/>
          <a:p>
            <a:fld id="{DADD426C-F078-4967-9FE7-1015426B2B1F}" type="slidenum">
              <a:rPr lang="en-US" smtClean="0"/>
              <a:t>10</a:t>
            </a:fld>
            <a:endParaRPr lang="en-US"/>
          </a:p>
        </p:txBody>
      </p:sp>
    </p:spTree>
    <p:extLst>
      <p:ext uri="{BB962C8B-B14F-4D97-AF65-F5344CB8AC3E}">
        <p14:creationId xmlns:p14="http://schemas.microsoft.com/office/powerpoint/2010/main" val="61619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a:t>What is a computer program?</a:t>
            </a:r>
            <a:endParaRPr lang="en-US" dirty="0"/>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lstStyle/>
          <a:p>
            <a:r>
              <a:rPr lang="en-US" dirty="0"/>
              <a:t>A computer program is a sequence of instructions the computer executes to solve a well-defined problem</a:t>
            </a:r>
          </a:p>
          <a:p>
            <a:r>
              <a:rPr lang="en-US" dirty="0"/>
              <a:t>The instructions or steps the programmer writes constitute the source code of the program</a:t>
            </a:r>
          </a:p>
          <a:p>
            <a:r>
              <a:rPr lang="en-US" dirty="0"/>
              <a:t>In Python, many of these instructions look like regular, everyday English with some extra punctuation thrown in</a:t>
            </a:r>
          </a:p>
          <a:p>
            <a:r>
              <a:rPr lang="en-US" dirty="0"/>
              <a:t>There are two basic ways to give commands written in Python to the computer:</a:t>
            </a:r>
          </a:p>
          <a:p>
            <a:pPr marL="457200" indent="-336550">
              <a:buFont typeface="+mj-lt"/>
              <a:buAutoNum type="arabicPeriod"/>
            </a:pPr>
            <a:r>
              <a:rPr lang="en-US" dirty="0"/>
              <a:t>Type individual instructions via an interactive shell, a program that executes the commands immediately</a:t>
            </a:r>
          </a:p>
          <a:p>
            <a:pPr marL="457200" indent="-336550">
              <a:buFont typeface="+mj-lt"/>
              <a:buAutoNum type="arabicPeriod"/>
            </a:pPr>
            <a:r>
              <a:rPr lang="en-US" dirty="0"/>
              <a:t>Write a complete, stand-alone application that we can run over and over</a:t>
            </a:r>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11</a:t>
            </a:fld>
            <a:endParaRPr lang="en-US"/>
          </a:p>
        </p:txBody>
      </p:sp>
    </p:spTree>
    <p:extLst>
      <p:ext uri="{BB962C8B-B14F-4D97-AF65-F5344CB8AC3E}">
        <p14:creationId xmlns:p14="http://schemas.microsoft.com/office/powerpoint/2010/main" val="423121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a:t>Python console / interactive shell</a:t>
            </a:r>
            <a:endParaRPr lang="en-US" dirty="0"/>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lstStyle/>
          <a:p>
            <a:r>
              <a:rPr lang="en-US" dirty="0"/>
              <a:t>The </a:t>
            </a:r>
            <a:r>
              <a:rPr lang="en-US" b="1" dirty="0"/>
              <a:t>console</a:t>
            </a:r>
            <a:r>
              <a:rPr lang="en-US" dirty="0"/>
              <a:t> (or interactive shell) is</a:t>
            </a:r>
          </a:p>
          <a:p>
            <a:pPr lvl="1"/>
            <a:r>
              <a:rPr lang="en-US" dirty="0"/>
              <a:t>A window where a single command or short set of commands can be typed to the computer</a:t>
            </a:r>
          </a:p>
          <a:p>
            <a:pPr lvl="1"/>
            <a:r>
              <a:rPr lang="en-US" dirty="0"/>
              <a:t>The computer tries to execute those commands</a:t>
            </a:r>
          </a:p>
          <a:p>
            <a:r>
              <a:rPr lang="en-US" dirty="0"/>
              <a:t>Python </a:t>
            </a:r>
            <a:r>
              <a:rPr lang="en-US" b="1" dirty="0"/>
              <a:t>interpreter</a:t>
            </a:r>
            <a:r>
              <a:rPr lang="en-US" dirty="0"/>
              <a:t> </a:t>
            </a:r>
          </a:p>
          <a:p>
            <a:pPr lvl="1"/>
            <a:r>
              <a:rPr lang="en-US" dirty="0"/>
              <a:t>Reads Python instructions typed into the console by the user</a:t>
            </a:r>
          </a:p>
          <a:p>
            <a:pPr lvl="1"/>
            <a:r>
              <a:rPr lang="en-US" dirty="0"/>
              <a:t>The interpreter converts them into a form the computer’s hardware understands</a:t>
            </a:r>
          </a:p>
          <a:p>
            <a:pPr lvl="1"/>
            <a:r>
              <a:rPr lang="en-US" dirty="0"/>
              <a:t>The language that the hardware understands is called</a:t>
            </a:r>
            <a:r>
              <a:rPr lang="en-US" b="1" dirty="0"/>
              <a:t> machine language</a:t>
            </a:r>
          </a:p>
          <a:p>
            <a:r>
              <a:rPr lang="en-US" dirty="0"/>
              <a:t>No matter what programming language is used, at some point the source code must be translated into machine language for the computer to execute it</a:t>
            </a:r>
          </a:p>
          <a:p>
            <a:endParaRPr lang="en-US" dirty="0"/>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12</a:t>
            </a:fld>
            <a:endParaRPr lang="en-US"/>
          </a:p>
        </p:txBody>
      </p:sp>
    </p:spTree>
    <p:extLst>
      <p:ext uri="{BB962C8B-B14F-4D97-AF65-F5344CB8AC3E}">
        <p14:creationId xmlns:p14="http://schemas.microsoft.com/office/powerpoint/2010/main" val="226395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1952-7792-4B08-8769-F0FD8386E75F}"/>
              </a:ext>
            </a:extLst>
          </p:cNvPr>
          <p:cNvSpPr>
            <a:spLocks noGrp="1"/>
          </p:cNvSpPr>
          <p:nvPr>
            <p:ph type="title"/>
          </p:nvPr>
        </p:nvSpPr>
        <p:spPr/>
        <p:txBody>
          <a:bodyPr/>
          <a:lstStyle/>
          <a:p>
            <a:r>
              <a:rPr lang="en-US" dirty="0"/>
              <a:t>Opening a Terminal (Command Prompt)</a:t>
            </a:r>
          </a:p>
        </p:txBody>
      </p:sp>
      <p:sp>
        <p:nvSpPr>
          <p:cNvPr id="3" name="Content Placeholder 2">
            <a:extLst>
              <a:ext uri="{FF2B5EF4-FFF2-40B4-BE49-F238E27FC236}">
                <a16:creationId xmlns:a16="http://schemas.microsoft.com/office/drawing/2014/main" id="{700FE6DB-A611-42F6-85D3-99D8A4DCAD05}"/>
              </a:ext>
            </a:extLst>
          </p:cNvPr>
          <p:cNvSpPr>
            <a:spLocks noGrp="1"/>
          </p:cNvSpPr>
          <p:nvPr>
            <p:ph idx="1"/>
          </p:nvPr>
        </p:nvSpPr>
        <p:spPr/>
        <p:txBody>
          <a:bodyPr/>
          <a:lstStyle/>
          <a:p>
            <a:r>
              <a:rPr lang="en-US" dirty="0"/>
              <a:t>Windows</a:t>
            </a:r>
          </a:p>
          <a:p>
            <a:pPr lvl="1"/>
            <a:r>
              <a:rPr lang="en-US" dirty="0"/>
              <a:t>Press "Win-R," type "</a:t>
            </a:r>
            <a:r>
              <a:rPr lang="en-US" dirty="0" err="1"/>
              <a:t>cmd</a:t>
            </a:r>
            <a:r>
              <a:rPr lang="en-US" dirty="0"/>
              <a:t>" and press "Enter" to open a Command Prompt session using just your keyboard. </a:t>
            </a:r>
          </a:p>
          <a:p>
            <a:r>
              <a:rPr lang="en-US" dirty="0"/>
              <a:t>Mac OS</a:t>
            </a:r>
          </a:p>
          <a:p>
            <a:pPr lvl="1"/>
            <a:r>
              <a:rPr lang="en-US" dirty="0"/>
              <a:t>Finder -&gt; Applications -&gt; Utilities -&gt; Terminal</a:t>
            </a:r>
          </a:p>
          <a:p>
            <a:pPr lvl="1"/>
            <a:endParaRPr lang="en-US" dirty="0"/>
          </a:p>
        </p:txBody>
      </p:sp>
      <p:sp>
        <p:nvSpPr>
          <p:cNvPr id="5" name="Slide Number Placeholder 4">
            <a:extLst>
              <a:ext uri="{FF2B5EF4-FFF2-40B4-BE49-F238E27FC236}">
                <a16:creationId xmlns:a16="http://schemas.microsoft.com/office/drawing/2014/main" id="{B6C8AEFB-31EB-4880-AAC4-A2823CD359B0}"/>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13</a:t>
            </a:fld>
            <a:endParaRPr lang="en-US"/>
          </a:p>
        </p:txBody>
      </p:sp>
      <p:pic>
        <p:nvPicPr>
          <p:cNvPr id="2050" name="Picture 2" descr="Image result for how to get mac os terminal">
            <a:extLst>
              <a:ext uri="{FF2B5EF4-FFF2-40B4-BE49-F238E27FC236}">
                <a16:creationId xmlns:a16="http://schemas.microsoft.com/office/drawing/2014/main" id="{B9E08184-9A73-4C25-AA00-3E8575056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502" y="3792100"/>
            <a:ext cx="3461657" cy="2076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88C987-CA7D-47B6-B4F0-C5CB2AB765C0}"/>
              </a:ext>
            </a:extLst>
          </p:cNvPr>
          <p:cNvPicPr>
            <a:picLocks noChangeAspect="1"/>
          </p:cNvPicPr>
          <p:nvPr/>
        </p:nvPicPr>
        <p:blipFill>
          <a:blip r:embed="rId4"/>
          <a:stretch>
            <a:fillRect/>
          </a:stretch>
        </p:blipFill>
        <p:spPr>
          <a:xfrm>
            <a:off x="1706374" y="3828965"/>
            <a:ext cx="2725157" cy="1657754"/>
          </a:xfrm>
          <a:prstGeom prst="rect">
            <a:avLst/>
          </a:prstGeom>
        </p:spPr>
      </p:pic>
    </p:spTree>
    <p:extLst>
      <p:ext uri="{BB962C8B-B14F-4D97-AF65-F5344CB8AC3E}">
        <p14:creationId xmlns:p14="http://schemas.microsoft.com/office/powerpoint/2010/main" val="358165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95F-8445-C847-98D1-961491BD9AB1}"/>
              </a:ext>
            </a:extLst>
          </p:cNvPr>
          <p:cNvSpPr>
            <a:spLocks noGrp="1"/>
          </p:cNvSpPr>
          <p:nvPr>
            <p:ph type="title"/>
          </p:nvPr>
        </p:nvSpPr>
        <p:spPr/>
        <p:txBody>
          <a:bodyPr/>
          <a:lstStyle/>
          <a:p>
            <a:r>
              <a:rPr lang="en-US" dirty="0"/>
              <a:t>Start the Python Interpreter </a:t>
            </a:r>
          </a:p>
        </p:txBody>
      </p:sp>
      <p:sp>
        <p:nvSpPr>
          <p:cNvPr id="3" name="Content Placeholder 2">
            <a:extLst>
              <a:ext uri="{FF2B5EF4-FFF2-40B4-BE49-F238E27FC236}">
                <a16:creationId xmlns:a16="http://schemas.microsoft.com/office/drawing/2014/main" id="{92ED44DA-B3C7-6C4F-9CCF-7BE5CE3098E5}"/>
              </a:ext>
            </a:extLst>
          </p:cNvPr>
          <p:cNvSpPr>
            <a:spLocks noGrp="1"/>
          </p:cNvSpPr>
          <p:nvPr>
            <p:ph idx="1"/>
          </p:nvPr>
        </p:nvSpPr>
        <p:spPr/>
        <p:txBody>
          <a:bodyPr/>
          <a:lstStyle/>
          <a:p>
            <a:r>
              <a:rPr lang="en-US" dirty="0"/>
              <a:t>In your Terminal:</a:t>
            </a:r>
          </a:p>
          <a:p>
            <a:endParaRPr lang="en-US" dirty="0"/>
          </a:p>
          <a:p>
            <a:r>
              <a:rPr lang="en-US" b="1" dirty="0"/>
              <a:t>On Windows</a:t>
            </a:r>
            <a:r>
              <a:rPr lang="en-US" dirty="0"/>
              <a:t>:</a:t>
            </a:r>
          </a:p>
          <a:p>
            <a:r>
              <a:rPr lang="en-US" dirty="0"/>
              <a:t>Type "python" and press "Enter"</a:t>
            </a:r>
          </a:p>
          <a:p>
            <a:endParaRPr lang="en-US" dirty="0"/>
          </a:p>
          <a:p>
            <a:r>
              <a:rPr lang="en-US" b="1" dirty="0"/>
              <a:t>On Mac:</a:t>
            </a:r>
          </a:p>
          <a:p>
            <a:r>
              <a:rPr lang="en-US" dirty="0"/>
              <a:t>Type "python3" and press "Enter"</a:t>
            </a:r>
          </a:p>
        </p:txBody>
      </p:sp>
      <p:sp>
        <p:nvSpPr>
          <p:cNvPr id="5" name="Slide Number Placeholder 4">
            <a:extLst>
              <a:ext uri="{FF2B5EF4-FFF2-40B4-BE49-F238E27FC236}">
                <a16:creationId xmlns:a16="http://schemas.microsoft.com/office/drawing/2014/main" id="{1A05E802-026C-E042-9DCB-A2912193F096}"/>
              </a:ext>
            </a:extLst>
          </p:cNvPr>
          <p:cNvSpPr>
            <a:spLocks noGrp="1"/>
          </p:cNvSpPr>
          <p:nvPr>
            <p:ph type="sldNum" sz="quarter" idx="11"/>
          </p:nvPr>
        </p:nvSpPr>
        <p:spPr/>
        <p:txBody>
          <a:bodyPr/>
          <a:lstStyle/>
          <a:p>
            <a:fld id="{DADD426C-F078-4967-9FE7-1015426B2B1F}" type="slidenum">
              <a:rPr lang="en-US" smtClean="0"/>
              <a:t>14</a:t>
            </a:fld>
            <a:endParaRPr lang="en-US"/>
          </a:p>
        </p:txBody>
      </p:sp>
    </p:spTree>
    <p:extLst>
      <p:ext uri="{BB962C8B-B14F-4D97-AF65-F5344CB8AC3E}">
        <p14:creationId xmlns:p14="http://schemas.microsoft.com/office/powerpoint/2010/main" val="376637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C58848-B815-4D76-B35B-A5FC70CB573A}"/>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15</a:t>
            </a:fld>
            <a:endParaRPr lang="en-US"/>
          </a:p>
        </p:txBody>
      </p:sp>
      <p:sp>
        <p:nvSpPr>
          <p:cNvPr id="8" name="Content Placeholder 2">
            <a:extLst>
              <a:ext uri="{FF2B5EF4-FFF2-40B4-BE49-F238E27FC236}">
                <a16:creationId xmlns:a16="http://schemas.microsoft.com/office/drawing/2014/main" id="{DCC93299-BA7D-483E-8FDD-FF372DE49C03}"/>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spcBef>
                <a:spcPts val="600"/>
              </a:spcBef>
              <a:spcAft>
                <a:spcPts val="0"/>
              </a:spcAft>
              <a:buFont typeface="Arial" panose="020B0604020202020204" pitchFamily="34" charset="0"/>
              <a:buChar char="•"/>
            </a:pPr>
            <a:r>
              <a:rPr lang="en-US" b="1" dirty="0"/>
              <a:t>print("hello world")</a:t>
            </a:r>
          </a:p>
          <a:p>
            <a:pPr marL="182563" indent="-182563">
              <a:spcBef>
                <a:spcPts val="600"/>
              </a:spcBef>
              <a:spcAft>
                <a:spcPts val="0"/>
              </a:spcAft>
              <a:buFont typeface="Arial" panose="020B0604020202020204" pitchFamily="34" charset="0"/>
              <a:buChar char="•"/>
            </a:pPr>
            <a:r>
              <a:rPr lang="en-US" b="1" dirty="0"/>
              <a:t>1 + 5</a:t>
            </a:r>
          </a:p>
          <a:p>
            <a:pPr marL="182563" indent="-182563">
              <a:spcBef>
                <a:spcPts val="600"/>
              </a:spcBef>
              <a:spcAft>
                <a:spcPts val="0"/>
              </a:spcAft>
              <a:buFont typeface="Arial" panose="020B0604020202020204" pitchFamily="34" charset="0"/>
              <a:buChar char="•"/>
            </a:pPr>
            <a:r>
              <a:rPr lang="en-US" b="1" dirty="0"/>
              <a:t>a = 1</a:t>
            </a:r>
          </a:p>
          <a:p>
            <a:pPr marL="182563" indent="-182563">
              <a:spcBef>
                <a:spcPts val="600"/>
              </a:spcBef>
              <a:spcAft>
                <a:spcPts val="0"/>
              </a:spcAft>
              <a:buFont typeface="Arial" panose="020B0604020202020204" pitchFamily="34" charset="0"/>
              <a:buChar char="•"/>
            </a:pPr>
            <a:r>
              <a:rPr lang="en-US" b="1" dirty="0"/>
              <a:t>b = 2</a:t>
            </a:r>
          </a:p>
          <a:p>
            <a:pPr marL="182563" indent="-182563">
              <a:spcBef>
                <a:spcPts val="600"/>
              </a:spcBef>
              <a:spcAft>
                <a:spcPts val="0"/>
              </a:spcAft>
              <a:buFont typeface="Arial" panose="020B0604020202020204" pitchFamily="34" charset="0"/>
              <a:buChar char="•"/>
            </a:pPr>
            <a:r>
              <a:rPr lang="en-US" b="1" dirty="0"/>
              <a:t>a + b</a:t>
            </a:r>
          </a:p>
          <a:p>
            <a:pPr marL="182563" indent="-182563">
              <a:spcBef>
                <a:spcPts val="600"/>
              </a:spcBef>
              <a:spcAft>
                <a:spcPts val="0"/>
              </a:spcAft>
              <a:buFont typeface="Arial" panose="020B0604020202020204" pitchFamily="34" charset="0"/>
              <a:buChar char="•"/>
            </a:pPr>
            <a:r>
              <a:rPr lang="en-US" b="1" dirty="0"/>
              <a:t>name = "SUNY"</a:t>
            </a:r>
          </a:p>
          <a:p>
            <a:pPr marL="182563" indent="-182563">
              <a:spcBef>
                <a:spcPts val="600"/>
              </a:spcBef>
              <a:spcAft>
                <a:spcPts val="0"/>
              </a:spcAft>
              <a:buFont typeface="Arial" panose="020B0604020202020204" pitchFamily="34" charset="0"/>
              <a:buChar char="•"/>
            </a:pPr>
            <a:r>
              <a:rPr lang="en-US" b="1" dirty="0"/>
              <a:t>country = "Korea"</a:t>
            </a:r>
          </a:p>
          <a:p>
            <a:pPr marL="182563" indent="-182563">
              <a:spcBef>
                <a:spcPts val="600"/>
              </a:spcBef>
              <a:spcAft>
                <a:spcPts val="0"/>
              </a:spcAft>
              <a:buFont typeface="Arial" panose="020B0604020202020204" pitchFamily="34" charset="0"/>
              <a:buChar char="•"/>
            </a:pPr>
            <a:r>
              <a:rPr lang="en-US" b="1" dirty="0"/>
              <a:t>print(name + country)</a:t>
            </a:r>
          </a:p>
          <a:p>
            <a:pPr marL="182563" indent="-182563">
              <a:spcBef>
                <a:spcPts val="600"/>
              </a:spcBef>
              <a:spcAft>
                <a:spcPts val="0"/>
              </a:spcAft>
              <a:buFont typeface="Arial" panose="020B0604020202020204" pitchFamily="34" charset="0"/>
              <a:buChar char="•"/>
            </a:pPr>
            <a:r>
              <a:rPr lang="en-US" b="1" dirty="0"/>
              <a:t>Pi = 22/7</a:t>
            </a:r>
          </a:p>
          <a:p>
            <a:pPr marL="182563" indent="-182563">
              <a:spcBef>
                <a:spcPts val="600"/>
              </a:spcBef>
              <a:spcAft>
                <a:spcPts val="0"/>
              </a:spcAft>
              <a:buFont typeface="Arial" panose="020B0604020202020204" pitchFamily="34" charset="0"/>
              <a:buChar char="•"/>
            </a:pPr>
            <a:r>
              <a:rPr lang="en-US" b="1" dirty="0"/>
              <a:t>print(type(name))</a:t>
            </a:r>
          </a:p>
          <a:p>
            <a:pPr marL="182563" indent="-182563">
              <a:spcBef>
                <a:spcPts val="600"/>
              </a:spcBef>
              <a:spcAft>
                <a:spcPts val="0"/>
              </a:spcAft>
              <a:buFont typeface="Arial" panose="020B0604020202020204" pitchFamily="34" charset="0"/>
              <a:buChar char="•"/>
            </a:pPr>
            <a:r>
              <a:rPr lang="en-US" b="1" dirty="0"/>
              <a:t>print(type(Pi))</a:t>
            </a:r>
          </a:p>
        </p:txBody>
      </p:sp>
      <p:sp>
        <p:nvSpPr>
          <p:cNvPr id="3" name="Title 2">
            <a:extLst>
              <a:ext uri="{FF2B5EF4-FFF2-40B4-BE49-F238E27FC236}">
                <a16:creationId xmlns:a16="http://schemas.microsoft.com/office/drawing/2014/main" id="{9009AD04-12E5-BE4C-B036-E25EE680C7BE}"/>
              </a:ext>
            </a:extLst>
          </p:cNvPr>
          <p:cNvSpPr>
            <a:spLocks noGrp="1"/>
          </p:cNvSpPr>
          <p:nvPr>
            <p:ph type="title"/>
          </p:nvPr>
        </p:nvSpPr>
        <p:spPr/>
        <p:txBody>
          <a:bodyPr/>
          <a:lstStyle/>
          <a:p>
            <a:r>
              <a:rPr lang="en-US" dirty="0"/>
              <a:t>Some Python Statements</a:t>
            </a:r>
          </a:p>
        </p:txBody>
      </p:sp>
    </p:spTree>
    <p:extLst>
      <p:ext uri="{BB962C8B-B14F-4D97-AF65-F5344CB8AC3E}">
        <p14:creationId xmlns:p14="http://schemas.microsoft.com/office/powerpoint/2010/main" val="330461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B135C7-B243-1240-9CEE-4699474D35DF}"/>
              </a:ext>
            </a:extLst>
          </p:cNvPr>
          <p:cNvSpPr>
            <a:spLocks noGrp="1"/>
          </p:cNvSpPr>
          <p:nvPr>
            <p:ph type="title"/>
          </p:nvPr>
        </p:nvSpPr>
        <p:spPr/>
        <p:txBody>
          <a:bodyPr/>
          <a:lstStyle/>
          <a:p>
            <a:r>
              <a:rPr lang="en-US" dirty="0"/>
              <a:t>Installing </a:t>
            </a:r>
            <a:r>
              <a:rPr lang="en-US" dirty="0" err="1"/>
              <a:t>Jupyter</a:t>
            </a:r>
            <a:r>
              <a:rPr lang="en-US" dirty="0"/>
              <a:t> Notebooks</a:t>
            </a:r>
          </a:p>
        </p:txBody>
      </p:sp>
      <p:sp>
        <p:nvSpPr>
          <p:cNvPr id="7" name="Text Placeholder 6">
            <a:extLst>
              <a:ext uri="{FF2B5EF4-FFF2-40B4-BE49-F238E27FC236}">
                <a16:creationId xmlns:a16="http://schemas.microsoft.com/office/drawing/2014/main" id="{E8353C8D-5CF6-CB47-810E-572FB178D8AA}"/>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FE3A471-B6C2-5949-A3FA-E5C5242A5DEF}"/>
              </a:ext>
            </a:extLst>
          </p:cNvPr>
          <p:cNvSpPr>
            <a:spLocks noGrp="1"/>
          </p:cNvSpPr>
          <p:nvPr>
            <p:ph type="sldNum" sz="quarter" idx="11"/>
          </p:nvPr>
        </p:nvSpPr>
        <p:spPr/>
        <p:txBody>
          <a:bodyPr/>
          <a:lstStyle/>
          <a:p>
            <a:fld id="{DADD426C-F078-4967-9FE7-1015426B2B1F}" type="slidenum">
              <a:rPr lang="en-US" smtClean="0"/>
              <a:t>16</a:t>
            </a:fld>
            <a:endParaRPr lang="en-US"/>
          </a:p>
        </p:txBody>
      </p:sp>
    </p:spTree>
    <p:extLst>
      <p:ext uri="{BB962C8B-B14F-4D97-AF65-F5344CB8AC3E}">
        <p14:creationId xmlns:p14="http://schemas.microsoft.com/office/powerpoint/2010/main" val="109463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normAutofit/>
          </a:bodyPr>
          <a:lstStyle/>
          <a:p>
            <a:r>
              <a:rPr lang="en-US" dirty="0"/>
              <a:t>Another tool you can use in addition to the command prompt is </a:t>
            </a:r>
            <a:r>
              <a:rPr lang="en-US" dirty="0" err="1"/>
              <a:t>IPython</a:t>
            </a:r>
            <a:r>
              <a:rPr lang="en-US" dirty="0"/>
              <a:t> </a:t>
            </a:r>
            <a:r>
              <a:rPr lang="en-US" dirty="0" err="1"/>
              <a:t>Jupyter</a:t>
            </a:r>
            <a:r>
              <a:rPr lang="en-US" dirty="0"/>
              <a:t> Notebooks</a:t>
            </a:r>
          </a:p>
          <a:p>
            <a:pPr lvl="1"/>
            <a:r>
              <a:rPr lang="en-US" dirty="0"/>
              <a:t>You can learn about the project at </a:t>
            </a:r>
            <a:r>
              <a:rPr lang="en-US" dirty="0">
                <a:hlinkClick r:id="rId2"/>
              </a:rPr>
              <a:t>https://ipython.org</a:t>
            </a:r>
            <a:r>
              <a:rPr lang="en-US" dirty="0"/>
              <a:t> </a:t>
            </a:r>
          </a:p>
          <a:p>
            <a:r>
              <a:rPr lang="en-US" dirty="0" err="1"/>
              <a:t>Jupyter</a:t>
            </a:r>
            <a:r>
              <a:rPr lang="en-US" dirty="0"/>
              <a:t> Notebooks are an interactive environment to run Python code and see the results</a:t>
            </a:r>
          </a:p>
          <a:p>
            <a:pPr lvl="1"/>
            <a:r>
              <a:rPr lang="en-US" dirty="0"/>
              <a:t>You may find it easier to use than the command prompt</a:t>
            </a:r>
          </a:p>
          <a:p>
            <a:pPr marL="0" indent="0">
              <a:buNone/>
            </a:pPr>
            <a:endParaRPr lang="en-US" u="sng" dirty="0"/>
          </a:p>
          <a:p>
            <a:r>
              <a:rPr lang="en-US" dirty="0"/>
              <a:t>The installation instructions vary depending on your OS – see next slide. </a:t>
            </a:r>
          </a:p>
          <a:p>
            <a:pPr lvl="1"/>
            <a:r>
              <a:rPr lang="en-US" dirty="0"/>
              <a:t>You can try using it online at: </a:t>
            </a:r>
            <a:r>
              <a:rPr lang="en-US" u="sng" dirty="0">
                <a:hlinkClick r:id="rId3"/>
              </a:rPr>
              <a:t>https://jupyter.org/try</a:t>
            </a:r>
            <a:endParaRPr lang="en-US" u="sng"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17</a:t>
            </a:fld>
            <a:endParaRPr lang="en-US"/>
          </a:p>
        </p:txBody>
      </p:sp>
    </p:spTree>
    <p:extLst>
      <p:ext uri="{BB962C8B-B14F-4D97-AF65-F5344CB8AC3E}">
        <p14:creationId xmlns:p14="http://schemas.microsoft.com/office/powerpoint/2010/main" val="309680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1292-6E9F-8642-801C-7C7C22B7B35E}"/>
              </a:ext>
            </a:extLst>
          </p:cNvPr>
          <p:cNvSpPr>
            <a:spLocks noGrp="1"/>
          </p:cNvSpPr>
          <p:nvPr>
            <p:ph type="title"/>
          </p:nvPr>
        </p:nvSpPr>
        <p:spPr/>
        <p:txBody>
          <a:bodyPr/>
          <a:lstStyle/>
          <a:p>
            <a:r>
              <a:rPr lang="en-US" dirty="0"/>
              <a:t>Installing </a:t>
            </a:r>
            <a:r>
              <a:rPr lang="en-US" dirty="0" err="1"/>
              <a:t>Jupyter</a:t>
            </a:r>
            <a:r>
              <a:rPr lang="en-US" dirty="0"/>
              <a:t> Notebooks</a:t>
            </a:r>
          </a:p>
        </p:txBody>
      </p:sp>
      <p:sp>
        <p:nvSpPr>
          <p:cNvPr id="3" name="Content Placeholder 2">
            <a:extLst>
              <a:ext uri="{FF2B5EF4-FFF2-40B4-BE49-F238E27FC236}">
                <a16:creationId xmlns:a16="http://schemas.microsoft.com/office/drawing/2014/main" id="{E6E48650-69B9-B54E-8FD1-D5FEAD62585C}"/>
              </a:ext>
            </a:extLst>
          </p:cNvPr>
          <p:cNvSpPr>
            <a:spLocks noGrp="1"/>
          </p:cNvSpPr>
          <p:nvPr>
            <p:ph idx="1"/>
          </p:nvPr>
        </p:nvSpPr>
        <p:spPr/>
        <p:txBody>
          <a:bodyPr>
            <a:normAutofit/>
          </a:bodyPr>
          <a:lstStyle/>
          <a:p>
            <a:r>
              <a:rPr lang="en-US" b="1" dirty="0"/>
              <a:t>On Mac:</a:t>
            </a:r>
          </a:p>
          <a:p>
            <a:r>
              <a:rPr lang="en-US" dirty="0"/>
              <a:t>Open Terminal and type the following commands:</a:t>
            </a:r>
          </a:p>
          <a:p>
            <a:pPr marL="201168" lvl="1" indent="0">
              <a:buNone/>
            </a:pPr>
            <a:r>
              <a:rPr lang="en-US" dirty="0">
                <a:latin typeface="Monaco" pitchFamily="2" charset="77"/>
              </a:rPr>
              <a:t>	pip3 install --upgrade pip</a:t>
            </a:r>
          </a:p>
          <a:p>
            <a:pPr marL="201168" lvl="1" indent="0">
              <a:buNone/>
            </a:pPr>
            <a:r>
              <a:rPr lang="en-US" dirty="0">
                <a:latin typeface="Monaco" pitchFamily="2" charset="77"/>
              </a:rPr>
              <a:t>	pip3 install --upgrade </a:t>
            </a:r>
            <a:r>
              <a:rPr lang="en-US" dirty="0" err="1">
                <a:latin typeface="Monaco" pitchFamily="2" charset="77"/>
              </a:rPr>
              <a:t>ipython</a:t>
            </a:r>
            <a:r>
              <a:rPr lang="en-US" dirty="0">
                <a:latin typeface="Monaco" pitchFamily="2" charset="77"/>
              </a:rPr>
              <a:t> </a:t>
            </a:r>
            <a:r>
              <a:rPr lang="en-US" dirty="0" err="1">
                <a:latin typeface="Monaco" pitchFamily="2" charset="77"/>
              </a:rPr>
              <a:t>jupyter</a:t>
            </a:r>
            <a:endParaRPr lang="en-US" dirty="0">
              <a:latin typeface="Monaco" pitchFamily="2" charset="77"/>
            </a:endParaRPr>
          </a:p>
          <a:p>
            <a:r>
              <a:rPr lang="en-US" dirty="0">
                <a:latin typeface="Calibri" panose="020F0502020204030204" pitchFamily="34" charset="0"/>
                <a:cs typeface="Calibri" panose="020F0502020204030204" pitchFamily="34" charset="0"/>
              </a:rPr>
              <a:t>Note: you may be asked to install command line tools – install them if asked.</a:t>
            </a:r>
          </a:p>
          <a:p>
            <a:endParaRPr lang="en-US" b="1" dirty="0"/>
          </a:p>
          <a:p>
            <a:r>
              <a:rPr lang="en-US" b="1" dirty="0"/>
              <a:t>On Windows:</a:t>
            </a:r>
          </a:p>
          <a:p>
            <a:r>
              <a:rPr lang="en-US" dirty="0"/>
              <a:t>Open the Command Prompt and type the following commands:</a:t>
            </a:r>
          </a:p>
          <a:p>
            <a:pPr marL="201168" lvl="1" indent="0">
              <a:buNone/>
            </a:pPr>
            <a:r>
              <a:rPr lang="en-US" dirty="0">
                <a:latin typeface="Monaco" pitchFamily="2" charset="77"/>
              </a:rPr>
              <a:t>	pip install --upgrade pip</a:t>
            </a:r>
          </a:p>
          <a:p>
            <a:pPr marL="201168" lvl="1" indent="0">
              <a:buNone/>
            </a:pPr>
            <a:r>
              <a:rPr lang="en-US" dirty="0">
                <a:latin typeface="Monaco" pitchFamily="2" charset="77"/>
              </a:rPr>
              <a:t>	pip install --upgrade </a:t>
            </a:r>
            <a:r>
              <a:rPr lang="en-US" dirty="0" err="1">
                <a:latin typeface="Monaco" pitchFamily="2" charset="77"/>
              </a:rPr>
              <a:t>ipython</a:t>
            </a:r>
            <a:r>
              <a:rPr lang="en-US" dirty="0">
                <a:latin typeface="Monaco" pitchFamily="2" charset="77"/>
              </a:rPr>
              <a:t> </a:t>
            </a:r>
            <a:r>
              <a:rPr lang="en-US" dirty="0" err="1">
                <a:latin typeface="Monaco" pitchFamily="2" charset="77"/>
              </a:rPr>
              <a:t>jupyter</a:t>
            </a:r>
            <a:endParaRPr lang="en-US" dirty="0">
              <a:latin typeface="Monaco" pitchFamily="2" charset="77"/>
            </a:endParaRPr>
          </a:p>
        </p:txBody>
      </p:sp>
      <p:sp>
        <p:nvSpPr>
          <p:cNvPr id="4" name="Slide Number Placeholder 3">
            <a:extLst>
              <a:ext uri="{FF2B5EF4-FFF2-40B4-BE49-F238E27FC236}">
                <a16:creationId xmlns:a16="http://schemas.microsoft.com/office/drawing/2014/main" id="{5BD1A216-FEC7-A746-B025-A6B38F637C77}"/>
              </a:ext>
            </a:extLst>
          </p:cNvPr>
          <p:cNvSpPr>
            <a:spLocks noGrp="1"/>
          </p:cNvSpPr>
          <p:nvPr>
            <p:ph type="sldNum" sz="quarter" idx="11"/>
          </p:nvPr>
        </p:nvSpPr>
        <p:spPr/>
        <p:txBody>
          <a:bodyPr/>
          <a:lstStyle/>
          <a:p>
            <a:fld id="{DADD426C-F078-4967-9FE7-1015426B2B1F}" type="slidenum">
              <a:rPr lang="en-US" smtClean="0"/>
              <a:pPr/>
              <a:t>18</a:t>
            </a:fld>
            <a:endParaRPr lang="en-US"/>
          </a:p>
        </p:txBody>
      </p:sp>
    </p:spTree>
    <p:extLst>
      <p:ext uri="{BB962C8B-B14F-4D97-AF65-F5344CB8AC3E}">
        <p14:creationId xmlns:p14="http://schemas.microsoft.com/office/powerpoint/2010/main" val="291740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E3D-CED8-8447-8ECE-09CD822D6777}"/>
              </a:ext>
            </a:extLst>
          </p:cNvPr>
          <p:cNvSpPr>
            <a:spLocks noGrp="1"/>
          </p:cNvSpPr>
          <p:nvPr>
            <p:ph type="title"/>
          </p:nvPr>
        </p:nvSpPr>
        <p:spPr/>
        <p:txBody>
          <a:bodyPr/>
          <a:lstStyle/>
          <a:p>
            <a:r>
              <a:rPr lang="en-US" dirty="0"/>
              <a:t>To Run </a:t>
            </a:r>
            <a:r>
              <a:rPr lang="en-US" dirty="0" err="1"/>
              <a:t>Jupyter</a:t>
            </a:r>
            <a:r>
              <a:rPr lang="en-US" dirty="0"/>
              <a:t> Notebooks</a:t>
            </a:r>
          </a:p>
        </p:txBody>
      </p:sp>
      <p:sp>
        <p:nvSpPr>
          <p:cNvPr id="3" name="Content Placeholder 2">
            <a:extLst>
              <a:ext uri="{FF2B5EF4-FFF2-40B4-BE49-F238E27FC236}">
                <a16:creationId xmlns:a16="http://schemas.microsoft.com/office/drawing/2014/main" id="{56867BD7-9000-714F-974D-1AAEA25DFB64}"/>
              </a:ext>
            </a:extLst>
          </p:cNvPr>
          <p:cNvSpPr>
            <a:spLocks noGrp="1"/>
          </p:cNvSpPr>
          <p:nvPr>
            <p:ph idx="1"/>
          </p:nvPr>
        </p:nvSpPr>
        <p:spPr/>
        <p:txBody>
          <a:bodyPr/>
          <a:lstStyle/>
          <a:p>
            <a:r>
              <a:rPr lang="en-US" dirty="0"/>
              <a:t>Open the Command Prompt / Terminal</a:t>
            </a:r>
          </a:p>
          <a:p>
            <a:r>
              <a:rPr lang="en-US" dirty="0"/>
              <a:t>To start the notebook in your current directory type:</a:t>
            </a:r>
          </a:p>
          <a:p>
            <a:pPr marL="201168" lvl="1" indent="0">
              <a:buNone/>
            </a:pPr>
            <a:r>
              <a:rPr lang="en-US" sz="2000" dirty="0">
                <a:latin typeface="Monaco" pitchFamily="2" charset="77"/>
              </a:rPr>
              <a:t>	</a:t>
            </a:r>
            <a:r>
              <a:rPr lang="en-US" sz="2000" dirty="0" err="1">
                <a:latin typeface="Monaco" pitchFamily="2" charset="77"/>
              </a:rPr>
              <a:t>jupyter</a:t>
            </a:r>
            <a:r>
              <a:rPr lang="en-US" sz="2000" dirty="0">
                <a:latin typeface="Monaco" pitchFamily="2" charset="77"/>
              </a:rPr>
              <a:t> notebook</a:t>
            </a:r>
          </a:p>
          <a:p>
            <a:pPr lvl="1"/>
            <a:endParaRPr lang="en-US" dirty="0"/>
          </a:p>
          <a:p>
            <a:pPr lvl="1"/>
            <a:endParaRPr lang="en-US" dirty="0"/>
          </a:p>
          <a:p>
            <a:r>
              <a:rPr lang="en-US" dirty="0"/>
              <a:t>Once you run the command, the </a:t>
            </a:r>
            <a:r>
              <a:rPr lang="en-US" dirty="0" err="1"/>
              <a:t>Jupyter</a:t>
            </a:r>
            <a:r>
              <a:rPr lang="en-US" dirty="0"/>
              <a:t> Notebook window should appear </a:t>
            </a:r>
          </a:p>
          <a:p>
            <a:pPr lvl="1"/>
            <a:r>
              <a:rPr lang="en-US" dirty="0"/>
              <a:t>You can then get started creating a notebook and writing Python code.</a:t>
            </a:r>
          </a:p>
          <a:p>
            <a:pPr lvl="1"/>
            <a:endParaRPr lang="en-US" dirty="0"/>
          </a:p>
        </p:txBody>
      </p:sp>
      <p:sp>
        <p:nvSpPr>
          <p:cNvPr id="4" name="Slide Number Placeholder 3">
            <a:extLst>
              <a:ext uri="{FF2B5EF4-FFF2-40B4-BE49-F238E27FC236}">
                <a16:creationId xmlns:a16="http://schemas.microsoft.com/office/drawing/2014/main" id="{8446B562-03D0-464C-A611-305EE9EDE796}"/>
              </a:ext>
            </a:extLst>
          </p:cNvPr>
          <p:cNvSpPr>
            <a:spLocks noGrp="1"/>
          </p:cNvSpPr>
          <p:nvPr>
            <p:ph type="sldNum" sz="quarter" idx="11"/>
          </p:nvPr>
        </p:nvSpPr>
        <p:spPr/>
        <p:txBody>
          <a:bodyPr/>
          <a:lstStyle/>
          <a:p>
            <a:fld id="{DADD426C-F078-4967-9FE7-1015426B2B1F}" type="slidenum">
              <a:rPr lang="en-US" smtClean="0"/>
              <a:pPr/>
              <a:t>19</a:t>
            </a:fld>
            <a:endParaRPr lang="en-US"/>
          </a:p>
        </p:txBody>
      </p:sp>
    </p:spTree>
    <p:extLst>
      <p:ext uri="{BB962C8B-B14F-4D97-AF65-F5344CB8AC3E}">
        <p14:creationId xmlns:p14="http://schemas.microsoft.com/office/powerpoint/2010/main" val="238348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628F-40ED-4849-9E12-DE90495CA3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062A7863-568E-449E-956F-134A25DE58C7}"/>
              </a:ext>
            </a:extLst>
          </p:cNvPr>
          <p:cNvSpPr>
            <a:spLocks noGrp="1"/>
          </p:cNvSpPr>
          <p:nvPr>
            <p:ph idx="1"/>
          </p:nvPr>
        </p:nvSpPr>
        <p:spPr/>
        <p:txBody>
          <a:bodyPr/>
          <a:lstStyle/>
          <a:p>
            <a:pPr marL="0" indent="0">
              <a:buNone/>
            </a:pPr>
            <a:endParaRPr lang="en-US" dirty="0">
              <a:solidFill>
                <a:srgbClr val="FF0000"/>
              </a:solidFill>
            </a:endParaRPr>
          </a:p>
          <a:p>
            <a:r>
              <a:rPr lang="en-US" dirty="0">
                <a:solidFill>
                  <a:srgbClr val="FF0000"/>
                </a:solidFill>
              </a:rPr>
              <a:t>Acknowledgement</a:t>
            </a:r>
            <a:r>
              <a:rPr lang="en-US" dirty="0"/>
              <a:t>: These slides are revised versions of slides prepared by Prof. Arthur Lee, Tony </a:t>
            </a:r>
            <a:r>
              <a:rPr lang="en-US" dirty="0" err="1"/>
              <a:t>Mione</a:t>
            </a:r>
            <a:r>
              <a:rPr lang="en-US" dirty="0"/>
              <a:t>, and Pravin </a:t>
            </a:r>
            <a:r>
              <a:rPr lang="en-US" dirty="0" err="1"/>
              <a:t>Pawar</a:t>
            </a:r>
            <a:r>
              <a:rPr lang="en-US" dirty="0"/>
              <a:t> for earlier CSE 101 classes. Some slides are based on Prof. Kevin McDonald at SBU CSE 101 lecture notes and the textbook by John </a:t>
            </a:r>
            <a:r>
              <a:rPr lang="en-US" dirty="0" err="1"/>
              <a:t>Conery</a:t>
            </a:r>
            <a:r>
              <a:rPr lang="en-US" dirty="0"/>
              <a:t>. </a:t>
            </a:r>
          </a:p>
          <a:p>
            <a:endParaRPr lang="en-US" dirty="0"/>
          </a:p>
        </p:txBody>
      </p:sp>
      <p:sp>
        <p:nvSpPr>
          <p:cNvPr id="5" name="Slide Number Placeholder 4">
            <a:extLst>
              <a:ext uri="{FF2B5EF4-FFF2-40B4-BE49-F238E27FC236}">
                <a16:creationId xmlns:a16="http://schemas.microsoft.com/office/drawing/2014/main" id="{5850E9D7-DE8B-4062-90D8-312415C7E6A4}"/>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2</a:t>
            </a:fld>
            <a:endParaRPr lang="en-US"/>
          </a:p>
        </p:txBody>
      </p:sp>
    </p:spTree>
    <p:extLst>
      <p:ext uri="{BB962C8B-B14F-4D97-AF65-F5344CB8AC3E}">
        <p14:creationId xmlns:p14="http://schemas.microsoft.com/office/powerpoint/2010/main" val="29083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B135C7-B243-1240-9CEE-4699474D35DF}"/>
              </a:ext>
            </a:extLst>
          </p:cNvPr>
          <p:cNvSpPr>
            <a:spLocks noGrp="1"/>
          </p:cNvSpPr>
          <p:nvPr>
            <p:ph type="title"/>
          </p:nvPr>
        </p:nvSpPr>
        <p:spPr/>
        <p:txBody>
          <a:bodyPr/>
          <a:lstStyle/>
          <a:p>
            <a:r>
              <a:rPr lang="en-US" dirty="0"/>
              <a:t>Installing PyCharm</a:t>
            </a:r>
          </a:p>
        </p:txBody>
      </p:sp>
      <p:sp>
        <p:nvSpPr>
          <p:cNvPr id="7" name="Text Placeholder 6">
            <a:extLst>
              <a:ext uri="{FF2B5EF4-FFF2-40B4-BE49-F238E27FC236}">
                <a16:creationId xmlns:a16="http://schemas.microsoft.com/office/drawing/2014/main" id="{E8353C8D-5CF6-CB47-810E-572FB178D8AA}"/>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FE3A471-B6C2-5949-A3FA-E5C5242A5DEF}"/>
              </a:ext>
            </a:extLst>
          </p:cNvPr>
          <p:cNvSpPr>
            <a:spLocks noGrp="1"/>
          </p:cNvSpPr>
          <p:nvPr>
            <p:ph type="sldNum" sz="quarter" idx="11"/>
          </p:nvPr>
        </p:nvSpPr>
        <p:spPr/>
        <p:txBody>
          <a:bodyPr/>
          <a:lstStyle/>
          <a:p>
            <a:fld id="{DADD426C-F078-4967-9FE7-1015426B2B1F}" type="slidenum">
              <a:rPr lang="en-US" smtClean="0"/>
              <a:t>20</a:t>
            </a:fld>
            <a:endParaRPr lang="en-US"/>
          </a:p>
        </p:txBody>
      </p:sp>
    </p:spTree>
    <p:extLst>
      <p:ext uri="{BB962C8B-B14F-4D97-AF65-F5344CB8AC3E}">
        <p14:creationId xmlns:p14="http://schemas.microsoft.com/office/powerpoint/2010/main" val="74520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a:t>The PyCharm IDE</a:t>
            </a:r>
            <a:endParaRPr lang="en-US" dirty="0"/>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lstStyle/>
          <a:p>
            <a:r>
              <a:rPr lang="en-US" dirty="0"/>
              <a:t>In this course, we will use an integrated development environment (IDE) called PyCharm </a:t>
            </a:r>
          </a:p>
          <a:p>
            <a:r>
              <a:rPr lang="en-US" dirty="0"/>
              <a:t>PyCharm is a tool used by professional software developers</a:t>
            </a:r>
          </a:p>
          <a:p>
            <a:pPr lvl="1"/>
            <a:r>
              <a:rPr lang="en-US" dirty="0"/>
              <a:t>Good tool for beginning programmers to use</a:t>
            </a:r>
          </a:p>
          <a:p>
            <a:pPr lvl="1"/>
            <a:r>
              <a:rPr lang="en-US" dirty="0"/>
              <a:t>Go to </a:t>
            </a:r>
            <a:r>
              <a:rPr lang="en-US" dirty="0">
                <a:hlinkClick r:id="rId2"/>
              </a:rPr>
              <a:t>https://www.jetbrains.com/pycharm/download/</a:t>
            </a:r>
            <a:r>
              <a:rPr lang="en-US" dirty="0"/>
              <a:t> to download and install the free </a:t>
            </a:r>
            <a:r>
              <a:rPr lang="en-US" b="1" dirty="0"/>
              <a:t>Community Edition of PyCharm</a:t>
            </a:r>
            <a:r>
              <a:rPr lang="en-US" dirty="0"/>
              <a:t>. </a:t>
            </a:r>
            <a:br>
              <a:rPr lang="en-US" dirty="0"/>
            </a:br>
            <a:endParaRPr lang="en-US" dirty="0"/>
          </a:p>
          <a:p>
            <a:pPr marL="201168" lvl="1" indent="0">
              <a:buNone/>
            </a:pPr>
            <a:r>
              <a:rPr lang="en-US" sz="2000" dirty="0"/>
              <a:t>The next slides have a walkthrough of important steps of the process, though the screens may look a little different on your computer. The screenshots are taken on a Windows machine, though it will be similar on the Mac. There is a summary and video walkthrough for the Mac at the end.</a:t>
            </a:r>
            <a:endParaRPr lang="en-US" sz="2000" b="1" dirty="0"/>
          </a:p>
          <a:p>
            <a:endParaRPr lang="en-US" dirty="0"/>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21</a:t>
            </a:fld>
            <a:endParaRPr lang="en-US"/>
          </a:p>
        </p:txBody>
      </p:sp>
    </p:spTree>
    <p:extLst>
      <p:ext uri="{BB962C8B-B14F-4D97-AF65-F5344CB8AC3E}">
        <p14:creationId xmlns:p14="http://schemas.microsoft.com/office/powerpoint/2010/main" val="264789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Installation</a:t>
            </a:r>
          </a:p>
        </p:txBody>
      </p:sp>
      <p:sp>
        <p:nvSpPr>
          <p:cNvPr id="3" name="Content Placeholder 2">
            <a:extLst>
              <a:ext uri="{FF2B5EF4-FFF2-40B4-BE49-F238E27FC236}">
                <a16:creationId xmlns:a16="http://schemas.microsoft.com/office/drawing/2014/main" id="{8545F186-BB56-4E4B-993F-5084C214BE03}"/>
              </a:ext>
            </a:extLst>
          </p:cNvPr>
          <p:cNvSpPr>
            <a:spLocks noGrp="1"/>
          </p:cNvSpPr>
          <p:nvPr>
            <p:ph idx="1"/>
          </p:nvPr>
        </p:nvSpPr>
        <p:spPr>
          <a:xfrm>
            <a:off x="1981200" y="1763396"/>
            <a:ext cx="7947302" cy="3974134"/>
          </a:xfrm>
        </p:spPr>
        <p:txBody>
          <a:bodyPr>
            <a:normAutofit/>
          </a:bodyPr>
          <a:lstStyle/>
          <a:p>
            <a:r>
              <a:rPr lang="en-US" dirty="0">
                <a:hlinkClick r:id="rId2"/>
              </a:rPr>
              <a:t>https://www.jetbrains.com/pycharm/download/</a:t>
            </a:r>
            <a:endParaRPr lang="en-US" dirty="0"/>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22</a:t>
            </a:fld>
            <a:endParaRPr lang="en-US"/>
          </a:p>
        </p:txBody>
      </p:sp>
      <p:pic>
        <p:nvPicPr>
          <p:cNvPr id="8" name="Picture 7">
            <a:extLst>
              <a:ext uri="{FF2B5EF4-FFF2-40B4-BE49-F238E27FC236}">
                <a16:creationId xmlns:a16="http://schemas.microsoft.com/office/drawing/2014/main" id="{C697A736-4BD0-4678-91F1-AD5E429F1D83}"/>
              </a:ext>
            </a:extLst>
          </p:cNvPr>
          <p:cNvPicPr>
            <a:picLocks noChangeAspect="1"/>
          </p:cNvPicPr>
          <p:nvPr/>
        </p:nvPicPr>
        <p:blipFill>
          <a:blip r:embed="rId3"/>
          <a:stretch>
            <a:fillRect/>
          </a:stretch>
        </p:blipFill>
        <p:spPr>
          <a:xfrm>
            <a:off x="3098232" y="2321612"/>
            <a:ext cx="5766849" cy="3664850"/>
          </a:xfrm>
          <a:prstGeom prst="rect">
            <a:avLst/>
          </a:prstGeom>
        </p:spPr>
      </p:pic>
      <p:sp>
        <p:nvSpPr>
          <p:cNvPr id="9" name="Oval 8">
            <a:extLst>
              <a:ext uri="{FF2B5EF4-FFF2-40B4-BE49-F238E27FC236}">
                <a16:creationId xmlns:a16="http://schemas.microsoft.com/office/drawing/2014/main" id="{E60189F1-B904-46C6-B684-AA8588F8A9AB}"/>
              </a:ext>
            </a:extLst>
          </p:cNvPr>
          <p:cNvSpPr/>
          <p:nvPr/>
        </p:nvSpPr>
        <p:spPr>
          <a:xfrm>
            <a:off x="6096001" y="3463248"/>
            <a:ext cx="3174521" cy="2576072"/>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50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Installation</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23</a:t>
            </a:fld>
            <a:endParaRPr lang="en-US"/>
          </a:p>
        </p:txBody>
      </p:sp>
      <p:pic>
        <p:nvPicPr>
          <p:cNvPr id="10" name="Picture 9">
            <a:extLst>
              <a:ext uri="{FF2B5EF4-FFF2-40B4-BE49-F238E27FC236}">
                <a16:creationId xmlns:a16="http://schemas.microsoft.com/office/drawing/2014/main" id="{36EBAFB7-C80B-4626-8748-C13610482796}"/>
              </a:ext>
            </a:extLst>
          </p:cNvPr>
          <p:cNvPicPr>
            <a:picLocks noChangeAspect="1"/>
          </p:cNvPicPr>
          <p:nvPr/>
        </p:nvPicPr>
        <p:blipFill>
          <a:blip r:embed="rId2"/>
          <a:stretch>
            <a:fillRect/>
          </a:stretch>
        </p:blipFill>
        <p:spPr>
          <a:xfrm>
            <a:off x="3133546" y="1933852"/>
            <a:ext cx="5289001" cy="4310898"/>
          </a:xfrm>
          <a:prstGeom prst="rect">
            <a:avLst/>
          </a:prstGeom>
        </p:spPr>
      </p:pic>
      <p:sp>
        <p:nvSpPr>
          <p:cNvPr id="9" name="Oval 8">
            <a:extLst>
              <a:ext uri="{FF2B5EF4-FFF2-40B4-BE49-F238E27FC236}">
                <a16:creationId xmlns:a16="http://schemas.microsoft.com/office/drawing/2014/main" id="{E60189F1-B904-46C6-B684-AA8588F8A9AB}"/>
              </a:ext>
            </a:extLst>
          </p:cNvPr>
          <p:cNvSpPr/>
          <p:nvPr/>
        </p:nvSpPr>
        <p:spPr>
          <a:xfrm>
            <a:off x="6554637" y="5672140"/>
            <a:ext cx="1197634" cy="62841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08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890E0-0963-44AE-A3CC-9A86E402CB71}"/>
              </a:ext>
            </a:extLst>
          </p:cNvPr>
          <p:cNvPicPr>
            <a:picLocks noChangeAspect="1"/>
          </p:cNvPicPr>
          <p:nvPr/>
        </p:nvPicPr>
        <p:blipFill>
          <a:blip r:embed="rId2"/>
          <a:stretch>
            <a:fillRect/>
          </a:stretch>
        </p:blipFill>
        <p:spPr>
          <a:xfrm>
            <a:off x="3484264" y="1696563"/>
            <a:ext cx="5534025" cy="4562475"/>
          </a:xfrm>
          <a:prstGeom prst="rect">
            <a:avLst/>
          </a:prstGeom>
        </p:spPr>
      </p:pic>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Installation</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24</a:t>
            </a:fld>
            <a:endParaRPr lang="en-US"/>
          </a:p>
        </p:txBody>
      </p:sp>
      <p:sp>
        <p:nvSpPr>
          <p:cNvPr id="9" name="Oval 8">
            <a:extLst>
              <a:ext uri="{FF2B5EF4-FFF2-40B4-BE49-F238E27FC236}">
                <a16:creationId xmlns:a16="http://schemas.microsoft.com/office/drawing/2014/main" id="{E60189F1-B904-46C6-B684-AA8588F8A9AB}"/>
              </a:ext>
            </a:extLst>
          </p:cNvPr>
          <p:cNvSpPr/>
          <p:nvPr/>
        </p:nvSpPr>
        <p:spPr>
          <a:xfrm>
            <a:off x="3397369" y="2897161"/>
            <a:ext cx="2543355" cy="157994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119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C61DBB-D866-4C35-8262-04E5DA1CD3E5}"/>
              </a:ext>
            </a:extLst>
          </p:cNvPr>
          <p:cNvPicPr>
            <a:picLocks noChangeAspect="1"/>
          </p:cNvPicPr>
          <p:nvPr/>
        </p:nvPicPr>
        <p:blipFill>
          <a:blip r:embed="rId2"/>
          <a:stretch>
            <a:fillRect/>
          </a:stretch>
        </p:blipFill>
        <p:spPr>
          <a:xfrm>
            <a:off x="3251082" y="1710849"/>
            <a:ext cx="5543550" cy="4533900"/>
          </a:xfrm>
          <a:prstGeom prst="rect">
            <a:avLst/>
          </a:prstGeom>
        </p:spPr>
      </p:pic>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Installation</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25</a:t>
            </a:fld>
            <a:endParaRPr lang="en-US"/>
          </a:p>
        </p:txBody>
      </p:sp>
      <p:sp>
        <p:nvSpPr>
          <p:cNvPr id="9" name="Oval 8">
            <a:extLst>
              <a:ext uri="{FF2B5EF4-FFF2-40B4-BE49-F238E27FC236}">
                <a16:creationId xmlns:a16="http://schemas.microsoft.com/office/drawing/2014/main" id="{E60189F1-B904-46C6-B684-AA8588F8A9AB}"/>
              </a:ext>
            </a:extLst>
          </p:cNvPr>
          <p:cNvSpPr/>
          <p:nvPr/>
        </p:nvSpPr>
        <p:spPr>
          <a:xfrm>
            <a:off x="5167220" y="3545458"/>
            <a:ext cx="2136478" cy="56934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4D4D634-F5A2-4274-A1FB-1A01D64FF510}"/>
              </a:ext>
            </a:extLst>
          </p:cNvPr>
          <p:cNvSpPr/>
          <p:nvPr/>
        </p:nvSpPr>
        <p:spPr>
          <a:xfrm>
            <a:off x="6587703" y="5762445"/>
            <a:ext cx="1354350" cy="41406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3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FE4B-3FFE-498F-84A1-4D5336BB84B1}"/>
              </a:ext>
            </a:extLst>
          </p:cNvPr>
          <p:cNvSpPr>
            <a:spLocks noGrp="1"/>
          </p:cNvSpPr>
          <p:nvPr>
            <p:ph type="title"/>
          </p:nvPr>
        </p:nvSpPr>
        <p:spPr/>
        <p:txBody>
          <a:bodyPr/>
          <a:lstStyle/>
          <a:p>
            <a:r>
              <a:rPr lang="en-US"/>
              <a:t>PyCharm Installation on Mac</a:t>
            </a:r>
            <a:endParaRPr lang="en-US" dirty="0"/>
          </a:p>
        </p:txBody>
      </p:sp>
      <p:sp>
        <p:nvSpPr>
          <p:cNvPr id="9" name="Content Placeholder 8">
            <a:extLst>
              <a:ext uri="{FF2B5EF4-FFF2-40B4-BE49-F238E27FC236}">
                <a16:creationId xmlns:a16="http://schemas.microsoft.com/office/drawing/2014/main" id="{B445D15D-FD42-4445-96C6-E2C2D678D0BC}"/>
              </a:ext>
            </a:extLst>
          </p:cNvPr>
          <p:cNvSpPr>
            <a:spLocks noGrp="1"/>
          </p:cNvSpPr>
          <p:nvPr>
            <p:ph idx="1"/>
          </p:nvPr>
        </p:nvSpPr>
        <p:spPr/>
        <p:txBody>
          <a:bodyPr/>
          <a:lstStyle/>
          <a:p>
            <a:pPr marL="457200" indent="-457200">
              <a:buFont typeface="+mj-lt"/>
              <a:buAutoNum type="arabicPeriod"/>
            </a:pPr>
            <a:r>
              <a:rPr lang="en-US" dirty="0"/>
              <a:t>Go to </a:t>
            </a:r>
            <a:r>
              <a:rPr lang="en-US" dirty="0">
                <a:hlinkClick r:id="rId2"/>
              </a:rPr>
              <a:t>https://www.jetbrains.com/pycharm/download/</a:t>
            </a:r>
            <a:r>
              <a:rPr lang="en-US" dirty="0"/>
              <a:t> to download and install the </a:t>
            </a:r>
            <a:r>
              <a:rPr lang="en-US" b="1" dirty="0"/>
              <a:t>free Community Edition of PyCharm</a:t>
            </a:r>
            <a:r>
              <a:rPr lang="en-US" dirty="0"/>
              <a:t>.</a:t>
            </a:r>
          </a:p>
          <a:p>
            <a:pPr marL="457200" indent="-457200">
              <a:buFont typeface="+mj-lt"/>
              <a:buAutoNum type="arabicPeriod"/>
            </a:pPr>
            <a:r>
              <a:rPr lang="en-US" dirty="0"/>
              <a:t>Now, go to the Applications folder and start </a:t>
            </a:r>
            <a:r>
              <a:rPr lang="en-US" b="1" dirty="0"/>
              <a:t>PyCharm </a:t>
            </a:r>
            <a:r>
              <a:rPr lang="en-US" b="1" dirty="0" err="1"/>
              <a:t>CE.app</a:t>
            </a:r>
            <a:r>
              <a:rPr lang="en-US" dirty="0"/>
              <a:t>. You might want to put it on the dock.</a:t>
            </a:r>
          </a:p>
          <a:p>
            <a:endParaRPr lang="en-US" dirty="0"/>
          </a:p>
          <a:p>
            <a:r>
              <a:rPr lang="en-US" dirty="0"/>
              <a:t>Video tutorial at: </a:t>
            </a:r>
            <a:r>
              <a:rPr lang="en-US" dirty="0">
                <a:hlinkClick r:id="rId3"/>
              </a:rPr>
              <a:t>https://www.youtube.com/watch?v=wb4HNqQtIlI</a:t>
            </a:r>
            <a:r>
              <a:rPr lang="en-US" dirty="0"/>
              <a:t> </a:t>
            </a:r>
          </a:p>
        </p:txBody>
      </p:sp>
      <p:sp>
        <p:nvSpPr>
          <p:cNvPr id="5" name="Slide Number Placeholder 4">
            <a:extLst>
              <a:ext uri="{FF2B5EF4-FFF2-40B4-BE49-F238E27FC236}">
                <a16:creationId xmlns:a16="http://schemas.microsoft.com/office/drawing/2014/main" id="{29264C31-AD41-4F42-AB9D-70E48EF52F4D}"/>
              </a:ext>
            </a:extLst>
          </p:cNvPr>
          <p:cNvSpPr>
            <a:spLocks noGrp="1"/>
          </p:cNvSpPr>
          <p:nvPr>
            <p:ph type="sldNum" sz="quarter" idx="11"/>
          </p:nvPr>
        </p:nvSpPr>
        <p:spPr/>
        <p:txBody>
          <a:bodyPr/>
          <a:lstStyle/>
          <a:p>
            <a:fld id="{DADD426C-F078-4967-9FE7-1015426B2B1F}" type="slidenum">
              <a:rPr lang="en-US" smtClean="0"/>
              <a:pPr/>
              <a:t>26</a:t>
            </a:fld>
            <a:endParaRPr lang="en-US"/>
          </a:p>
        </p:txBody>
      </p:sp>
    </p:spTree>
    <p:extLst>
      <p:ext uri="{BB962C8B-B14F-4D97-AF65-F5344CB8AC3E}">
        <p14:creationId xmlns:p14="http://schemas.microsoft.com/office/powerpoint/2010/main" val="343232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E72960-92F4-2843-AE90-26F51B04D2BD}"/>
              </a:ext>
            </a:extLst>
          </p:cNvPr>
          <p:cNvSpPr>
            <a:spLocks noGrp="1"/>
          </p:cNvSpPr>
          <p:nvPr>
            <p:ph type="title"/>
          </p:nvPr>
        </p:nvSpPr>
        <p:spPr/>
        <p:txBody>
          <a:bodyPr/>
          <a:lstStyle/>
          <a:p>
            <a:r>
              <a:rPr lang="en-US" dirty="0"/>
              <a:t>Running and configuring PyCharm for the first time</a:t>
            </a:r>
          </a:p>
        </p:txBody>
      </p:sp>
      <p:sp>
        <p:nvSpPr>
          <p:cNvPr id="7" name="Text Placeholder 6">
            <a:extLst>
              <a:ext uri="{FF2B5EF4-FFF2-40B4-BE49-F238E27FC236}">
                <a16:creationId xmlns:a16="http://schemas.microsoft.com/office/drawing/2014/main" id="{4BCD7D93-9002-654E-A551-38E7ECBBAAA3}"/>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346FC7A-9880-494B-A220-9D91D537C725}"/>
              </a:ext>
            </a:extLst>
          </p:cNvPr>
          <p:cNvSpPr>
            <a:spLocks noGrp="1"/>
          </p:cNvSpPr>
          <p:nvPr>
            <p:ph type="sldNum" sz="quarter" idx="11"/>
          </p:nvPr>
        </p:nvSpPr>
        <p:spPr/>
        <p:txBody>
          <a:bodyPr/>
          <a:lstStyle/>
          <a:p>
            <a:fld id="{DADD426C-F078-4967-9FE7-1015426B2B1F}" type="slidenum">
              <a:rPr lang="en-US" smtClean="0"/>
              <a:t>27</a:t>
            </a:fld>
            <a:endParaRPr lang="en-US"/>
          </a:p>
        </p:txBody>
      </p:sp>
    </p:spTree>
    <p:extLst>
      <p:ext uri="{BB962C8B-B14F-4D97-AF65-F5344CB8AC3E}">
        <p14:creationId xmlns:p14="http://schemas.microsoft.com/office/powerpoint/2010/main" val="4132858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Configuration</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28</a:t>
            </a:fld>
            <a:endParaRPr lang="en-US"/>
          </a:p>
        </p:txBody>
      </p:sp>
      <p:pic>
        <p:nvPicPr>
          <p:cNvPr id="3" name="Picture 2">
            <a:extLst>
              <a:ext uri="{FF2B5EF4-FFF2-40B4-BE49-F238E27FC236}">
                <a16:creationId xmlns:a16="http://schemas.microsoft.com/office/drawing/2014/main" id="{CD8B421A-7886-4CC5-B8FF-185D5E0A8695}"/>
              </a:ext>
            </a:extLst>
          </p:cNvPr>
          <p:cNvPicPr>
            <a:picLocks noChangeAspect="1"/>
          </p:cNvPicPr>
          <p:nvPr/>
        </p:nvPicPr>
        <p:blipFill>
          <a:blip r:embed="rId2"/>
          <a:stretch>
            <a:fillRect/>
          </a:stretch>
        </p:blipFill>
        <p:spPr>
          <a:xfrm>
            <a:off x="1977785" y="1734270"/>
            <a:ext cx="3774626" cy="1694730"/>
          </a:xfrm>
          <a:prstGeom prst="rect">
            <a:avLst/>
          </a:prstGeom>
        </p:spPr>
      </p:pic>
      <p:sp>
        <p:nvSpPr>
          <p:cNvPr id="10" name="Oval 9">
            <a:extLst>
              <a:ext uri="{FF2B5EF4-FFF2-40B4-BE49-F238E27FC236}">
                <a16:creationId xmlns:a16="http://schemas.microsoft.com/office/drawing/2014/main" id="{46E90629-3787-47A7-9D74-232EA93F8F01}"/>
              </a:ext>
            </a:extLst>
          </p:cNvPr>
          <p:cNvSpPr/>
          <p:nvPr/>
        </p:nvSpPr>
        <p:spPr>
          <a:xfrm>
            <a:off x="2072676" y="2786332"/>
            <a:ext cx="1306004" cy="41406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1950B9B-E7E0-46C7-BA4D-3A515D8E4837}"/>
              </a:ext>
            </a:extLst>
          </p:cNvPr>
          <p:cNvPicPr>
            <a:picLocks noChangeAspect="1"/>
          </p:cNvPicPr>
          <p:nvPr/>
        </p:nvPicPr>
        <p:blipFill>
          <a:blip r:embed="rId3"/>
          <a:stretch>
            <a:fillRect/>
          </a:stretch>
        </p:blipFill>
        <p:spPr>
          <a:xfrm>
            <a:off x="5907224" y="1734271"/>
            <a:ext cx="4471217" cy="3486399"/>
          </a:xfrm>
          <a:prstGeom prst="rect">
            <a:avLst/>
          </a:prstGeom>
        </p:spPr>
      </p:pic>
    </p:spTree>
    <p:extLst>
      <p:ext uri="{BB962C8B-B14F-4D97-AF65-F5344CB8AC3E}">
        <p14:creationId xmlns:p14="http://schemas.microsoft.com/office/powerpoint/2010/main" val="1372581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PyCharm Configuration</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29</a:t>
            </a:fld>
            <a:endParaRPr lang="en-US"/>
          </a:p>
        </p:txBody>
      </p:sp>
      <p:pic>
        <p:nvPicPr>
          <p:cNvPr id="6" name="Picture 5">
            <a:extLst>
              <a:ext uri="{FF2B5EF4-FFF2-40B4-BE49-F238E27FC236}">
                <a16:creationId xmlns:a16="http://schemas.microsoft.com/office/drawing/2014/main" id="{C14B6A8E-39A0-4188-B559-063AD392CB2A}"/>
              </a:ext>
            </a:extLst>
          </p:cNvPr>
          <p:cNvPicPr>
            <a:picLocks noChangeAspect="1"/>
          </p:cNvPicPr>
          <p:nvPr/>
        </p:nvPicPr>
        <p:blipFill>
          <a:blip r:embed="rId2"/>
          <a:stretch>
            <a:fillRect/>
          </a:stretch>
        </p:blipFill>
        <p:spPr>
          <a:xfrm>
            <a:off x="3163379" y="1710341"/>
            <a:ext cx="5548322" cy="4661251"/>
          </a:xfrm>
          <a:prstGeom prst="rect">
            <a:avLst/>
          </a:prstGeom>
        </p:spPr>
      </p:pic>
      <p:sp>
        <p:nvSpPr>
          <p:cNvPr id="10" name="Oval 9">
            <a:extLst>
              <a:ext uri="{FF2B5EF4-FFF2-40B4-BE49-F238E27FC236}">
                <a16:creationId xmlns:a16="http://schemas.microsoft.com/office/drawing/2014/main" id="{46E90629-3787-47A7-9D74-232EA93F8F01}"/>
              </a:ext>
            </a:extLst>
          </p:cNvPr>
          <p:cNvSpPr/>
          <p:nvPr/>
        </p:nvSpPr>
        <p:spPr>
          <a:xfrm>
            <a:off x="5914845" y="2532914"/>
            <a:ext cx="762000" cy="41406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B739A7-A9B0-4E6A-9944-BFE368E301E7}"/>
              </a:ext>
            </a:extLst>
          </p:cNvPr>
          <p:cNvSpPr/>
          <p:nvPr/>
        </p:nvSpPr>
        <p:spPr>
          <a:xfrm>
            <a:off x="3163379" y="6021238"/>
            <a:ext cx="1724923" cy="352852"/>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55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29A6-DAA2-40F6-BED1-A11486A41A3F}"/>
              </a:ext>
            </a:extLst>
          </p:cNvPr>
          <p:cNvSpPr>
            <a:spLocks noGrp="1"/>
          </p:cNvSpPr>
          <p:nvPr>
            <p:ph type="title"/>
          </p:nvPr>
        </p:nvSpPr>
        <p:spPr/>
        <p:txBody>
          <a:bodyPr/>
          <a:lstStyle/>
          <a:p>
            <a:r>
              <a:rPr lang="en-US" dirty="0"/>
              <a:t>What is an Operating System? </a:t>
            </a:r>
          </a:p>
        </p:txBody>
      </p:sp>
      <p:sp>
        <p:nvSpPr>
          <p:cNvPr id="3" name="Content Placeholder 2">
            <a:extLst>
              <a:ext uri="{FF2B5EF4-FFF2-40B4-BE49-F238E27FC236}">
                <a16:creationId xmlns:a16="http://schemas.microsoft.com/office/drawing/2014/main" id="{3C46550D-ACCF-4F54-90CE-C2DFF1E23BD2}"/>
              </a:ext>
            </a:extLst>
          </p:cNvPr>
          <p:cNvSpPr>
            <a:spLocks noGrp="1"/>
          </p:cNvSpPr>
          <p:nvPr>
            <p:ph idx="1"/>
          </p:nvPr>
        </p:nvSpPr>
        <p:spPr/>
        <p:txBody>
          <a:bodyPr/>
          <a:lstStyle/>
          <a:p>
            <a:r>
              <a:rPr lang="en-US" dirty="0"/>
              <a:t>Operating System is a program that manages computer hardware and software resources, and provide common services for computer applications. </a:t>
            </a:r>
          </a:p>
          <a:p>
            <a:pPr lvl="1"/>
            <a:r>
              <a:rPr lang="en-US" dirty="0"/>
              <a:t>For example: Windows, Mac, Linux</a:t>
            </a:r>
          </a:p>
        </p:txBody>
      </p:sp>
      <p:sp>
        <p:nvSpPr>
          <p:cNvPr id="5" name="Slide Number Placeholder 4">
            <a:extLst>
              <a:ext uri="{FF2B5EF4-FFF2-40B4-BE49-F238E27FC236}">
                <a16:creationId xmlns:a16="http://schemas.microsoft.com/office/drawing/2014/main" id="{85636DF3-BDD0-487A-95D0-1E5D90A894D2}"/>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3</a:t>
            </a:fld>
            <a:endParaRPr lang="en-US"/>
          </a:p>
        </p:txBody>
      </p:sp>
      <p:pic>
        <p:nvPicPr>
          <p:cNvPr id="1026" name="Picture 2" descr="https://hddmag.com/wp-content/uploads/2017/07/Linux-vs-Windows-vs-Mac-1068x480.jpg">
            <a:extLst>
              <a:ext uri="{FF2B5EF4-FFF2-40B4-BE49-F238E27FC236}">
                <a16:creationId xmlns:a16="http://schemas.microsoft.com/office/drawing/2014/main" id="{9600BEDC-62BA-4A95-AE0D-93AC16A9E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419" y="2890471"/>
            <a:ext cx="6632121" cy="298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51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C96-539C-49E0-B8D4-9A1E1CD23663}"/>
              </a:ext>
            </a:extLst>
          </p:cNvPr>
          <p:cNvSpPr>
            <a:spLocks noGrp="1"/>
          </p:cNvSpPr>
          <p:nvPr>
            <p:ph type="title"/>
          </p:nvPr>
        </p:nvSpPr>
        <p:spPr/>
        <p:txBody>
          <a:bodyPr>
            <a:normAutofit fontScale="90000"/>
          </a:bodyPr>
          <a:lstStyle/>
          <a:p>
            <a:r>
              <a:rPr lang="en-US" dirty="0"/>
              <a:t>One More Configuration:</a:t>
            </a:r>
            <a:br>
              <a:rPr lang="en-US" dirty="0"/>
            </a:br>
            <a:r>
              <a:rPr lang="en-US" dirty="0"/>
              <a:t>Setting Default Python Interpreter in PyCharm</a:t>
            </a:r>
          </a:p>
        </p:txBody>
      </p:sp>
      <p:sp>
        <p:nvSpPr>
          <p:cNvPr id="3" name="Content Placeholder 2">
            <a:extLst>
              <a:ext uri="{FF2B5EF4-FFF2-40B4-BE49-F238E27FC236}">
                <a16:creationId xmlns:a16="http://schemas.microsoft.com/office/drawing/2014/main" id="{9CA04863-5E5D-40B7-838C-9BBD70B78C3D}"/>
              </a:ext>
            </a:extLst>
          </p:cNvPr>
          <p:cNvSpPr>
            <a:spLocks noGrp="1"/>
          </p:cNvSpPr>
          <p:nvPr>
            <p:ph idx="1"/>
          </p:nvPr>
        </p:nvSpPr>
        <p:spPr>
          <a:xfrm>
            <a:off x="1097280" y="1845734"/>
            <a:ext cx="10058400" cy="4023360"/>
          </a:xfrm>
        </p:spPr>
        <p:txBody>
          <a:bodyPr/>
          <a:lstStyle/>
          <a:p>
            <a:r>
              <a:rPr lang="en-US" b="1" dirty="0"/>
              <a:t>Step 1:</a:t>
            </a:r>
            <a:br>
              <a:rPr lang="en-US" dirty="0"/>
            </a:br>
            <a:r>
              <a:rPr lang="en-US" dirty="0"/>
              <a:t>Select Configure -&gt; Preferences</a:t>
            </a:r>
          </a:p>
        </p:txBody>
      </p:sp>
      <p:sp>
        <p:nvSpPr>
          <p:cNvPr id="5" name="Slide Number Placeholder 4">
            <a:extLst>
              <a:ext uri="{FF2B5EF4-FFF2-40B4-BE49-F238E27FC236}">
                <a16:creationId xmlns:a16="http://schemas.microsoft.com/office/drawing/2014/main" id="{C6D45776-F284-404D-BF66-385C9EFCEA37}"/>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30</a:t>
            </a:fld>
            <a:endParaRPr lang="en-US"/>
          </a:p>
        </p:txBody>
      </p:sp>
      <p:pic>
        <p:nvPicPr>
          <p:cNvPr id="6" name="Picture 5">
            <a:extLst>
              <a:ext uri="{FF2B5EF4-FFF2-40B4-BE49-F238E27FC236}">
                <a16:creationId xmlns:a16="http://schemas.microsoft.com/office/drawing/2014/main" id="{0DCDAB6E-0D08-48B8-BDEC-9C1CFE5F6C0A}"/>
              </a:ext>
            </a:extLst>
          </p:cNvPr>
          <p:cNvPicPr>
            <a:picLocks noChangeAspect="1"/>
          </p:cNvPicPr>
          <p:nvPr/>
        </p:nvPicPr>
        <p:blipFill>
          <a:blip r:embed="rId2"/>
          <a:stretch>
            <a:fillRect/>
          </a:stretch>
        </p:blipFill>
        <p:spPr>
          <a:xfrm>
            <a:off x="5397279" y="1737360"/>
            <a:ext cx="6223419" cy="4551901"/>
          </a:xfrm>
          <a:prstGeom prst="rect">
            <a:avLst/>
          </a:prstGeom>
        </p:spPr>
      </p:pic>
      <p:sp>
        <p:nvSpPr>
          <p:cNvPr id="7" name="Oval 6">
            <a:extLst>
              <a:ext uri="{FF2B5EF4-FFF2-40B4-BE49-F238E27FC236}">
                <a16:creationId xmlns:a16="http://schemas.microsoft.com/office/drawing/2014/main" id="{9C8BBDA5-9F18-40EB-809D-0266E70CBAFD}"/>
              </a:ext>
            </a:extLst>
          </p:cNvPr>
          <p:cNvSpPr/>
          <p:nvPr/>
        </p:nvSpPr>
        <p:spPr>
          <a:xfrm>
            <a:off x="9428205" y="5838963"/>
            <a:ext cx="1334530" cy="450298"/>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197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C000-043C-4602-B726-5642CECA6387}"/>
              </a:ext>
            </a:extLst>
          </p:cNvPr>
          <p:cNvSpPr>
            <a:spLocks noGrp="1"/>
          </p:cNvSpPr>
          <p:nvPr>
            <p:ph type="title"/>
          </p:nvPr>
        </p:nvSpPr>
        <p:spPr/>
        <p:txBody>
          <a:bodyPr>
            <a:normAutofit/>
          </a:bodyPr>
          <a:lstStyle/>
          <a:p>
            <a:r>
              <a:rPr lang="en-US" sz="4000" dirty="0"/>
              <a:t>Setting Default Python Interpreter in PyCharm</a:t>
            </a:r>
          </a:p>
        </p:txBody>
      </p:sp>
      <p:sp>
        <p:nvSpPr>
          <p:cNvPr id="3" name="Content Placeholder 2">
            <a:extLst>
              <a:ext uri="{FF2B5EF4-FFF2-40B4-BE49-F238E27FC236}">
                <a16:creationId xmlns:a16="http://schemas.microsoft.com/office/drawing/2014/main" id="{423A7728-862B-42BA-B3BB-EDCEAC854030}"/>
              </a:ext>
            </a:extLst>
          </p:cNvPr>
          <p:cNvSpPr>
            <a:spLocks noGrp="1"/>
          </p:cNvSpPr>
          <p:nvPr>
            <p:ph idx="1"/>
          </p:nvPr>
        </p:nvSpPr>
        <p:spPr>
          <a:xfrm>
            <a:off x="1097280" y="1845733"/>
            <a:ext cx="10058400" cy="4422331"/>
          </a:xfrm>
        </p:spPr>
        <p:txBody>
          <a:bodyPr>
            <a:normAutofit fontScale="85000" lnSpcReduction="20000"/>
          </a:bodyPr>
          <a:lstStyle/>
          <a:p>
            <a:r>
              <a:rPr lang="en-US" b="1" dirty="0"/>
              <a:t>Step 2: </a:t>
            </a:r>
            <a:r>
              <a:rPr lang="en-US" dirty="0"/>
              <a:t>Find out installation location of Python:</a:t>
            </a:r>
          </a:p>
          <a:p>
            <a:r>
              <a:rPr lang="en-US" dirty="0"/>
              <a:t>Go to your Terminal window </a:t>
            </a:r>
          </a:p>
          <a:p>
            <a:r>
              <a:rPr lang="en-US" dirty="0"/>
              <a:t>On Windows terminal, type in this command:</a:t>
            </a:r>
          </a:p>
          <a:p>
            <a:pPr lvl="1"/>
            <a:r>
              <a:rPr lang="en-US" b="1" dirty="0"/>
              <a:t>where python</a:t>
            </a:r>
          </a:p>
          <a:p>
            <a:r>
              <a:rPr lang="en-US" dirty="0"/>
              <a:t>On Mac terminal, type in this command</a:t>
            </a:r>
          </a:p>
          <a:p>
            <a:pPr lvl="1"/>
            <a:r>
              <a:rPr lang="en-US" b="1" dirty="0"/>
              <a:t>which python3</a:t>
            </a:r>
          </a:p>
          <a:p>
            <a:r>
              <a:rPr lang="en-US" dirty="0"/>
              <a:t>Note the path that is printed out. This is where your Python is installed – you will need this next.</a:t>
            </a:r>
          </a:p>
          <a:p>
            <a:endParaRPr lang="en-US" dirty="0"/>
          </a:p>
          <a:p>
            <a:r>
              <a:rPr lang="en-US" dirty="0"/>
              <a:t>The path can be different for each computer</a:t>
            </a:r>
            <a:r>
              <a:rPr lang="en-US" b="1" dirty="0"/>
              <a:t>. </a:t>
            </a:r>
          </a:p>
          <a:p>
            <a:r>
              <a:rPr lang="en-US" b="1" dirty="0"/>
              <a:t>On my Mac it is:</a:t>
            </a:r>
          </a:p>
          <a:p>
            <a:r>
              <a:rPr lang="en-US" dirty="0">
                <a:latin typeface="Courier" pitchFamily="2" charset="0"/>
              </a:rPr>
              <a:t>/Library/Frameworks/</a:t>
            </a:r>
            <a:r>
              <a:rPr lang="en-US" dirty="0" err="1">
                <a:latin typeface="Courier" pitchFamily="2" charset="0"/>
              </a:rPr>
              <a:t>Python.framework</a:t>
            </a:r>
            <a:r>
              <a:rPr lang="en-US" dirty="0">
                <a:latin typeface="Courier" pitchFamily="2" charset="0"/>
              </a:rPr>
              <a:t>/Versions/3.8/bin/python3</a:t>
            </a:r>
          </a:p>
          <a:p>
            <a:r>
              <a:rPr lang="en-US" b="1" dirty="0">
                <a:latin typeface="Calibri" panose="020F0502020204030204" pitchFamily="34" charset="0"/>
                <a:cs typeface="Calibri" panose="020F0502020204030204" pitchFamily="34" charset="0"/>
              </a:rPr>
              <a:t>On my Windows machine:</a:t>
            </a:r>
          </a:p>
          <a:p>
            <a:r>
              <a:rPr lang="en-US" dirty="0">
                <a:latin typeface="Courier" pitchFamily="2" charset="0"/>
              </a:rPr>
              <a:t>C:\Users\SUNYCS\</a:t>
            </a:r>
            <a:r>
              <a:rPr lang="en-US" dirty="0" err="1">
                <a:latin typeface="Courier" pitchFamily="2" charset="0"/>
              </a:rPr>
              <a:t>AppData</a:t>
            </a:r>
            <a:r>
              <a:rPr lang="en-US" dirty="0">
                <a:latin typeface="Courier" pitchFamily="2" charset="0"/>
              </a:rPr>
              <a:t>\Local\Programs\Python\Python38-32\</a:t>
            </a:r>
            <a:r>
              <a:rPr lang="en-US" dirty="0" err="1">
                <a:latin typeface="Courier" pitchFamily="2" charset="0"/>
              </a:rPr>
              <a:t>python.exe</a:t>
            </a:r>
            <a:endParaRPr lang="en-US" dirty="0">
              <a:latin typeface="Courier" pitchFamily="2" charset="0"/>
            </a:endParaRPr>
          </a:p>
          <a:p>
            <a:endParaRPr lang="en-US" dirty="0">
              <a:latin typeface="Courier" pitchFamily="2" charset="0"/>
            </a:endParaRPr>
          </a:p>
          <a:p>
            <a:endParaRPr lang="en-US" dirty="0"/>
          </a:p>
        </p:txBody>
      </p:sp>
      <p:sp>
        <p:nvSpPr>
          <p:cNvPr id="5" name="Slide Number Placeholder 4">
            <a:extLst>
              <a:ext uri="{FF2B5EF4-FFF2-40B4-BE49-F238E27FC236}">
                <a16:creationId xmlns:a16="http://schemas.microsoft.com/office/drawing/2014/main" id="{E31B9D32-FBCE-4B71-BE58-5166363284CC}"/>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31</a:t>
            </a:fld>
            <a:endParaRPr lang="en-US"/>
          </a:p>
        </p:txBody>
      </p:sp>
    </p:spTree>
    <p:extLst>
      <p:ext uri="{BB962C8B-B14F-4D97-AF65-F5344CB8AC3E}">
        <p14:creationId xmlns:p14="http://schemas.microsoft.com/office/powerpoint/2010/main" val="2323243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0398E04-9A4F-194C-BCB8-A164A3ACA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500" y="1595818"/>
            <a:ext cx="6856387" cy="5033650"/>
          </a:xfrm>
          <a:prstGeom prst="rect">
            <a:avLst/>
          </a:prstGeom>
        </p:spPr>
      </p:pic>
      <p:sp>
        <p:nvSpPr>
          <p:cNvPr id="2" name="Title 1">
            <a:extLst>
              <a:ext uri="{FF2B5EF4-FFF2-40B4-BE49-F238E27FC236}">
                <a16:creationId xmlns:a16="http://schemas.microsoft.com/office/drawing/2014/main" id="{2AEEC000-043C-4602-B726-5642CECA6387}"/>
              </a:ext>
            </a:extLst>
          </p:cNvPr>
          <p:cNvSpPr>
            <a:spLocks noGrp="1"/>
          </p:cNvSpPr>
          <p:nvPr>
            <p:ph type="title"/>
          </p:nvPr>
        </p:nvSpPr>
        <p:spPr>
          <a:xfrm>
            <a:off x="1097280" y="286604"/>
            <a:ext cx="10058400" cy="619408"/>
          </a:xfrm>
        </p:spPr>
        <p:txBody>
          <a:bodyPr>
            <a:normAutofit/>
          </a:bodyPr>
          <a:lstStyle/>
          <a:p>
            <a:r>
              <a:rPr lang="en-US" sz="4000" dirty="0"/>
              <a:t>Setting Default Python Interpreter in PyCharm</a:t>
            </a:r>
          </a:p>
        </p:txBody>
      </p:sp>
      <p:sp>
        <p:nvSpPr>
          <p:cNvPr id="3" name="Content Placeholder 2">
            <a:extLst>
              <a:ext uri="{FF2B5EF4-FFF2-40B4-BE49-F238E27FC236}">
                <a16:creationId xmlns:a16="http://schemas.microsoft.com/office/drawing/2014/main" id="{423A7728-862B-42BA-B3BB-EDCEAC854030}"/>
              </a:ext>
            </a:extLst>
          </p:cNvPr>
          <p:cNvSpPr>
            <a:spLocks noGrp="1"/>
          </p:cNvSpPr>
          <p:nvPr>
            <p:ph idx="1"/>
          </p:nvPr>
        </p:nvSpPr>
        <p:spPr>
          <a:xfrm>
            <a:off x="1154083" y="906012"/>
            <a:ext cx="10058400" cy="4023360"/>
          </a:xfrm>
        </p:spPr>
        <p:txBody>
          <a:bodyPr/>
          <a:lstStyle/>
          <a:p>
            <a:r>
              <a:rPr lang="en-US" b="1" dirty="0"/>
              <a:t>Step 3: </a:t>
            </a:r>
            <a:r>
              <a:rPr lang="en-US" dirty="0"/>
              <a:t>Go back to PyCharm's Configuration Screen. Click on the Project Interpreter tab on the left side. Then click on the "Project Interpreter" box and select or add the Python 3.8 interpreter.  This box should have the same path you noted in the last step.</a:t>
            </a:r>
          </a:p>
        </p:txBody>
      </p:sp>
      <p:sp>
        <p:nvSpPr>
          <p:cNvPr id="5" name="Slide Number Placeholder 4">
            <a:extLst>
              <a:ext uri="{FF2B5EF4-FFF2-40B4-BE49-F238E27FC236}">
                <a16:creationId xmlns:a16="http://schemas.microsoft.com/office/drawing/2014/main" id="{E31B9D32-FBCE-4B71-BE58-5166363284CC}"/>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32</a:t>
            </a:fld>
            <a:endParaRPr lang="en-US"/>
          </a:p>
        </p:txBody>
      </p:sp>
      <p:sp>
        <p:nvSpPr>
          <p:cNvPr id="9" name="Oval 8">
            <a:extLst>
              <a:ext uri="{FF2B5EF4-FFF2-40B4-BE49-F238E27FC236}">
                <a16:creationId xmlns:a16="http://schemas.microsoft.com/office/drawing/2014/main" id="{83E4D3D0-FD3E-B843-BAB3-D67B97EF1746}"/>
              </a:ext>
            </a:extLst>
          </p:cNvPr>
          <p:cNvSpPr/>
          <p:nvPr/>
        </p:nvSpPr>
        <p:spPr>
          <a:xfrm>
            <a:off x="4168918" y="1994235"/>
            <a:ext cx="5247453" cy="47037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65ECA90-CED1-744C-98CE-834DBEF8E6A5}"/>
              </a:ext>
            </a:extLst>
          </p:cNvPr>
          <p:cNvSpPr/>
          <p:nvPr/>
        </p:nvSpPr>
        <p:spPr>
          <a:xfrm>
            <a:off x="2832207" y="2673116"/>
            <a:ext cx="1656439" cy="57213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53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261B9A0-E34A-AA4F-930B-52473D7F1D85}"/>
              </a:ext>
            </a:extLst>
          </p:cNvPr>
          <p:cNvSpPr>
            <a:spLocks noGrp="1"/>
          </p:cNvSpPr>
          <p:nvPr>
            <p:ph type="title"/>
          </p:nvPr>
        </p:nvSpPr>
        <p:spPr/>
        <p:txBody>
          <a:bodyPr/>
          <a:lstStyle/>
          <a:p>
            <a:r>
              <a:rPr lang="en-US" dirty="0"/>
              <a:t>PyCharm Basics</a:t>
            </a:r>
          </a:p>
        </p:txBody>
      </p:sp>
      <p:sp>
        <p:nvSpPr>
          <p:cNvPr id="11" name="Text Placeholder 10">
            <a:extLst>
              <a:ext uri="{FF2B5EF4-FFF2-40B4-BE49-F238E27FC236}">
                <a16:creationId xmlns:a16="http://schemas.microsoft.com/office/drawing/2014/main" id="{3902460E-3042-D14A-9262-F58290F3941C}"/>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7E725E56-FD2A-944A-BDC5-E4B3F3CCA765}"/>
              </a:ext>
            </a:extLst>
          </p:cNvPr>
          <p:cNvSpPr>
            <a:spLocks noGrp="1"/>
          </p:cNvSpPr>
          <p:nvPr>
            <p:ph type="sldNum" sz="quarter" idx="11"/>
          </p:nvPr>
        </p:nvSpPr>
        <p:spPr/>
        <p:txBody>
          <a:bodyPr/>
          <a:lstStyle/>
          <a:p>
            <a:fld id="{DADD426C-F078-4967-9FE7-1015426B2B1F}" type="slidenum">
              <a:rPr lang="en-US" smtClean="0"/>
              <a:pPr/>
              <a:t>33</a:t>
            </a:fld>
            <a:endParaRPr lang="en-US"/>
          </a:p>
        </p:txBody>
      </p:sp>
    </p:spTree>
    <p:extLst>
      <p:ext uri="{BB962C8B-B14F-4D97-AF65-F5344CB8AC3E}">
        <p14:creationId xmlns:p14="http://schemas.microsoft.com/office/powerpoint/2010/main" val="264664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BF7F03-A1CC-4D13-9C27-68A50ECE17DA}"/>
              </a:ext>
            </a:extLst>
          </p:cNvPr>
          <p:cNvSpPr>
            <a:spLocks noGrp="1"/>
          </p:cNvSpPr>
          <p:nvPr>
            <p:ph type="sldNum" sz="quarter" idx="11"/>
          </p:nvPr>
        </p:nvSpPr>
        <p:spPr/>
        <p:txBody>
          <a:bodyPr/>
          <a:lstStyle/>
          <a:p>
            <a:fld id="{E29BF8A0-881F-9B42-8DF7-7F4C738CBC54}" type="slidenum">
              <a:rPr lang="en-US" smtClean="0"/>
              <a:t>34</a:t>
            </a:fld>
            <a:endParaRPr lang="en-US"/>
          </a:p>
        </p:txBody>
      </p:sp>
      <p:sp>
        <p:nvSpPr>
          <p:cNvPr id="2" name="Title 1">
            <a:extLst>
              <a:ext uri="{FF2B5EF4-FFF2-40B4-BE49-F238E27FC236}">
                <a16:creationId xmlns:a16="http://schemas.microsoft.com/office/drawing/2014/main" id="{65670214-3F7C-4C2A-8CAC-DA5F8B551A2D}"/>
              </a:ext>
            </a:extLst>
          </p:cNvPr>
          <p:cNvSpPr>
            <a:spLocks noGrp="1"/>
          </p:cNvSpPr>
          <p:nvPr>
            <p:ph type="title" idx="4294967295"/>
          </p:nvPr>
        </p:nvSpPr>
        <p:spPr>
          <a:xfrm>
            <a:off x="4846638" y="244475"/>
            <a:ext cx="7345362" cy="712788"/>
          </a:xfrm>
          <a:prstGeom prst="rect">
            <a:avLst/>
          </a:prstGeom>
        </p:spPr>
        <p:txBody>
          <a:bodyPr>
            <a:normAutofit fontScale="90000"/>
          </a:bodyPr>
          <a:lstStyle/>
          <a:p>
            <a:r>
              <a:rPr lang="en-US" dirty="0"/>
              <a:t>PyCharm IDE</a:t>
            </a:r>
          </a:p>
        </p:txBody>
      </p:sp>
      <p:pic>
        <p:nvPicPr>
          <p:cNvPr id="8" name="Picture 7">
            <a:extLst>
              <a:ext uri="{FF2B5EF4-FFF2-40B4-BE49-F238E27FC236}">
                <a16:creationId xmlns:a16="http://schemas.microsoft.com/office/drawing/2014/main" id="{DC8228E5-FF5B-4461-9D70-DF9A5E03AC0D}"/>
              </a:ext>
            </a:extLst>
          </p:cNvPr>
          <p:cNvPicPr>
            <a:picLocks noChangeAspect="1"/>
          </p:cNvPicPr>
          <p:nvPr/>
        </p:nvPicPr>
        <p:blipFill>
          <a:blip r:embed="rId2"/>
          <a:stretch>
            <a:fillRect/>
          </a:stretch>
        </p:blipFill>
        <p:spPr>
          <a:xfrm>
            <a:off x="2424113" y="1038495"/>
            <a:ext cx="7381206" cy="5252135"/>
          </a:xfrm>
          <a:prstGeom prst="rect">
            <a:avLst/>
          </a:prstGeom>
        </p:spPr>
      </p:pic>
    </p:spTree>
    <p:extLst>
      <p:ext uri="{BB962C8B-B14F-4D97-AF65-F5344CB8AC3E}">
        <p14:creationId xmlns:p14="http://schemas.microsoft.com/office/powerpoint/2010/main" val="1320271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a:t>PyCharm basics</a:t>
            </a:r>
            <a:endParaRPr lang="en-US" dirty="0"/>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lstStyle/>
          <a:p>
            <a:r>
              <a:rPr lang="en-US" dirty="0"/>
              <a:t>To create and run a stand-alone Python program:</a:t>
            </a:r>
          </a:p>
          <a:p>
            <a:pPr marL="544068" lvl="1" indent="-342900">
              <a:buFont typeface="+mj-lt"/>
              <a:buAutoNum type="arabicPeriod"/>
            </a:pPr>
            <a:r>
              <a:rPr lang="en-US" dirty="0"/>
              <a:t>Start PyCharm and press the “Create New Project” button.</a:t>
            </a:r>
          </a:p>
          <a:p>
            <a:pPr marL="544068" lvl="1" indent="-342900">
              <a:buFont typeface="+mj-lt"/>
              <a:buAutoNum type="arabicPeriod"/>
            </a:pPr>
            <a:r>
              <a:rPr lang="en-US" dirty="0"/>
              <a:t>Pick a “Location” and name for the Project (e.g., “CSE 101”).</a:t>
            </a:r>
          </a:p>
          <a:p>
            <a:pPr marL="544068" lvl="1" indent="-342900">
              <a:buFont typeface="+mj-lt"/>
              <a:buAutoNum type="arabicPeriod"/>
            </a:pPr>
            <a:r>
              <a:rPr lang="en-US" dirty="0"/>
              <a:t>Select File Menu &gt; New &gt; Python File and enter the name of the file for the source code </a:t>
            </a:r>
            <a:br>
              <a:rPr lang="en-US" dirty="0"/>
            </a:br>
            <a:r>
              <a:rPr lang="en-US" dirty="0"/>
              <a:t>(e.g., “</a:t>
            </a:r>
            <a:r>
              <a:rPr lang="en-US" dirty="0" err="1"/>
              <a:t>test.py</a:t>
            </a:r>
            <a:r>
              <a:rPr lang="en-US" dirty="0"/>
              <a:t>”)</a:t>
            </a:r>
          </a:p>
          <a:p>
            <a:pPr marL="544068" lvl="1" indent="-342900">
              <a:buFont typeface="+mj-lt"/>
              <a:buAutoNum type="arabicPeriod"/>
            </a:pPr>
            <a:r>
              <a:rPr lang="en-US" dirty="0"/>
              <a:t>Write the program and save the file.</a:t>
            </a:r>
          </a:p>
          <a:p>
            <a:pPr marL="544068" lvl="1" indent="-342900">
              <a:buFont typeface="+mj-lt"/>
              <a:buAutoNum type="arabicPeriod"/>
            </a:pPr>
            <a:r>
              <a:rPr lang="en-US" dirty="0"/>
              <a:t>After saving, go to Run Menu &gt; Run.</a:t>
            </a:r>
          </a:p>
          <a:p>
            <a:pPr marL="544068" lvl="1" indent="-342900">
              <a:buFont typeface="+mj-lt"/>
              <a:buAutoNum type="arabicPeriod"/>
            </a:pPr>
            <a:r>
              <a:rPr lang="en-US" dirty="0"/>
              <a:t>Select the name of the program file (e.g. "</a:t>
            </a:r>
            <a:r>
              <a:rPr lang="en-US" dirty="0" err="1"/>
              <a:t>test.py</a:t>
            </a:r>
            <a:r>
              <a:rPr lang="en-US" dirty="0"/>
              <a:t>") to run it .</a:t>
            </a:r>
          </a:p>
          <a:p>
            <a:r>
              <a:rPr lang="en-US" dirty="0"/>
              <a:t>The next time the program is to be run:</a:t>
            </a:r>
          </a:p>
          <a:p>
            <a:pPr lvl="1"/>
            <a:r>
              <a:rPr lang="en-US" dirty="0"/>
              <a:t>Click the green triangle in the lower-left corner of the screen.</a:t>
            </a:r>
          </a:p>
          <a:p>
            <a:pPr lvl="1"/>
            <a:r>
              <a:rPr lang="en-US" dirty="0"/>
              <a:t>Or, right-click the name of the file and choose Run.</a:t>
            </a:r>
          </a:p>
          <a:p>
            <a:endParaRPr lang="en-US" dirty="0"/>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35</a:t>
            </a:fld>
            <a:endParaRPr lang="en-US"/>
          </a:p>
        </p:txBody>
      </p:sp>
    </p:spTree>
    <p:extLst>
      <p:ext uri="{BB962C8B-B14F-4D97-AF65-F5344CB8AC3E}">
        <p14:creationId xmlns:p14="http://schemas.microsoft.com/office/powerpoint/2010/main" val="1202667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433E-E8A9-4EEC-AFE5-EE946F2FF79D}"/>
              </a:ext>
            </a:extLst>
          </p:cNvPr>
          <p:cNvSpPr>
            <a:spLocks noGrp="1"/>
          </p:cNvSpPr>
          <p:nvPr>
            <p:ph type="title"/>
          </p:nvPr>
        </p:nvSpPr>
        <p:spPr/>
        <p:txBody>
          <a:bodyPr/>
          <a:lstStyle/>
          <a:p>
            <a:r>
              <a:rPr lang="en-US" dirty="0"/>
              <a:t>Questions?</a:t>
            </a:r>
          </a:p>
        </p:txBody>
      </p:sp>
      <p:sp>
        <p:nvSpPr>
          <p:cNvPr id="5" name="Slide Number Placeholder 4">
            <a:extLst>
              <a:ext uri="{FF2B5EF4-FFF2-40B4-BE49-F238E27FC236}">
                <a16:creationId xmlns:a16="http://schemas.microsoft.com/office/drawing/2014/main" id="{41439FEA-5DE1-4C54-8578-FF1043A99276}"/>
              </a:ext>
            </a:extLst>
          </p:cNvPr>
          <p:cNvSpPr>
            <a:spLocks noGrp="1"/>
          </p:cNvSpPr>
          <p:nvPr>
            <p:ph type="sldNum" sz="quarter" idx="11"/>
          </p:nvPr>
        </p:nvSpPr>
        <p:spPr>
          <a:xfrm>
            <a:off x="9900458" y="6459785"/>
            <a:ext cx="1312025" cy="365125"/>
          </a:xfrm>
        </p:spPr>
        <p:txBody>
          <a:bodyPr/>
          <a:lstStyle/>
          <a:p>
            <a:fld id="{DADD426C-F078-4967-9FE7-1015426B2B1F}" type="slidenum">
              <a:rPr lang="en-US" smtClean="0"/>
              <a:t>36</a:t>
            </a:fld>
            <a:endParaRPr lang="en-US"/>
          </a:p>
        </p:txBody>
      </p:sp>
    </p:spTree>
    <p:extLst>
      <p:ext uri="{BB962C8B-B14F-4D97-AF65-F5344CB8AC3E}">
        <p14:creationId xmlns:p14="http://schemas.microsoft.com/office/powerpoint/2010/main" val="109184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408-3A2E-4501-B90F-06CB0E7ECF73}"/>
              </a:ext>
            </a:extLst>
          </p:cNvPr>
          <p:cNvSpPr>
            <a:spLocks noGrp="1"/>
          </p:cNvSpPr>
          <p:nvPr>
            <p:ph type="title"/>
          </p:nvPr>
        </p:nvSpPr>
        <p:spPr/>
        <p:txBody>
          <a:bodyPr/>
          <a:lstStyle/>
          <a:p>
            <a:r>
              <a:rPr lang="en-US"/>
              <a:t>What is Python?</a:t>
            </a:r>
            <a:endParaRPr lang="en-US" dirty="0"/>
          </a:p>
        </p:txBody>
      </p:sp>
      <p:sp>
        <p:nvSpPr>
          <p:cNvPr id="3" name="Content Placeholder 2">
            <a:extLst>
              <a:ext uri="{FF2B5EF4-FFF2-40B4-BE49-F238E27FC236}">
                <a16:creationId xmlns:a16="http://schemas.microsoft.com/office/drawing/2014/main" id="{3A6C5FCB-DEA5-4841-A001-A97AABD7A5F3}"/>
              </a:ext>
            </a:extLst>
          </p:cNvPr>
          <p:cNvSpPr>
            <a:spLocks noGrp="1"/>
          </p:cNvSpPr>
          <p:nvPr>
            <p:ph idx="1"/>
          </p:nvPr>
        </p:nvSpPr>
        <p:spPr/>
        <p:txBody>
          <a:bodyPr/>
          <a:lstStyle/>
          <a:p>
            <a:r>
              <a:rPr lang="en-US" dirty="0"/>
              <a:t>Python is a computer programming language</a:t>
            </a:r>
          </a:p>
          <a:p>
            <a:r>
              <a:rPr lang="en-US" dirty="0"/>
              <a:t>Python can be used to write many types of programs</a:t>
            </a:r>
          </a:p>
          <a:p>
            <a:pPr lvl="1"/>
            <a:r>
              <a:rPr lang="en-US" dirty="0"/>
              <a:t>Programs to do basic calculations</a:t>
            </a:r>
          </a:p>
          <a:p>
            <a:pPr lvl="1"/>
            <a:r>
              <a:rPr lang="en-US" dirty="0"/>
              <a:t>Games</a:t>
            </a:r>
          </a:p>
          <a:p>
            <a:pPr lvl="1"/>
            <a:r>
              <a:rPr lang="en-US" dirty="0"/>
              <a:t>Popular with scientists because they can do complex data analysis by writing short programs</a:t>
            </a:r>
          </a:p>
          <a:p>
            <a:r>
              <a:rPr lang="en-US" dirty="0"/>
              <a:t>Python can be installed on computers with different operating systems</a:t>
            </a:r>
          </a:p>
        </p:txBody>
      </p:sp>
      <p:sp>
        <p:nvSpPr>
          <p:cNvPr id="5" name="Slide Number Placeholder 4">
            <a:extLst>
              <a:ext uri="{FF2B5EF4-FFF2-40B4-BE49-F238E27FC236}">
                <a16:creationId xmlns:a16="http://schemas.microsoft.com/office/drawing/2014/main" id="{16E9A468-5BAF-43E3-89AC-06FC9FCA005C}"/>
              </a:ext>
            </a:extLst>
          </p:cNvPr>
          <p:cNvSpPr>
            <a:spLocks noGrp="1"/>
          </p:cNvSpPr>
          <p:nvPr>
            <p:ph type="sldNum" sz="quarter" idx="11"/>
          </p:nvPr>
        </p:nvSpPr>
        <p:spPr/>
        <p:txBody>
          <a:bodyPr/>
          <a:lstStyle/>
          <a:p>
            <a:fld id="{DADD426C-F078-4967-9FE7-1015426B2B1F}" type="slidenum">
              <a:rPr lang="en-US" smtClean="0"/>
              <a:pPr/>
              <a:t>4</a:t>
            </a:fld>
            <a:endParaRPr lang="en-US"/>
          </a:p>
        </p:txBody>
      </p:sp>
    </p:spTree>
    <p:extLst>
      <p:ext uri="{BB962C8B-B14F-4D97-AF65-F5344CB8AC3E}">
        <p14:creationId xmlns:p14="http://schemas.microsoft.com/office/powerpoint/2010/main" val="42904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B135C7-B243-1240-9CEE-4699474D35DF}"/>
              </a:ext>
            </a:extLst>
          </p:cNvPr>
          <p:cNvSpPr>
            <a:spLocks noGrp="1"/>
          </p:cNvSpPr>
          <p:nvPr>
            <p:ph type="title"/>
          </p:nvPr>
        </p:nvSpPr>
        <p:spPr/>
        <p:txBody>
          <a:bodyPr/>
          <a:lstStyle/>
          <a:p>
            <a:r>
              <a:rPr lang="en-US" dirty="0"/>
              <a:t>Installing Python</a:t>
            </a:r>
          </a:p>
        </p:txBody>
      </p:sp>
      <p:sp>
        <p:nvSpPr>
          <p:cNvPr id="7" name="Text Placeholder 6">
            <a:extLst>
              <a:ext uri="{FF2B5EF4-FFF2-40B4-BE49-F238E27FC236}">
                <a16:creationId xmlns:a16="http://schemas.microsoft.com/office/drawing/2014/main" id="{E8353C8D-5CF6-CB47-810E-572FB178D8AA}"/>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FE3A471-B6C2-5949-A3FA-E5C5242A5DEF}"/>
              </a:ext>
            </a:extLst>
          </p:cNvPr>
          <p:cNvSpPr>
            <a:spLocks noGrp="1"/>
          </p:cNvSpPr>
          <p:nvPr>
            <p:ph type="sldNum" sz="quarter" idx="11"/>
          </p:nvPr>
        </p:nvSpPr>
        <p:spPr/>
        <p:txBody>
          <a:bodyPr/>
          <a:lstStyle/>
          <a:p>
            <a:fld id="{DADD426C-F078-4967-9FE7-1015426B2B1F}" type="slidenum">
              <a:rPr lang="en-US" smtClean="0"/>
              <a:t>5</a:t>
            </a:fld>
            <a:endParaRPr lang="en-US"/>
          </a:p>
        </p:txBody>
      </p:sp>
    </p:spTree>
    <p:extLst>
      <p:ext uri="{BB962C8B-B14F-4D97-AF65-F5344CB8AC3E}">
        <p14:creationId xmlns:p14="http://schemas.microsoft.com/office/powerpoint/2010/main" val="255045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Python Installation on Windows </a:t>
            </a:r>
          </a:p>
        </p:txBody>
      </p:sp>
      <p:sp>
        <p:nvSpPr>
          <p:cNvPr id="3" name="Content Placeholder 2">
            <a:extLst>
              <a:ext uri="{FF2B5EF4-FFF2-40B4-BE49-F238E27FC236}">
                <a16:creationId xmlns:a16="http://schemas.microsoft.com/office/drawing/2014/main" id="{8545F186-BB56-4E4B-993F-5084C214BE03}"/>
              </a:ext>
            </a:extLst>
          </p:cNvPr>
          <p:cNvSpPr>
            <a:spLocks noGrp="1"/>
          </p:cNvSpPr>
          <p:nvPr>
            <p:ph idx="1"/>
          </p:nvPr>
        </p:nvSpPr>
        <p:spPr>
          <a:xfrm>
            <a:off x="1097280" y="1805610"/>
            <a:ext cx="9437637" cy="3931920"/>
          </a:xfrm>
        </p:spPr>
        <p:txBody>
          <a:bodyPr/>
          <a:lstStyle/>
          <a:p>
            <a:r>
              <a:rPr lang="en-US" dirty="0">
                <a:hlinkClick r:id="rId2"/>
              </a:rPr>
              <a:t>https://www.python.org/downloads/</a:t>
            </a:r>
            <a:r>
              <a:rPr lang="en-US" dirty="0"/>
              <a:t>    –   Note Python version is now 3.8.5</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6</a:t>
            </a:fld>
            <a:endParaRPr lang="en-US"/>
          </a:p>
        </p:txBody>
      </p:sp>
      <p:pic>
        <p:nvPicPr>
          <p:cNvPr id="6" name="Picture 5">
            <a:extLst>
              <a:ext uri="{FF2B5EF4-FFF2-40B4-BE49-F238E27FC236}">
                <a16:creationId xmlns:a16="http://schemas.microsoft.com/office/drawing/2014/main" id="{403B0449-FFD5-4E34-B4BC-AEF4930D356C}"/>
              </a:ext>
            </a:extLst>
          </p:cNvPr>
          <p:cNvPicPr>
            <a:picLocks noChangeAspect="1"/>
          </p:cNvPicPr>
          <p:nvPr/>
        </p:nvPicPr>
        <p:blipFill>
          <a:blip r:embed="rId3"/>
          <a:stretch>
            <a:fillRect/>
          </a:stretch>
        </p:blipFill>
        <p:spPr>
          <a:xfrm>
            <a:off x="3512101" y="2385046"/>
            <a:ext cx="5487436" cy="3791917"/>
          </a:xfrm>
          <a:prstGeom prst="rect">
            <a:avLst/>
          </a:prstGeom>
        </p:spPr>
      </p:pic>
      <p:sp>
        <p:nvSpPr>
          <p:cNvPr id="7" name="Oval 6">
            <a:extLst>
              <a:ext uri="{FF2B5EF4-FFF2-40B4-BE49-F238E27FC236}">
                <a16:creationId xmlns:a16="http://schemas.microsoft.com/office/drawing/2014/main" id="{C5780EDE-9E97-4372-8DBD-8179D1EA808C}"/>
              </a:ext>
            </a:extLst>
          </p:cNvPr>
          <p:cNvSpPr/>
          <p:nvPr/>
        </p:nvSpPr>
        <p:spPr>
          <a:xfrm>
            <a:off x="4165289" y="4306881"/>
            <a:ext cx="2146852" cy="47215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08993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dirty="0"/>
              <a:t>Python Installation on Windows</a:t>
            </a:r>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a:xfrm>
            <a:off x="9900458" y="6459785"/>
            <a:ext cx="1312025" cy="365125"/>
          </a:xfrm>
        </p:spPr>
        <p:txBody>
          <a:bodyPr/>
          <a:lstStyle/>
          <a:p>
            <a:fld id="{E29BF8A0-881F-9B42-8DF7-7F4C738CBC54}" type="slidenum">
              <a:rPr lang="en-US" smtClean="0"/>
              <a:t>7</a:t>
            </a:fld>
            <a:endParaRPr lang="en-US"/>
          </a:p>
        </p:txBody>
      </p:sp>
      <p:pic>
        <p:nvPicPr>
          <p:cNvPr id="8" name="Picture 7">
            <a:extLst>
              <a:ext uri="{FF2B5EF4-FFF2-40B4-BE49-F238E27FC236}">
                <a16:creationId xmlns:a16="http://schemas.microsoft.com/office/drawing/2014/main" id="{A22A4545-BFBD-44A6-A85B-E865FF6FA7B5}"/>
              </a:ext>
            </a:extLst>
          </p:cNvPr>
          <p:cNvPicPr>
            <a:picLocks noChangeAspect="1"/>
          </p:cNvPicPr>
          <p:nvPr/>
        </p:nvPicPr>
        <p:blipFill>
          <a:blip r:embed="rId2"/>
          <a:stretch>
            <a:fillRect/>
          </a:stretch>
        </p:blipFill>
        <p:spPr>
          <a:xfrm>
            <a:off x="2840967" y="1805610"/>
            <a:ext cx="6843623" cy="4211461"/>
          </a:xfrm>
          <a:prstGeom prst="rect">
            <a:avLst/>
          </a:prstGeom>
        </p:spPr>
      </p:pic>
      <p:sp>
        <p:nvSpPr>
          <p:cNvPr id="7" name="Oval 6">
            <a:extLst>
              <a:ext uri="{FF2B5EF4-FFF2-40B4-BE49-F238E27FC236}">
                <a16:creationId xmlns:a16="http://schemas.microsoft.com/office/drawing/2014/main" id="{C5780EDE-9E97-4372-8DBD-8179D1EA808C}"/>
              </a:ext>
            </a:extLst>
          </p:cNvPr>
          <p:cNvSpPr/>
          <p:nvPr/>
        </p:nvSpPr>
        <p:spPr>
          <a:xfrm>
            <a:off x="4536787" y="5354559"/>
            <a:ext cx="2363927" cy="76736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Oval 8">
            <a:extLst>
              <a:ext uri="{FF2B5EF4-FFF2-40B4-BE49-F238E27FC236}">
                <a16:creationId xmlns:a16="http://schemas.microsoft.com/office/drawing/2014/main" id="{543F9085-9D4D-4C87-930B-D5FF4B185313}"/>
              </a:ext>
            </a:extLst>
          </p:cNvPr>
          <p:cNvSpPr/>
          <p:nvPr/>
        </p:nvSpPr>
        <p:spPr>
          <a:xfrm>
            <a:off x="4232787" y="2932982"/>
            <a:ext cx="5118247" cy="1285335"/>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9680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030761-18EC-4614-827F-55A9A01AF85A}"/>
              </a:ext>
            </a:extLst>
          </p:cNvPr>
          <p:cNvPicPr>
            <a:picLocks noChangeAspect="1"/>
          </p:cNvPicPr>
          <p:nvPr/>
        </p:nvPicPr>
        <p:blipFill>
          <a:blip r:embed="rId2"/>
          <a:stretch>
            <a:fillRect/>
          </a:stretch>
        </p:blipFill>
        <p:spPr>
          <a:xfrm>
            <a:off x="2423319" y="1731978"/>
            <a:ext cx="7345362" cy="4501139"/>
          </a:xfrm>
          <a:prstGeom prst="rect">
            <a:avLst/>
          </a:prstGeom>
        </p:spPr>
      </p:pic>
      <p:sp>
        <p:nvSpPr>
          <p:cNvPr id="2" name="Title 1">
            <a:extLst>
              <a:ext uri="{FF2B5EF4-FFF2-40B4-BE49-F238E27FC236}">
                <a16:creationId xmlns:a16="http://schemas.microsoft.com/office/drawing/2014/main" id="{267ED9A1-A09A-46DE-B1D3-F7AC1AFA9C35}"/>
              </a:ext>
            </a:extLst>
          </p:cNvPr>
          <p:cNvSpPr>
            <a:spLocks noGrp="1"/>
          </p:cNvSpPr>
          <p:nvPr>
            <p:ph type="title"/>
          </p:nvPr>
        </p:nvSpPr>
        <p:spPr/>
        <p:txBody>
          <a:bodyPr/>
          <a:lstStyle/>
          <a:p>
            <a:r>
              <a:rPr lang="en-US"/>
              <a:t>Python Installation on Windows</a:t>
            </a:r>
            <a:endParaRPr lang="en-US" dirty="0"/>
          </a:p>
        </p:txBody>
      </p:sp>
      <p:sp>
        <p:nvSpPr>
          <p:cNvPr id="5" name="Slide Number Placeholder 4">
            <a:extLst>
              <a:ext uri="{FF2B5EF4-FFF2-40B4-BE49-F238E27FC236}">
                <a16:creationId xmlns:a16="http://schemas.microsoft.com/office/drawing/2014/main" id="{4BBD2EDA-4EEB-49E0-ABB8-1171CE9B11EB}"/>
              </a:ext>
            </a:extLst>
          </p:cNvPr>
          <p:cNvSpPr>
            <a:spLocks noGrp="1"/>
          </p:cNvSpPr>
          <p:nvPr>
            <p:ph type="sldNum" sz="quarter" idx="11"/>
          </p:nvPr>
        </p:nvSpPr>
        <p:spPr/>
        <p:txBody>
          <a:bodyPr/>
          <a:lstStyle/>
          <a:p>
            <a:fld id="{E29BF8A0-881F-9B42-8DF7-7F4C738CBC54}" type="slidenum">
              <a:rPr lang="en-US" smtClean="0"/>
              <a:pPr/>
              <a:t>8</a:t>
            </a:fld>
            <a:endParaRPr lang="en-US"/>
          </a:p>
        </p:txBody>
      </p:sp>
      <p:sp>
        <p:nvSpPr>
          <p:cNvPr id="9" name="Oval 8">
            <a:extLst>
              <a:ext uri="{FF2B5EF4-FFF2-40B4-BE49-F238E27FC236}">
                <a16:creationId xmlns:a16="http://schemas.microsoft.com/office/drawing/2014/main" id="{543F9085-9D4D-4C87-930B-D5FF4B185313}"/>
              </a:ext>
            </a:extLst>
          </p:cNvPr>
          <p:cNvSpPr/>
          <p:nvPr/>
        </p:nvSpPr>
        <p:spPr>
          <a:xfrm>
            <a:off x="4267966" y="3429000"/>
            <a:ext cx="3767576" cy="74618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52031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4A41-CE9E-42A5-86FF-FF9E1605A180}"/>
              </a:ext>
            </a:extLst>
          </p:cNvPr>
          <p:cNvSpPr>
            <a:spLocks noGrp="1"/>
          </p:cNvSpPr>
          <p:nvPr>
            <p:ph type="title"/>
          </p:nvPr>
        </p:nvSpPr>
        <p:spPr/>
        <p:txBody>
          <a:bodyPr/>
          <a:lstStyle/>
          <a:p>
            <a:r>
              <a:rPr lang="en-US" dirty="0"/>
              <a:t>Python Installation on Mac</a:t>
            </a:r>
          </a:p>
        </p:txBody>
      </p:sp>
      <p:sp>
        <p:nvSpPr>
          <p:cNvPr id="5" name="Slide Number Placeholder 4">
            <a:extLst>
              <a:ext uri="{FF2B5EF4-FFF2-40B4-BE49-F238E27FC236}">
                <a16:creationId xmlns:a16="http://schemas.microsoft.com/office/drawing/2014/main" id="{8A901628-140F-428E-98C5-B141DE02639A}"/>
              </a:ext>
            </a:extLst>
          </p:cNvPr>
          <p:cNvSpPr>
            <a:spLocks noGrp="1"/>
          </p:cNvSpPr>
          <p:nvPr>
            <p:ph type="sldNum" sz="quarter" idx="11"/>
          </p:nvPr>
        </p:nvSpPr>
        <p:spPr/>
        <p:txBody>
          <a:bodyPr/>
          <a:lstStyle/>
          <a:p>
            <a:fld id="{E29BF8A0-881F-9B42-8DF7-7F4C738CBC54}" type="slidenum">
              <a:rPr lang="en-US" smtClean="0"/>
              <a:pPr/>
              <a:t>9</a:t>
            </a:fld>
            <a:endParaRPr lang="en-US"/>
          </a:p>
        </p:txBody>
      </p:sp>
      <p:sp>
        <p:nvSpPr>
          <p:cNvPr id="19" name="Content Placeholder 18">
            <a:extLst>
              <a:ext uri="{FF2B5EF4-FFF2-40B4-BE49-F238E27FC236}">
                <a16:creationId xmlns:a16="http://schemas.microsoft.com/office/drawing/2014/main" id="{A9D856F7-BD17-EF49-9F4F-1D7D4D561C62}"/>
              </a:ext>
            </a:extLst>
          </p:cNvPr>
          <p:cNvSpPr>
            <a:spLocks noGrp="1"/>
          </p:cNvSpPr>
          <p:nvPr>
            <p:ph idx="1"/>
          </p:nvPr>
        </p:nvSpPr>
        <p:spPr/>
        <p:txBody>
          <a:bodyPr/>
          <a:lstStyle/>
          <a:p>
            <a:pPr marL="457200" indent="-457200">
              <a:buFont typeface="+mj-lt"/>
              <a:buAutoNum type="arabicPeriod"/>
            </a:pPr>
            <a:r>
              <a:rPr lang="en-US" dirty="0"/>
              <a:t>Go to </a:t>
            </a:r>
            <a:r>
              <a:rPr lang="en-US" dirty="0">
                <a:hlinkClick r:id="rId2"/>
              </a:rPr>
              <a:t>https://www.python.org/downloads/</a:t>
            </a:r>
            <a:endParaRPr lang="en-US" dirty="0"/>
          </a:p>
          <a:p>
            <a:pPr marL="457200" indent="-457200">
              <a:buFont typeface="+mj-lt"/>
              <a:buAutoNum type="arabicPeriod"/>
            </a:pPr>
            <a:r>
              <a:rPr lang="en-US" dirty="0"/>
              <a:t>Download Python 3.8.5. It should save a file named "python-3.8.5-macosx10.9.pkg" to your computer.</a:t>
            </a:r>
          </a:p>
          <a:p>
            <a:pPr marL="457200" indent="-457200">
              <a:buFont typeface="+mj-lt"/>
              <a:buAutoNum type="arabicPeriod"/>
            </a:pPr>
            <a:r>
              <a:rPr lang="en-US" dirty="0"/>
              <a:t>Double click on the file and run the install with default options and agree with the license. You'll need to type in your password to install it.</a:t>
            </a:r>
          </a:p>
          <a:p>
            <a:endParaRPr lang="en-US" dirty="0"/>
          </a:p>
          <a:p>
            <a:r>
              <a:rPr lang="en-US" dirty="0"/>
              <a:t>Video tutorial at: </a:t>
            </a:r>
            <a:r>
              <a:rPr lang="en-US" dirty="0">
                <a:hlinkClick r:id="rId3"/>
              </a:rPr>
              <a:t>https://www.youtube.com/watch?v=8BiYGIDCvvA</a:t>
            </a:r>
            <a:r>
              <a:rPr lang="en-US" dirty="0"/>
              <a:t> </a:t>
            </a:r>
          </a:p>
        </p:txBody>
      </p:sp>
    </p:spTree>
    <p:extLst>
      <p:ext uri="{BB962C8B-B14F-4D97-AF65-F5344CB8AC3E}">
        <p14:creationId xmlns:p14="http://schemas.microsoft.com/office/powerpoint/2010/main" val="20131089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5157</TotalTime>
  <Words>1441</Words>
  <Application>Microsoft Office PowerPoint</Application>
  <PresentationFormat>Widescreen</PresentationFormat>
  <Paragraphs>192</Paragraphs>
  <Slides>36</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Courier</vt:lpstr>
      <vt:lpstr>Monaco</vt:lpstr>
      <vt:lpstr>Arial</vt:lpstr>
      <vt:lpstr>Calibri</vt:lpstr>
      <vt:lpstr>Calibri Light</vt:lpstr>
      <vt:lpstr>Retrospect</vt:lpstr>
      <vt:lpstr>Installing Python + PyCharm</vt:lpstr>
      <vt:lpstr>Announcements</vt:lpstr>
      <vt:lpstr>What is an Operating System? </vt:lpstr>
      <vt:lpstr>What is Python?</vt:lpstr>
      <vt:lpstr>Installing Python</vt:lpstr>
      <vt:lpstr>Python Installation on Windows </vt:lpstr>
      <vt:lpstr>Python Installation on Windows</vt:lpstr>
      <vt:lpstr>Python Installation on Windows</vt:lpstr>
      <vt:lpstr>Python Installation on Mac</vt:lpstr>
      <vt:lpstr>Trying Out Python</vt:lpstr>
      <vt:lpstr>What is a computer program?</vt:lpstr>
      <vt:lpstr>Python console / interactive shell</vt:lpstr>
      <vt:lpstr>Opening a Terminal (Command Prompt)</vt:lpstr>
      <vt:lpstr>Start the Python Interpreter </vt:lpstr>
      <vt:lpstr>Some Python Statements</vt:lpstr>
      <vt:lpstr>Installing Jupyter Notebooks</vt:lpstr>
      <vt:lpstr>Jupyter Notebooks</vt:lpstr>
      <vt:lpstr>Installing Jupyter Notebooks</vt:lpstr>
      <vt:lpstr>To Run Jupyter Notebooks</vt:lpstr>
      <vt:lpstr>Installing PyCharm</vt:lpstr>
      <vt:lpstr>The PyCharm IDE</vt:lpstr>
      <vt:lpstr>PyCharm Installation</vt:lpstr>
      <vt:lpstr>PyCharm Installation</vt:lpstr>
      <vt:lpstr>PyCharm Installation</vt:lpstr>
      <vt:lpstr>PyCharm Installation</vt:lpstr>
      <vt:lpstr>PyCharm Installation on Mac</vt:lpstr>
      <vt:lpstr>Running and configuring PyCharm for the first time</vt:lpstr>
      <vt:lpstr>PyCharm Configuration</vt:lpstr>
      <vt:lpstr>PyCharm Configuration</vt:lpstr>
      <vt:lpstr>One More Configuration: Setting Default Python Interpreter in PyCharm</vt:lpstr>
      <vt:lpstr>Setting Default Python Interpreter in PyCharm</vt:lpstr>
      <vt:lpstr>Setting Default Python Interpreter in PyCharm</vt:lpstr>
      <vt:lpstr>PyCharm Basics</vt:lpstr>
      <vt:lpstr>PyCharm IDE</vt:lpstr>
      <vt:lpstr>PyCharm basics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Computational and Algorithmic Thinking</dc:title>
  <dc:creator>Antonino Mione</dc:creator>
  <cp:lastModifiedBy>SUNY Korea CS</cp:lastModifiedBy>
  <cp:revision>347</cp:revision>
  <cp:lastPrinted>2020-08-26T04:28:36Z</cp:lastPrinted>
  <dcterms:created xsi:type="dcterms:W3CDTF">2018-01-06T23:48:52Z</dcterms:created>
  <dcterms:modified xsi:type="dcterms:W3CDTF">2020-08-26T04:29:38Z</dcterms:modified>
</cp:coreProperties>
</file>