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678" r:id="rId1"/>
  </p:sldMasterIdLst>
  <p:notesMasterIdLst>
    <p:notesMasterId r:id="rId19"/>
  </p:notesMasterIdLst>
  <p:sldIdLst>
    <p:sldId id="443" r:id="rId2"/>
    <p:sldId id="257" r:id="rId3"/>
    <p:sldId id="259" r:id="rId4"/>
    <p:sldId id="289" r:id="rId5"/>
    <p:sldId id="261" r:id="rId6"/>
    <p:sldId id="263" r:id="rId7"/>
    <p:sldId id="264" r:id="rId8"/>
    <p:sldId id="262" r:id="rId9"/>
    <p:sldId id="291" r:id="rId10"/>
    <p:sldId id="268" r:id="rId11"/>
    <p:sldId id="292" r:id="rId12"/>
    <p:sldId id="295" r:id="rId13"/>
    <p:sldId id="286" r:id="rId14"/>
    <p:sldId id="298" r:id="rId15"/>
    <p:sldId id="299" r:id="rId16"/>
    <p:sldId id="287" r:id="rId17"/>
    <p:sldId id="288" r:id="rId18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5" autoAdjust="0"/>
  </p:normalViewPr>
  <p:slideViewPr>
    <p:cSldViewPr>
      <p:cViewPr varScale="1">
        <p:scale>
          <a:sx n="93" d="100"/>
          <a:sy n="93" d="100"/>
        </p:scale>
        <p:origin x="666" y="8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7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27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0">
            <a:extLst>
              <a:ext uri="{FF2B5EF4-FFF2-40B4-BE49-F238E27FC236}">
                <a16:creationId xmlns:a16="http://schemas.microsoft.com/office/drawing/2014/main" id="{B029E0CE-1A12-4E10-A3BF-CF59DB1C0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31">
            <a:extLst>
              <a:ext uri="{FF2B5EF4-FFF2-40B4-BE49-F238E27FC236}">
                <a16:creationId xmlns:a16="http://schemas.microsoft.com/office/drawing/2014/main" id="{44ABE09B-E6B4-4C1E-81A0-9EFF7C9203A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25">
            <a:extLst>
              <a:ext uri="{FF2B5EF4-FFF2-40B4-BE49-F238E27FC236}">
                <a16:creationId xmlns:a16="http://schemas.microsoft.com/office/drawing/2014/main" id="{19866CEA-082B-42D9-A32D-2B6DCAF0A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hape 226">
            <a:extLst>
              <a:ext uri="{FF2B5EF4-FFF2-40B4-BE49-F238E27FC236}">
                <a16:creationId xmlns:a16="http://schemas.microsoft.com/office/drawing/2014/main" id="{970E2541-B8FD-4AA2-82C6-EE2A5B01D9C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225">
            <a:extLst>
              <a:ext uri="{FF2B5EF4-FFF2-40B4-BE49-F238E27FC236}">
                <a16:creationId xmlns:a16="http://schemas.microsoft.com/office/drawing/2014/main" id="{D8B19706-828C-465F-B327-87FF580A2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hape 226">
            <a:extLst>
              <a:ext uri="{FF2B5EF4-FFF2-40B4-BE49-F238E27FC236}">
                <a16:creationId xmlns:a16="http://schemas.microsoft.com/office/drawing/2014/main" id="{BC9618BD-028F-4FAF-B5C0-B503301FC54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407">
            <a:extLst>
              <a:ext uri="{FF2B5EF4-FFF2-40B4-BE49-F238E27FC236}">
                <a16:creationId xmlns:a16="http://schemas.microsoft.com/office/drawing/2014/main" id="{CA4B75A9-AA66-4E6B-B018-683694901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hape 408">
            <a:extLst>
              <a:ext uri="{FF2B5EF4-FFF2-40B4-BE49-F238E27FC236}">
                <a16:creationId xmlns:a16="http://schemas.microsoft.com/office/drawing/2014/main" id="{FC6BF396-7672-4F9C-AD1D-050C06DB11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25">
            <a:extLst>
              <a:ext uri="{FF2B5EF4-FFF2-40B4-BE49-F238E27FC236}">
                <a16:creationId xmlns:a16="http://schemas.microsoft.com/office/drawing/2014/main" id="{42EBF908-0AFC-4966-8D75-D9329F89E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hape 226">
            <a:extLst>
              <a:ext uri="{FF2B5EF4-FFF2-40B4-BE49-F238E27FC236}">
                <a16:creationId xmlns:a16="http://schemas.microsoft.com/office/drawing/2014/main" id="{8FCFA67F-D4A2-4985-9332-3C30620F13F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225">
            <a:extLst>
              <a:ext uri="{FF2B5EF4-FFF2-40B4-BE49-F238E27FC236}">
                <a16:creationId xmlns:a16="http://schemas.microsoft.com/office/drawing/2014/main" id="{5FD2A145-1B1C-4CC9-9826-E07F9A2DC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5" name="Shape 226">
            <a:extLst>
              <a:ext uri="{FF2B5EF4-FFF2-40B4-BE49-F238E27FC236}">
                <a16:creationId xmlns:a16="http://schemas.microsoft.com/office/drawing/2014/main" id="{C6B21298-1E4D-46F9-B676-D50F011F3AA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420">
            <a:extLst>
              <a:ext uri="{FF2B5EF4-FFF2-40B4-BE49-F238E27FC236}">
                <a16:creationId xmlns:a16="http://schemas.microsoft.com/office/drawing/2014/main" id="{98AA6E74-2E22-4333-8AA1-D65DD94AF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hape 421">
            <a:extLst>
              <a:ext uri="{FF2B5EF4-FFF2-40B4-BE49-F238E27FC236}">
                <a16:creationId xmlns:a16="http://schemas.microsoft.com/office/drawing/2014/main" id="{D37C496E-44FB-4F5C-BD03-31C9B9586DE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433">
            <a:extLst>
              <a:ext uri="{FF2B5EF4-FFF2-40B4-BE49-F238E27FC236}">
                <a16:creationId xmlns:a16="http://schemas.microsoft.com/office/drawing/2014/main" id="{8F5CAC2F-F34F-4E5F-91D9-30A580DB8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5" name="Shape 434">
            <a:extLst>
              <a:ext uri="{FF2B5EF4-FFF2-40B4-BE49-F238E27FC236}">
                <a16:creationId xmlns:a16="http://schemas.microsoft.com/office/drawing/2014/main" id="{F0946A15-E6E4-4116-A840-B644C44928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6">
            <a:extLst>
              <a:ext uri="{FF2B5EF4-FFF2-40B4-BE49-F238E27FC236}">
                <a16:creationId xmlns:a16="http://schemas.microsoft.com/office/drawing/2014/main" id="{5D8874BA-22ED-4FE3-8651-E8B0A8276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57">
            <a:extLst>
              <a:ext uri="{FF2B5EF4-FFF2-40B4-BE49-F238E27FC236}">
                <a16:creationId xmlns:a16="http://schemas.microsoft.com/office/drawing/2014/main" id="{B6279944-426C-4C45-A205-67028BA9AE0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56">
            <a:extLst>
              <a:ext uri="{FF2B5EF4-FFF2-40B4-BE49-F238E27FC236}">
                <a16:creationId xmlns:a16="http://schemas.microsoft.com/office/drawing/2014/main" id="{4710E17A-2F62-431D-BD01-1A7BBAC9F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57">
            <a:extLst>
              <a:ext uri="{FF2B5EF4-FFF2-40B4-BE49-F238E27FC236}">
                <a16:creationId xmlns:a16="http://schemas.microsoft.com/office/drawing/2014/main" id="{6A4DBEE5-63DF-4449-B0E9-0A0FF9A93BF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82">
            <a:extLst>
              <a:ext uri="{FF2B5EF4-FFF2-40B4-BE49-F238E27FC236}">
                <a16:creationId xmlns:a16="http://schemas.microsoft.com/office/drawing/2014/main" id="{DE6E568F-5602-43B8-9217-0DA67A10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83">
            <a:extLst>
              <a:ext uri="{FF2B5EF4-FFF2-40B4-BE49-F238E27FC236}">
                <a16:creationId xmlns:a16="http://schemas.microsoft.com/office/drawing/2014/main" id="{72A3A3AA-8433-4BAD-B7A6-BA7DF1DD54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08">
            <a:extLst>
              <a:ext uri="{FF2B5EF4-FFF2-40B4-BE49-F238E27FC236}">
                <a16:creationId xmlns:a16="http://schemas.microsoft.com/office/drawing/2014/main" id="{50415059-5B25-463E-884D-685C6044792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hape 109">
            <a:extLst>
              <a:ext uri="{FF2B5EF4-FFF2-40B4-BE49-F238E27FC236}">
                <a16:creationId xmlns:a16="http://schemas.microsoft.com/office/drawing/2014/main" id="{FB695791-A9A6-4E17-89B8-FA4FE956F76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21">
            <a:extLst>
              <a:ext uri="{FF2B5EF4-FFF2-40B4-BE49-F238E27FC236}">
                <a16:creationId xmlns:a16="http://schemas.microsoft.com/office/drawing/2014/main" id="{807FE6F6-2F3F-4421-B922-BD4AAA57A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hape 122">
            <a:extLst>
              <a:ext uri="{FF2B5EF4-FFF2-40B4-BE49-F238E27FC236}">
                <a16:creationId xmlns:a16="http://schemas.microsoft.com/office/drawing/2014/main" id="{078446A9-58FD-44B4-A4B5-838DE61C3F7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95">
            <a:extLst>
              <a:ext uri="{FF2B5EF4-FFF2-40B4-BE49-F238E27FC236}">
                <a16:creationId xmlns:a16="http://schemas.microsoft.com/office/drawing/2014/main" id="{0301A4E8-858E-48EE-8A0C-884DEFDC5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hape 96">
            <a:extLst>
              <a:ext uri="{FF2B5EF4-FFF2-40B4-BE49-F238E27FC236}">
                <a16:creationId xmlns:a16="http://schemas.microsoft.com/office/drawing/2014/main" id="{BA1F186D-C3C5-435C-BA99-DAB666B24B8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5">
            <a:extLst>
              <a:ext uri="{FF2B5EF4-FFF2-40B4-BE49-F238E27FC236}">
                <a16:creationId xmlns:a16="http://schemas.microsoft.com/office/drawing/2014/main" id="{10985030-B9F4-4047-A26D-AC97908E9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96">
            <a:extLst>
              <a:ext uri="{FF2B5EF4-FFF2-40B4-BE49-F238E27FC236}">
                <a16:creationId xmlns:a16="http://schemas.microsoft.com/office/drawing/2014/main" id="{368F94CD-9054-4146-8AEF-BA7B1CAE2E4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73">
            <a:extLst>
              <a:ext uri="{FF2B5EF4-FFF2-40B4-BE49-F238E27FC236}">
                <a16:creationId xmlns:a16="http://schemas.microsoft.com/office/drawing/2014/main" id="{B9F096CF-6538-42DA-B7C1-CF8ED13B6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hape 174">
            <a:extLst>
              <a:ext uri="{FF2B5EF4-FFF2-40B4-BE49-F238E27FC236}">
                <a16:creationId xmlns:a16="http://schemas.microsoft.com/office/drawing/2014/main" id="{2924D182-54CF-49BE-AD19-AA1D1E1B62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Liang, Introduction to Ja∨a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F5255-62BC-409F-B4F2-48BDD3708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1EB50-AD59-42DE-998D-04067403A8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B151-2E02-41A1-B94B-62B5F8B85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76DFC969-F738-4007-AC31-C3F1EE5BD5E5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21280DE9-D203-4B30-B56B-4B9DB2B558C2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62A00A2F-7113-4AF9-B727-B5666782FE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4B4A5723-1FC5-4B7E-9DF8-0F4CE3010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4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C5510-1042-441C-B9BB-288344870D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247CD-D679-45F7-8571-2A8DBE5453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D5DB6-568F-4806-B77E-5D80E2FA5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56300-E43B-495D-A899-5A7B95C2F8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39446-2BC2-442B-9422-D689FC59E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28C0E-B778-4AA2-92F3-3DF7865832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E1B030-3B6C-4AF1-AE2C-7E9069DBDF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3C8A8-ADE9-4F57-BBE7-5C2A019DA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9486D9-36F7-4DC2-A10C-4C4DE473D3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307-F18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JQTFhkhwP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s11j_iG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ctrTitle"/>
          </p:nvPr>
        </p:nvSpPr>
        <p:spPr>
          <a:xfrm>
            <a:off x="609600" y="1506538"/>
            <a:ext cx="8382000" cy="1470025"/>
          </a:xfrm>
        </p:spPr>
        <p:txBody>
          <a:bodyPr>
            <a:noAutofit/>
          </a:bodyPr>
          <a:lstStyle/>
          <a:p>
            <a:r>
              <a:rPr lang="en-US" altLang="en-US" sz="5400" dirty="0"/>
              <a:t>Chapter 11:</a:t>
            </a:r>
            <a:br>
              <a:rPr lang="en-US" altLang="en-US" sz="5400" dirty="0"/>
            </a:br>
            <a:r>
              <a:rPr lang="en-US" altLang="en-US" sz="5400" dirty="0"/>
              <a:t>Functional Languages</a:t>
            </a:r>
            <a:endParaRPr altLang="en-US" sz="5400" dirty="0"/>
          </a:p>
        </p:txBody>
      </p:sp>
      <p:sp>
        <p:nvSpPr>
          <p:cNvPr id="9218" name="Subtitle 1"/>
          <p:cNvSpPr>
            <a:spLocks noGrp="1"/>
          </p:cNvSpPr>
          <p:nvPr>
            <p:ph type="subTitle" idx="1"/>
          </p:nvPr>
        </p:nvSpPr>
        <p:spPr>
          <a:xfrm>
            <a:off x="762000" y="4495799"/>
            <a:ext cx="7606838" cy="1102821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CSE 216 –Programming Abstractions</a:t>
            </a:r>
          </a:p>
          <a:p>
            <a:pPr eaLnBrk="1" hangingPunct="1"/>
            <a:r>
              <a:rPr lang="en-US" altLang="en-US" dirty="0">
                <a:hlinkClick r:id="rId2"/>
              </a:rPr>
              <a:t>https://ppawar.github.io/CSE216-S19/index.html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F2D93-3F77-4355-93D6-55C3233F17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hape 177">
            <a:extLst>
              <a:ext uri="{FF2B5EF4-FFF2-40B4-BE49-F238E27FC236}">
                <a16:creationId xmlns:a16="http://schemas.microsoft.com/office/drawing/2014/main" id="{DEB816BB-80D5-4B9A-A323-671FAA07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28" name="Shape 178">
            <a:extLst>
              <a:ext uri="{FF2B5EF4-FFF2-40B4-BE49-F238E27FC236}">
                <a16:creationId xmlns:a16="http://schemas.microsoft.com/office/drawing/2014/main" id="{7845C9A1-0280-49AC-9804-303834E7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0" name="Shape 180">
            <a:extLst>
              <a:ext uri="{FF2B5EF4-FFF2-40B4-BE49-F238E27FC236}">
                <a16:creationId xmlns:a16="http://schemas.microsoft.com/office/drawing/2014/main" id="{11F48CAB-0164-4C85-9A03-3780851D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2" name="Shape 183">
            <a:extLst>
              <a:ext uri="{FF2B5EF4-FFF2-40B4-BE49-F238E27FC236}">
                <a16:creationId xmlns:a16="http://schemas.microsoft.com/office/drawing/2014/main" id="{11EF5B3D-E80A-4F31-B079-EF63E9E30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Concepts </a:t>
            </a:r>
          </a:p>
        </p:txBody>
      </p:sp>
      <p:sp>
        <p:nvSpPr>
          <p:cNvPr id="26633" name="Shape 184">
            <a:extLst>
              <a:ext uri="{FF2B5EF4-FFF2-40B4-BE49-F238E27FC236}">
                <a16:creationId xmlns:a16="http://schemas.microsoft.com/office/drawing/2014/main" id="{6FC77B55-E8B2-449F-B1AF-F19CDC7981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Scheme is a particularly elegant Lisp</a:t>
            </a:r>
          </a:p>
          <a:p>
            <a:pPr marL="381000" indent="-3429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Other functional languages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ML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Miranda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Haskell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FP</a:t>
            </a:r>
          </a:p>
          <a:p>
            <a:pPr marL="381000" indent="-3429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Haskell is the leading language for research in functional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hape 229">
            <a:extLst>
              <a:ext uri="{FF2B5EF4-FFF2-40B4-BE49-F238E27FC236}">
                <a16:creationId xmlns:a16="http://schemas.microsoft.com/office/drawing/2014/main" id="{BCEE62B7-753A-416E-8B4A-82D6135E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8" name="Shape 230">
            <a:extLst>
              <a:ext uri="{FF2B5EF4-FFF2-40B4-BE49-F238E27FC236}">
                <a16:creationId xmlns:a16="http://schemas.microsoft.com/office/drawing/2014/main" id="{741BCA1F-8033-4CA6-8FEA-61ABDA55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70" name="Shape 232">
            <a:extLst>
              <a:ext uri="{FF2B5EF4-FFF2-40B4-BE49-F238E27FC236}">
                <a16:creationId xmlns:a16="http://schemas.microsoft.com/office/drawing/2014/main" id="{D6EBF4A9-F00D-42D9-898D-7B31228C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72" name="Shape 235">
            <a:extLst>
              <a:ext uri="{FF2B5EF4-FFF2-40B4-BE49-F238E27FC236}">
                <a16:creationId xmlns:a16="http://schemas.microsoft.com/office/drawing/2014/main" id="{68CCD855-9C8F-440B-BC59-F9839F238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Evaluation Order</a:t>
            </a:r>
          </a:p>
        </p:txBody>
      </p:sp>
      <p:sp>
        <p:nvSpPr>
          <p:cNvPr id="19465" name="Text Placeholder 1">
            <a:extLst>
              <a:ext uri="{FF2B5EF4-FFF2-40B4-BE49-F238E27FC236}">
                <a16:creationId xmlns:a16="http://schemas.microsoft.com/office/drawing/2014/main" id="{51566C2B-7A7F-4EC5-9F61-52BDA876B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1752600"/>
            <a:ext cx="8051800" cy="5105400"/>
          </a:xfrm>
        </p:spPr>
        <p:txBody>
          <a:bodyPr>
            <a:normAutofit/>
          </a:bodyPr>
          <a:lstStyle/>
          <a:p>
            <a:pPr marL="704850" indent="-457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applicative order: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evaluates arguments before passing them to a function: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((lambda (x) (* x x)) (+ 1 2))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((lambda (x) (* x x) 3)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(* 3 3)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9</a:t>
            </a:r>
          </a:p>
          <a:p>
            <a:pPr marL="704850" lvl="1" indent="-457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normal order: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passes in arguments before evaluating them: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((lambda (x) (* x x)) (+ 1 2))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(* (+ 1 2) (+ 1 2))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(* 3 3)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9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Note: we might want normal order in some code.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(if-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tuesday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(do-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tuesday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))  // do-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tuesday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might print something and we want it only if it’s Tuesday</a:t>
            </a:r>
          </a:p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hape 229">
            <a:extLst>
              <a:ext uri="{FF2B5EF4-FFF2-40B4-BE49-F238E27FC236}">
                <a16:creationId xmlns:a16="http://schemas.microsoft.com/office/drawing/2014/main" id="{2440E8B7-6EB9-48B2-B79A-92C8FB1B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916" name="Shape 230">
            <a:extLst>
              <a:ext uri="{FF2B5EF4-FFF2-40B4-BE49-F238E27FC236}">
                <a16:creationId xmlns:a16="http://schemas.microsoft.com/office/drawing/2014/main" id="{B4A77541-0C79-47BD-93EA-EF042128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918" name="Shape 232">
            <a:extLst>
              <a:ext uri="{FF2B5EF4-FFF2-40B4-BE49-F238E27FC236}">
                <a16:creationId xmlns:a16="http://schemas.microsoft.com/office/drawing/2014/main" id="{F6F5020C-BBF7-49D2-B532-301800B8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920" name="Shape 235">
            <a:extLst>
              <a:ext uri="{FF2B5EF4-FFF2-40B4-BE49-F238E27FC236}">
                <a16:creationId xmlns:a16="http://schemas.microsoft.com/office/drawing/2014/main" id="{66EC15ED-F551-4F98-9EDB-F22925E80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308" y="4572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Evaluation Order Example</a:t>
            </a:r>
          </a:p>
        </p:txBody>
      </p:sp>
      <p:sp>
        <p:nvSpPr>
          <p:cNvPr id="19465" name="Text Placeholder 1">
            <a:extLst>
              <a:ext uri="{FF2B5EF4-FFF2-40B4-BE49-F238E27FC236}">
                <a16:creationId xmlns:a16="http://schemas.microsoft.com/office/drawing/2014/main" id="{51566C2B-7A7F-4EC5-9F61-52BDA876B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1752600"/>
            <a:ext cx="8051800" cy="4419600"/>
          </a:xfrm>
        </p:spPr>
        <p:txBody>
          <a:bodyPr>
            <a:normAutofit fontScale="92500" lnSpcReduction="10000"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((lambda (x y) (if x (+ y y) 0) t (* 10 10))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Applicative order: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((lambda (x y) (if x (+ y y) 0) t 100)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(if t (+ 100 100) 0)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(+ 100 100)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200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(four steps !)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Normal Order: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(if t (+ (* 10 10) (* 10 10)) 0)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(+ (* 10 10) (* 10 10))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(+ 100 (* 10 10))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(+ 100 100)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200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(five steps !)</a:t>
            </a:r>
          </a:p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hape 411">
            <a:extLst>
              <a:ext uri="{FF2B5EF4-FFF2-40B4-BE49-F238E27FC236}">
                <a16:creationId xmlns:a16="http://schemas.microsoft.com/office/drawing/2014/main" id="{AB18949C-4F5C-49C9-A2C1-7DBD884D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6" name="Shape 412">
            <a:extLst>
              <a:ext uri="{FF2B5EF4-FFF2-40B4-BE49-F238E27FC236}">
                <a16:creationId xmlns:a16="http://schemas.microsoft.com/office/drawing/2014/main" id="{14B43F1E-FA4A-445B-8A0C-C0CB844E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8" name="Shape 414">
            <a:extLst>
              <a:ext uri="{FF2B5EF4-FFF2-40B4-BE49-F238E27FC236}">
                <a16:creationId xmlns:a16="http://schemas.microsoft.com/office/drawing/2014/main" id="{188BD65F-9D73-4E18-817F-97632C50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60" name="Shape 417">
            <a:extLst>
              <a:ext uri="{FF2B5EF4-FFF2-40B4-BE49-F238E27FC236}">
                <a16:creationId xmlns:a16="http://schemas.microsoft.com/office/drawing/2014/main" id="{3337A005-E44B-4B6A-9724-FEFAE8EC5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351034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High-Order Functions</a:t>
            </a:r>
          </a:p>
        </p:txBody>
      </p:sp>
      <p:sp>
        <p:nvSpPr>
          <p:cNvPr id="49161" name="Shape 418">
            <a:extLst>
              <a:ext uri="{FF2B5EF4-FFF2-40B4-BE49-F238E27FC236}">
                <a16:creationId xmlns:a16="http://schemas.microsoft.com/office/drawing/2014/main" id="{D77AFEE1-145B-4956-A1BA-0D319C829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178800" cy="4953000"/>
          </a:xfrm>
        </p:spPr>
        <p:txBody>
          <a:bodyPr lIns="50800" tIns="50800" rIns="132075" bIns="50800"/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Higher-order functions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Take a function as argument, or return a function as a result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Great for building things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Currying (after Haskell Curry, the same guy Haskell is named after)</a:t>
            </a:r>
          </a:p>
          <a:p>
            <a:pPr marL="1130300" lvl="2" indent="-228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For details see Lambda calculus on CD</a:t>
            </a:r>
          </a:p>
          <a:p>
            <a:pPr marL="1130300" lvl="2" indent="-228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ML, Miranda,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OCaml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and Haskell have especially nice syntax for curried functions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>
            <a:extLst>
              <a:ext uri="{FF2B5EF4-FFF2-40B4-BE49-F238E27FC236}">
                <a16:creationId xmlns:a16="http://schemas.microsoft.com/office/drawing/2014/main" id="{8EE2E98F-97B8-433A-A6A7-3A9CB7FD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01725"/>
            <a:ext cx="8572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Shape 229">
            <a:extLst>
              <a:ext uri="{FF2B5EF4-FFF2-40B4-BE49-F238E27FC236}">
                <a16:creationId xmlns:a16="http://schemas.microsoft.com/office/drawing/2014/main" id="{DB6D0455-4546-47F2-BAF5-D1B179BE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5" name="Shape 230">
            <a:extLst>
              <a:ext uri="{FF2B5EF4-FFF2-40B4-BE49-F238E27FC236}">
                <a16:creationId xmlns:a16="http://schemas.microsoft.com/office/drawing/2014/main" id="{23769D7A-33F1-4610-B312-833366CE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7" name="Shape 232">
            <a:extLst>
              <a:ext uri="{FF2B5EF4-FFF2-40B4-BE49-F238E27FC236}">
                <a16:creationId xmlns:a16="http://schemas.microsoft.com/office/drawing/2014/main" id="{49A78D73-DD74-48A7-84A4-4E9AEFBE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9" name="Shape 235">
            <a:extLst>
              <a:ext uri="{FF2B5EF4-FFF2-40B4-BE49-F238E27FC236}">
                <a16:creationId xmlns:a16="http://schemas.microsoft.com/office/drawing/2014/main" id="{50DC887C-B2EC-4574-93F9-F3DA16911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9906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Currying</a:t>
            </a:r>
          </a:p>
        </p:txBody>
      </p:sp>
      <p:sp>
        <p:nvSpPr>
          <p:cNvPr id="19465" name="Text Placeholder 1">
            <a:extLst>
              <a:ext uri="{FF2B5EF4-FFF2-40B4-BE49-F238E27FC236}">
                <a16:creationId xmlns:a16="http://schemas.microsoft.com/office/drawing/2014/main" id="{51566C2B-7A7F-4EC5-9F61-52BDA876B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400" y="5105400"/>
            <a:ext cx="8966200" cy="1371600"/>
          </a:xfrm>
        </p:spPr>
        <p:txBody>
          <a:bodyPr>
            <a:normAutofit lnSpcReduction="10000"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Some languages use currying as their main function-calling semantics (ML):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fun add a b : int = a + b;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ML's calling conventions make this easier to work with: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add 1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add 1 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(There's no need to delimit arguments.)</a:t>
            </a:r>
          </a:p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hape 229">
            <a:extLst>
              <a:ext uri="{FF2B5EF4-FFF2-40B4-BE49-F238E27FC236}">
                <a16:creationId xmlns:a16="http://schemas.microsoft.com/office/drawing/2014/main" id="{694F1D94-8656-421D-AA0B-85ABA4E0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2" name="Shape 230">
            <a:extLst>
              <a:ext uri="{FF2B5EF4-FFF2-40B4-BE49-F238E27FC236}">
                <a16:creationId xmlns:a16="http://schemas.microsoft.com/office/drawing/2014/main" id="{E67D6F40-C902-431A-A497-2D5FA2ED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4" name="Shape 232">
            <a:extLst>
              <a:ext uri="{FF2B5EF4-FFF2-40B4-BE49-F238E27FC236}">
                <a16:creationId xmlns:a16="http://schemas.microsoft.com/office/drawing/2014/main" id="{7A8B48B0-5FD4-4BE5-B2DB-86ACD5C6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6" name="Shape 235">
            <a:extLst>
              <a:ext uri="{FF2B5EF4-FFF2-40B4-BE49-F238E27FC236}">
                <a16:creationId xmlns:a16="http://schemas.microsoft.com/office/drawing/2014/main" id="{F05827CB-0B23-4EB3-BD48-2B777ACA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Pattern Matching</a:t>
            </a:r>
          </a:p>
        </p:txBody>
      </p:sp>
      <p:sp>
        <p:nvSpPr>
          <p:cNvPr id="19465" name="Text Placeholder 1">
            <a:extLst>
              <a:ext uri="{FF2B5EF4-FFF2-40B4-BE49-F238E27FC236}">
                <a16:creationId xmlns:a16="http://schemas.microsoft.com/office/drawing/2014/main" id="{51566C2B-7A7F-4EC5-9F61-52BDA876B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50800" y="1828800"/>
            <a:ext cx="8966200" cy="4686300"/>
          </a:xfrm>
        </p:spPr>
        <p:txBody>
          <a:bodyPr>
            <a:normAutofit fontScale="92500" lnSpcReduction="20000"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It's common for FP languages to include pattern matching operations: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matching on value,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matching on type,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matching on structure (useful for lists).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ML example: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fun sum_even l =    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	case l of       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		nil =&gt; 0      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		| b :: nil =&gt; 0      </a:t>
            </a:r>
          </a:p>
          <a:p>
            <a:pPr marL="1130300" lvl="2" indent="-101600"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		| a :: b :: t =&gt; h + sum_even t;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hape 424">
            <a:extLst>
              <a:ext uri="{FF2B5EF4-FFF2-40B4-BE49-F238E27FC236}">
                <a16:creationId xmlns:a16="http://schemas.microsoft.com/office/drawing/2014/main" id="{AD570B1F-22C1-43E6-82AE-AD8A5912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4" name="Shape 425">
            <a:extLst>
              <a:ext uri="{FF2B5EF4-FFF2-40B4-BE49-F238E27FC236}">
                <a16:creationId xmlns:a16="http://schemas.microsoft.com/office/drawing/2014/main" id="{E922CFC6-961B-4150-83C2-81CF142B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6" name="Shape 427">
            <a:extLst>
              <a:ext uri="{FF2B5EF4-FFF2-40B4-BE49-F238E27FC236}">
                <a16:creationId xmlns:a16="http://schemas.microsoft.com/office/drawing/2014/main" id="{917874A2-9DD6-4782-8E7D-3304C1EA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8" name="Shape 430">
            <a:extLst>
              <a:ext uri="{FF2B5EF4-FFF2-40B4-BE49-F238E27FC236}">
                <a16:creationId xmlns:a16="http://schemas.microsoft.com/office/drawing/2014/main" id="{1B2CD030-167E-48A1-918C-860DFB877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in Perspective</a:t>
            </a:r>
          </a:p>
        </p:txBody>
      </p:sp>
      <p:sp>
        <p:nvSpPr>
          <p:cNvPr id="61449" name="Shape 431">
            <a:extLst>
              <a:ext uri="{FF2B5EF4-FFF2-40B4-BE49-F238E27FC236}">
                <a16:creationId xmlns:a16="http://schemas.microsoft.com/office/drawing/2014/main" id="{285AF493-95B7-4A21-B733-283F78EFA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828800"/>
            <a:ext cx="8178800" cy="45720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Advantages of functional languages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lack of side effects makes programs easier to understand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lack of explicit evaluation order (in some languages) offers possibility of parallel evaluation (e.g.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MultiLisp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lack of side effects and explicit evaluation order simplifies some things for a compiler (provided you don't blow it in other ways)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programs are often surprisingly short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language can be extremely small and yet powerful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hape 437">
            <a:extLst>
              <a:ext uri="{FF2B5EF4-FFF2-40B4-BE49-F238E27FC236}">
                <a16:creationId xmlns:a16="http://schemas.microsoft.com/office/drawing/2014/main" id="{9BFD42ED-92A8-468C-9F7D-BC73E894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2" name="Shape 438">
            <a:extLst>
              <a:ext uri="{FF2B5EF4-FFF2-40B4-BE49-F238E27FC236}">
                <a16:creationId xmlns:a16="http://schemas.microsoft.com/office/drawing/2014/main" id="{191C5D52-F301-4DC5-91AD-A206D839B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4" name="Shape 440">
            <a:extLst>
              <a:ext uri="{FF2B5EF4-FFF2-40B4-BE49-F238E27FC236}">
                <a16:creationId xmlns:a16="http://schemas.microsoft.com/office/drawing/2014/main" id="{E9196E2F-9454-4228-96F0-E9DB095D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6" name="Shape 444">
            <a:extLst>
              <a:ext uri="{FF2B5EF4-FFF2-40B4-BE49-F238E27FC236}">
                <a16:creationId xmlns:a16="http://schemas.microsoft.com/office/drawing/2014/main" id="{5FC8E48F-8409-4497-AFBA-BD5883061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in Perspective</a:t>
            </a:r>
          </a:p>
        </p:txBody>
      </p:sp>
      <p:sp>
        <p:nvSpPr>
          <p:cNvPr id="63497" name="Text Placeholder 1">
            <a:extLst>
              <a:ext uri="{FF2B5EF4-FFF2-40B4-BE49-F238E27FC236}">
                <a16:creationId xmlns:a16="http://schemas.microsoft.com/office/drawing/2014/main" id="{09E48A07-C098-4C7F-8C72-25EBCA225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5122524"/>
          </a:xfrm>
        </p:spPr>
        <p:txBody>
          <a:bodyPr/>
          <a:lstStyle/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Problems</a:t>
            </a:r>
          </a:p>
          <a:p>
            <a:pPr marL="730250" lvl="1" indent="-1333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difficult (but not impossible!) to implement efficiently on von Neumann machines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lots of copying of data through parameters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frequent procedure calls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heavy space use for recursion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requires garbage collection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requires a different mode of thinking by the programmer</a:t>
            </a:r>
          </a:p>
          <a:p>
            <a:pPr marL="1130300" lvl="2" indent="-1016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difficult to integrate I/O into purely functional model</a:t>
            </a:r>
          </a:p>
          <a:p>
            <a:pPr marL="381000" indent="-1651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34">
            <a:extLst>
              <a:ext uri="{FF2B5EF4-FFF2-40B4-BE49-F238E27FC236}">
                <a16:creationId xmlns:a16="http://schemas.microsoft.com/office/drawing/2014/main" id="{BE5A8DBD-AC03-4DA3-8353-F3F3E598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8" name="Shape 35">
            <a:extLst>
              <a:ext uri="{FF2B5EF4-FFF2-40B4-BE49-F238E27FC236}">
                <a16:creationId xmlns:a16="http://schemas.microsoft.com/office/drawing/2014/main" id="{075DDF12-23B1-4A3B-88B7-4B1AA38B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0" name="Shape 37">
            <a:extLst>
              <a:ext uri="{FF2B5EF4-FFF2-40B4-BE49-F238E27FC236}">
                <a16:creationId xmlns:a16="http://schemas.microsoft.com/office/drawing/2014/main" id="{B61BD8D1-2E98-433A-95FB-B1619825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2" name="Shape 40">
            <a:extLst>
              <a:ext uri="{FF2B5EF4-FFF2-40B4-BE49-F238E27FC236}">
                <a16:creationId xmlns:a16="http://schemas.microsoft.com/office/drawing/2014/main" id="{23D689A9-93C3-4DAF-83BD-BD9A2616E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792822"/>
            <a:ext cx="8509000" cy="6858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Historical Origins</a:t>
            </a:r>
          </a:p>
        </p:txBody>
      </p:sp>
      <p:sp>
        <p:nvSpPr>
          <p:cNvPr id="4105" name="Shape 41">
            <a:extLst>
              <a:ext uri="{FF2B5EF4-FFF2-40B4-BE49-F238E27FC236}">
                <a16:creationId xmlns:a16="http://schemas.microsoft.com/office/drawing/2014/main" id="{FC8AB324-F179-452C-920D-046039AED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6647" y="1828800"/>
            <a:ext cx="8610600" cy="54102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imperative and functional models grew out of work undertaken Alan Turing, Alonzo Church, Stephen Kleene, Emil Post, etc. ~1930s</a:t>
            </a:r>
          </a:p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Turing’s model of computing was the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Turing machine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 sort of pushdown automaton using an unbounded storage “tape”</a:t>
            </a:r>
          </a:p>
          <a:p>
            <a:pPr marL="730250" lvl="1" indent="-2857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Turing machine computes in an imperative way, by changing the values in cells of its tape – like variables just as a high level imperative program computes by changing the values of variables</a:t>
            </a:r>
          </a:p>
          <a:p>
            <a:pPr marL="730250" lvl="1" indent="-2857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https://www.youtube.com/watch?v=gJQTFhkhwPA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ape 60">
            <a:extLst>
              <a:ext uri="{FF2B5EF4-FFF2-40B4-BE49-F238E27FC236}">
                <a16:creationId xmlns:a16="http://schemas.microsoft.com/office/drawing/2014/main" id="{C4690866-ECBB-4F49-BF8A-67F01461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4" name="Shape 61">
            <a:extLst>
              <a:ext uri="{FF2B5EF4-FFF2-40B4-BE49-F238E27FC236}">
                <a16:creationId xmlns:a16="http://schemas.microsoft.com/office/drawing/2014/main" id="{D61891A7-4676-41B6-880C-6E4AD28A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6" name="Shape 63">
            <a:extLst>
              <a:ext uri="{FF2B5EF4-FFF2-40B4-BE49-F238E27FC236}">
                <a16:creationId xmlns:a16="http://schemas.microsoft.com/office/drawing/2014/main" id="{950BB943-060E-4E51-A138-D991B428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8" name="Shape 66">
            <a:extLst>
              <a:ext uri="{FF2B5EF4-FFF2-40B4-BE49-F238E27FC236}">
                <a16:creationId xmlns:a16="http://schemas.microsoft.com/office/drawing/2014/main" id="{FC45C8B4-6714-4FC9-921B-26F206BC6B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00" y="490163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Historical Origins</a:t>
            </a:r>
          </a:p>
        </p:txBody>
      </p:sp>
      <p:sp>
        <p:nvSpPr>
          <p:cNvPr id="6153" name="Shape 67">
            <a:extLst>
              <a:ext uri="{FF2B5EF4-FFF2-40B4-BE49-F238E27FC236}">
                <a16:creationId xmlns:a16="http://schemas.microsoft.com/office/drawing/2014/main" id="{68B9CCFA-277B-482D-BFBF-7E27F0B25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905000"/>
            <a:ext cx="8458200" cy="4065588"/>
          </a:xfrm>
        </p:spPr>
        <p:txBody>
          <a:bodyPr lIns="50800" tIns="50800" rIns="132075" bIns="50800">
            <a:normAutofit fontScale="92500" lnSpcReduction="10000"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Church-Turing thesis</a:t>
            </a:r>
          </a:p>
          <a:p>
            <a:pPr marL="730250" lvl="1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function on the natural numbers is computable by a human being following an algorithm, ignoring resource limitations, if and only if it is computable by a Turing machine. </a:t>
            </a:r>
          </a:p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Church’s model of computing is called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lambda calculus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 (also written as </a:t>
            </a:r>
            <a:r>
              <a:rPr lang="el-GR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λ-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calculus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is a formal system in mathematical logic for expressing computation based on function abstraction and application using variable binding and substitution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based on the notion of parameterized expressions (with each parameter introduced by an occurrence of the letter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—hence the notation’s name)</a:t>
            </a:r>
          </a:p>
          <a:p>
            <a:pPr marL="730250" lvl="1" indent="-2857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60">
            <a:extLst>
              <a:ext uri="{FF2B5EF4-FFF2-40B4-BE49-F238E27FC236}">
                <a16:creationId xmlns:a16="http://schemas.microsoft.com/office/drawing/2014/main" id="{61AA7472-F977-4E00-B1DF-6749401B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61">
            <a:extLst>
              <a:ext uri="{FF2B5EF4-FFF2-40B4-BE49-F238E27FC236}">
                <a16:creationId xmlns:a16="http://schemas.microsoft.com/office/drawing/2014/main" id="{C50329F2-DA27-42D4-A3A2-51D6031C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63">
            <a:extLst>
              <a:ext uri="{FF2B5EF4-FFF2-40B4-BE49-F238E27FC236}">
                <a16:creationId xmlns:a16="http://schemas.microsoft.com/office/drawing/2014/main" id="{062F0302-0ED6-4163-9CA7-12E77FE5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66">
            <a:extLst>
              <a:ext uri="{FF2B5EF4-FFF2-40B4-BE49-F238E27FC236}">
                <a16:creationId xmlns:a16="http://schemas.microsoft.com/office/drawing/2014/main" id="{626C8CDF-0C95-40A1-A943-9620E799B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l-GR" altLang="en-US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λ-</a:t>
            </a:r>
            <a:r>
              <a:rPr lang="en-US" altLang="en-US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calculus</a:t>
            </a:r>
            <a:endParaRPr lang="en-US" altLang="en-US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6153" name="Shape 67">
            <a:extLst>
              <a:ext uri="{FF2B5EF4-FFF2-40B4-BE49-F238E27FC236}">
                <a16:creationId xmlns:a16="http://schemas.microsoft.com/office/drawing/2014/main" id="{68B9CCFA-277B-482D-BFBF-7E27F0B25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700" y="1751316"/>
            <a:ext cx="8458200" cy="5030484"/>
          </a:xfrm>
        </p:spPr>
        <p:txBody>
          <a:bodyPr lIns="50800" tIns="50800" rIns="132075" bIns="50800"/>
          <a:lstStyle/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Terms are built using only the following rules producing expressions such as: producing expressions such as: 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.λ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 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y.z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)) 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 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))</a:t>
            </a: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fr-FR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alpha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equivalence</a:t>
            </a:r>
            <a:r>
              <a:rPr lang="fr-FR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fr-FR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a.a</a:t>
            </a:r>
            <a:r>
              <a:rPr lang="fr-FR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fr-FR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b.b</a:t>
            </a:r>
            <a:endParaRPr lang="fr-FR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fr-FR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beta substitution: (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λ</a:t>
            </a:r>
            <a:r>
              <a:rPr lang="fr-FR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a.aa</a:t>
            </a:r>
            <a:r>
              <a:rPr lang="fr-FR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 b = </a:t>
            </a:r>
            <a:r>
              <a:rPr lang="fr-FR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bb</a:t>
            </a:r>
            <a:endParaRPr lang="fr-FR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38150" indent="-342900" eaLnBrk="1" hangingPunct="1"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https://www.youtube.com/watch?v=eis11j_iGMs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2857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12298" name="Picture 1">
            <a:extLst>
              <a:ext uri="{FF2B5EF4-FFF2-40B4-BE49-F238E27FC236}">
                <a16:creationId xmlns:a16="http://schemas.microsoft.com/office/drawing/2014/main" id="{2D83FF6A-1C96-4589-BCDD-65E48D59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173859"/>
            <a:ext cx="7896225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86">
            <a:extLst>
              <a:ext uri="{FF2B5EF4-FFF2-40B4-BE49-F238E27FC236}">
                <a16:creationId xmlns:a16="http://schemas.microsoft.com/office/drawing/2014/main" id="{EBB2676E-1497-42E7-9FD4-BE5E1472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0" name="Shape 87">
            <a:extLst>
              <a:ext uri="{FF2B5EF4-FFF2-40B4-BE49-F238E27FC236}">
                <a16:creationId xmlns:a16="http://schemas.microsoft.com/office/drawing/2014/main" id="{717F73D2-B5E4-4DBD-9A3B-D44FF2C7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2" name="Shape 89">
            <a:extLst>
              <a:ext uri="{FF2B5EF4-FFF2-40B4-BE49-F238E27FC236}">
                <a16:creationId xmlns:a16="http://schemas.microsoft.com/office/drawing/2014/main" id="{E0271BC9-BCFA-41A6-8ABE-B31407D1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92">
            <a:extLst>
              <a:ext uri="{FF2B5EF4-FFF2-40B4-BE49-F238E27FC236}">
                <a16:creationId xmlns:a16="http://schemas.microsoft.com/office/drawing/2014/main" id="{5FCA6BEF-C2AD-49E5-9541-95488F538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300" y="-76200"/>
            <a:ext cx="8509000" cy="12954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Concepts</a:t>
            </a:r>
          </a:p>
        </p:txBody>
      </p:sp>
      <p:sp>
        <p:nvSpPr>
          <p:cNvPr id="8201" name="Shape 93">
            <a:extLst>
              <a:ext uri="{FF2B5EF4-FFF2-40B4-BE49-F238E27FC236}">
                <a16:creationId xmlns:a16="http://schemas.microsoft.com/office/drawing/2014/main" id="{63858831-6246-4BD9-9C65-269B82D99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924800" cy="4960938"/>
          </a:xfrm>
        </p:spPr>
        <p:txBody>
          <a:bodyPr lIns="50800" tIns="50800" rIns="132075" bIns="50800"/>
          <a:lstStyle/>
          <a:p>
            <a:pPr marL="381000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Functional languages such as Lisp, Scheme, FP, ML, Miranda, and Haskell are an attempt to realize Church's lambda calculus in practical form as a programming language</a:t>
            </a:r>
          </a:p>
          <a:p>
            <a:pPr marL="381000" indent="-3429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key idea: do everything by composing functions</a:t>
            </a:r>
          </a:p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 how do you get anything done in a functional language?</a:t>
            </a:r>
          </a:p>
          <a:p>
            <a:pPr marL="730250" lvl="1" indent="-2857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Recursion takes the place of iteration</a:t>
            </a:r>
          </a:p>
          <a:p>
            <a:pPr marL="730250" lvl="1" indent="-2857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First-call functions take value inputs</a:t>
            </a:r>
          </a:p>
          <a:p>
            <a:pPr marL="730250" lvl="1" indent="-2857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Higher-order functions take a function as input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28575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112">
            <a:extLst>
              <a:ext uri="{FF2B5EF4-FFF2-40B4-BE49-F238E27FC236}">
                <a16:creationId xmlns:a16="http://schemas.microsoft.com/office/drawing/2014/main" id="{AF7AADED-1927-4EFC-8173-6BC427D6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8" name="Shape 113">
            <a:extLst>
              <a:ext uri="{FF2B5EF4-FFF2-40B4-BE49-F238E27FC236}">
                <a16:creationId xmlns:a16="http://schemas.microsoft.com/office/drawing/2014/main" id="{0DFC63DF-DDFD-4912-B2D7-F42FFF3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0" name="Shape 115">
            <a:extLst>
              <a:ext uri="{FF2B5EF4-FFF2-40B4-BE49-F238E27FC236}">
                <a16:creationId xmlns:a16="http://schemas.microsoft.com/office/drawing/2014/main" id="{D514265B-81F0-4F0D-BD93-01B27302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2" name="Shape 118">
            <a:extLst>
              <a:ext uri="{FF2B5EF4-FFF2-40B4-BE49-F238E27FC236}">
                <a16:creationId xmlns:a16="http://schemas.microsoft.com/office/drawing/2014/main" id="{578A4A8C-A961-414F-99FC-B8C50227A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Concepts</a:t>
            </a:r>
          </a:p>
        </p:txBody>
      </p:sp>
      <p:sp>
        <p:nvSpPr>
          <p:cNvPr id="16393" name="Shape 119">
            <a:extLst>
              <a:ext uri="{FF2B5EF4-FFF2-40B4-BE49-F238E27FC236}">
                <a16:creationId xmlns:a16="http://schemas.microsoft.com/office/drawing/2014/main" id="{EF5EB307-2D7E-45AB-950F-2FB902E40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772400" cy="4953000"/>
          </a:xfrm>
        </p:spPr>
        <p:txBody>
          <a:bodyPr lIns="50800" tIns="50800" rIns="132075" bIns="50800"/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 how do you get anything done in a functional language?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Recursion (especially tail recursion which uses accumulator) takes the place of iteration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general, you can get the effect of a series of assignments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       x := 0 		...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       x := expr1 	...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       x := expr2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...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from f3(f2(f1(0))), where each f expects the value of x as an argument, f1 returns expr1, and f2 returns expr2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125">
            <a:extLst>
              <a:ext uri="{FF2B5EF4-FFF2-40B4-BE49-F238E27FC236}">
                <a16:creationId xmlns:a16="http://schemas.microsoft.com/office/drawing/2014/main" id="{7F34A437-776D-4B34-BCF6-5106AD14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436" name="Shape 126">
            <a:extLst>
              <a:ext uri="{FF2B5EF4-FFF2-40B4-BE49-F238E27FC236}">
                <a16:creationId xmlns:a16="http://schemas.microsoft.com/office/drawing/2014/main" id="{B7236FC2-8FBF-4F2A-8F82-8BEC6442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438" name="Shape 128">
            <a:extLst>
              <a:ext uri="{FF2B5EF4-FFF2-40B4-BE49-F238E27FC236}">
                <a16:creationId xmlns:a16="http://schemas.microsoft.com/office/drawing/2014/main" id="{96A06505-601F-40D0-83E0-8128F0F3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440" name="Shape 131">
            <a:extLst>
              <a:ext uri="{FF2B5EF4-FFF2-40B4-BE49-F238E27FC236}">
                <a16:creationId xmlns:a16="http://schemas.microsoft.com/office/drawing/2014/main" id="{CF2DF212-8361-4E05-976D-EF0788CAF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00" y="1905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Concepts</a:t>
            </a:r>
          </a:p>
        </p:txBody>
      </p:sp>
      <p:sp>
        <p:nvSpPr>
          <p:cNvPr id="18441" name="Shape 132">
            <a:extLst>
              <a:ext uri="{FF2B5EF4-FFF2-40B4-BE49-F238E27FC236}">
                <a16:creationId xmlns:a16="http://schemas.microsoft.com/office/drawing/2014/main" id="{6073732F-988E-4FDD-83B0-B35367675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721349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Recursion even does a nifty job of replacing looping</a:t>
            </a:r>
          </a:p>
          <a:p>
            <a:pPr marL="38100" indent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x := 0;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:= 1; j := 100;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while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&lt; j do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	x := x +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*j;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:=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+ 1; 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		j := j - 1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end while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return x</a:t>
            </a:r>
          </a:p>
          <a:p>
            <a:pPr marL="38100" indent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becomes f(0,1,100), where</a:t>
            </a:r>
          </a:p>
          <a:p>
            <a:pPr marL="38100" indent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x,i,j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) == if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&lt; j then 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 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x+i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*j, i+1, j-1) else x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hape 99">
            <a:extLst>
              <a:ext uri="{FF2B5EF4-FFF2-40B4-BE49-F238E27FC236}">
                <a16:creationId xmlns:a16="http://schemas.microsoft.com/office/drawing/2014/main" id="{AC3E3183-E1CB-4514-89DD-A1C13A993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4" name="Shape 100">
            <a:extLst>
              <a:ext uri="{FF2B5EF4-FFF2-40B4-BE49-F238E27FC236}">
                <a16:creationId xmlns:a16="http://schemas.microsoft.com/office/drawing/2014/main" id="{88CF7876-18F8-4E2E-8940-64069DBD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6" name="Shape 102">
            <a:extLst>
              <a:ext uri="{FF2B5EF4-FFF2-40B4-BE49-F238E27FC236}">
                <a16:creationId xmlns:a16="http://schemas.microsoft.com/office/drawing/2014/main" id="{0FF2082C-38AB-478D-BD97-5EF868C6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8" name="Shape 105">
            <a:extLst>
              <a:ext uri="{FF2B5EF4-FFF2-40B4-BE49-F238E27FC236}">
                <a16:creationId xmlns:a16="http://schemas.microsoft.com/office/drawing/2014/main" id="{CB1DF67F-D2BC-4659-9DA0-4BD668B62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Functional Programming Concepts</a:t>
            </a:r>
          </a:p>
        </p:txBody>
      </p:sp>
      <p:sp>
        <p:nvSpPr>
          <p:cNvPr id="20489" name="Shape 106">
            <a:extLst>
              <a:ext uri="{FF2B5EF4-FFF2-40B4-BE49-F238E27FC236}">
                <a16:creationId xmlns:a16="http://schemas.microsoft.com/office/drawing/2014/main" id="{9B267409-1A03-423C-9DBD-104FDAFA9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528" y="1828800"/>
            <a:ext cx="8292672" cy="40386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Necessary features, many of which are missing in some imperative languages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1st class and high-order functions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Extensive polymorphism – use function on as general a class of arguments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powerful list facilities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structured function returns – return structured types such as arrays from functions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garbage collection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99">
            <a:extLst>
              <a:ext uri="{FF2B5EF4-FFF2-40B4-BE49-F238E27FC236}">
                <a16:creationId xmlns:a16="http://schemas.microsoft.com/office/drawing/2014/main" id="{A427B1E8-DCF8-4FE4-BC54-E618F3E1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Shape 100">
            <a:extLst>
              <a:ext uri="{FF2B5EF4-FFF2-40B4-BE49-F238E27FC236}">
                <a16:creationId xmlns:a16="http://schemas.microsoft.com/office/drawing/2014/main" id="{D55B47B8-2756-4E0D-86B6-8E7F5DC1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2" name="Shape 102">
            <a:extLst>
              <a:ext uri="{FF2B5EF4-FFF2-40B4-BE49-F238E27FC236}">
                <a16:creationId xmlns:a16="http://schemas.microsoft.com/office/drawing/2014/main" id="{1869250C-F4BC-4987-A79A-DDFCA299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4" name="Shape 105">
            <a:extLst>
              <a:ext uri="{FF2B5EF4-FFF2-40B4-BE49-F238E27FC236}">
                <a16:creationId xmlns:a16="http://schemas.microsoft.com/office/drawing/2014/main" id="{D11E11AC-C47F-45EB-87B1-95E400616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00" y="419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LISP languages</a:t>
            </a:r>
          </a:p>
        </p:txBody>
      </p:sp>
      <p:sp>
        <p:nvSpPr>
          <p:cNvPr id="24585" name="Shape 106">
            <a:extLst>
              <a:ext uri="{FF2B5EF4-FFF2-40B4-BE49-F238E27FC236}">
                <a16:creationId xmlns:a16="http://schemas.microsoft.com/office/drawing/2014/main" id="{3D1811D4-6692-46D3-88AF-F7ABB16B45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500" y="1905000"/>
            <a:ext cx="8509000" cy="5867400"/>
          </a:xfrm>
        </p:spPr>
        <p:txBody>
          <a:bodyPr lIns="50800" tIns="50800" rIns="132075" bIns="50800"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 of them use (symbolic) s-expression syntax: (+ 1 2). 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LISP is old - dates back to 1958  - only Fortran is older.</a:t>
            </a:r>
          </a:p>
          <a:p>
            <a:pPr marL="38100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Anything in parentheses is a function call (unless quoted)</a:t>
            </a:r>
          </a:p>
          <a:p>
            <a:pPr marL="1003300" lvl="3" indent="-27305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(+ 1 2) evaluates to 3</a:t>
            </a:r>
          </a:p>
          <a:p>
            <a:pPr marL="1003300" lvl="3" indent="-27305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(* 5 (+ 7 3)) evaluates to 50.</a:t>
            </a:r>
          </a:p>
          <a:p>
            <a:pPr marL="1003300" lvl="3" indent="-27305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((+ 1 2)) &lt;- error, since 3 is not a function.</a:t>
            </a:r>
          </a:p>
          <a:p>
            <a:pPr marL="1003300" lvl="3" indent="-27305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by default, s-expressions are evaluated. We can use the quote special form to stop that: (quote (+ 1 2))</a:t>
            </a:r>
          </a:p>
          <a:p>
            <a:pPr marL="1003300" lvl="3" indent="-27305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Short form: ‘(+ 1 2) is a list containing +, 1, 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14292</TotalTime>
  <Words>1031</Words>
  <Application>Microsoft Office PowerPoint</Application>
  <PresentationFormat>On-screen Show (4:3)</PresentationFormat>
  <Paragraphs>133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Times New Roman</vt:lpstr>
      <vt:lpstr>Wingdings 2</vt:lpstr>
      <vt:lpstr>Retrospect</vt:lpstr>
      <vt:lpstr>Chapter 11: Functional Languages</vt:lpstr>
      <vt:lpstr>Historical Origins</vt:lpstr>
      <vt:lpstr>Historical Origins</vt:lpstr>
      <vt:lpstr>λ-calculus</vt:lpstr>
      <vt:lpstr>Functional Programming Concepts</vt:lpstr>
      <vt:lpstr>Functional Programming Concepts</vt:lpstr>
      <vt:lpstr>Functional Programming Concepts</vt:lpstr>
      <vt:lpstr>Functional Programming Concepts</vt:lpstr>
      <vt:lpstr>LISP languages</vt:lpstr>
      <vt:lpstr>Functional Programming Concepts </vt:lpstr>
      <vt:lpstr>Evaluation Order</vt:lpstr>
      <vt:lpstr>Evaluation Order Example</vt:lpstr>
      <vt:lpstr>High-Order Functions</vt:lpstr>
      <vt:lpstr>Currying</vt:lpstr>
      <vt:lpstr>Pattern Matching</vt:lpstr>
      <vt:lpstr>Functional Programming in Perspective</vt:lpstr>
      <vt:lpstr>Functional Programming in Perspective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SML</dc:title>
  <dc:creator>Paul Fodor</dc:creator>
  <cp:lastModifiedBy>Pravin Pawar</cp:lastModifiedBy>
  <cp:revision>505</cp:revision>
  <cp:lastPrinted>2019-04-16T06:20:42Z</cp:lastPrinted>
  <dcterms:created xsi:type="dcterms:W3CDTF">1995-06-10T17:31:50Z</dcterms:created>
  <dcterms:modified xsi:type="dcterms:W3CDTF">2019-05-07T05:03:48Z</dcterms:modified>
</cp:coreProperties>
</file>