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63" r:id="rId11"/>
    <p:sldId id="265" r:id="rId12"/>
    <p:sldId id="266" r:id="rId13"/>
    <p:sldId id="267" r:id="rId14"/>
    <p:sldId id="277" r:id="rId15"/>
    <p:sldId id="278" r:id="rId16"/>
    <p:sldId id="279" r:id="rId17"/>
    <p:sldId id="281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2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2B3-C37E-4628-AA95-53E74A9079F1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B874A-5C12-4C1F-9977-6A5ABA1D3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C9704-738E-4DC6-B2F2-EC5C1FEE02B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279C4-AB3E-406F-85E2-C144675CE38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CDF9C9-013E-4B66-9363-ACF09E00A87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D16FAA-5007-4651-A58D-3BAEA934DD9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D1359-3784-47B4-AFEB-D6A8901E562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966F73-1B5B-4C74-ADCD-7899BB354B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2D4E9-A29F-4FAE-840A-B1EF657929E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E2FDC-274F-4496-ADDB-E5BB63AB70D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AFA8A7-1A42-434D-ADDB-C730D98907C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9AA37-F98A-4F82-A04B-BADCF87F121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F580B9-CDB7-4923-BE91-CE1491CE42E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7BEAB15-6E82-4214-BE55-611A8147B21D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867EE4-C96B-4502-824B-99F4FF84DB0D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ee/7/api/javax/json/stream/JsonPars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2438400"/>
          </a:xfrm>
        </p:spPr>
        <p:txBody>
          <a:bodyPr>
            <a:normAutofit/>
          </a:bodyPr>
          <a:lstStyle/>
          <a:p>
            <a:r>
              <a:rPr lang="en-US" dirty="0"/>
              <a:t>Overview and parsing</a:t>
            </a:r>
          </a:p>
          <a:p>
            <a:endParaRPr lang="en-US" dirty="0"/>
          </a:p>
          <a:p>
            <a:r>
              <a:rPr lang="en-US" dirty="0"/>
              <a:t>Slides courtesy:</a:t>
            </a:r>
          </a:p>
          <a:p>
            <a:endParaRPr lang="en-US" dirty="0"/>
          </a:p>
          <a:p>
            <a:r>
              <a:rPr lang="en-US" dirty="0"/>
              <a:t>Dr. Lynne </a:t>
            </a:r>
            <a:r>
              <a:rPr lang="en-US" dirty="0" err="1"/>
              <a:t>Grewe</a:t>
            </a:r>
            <a:endParaRPr lang="en-US" dirty="0"/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Cal State East Bay, Hayward, CA 94542.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35270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JSON better suited for AJAX?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/>
              <a:t>JSON is widely used in AJAX. The X in AJAX stands for XML.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E.g.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{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"fullname": "Swati Kumar",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"org": "Columbia",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}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&lt;?xml version='1.0‘ encoding='UTF-8'?&gt;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&lt;element&gt;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&lt;fullname&gt;Swati Kumar&lt;/fullname&gt;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&lt;org&gt;Columbia&lt;/org&gt;</a:t>
            </a:r>
          </a:p>
          <a:p>
            <a:pPr>
              <a:lnSpc>
                <a:spcPct val="90000"/>
              </a:lnSpc>
            </a:pPr>
            <a:r>
              <a:rPr lang="en-US" altLang="en-US" sz="2100"/>
              <a:t>&lt;/element&gt;</a:t>
            </a:r>
          </a:p>
        </p:txBody>
      </p:sp>
    </p:spTree>
    <p:extLst>
      <p:ext uri="{BB962C8B-B14F-4D97-AF65-F5344CB8AC3E}">
        <p14:creationId xmlns:p14="http://schemas.microsoft.com/office/powerpoint/2010/main" val="209646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4606925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JSON response at client side is:</a:t>
            </a:r>
          </a:p>
          <a:p>
            <a:r>
              <a:rPr lang="en-US" altLang="en-US" i="1" dirty="0" err="1"/>
              <a:t>var</a:t>
            </a:r>
            <a:r>
              <a:rPr lang="en-US" altLang="en-US" i="1" dirty="0"/>
              <a:t> name = </a:t>
            </a:r>
            <a:r>
              <a:rPr lang="en-US" altLang="en-US" i="1" dirty="0" err="1"/>
              <a:t>eval</a:t>
            </a:r>
            <a:r>
              <a:rPr lang="en-US" altLang="en-US" i="1" dirty="0"/>
              <a:t>('(' + </a:t>
            </a:r>
            <a:r>
              <a:rPr lang="en-US" altLang="en-US" i="1" dirty="0" err="1"/>
              <a:t>req.responseText</a:t>
            </a:r>
            <a:r>
              <a:rPr lang="en-US" altLang="en-US" i="1" dirty="0"/>
              <a:t> + ')').</a:t>
            </a:r>
            <a:r>
              <a:rPr lang="en-US" altLang="en-US" i="1" dirty="0" err="1"/>
              <a:t>fullname.value</a:t>
            </a:r>
            <a:r>
              <a:rPr lang="en-US" altLang="en-US" i="1" dirty="0"/>
              <a:t>;</a:t>
            </a:r>
          </a:p>
          <a:p>
            <a:r>
              <a:rPr lang="en-US" altLang="en-US" dirty="0"/>
              <a:t>To access a composite element</a:t>
            </a:r>
          </a:p>
          <a:p>
            <a:r>
              <a:rPr lang="en-US" altLang="en-US" i="1" dirty="0" err="1"/>
              <a:t>eval</a:t>
            </a:r>
            <a:r>
              <a:rPr lang="en-US" altLang="en-US" i="1" dirty="0"/>
              <a:t>('(' + </a:t>
            </a:r>
            <a:r>
              <a:rPr lang="en-US" altLang="en-US" i="1" dirty="0" err="1"/>
              <a:t>req.responseText</a:t>
            </a:r>
            <a:r>
              <a:rPr lang="en-US" altLang="en-US" i="1" dirty="0"/>
              <a:t> + ')').</a:t>
            </a:r>
            <a:r>
              <a:rPr lang="en-US" altLang="en-US" i="1" dirty="0" err="1"/>
              <a:t>xyz.abc.value</a:t>
            </a:r>
            <a:r>
              <a:rPr lang="en-US" altLang="en-US" i="1" dirty="0"/>
              <a:t>;</a:t>
            </a:r>
          </a:p>
          <a:p>
            <a:r>
              <a:rPr lang="en-US" altLang="en-US" dirty="0"/>
              <a:t>Thus, any level deep elements can be easily accessed.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60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07987"/>
          </a:xfrm>
        </p:spPr>
        <p:txBody>
          <a:bodyPr>
            <a:normAutofit fontScale="90000"/>
          </a:bodyPr>
          <a:lstStyle/>
          <a:p>
            <a:r>
              <a:rPr lang="en-US" altLang="en-US" sz="3800" dirty="0"/>
              <a:t>XML and JavaScript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2875"/>
            <a:ext cx="8229600" cy="5445125"/>
          </a:xfrm>
        </p:spPr>
        <p:txBody>
          <a:bodyPr/>
          <a:lstStyle/>
          <a:p>
            <a:r>
              <a:rPr lang="en-US" altLang="en-US" dirty="0"/>
              <a:t>XML response at client side is:</a:t>
            </a:r>
          </a:p>
          <a:p>
            <a:r>
              <a:rPr lang="en-US" altLang="en-US" i="1" dirty="0" err="1"/>
              <a:t>var</a:t>
            </a:r>
            <a:r>
              <a:rPr lang="en-US" altLang="en-US" i="1" dirty="0"/>
              <a:t> root = </a:t>
            </a:r>
            <a:r>
              <a:rPr lang="en-US" altLang="en-US" i="1" dirty="0" err="1"/>
              <a:t>req.responseXML</a:t>
            </a:r>
            <a:r>
              <a:rPr lang="en-US" altLang="en-US" i="1" dirty="0"/>
              <a:t>;</a:t>
            </a:r>
          </a:p>
          <a:p>
            <a:r>
              <a:rPr lang="en-US" altLang="en-US" i="1" dirty="0" err="1"/>
              <a:t>var</a:t>
            </a:r>
            <a:r>
              <a:rPr lang="en-US" altLang="en-US" i="1" dirty="0"/>
              <a:t> name = </a:t>
            </a:r>
            <a:r>
              <a:rPr lang="en-US" altLang="en-US" i="1" dirty="0" err="1"/>
              <a:t>root.getElementsByTagName</a:t>
            </a:r>
            <a:r>
              <a:rPr lang="en-US" altLang="en-US" i="1" dirty="0"/>
              <a:t>(‘</a:t>
            </a:r>
            <a:r>
              <a:rPr lang="en-US" altLang="en-US" i="1" dirty="0" err="1"/>
              <a:t>fullname</a:t>
            </a:r>
            <a:r>
              <a:rPr lang="en-US" altLang="en-US" i="1" dirty="0"/>
              <a:t>’);</a:t>
            </a:r>
          </a:p>
          <a:p>
            <a:r>
              <a:rPr lang="en-US" altLang="en-US" dirty="0"/>
              <a:t>To access a composite element</a:t>
            </a:r>
          </a:p>
          <a:p>
            <a:r>
              <a:rPr lang="en-US" altLang="en-US" i="1" dirty="0" err="1"/>
              <a:t>root.getElementsByTagName</a:t>
            </a:r>
            <a:r>
              <a:rPr lang="en-US" altLang="en-US" i="1" dirty="0"/>
              <a:t>(‘xyz’)[0].</a:t>
            </a:r>
            <a:r>
              <a:rPr lang="en-US" altLang="en-US" i="1" dirty="0" err="1"/>
              <a:t>firstChild</a:t>
            </a:r>
            <a:endParaRPr lang="en-US" altLang="en-US" i="1" dirty="0"/>
          </a:p>
          <a:p>
            <a:r>
              <a:rPr lang="en-US" altLang="en-US" dirty="0">
                <a:solidFill>
                  <a:srgbClr val="FF0000"/>
                </a:solidFill>
              </a:rPr>
              <a:t>To access deeper levels we need more overhead.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Reduced extensibility in XML</a:t>
            </a:r>
          </a:p>
        </p:txBody>
      </p:sp>
    </p:spTree>
    <p:extLst>
      <p:ext uri="{BB962C8B-B14F-4D97-AF65-F5344CB8AC3E}">
        <p14:creationId xmlns:p14="http://schemas.microsoft.com/office/powerpoint/2010/main" val="430284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YAML – another option?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YAML can be taken as an acronym for either</a:t>
            </a:r>
          </a:p>
          <a:p>
            <a:pPr lvl="1"/>
            <a:r>
              <a:rPr lang="en-US" altLang="en-US"/>
              <a:t>Yet Another Markup Language</a:t>
            </a:r>
          </a:p>
          <a:p>
            <a:pPr lvl="1"/>
            <a:r>
              <a:rPr lang="en-US" altLang="en-US"/>
              <a:t>YAML Ain</a:t>
            </a:r>
            <a:r>
              <a:rPr lang="en-US" altLang="en-US">
                <a:cs typeface="Times New Roman" pitchFamily="18" charset="0"/>
              </a:rPr>
              <a:t>’t Markup Language</a:t>
            </a:r>
          </a:p>
          <a:p>
            <a:r>
              <a:rPr lang="en-US" altLang="en-US">
                <a:cs typeface="Times New Roman" pitchFamily="18" charset="0"/>
              </a:rPr>
              <a:t>Like JSON, the purpose of YAML is to represent typical data types in human-readable notation</a:t>
            </a:r>
          </a:p>
          <a:p>
            <a:r>
              <a:rPr lang="en-US" altLang="en-US">
                <a:cs typeface="Times New Roman" pitchFamily="18" charset="0"/>
              </a:rPr>
              <a:t>YAML is (almost) a superset of JSON, with many more capabilities (lists, casting, etc.)</a:t>
            </a:r>
          </a:p>
          <a:p>
            <a:pPr lvl="1"/>
            <a:r>
              <a:rPr lang="en-US" altLang="en-US">
                <a:cs typeface="Times New Roman" pitchFamily="18" charset="0"/>
              </a:rPr>
              <a:t>Except: YAML doesn’t handle escaped Unicode characters</a:t>
            </a:r>
          </a:p>
          <a:p>
            <a:pPr lvl="1"/>
            <a:r>
              <a:rPr lang="en-US" altLang="en-US">
                <a:cs typeface="Times New Roman" pitchFamily="18" charset="0"/>
              </a:rPr>
              <a:t>Consequently, JSON can be parsed by YAML parsers</a:t>
            </a:r>
          </a:p>
          <a:p>
            <a:r>
              <a:rPr lang="en-US" altLang="en-US" sz="2400">
                <a:cs typeface="Times New Roman" pitchFamily="18" charset="0"/>
              </a:rPr>
              <a:t>When JSON isn’t enough, consider YAML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0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parse JSON in Java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JSON and Java</a:t>
            </a:r>
          </a:p>
        </p:txBody>
      </p:sp>
    </p:spTree>
    <p:extLst>
      <p:ext uri="{BB962C8B-B14F-4D97-AF65-F5344CB8AC3E}">
        <p14:creationId xmlns:p14="http://schemas.microsoft.com/office/powerpoint/2010/main" val="81104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  <a:t>Mapping between JSON and Java entities</a:t>
            </a:r>
            <a:br>
              <a:rPr lang="en-US" altLang="en-US" sz="2400" dirty="0">
                <a:solidFill>
                  <a:srgbClr val="121214"/>
                </a:solidFill>
                <a:latin typeface="Verdana" pitchFamily="34" charset="0"/>
                <a:cs typeface="Arial" pitchFamily="34" charset="0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96129412"/>
              </p:ext>
            </p:extLst>
          </p:nvPr>
        </p:nvGraphicFramePr>
        <p:xfrm>
          <a:off x="1295400" y="1219200"/>
          <a:ext cx="6286500" cy="3577046"/>
        </p:xfrm>
        <a:graphic>
          <a:graphicData uri="http://schemas.openxmlformats.org/drawingml/2006/table">
            <a:tbl>
              <a:tblPr/>
              <a:tblGrid>
                <a:gridCol w="314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8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JSON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Java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number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java.lang.Number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true|false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java.lang.Boolean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null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</a:rPr>
                        <a:t>array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java.util.List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8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</a:rPr>
                        <a:t>object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</a:rPr>
                        <a:t>java.util.Map</a:t>
                      </a:r>
                      <a:endParaRPr lang="en-US" sz="24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0" y="4953000"/>
            <a:ext cx="8305800" cy="172609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0" tIns="31740" rIns="31740" bIns="3174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JSON.simple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maps entities from the left side to the right side while decoding or parsing, and maps entities from the right to the left while encoding.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On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decoding, the default concrete class of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java.util.List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is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org.json.simple.JSONArray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and the default concrete class of 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java.util.Map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is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org.json.simple.JSONObject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37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reading in </a:t>
            </a:r>
            <a:r>
              <a:rPr lang="en-US"/>
              <a:t>Java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http://www.tutorialspoint.com/json/json_java_example.htm</a:t>
            </a:r>
          </a:p>
        </p:txBody>
      </p:sp>
    </p:spTree>
    <p:extLst>
      <p:ext uri="{BB962C8B-B14F-4D97-AF65-F5344CB8AC3E}">
        <p14:creationId xmlns:p14="http://schemas.microsoft.com/office/powerpoint/2010/main" val="2063641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an interface called </a:t>
            </a:r>
            <a:r>
              <a:rPr lang="en-US" dirty="0" err="1"/>
              <a:t>JSONParser</a:t>
            </a:r>
            <a:r>
              <a:rPr lang="en-US" dirty="0"/>
              <a:t> in </a:t>
            </a:r>
            <a:r>
              <a:rPr lang="en-US" dirty="0" err="1"/>
              <a:t>javax.json.stream</a:t>
            </a:r>
            <a:r>
              <a:rPr lang="en-US" dirty="0"/>
              <a:t> you can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4572000"/>
          </a:xfrm>
        </p:spPr>
        <p:txBody>
          <a:bodyPr/>
          <a:lstStyle/>
          <a:p>
            <a:r>
              <a:rPr lang="en-US" dirty="0" err="1"/>
              <a:t>javax.json.stream</a:t>
            </a:r>
            <a:endParaRPr lang="en-US" dirty="0"/>
          </a:p>
          <a:p>
            <a:r>
              <a:rPr lang="en-US" b="1" dirty="0"/>
              <a:t>Interface </a:t>
            </a:r>
            <a:r>
              <a:rPr lang="en-US" b="1" dirty="0" err="1">
                <a:hlinkClick r:id="rId2"/>
              </a:rPr>
              <a:t>JsonParser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9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endParaRPr lang="en-US" dirty="0"/>
          </a:p>
          <a:p>
            <a:r>
              <a:rPr lang="en-US" dirty="0"/>
              <a:t>Used to format data</a:t>
            </a:r>
          </a:p>
          <a:p>
            <a:r>
              <a:rPr lang="en-US" dirty="0"/>
              <a:t>Commonly used in Web as a vehicle to describe data being sent between systems</a:t>
            </a:r>
          </a:p>
        </p:txBody>
      </p:sp>
    </p:spTree>
    <p:extLst>
      <p:ext uri="{BB962C8B-B14F-4D97-AF65-F5344CB8AC3E}">
        <p14:creationId xmlns:p14="http://schemas.microsoft.com/office/powerpoint/2010/main" val="34362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example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“JSON” stands for “JavaScript Object Notation”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Despite the name, JSON is a (mostly) language-independent way of specifying objects as name-value pairs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Example (</a:t>
            </a:r>
            <a:r>
              <a:rPr lang="en-US" altLang="en-US" sz="2400">
                <a:latin typeface="Trebuchet MS" pitchFamily="34" charset="0"/>
              </a:rPr>
              <a:t>http://secretgeek.net/json_3mins.asp</a:t>
            </a:r>
            <a:r>
              <a:rPr lang="en-US" altLang="en-US" sz="2400"/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{"skillz": {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"web":[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{ "name": "html", 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  "years": 5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},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{ "name": "css", 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  "years": 3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"database":[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{ "name": "sql", 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  "years": 7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        }]</a:t>
            </a:r>
            <a:b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altLang="en-US" sz="2000">
                <a:solidFill>
                  <a:schemeClr val="accent2"/>
                </a:solidFill>
                <a:latin typeface="Trebuchet MS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6163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syntax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 i="1"/>
              <a:t>object</a:t>
            </a:r>
            <a:r>
              <a:rPr lang="en-US" altLang="en-US"/>
              <a:t> is an unordered set of name/value pairs</a:t>
            </a:r>
          </a:p>
          <a:p>
            <a:pPr lvl="1"/>
            <a:r>
              <a:rPr lang="en-US" altLang="en-US"/>
              <a:t>The pairs are enclosed within braces, { }</a:t>
            </a:r>
          </a:p>
          <a:p>
            <a:pPr lvl="1"/>
            <a:r>
              <a:rPr lang="en-US" altLang="en-US"/>
              <a:t>There is a colon between the name and the value</a:t>
            </a:r>
          </a:p>
          <a:p>
            <a:pPr lvl="1"/>
            <a:r>
              <a:rPr lang="en-US" altLang="en-US"/>
              <a:t>Pairs are separated by commas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{ "name": "html", "years": 5 }</a:t>
            </a:r>
          </a:p>
          <a:p>
            <a:r>
              <a:rPr lang="en-US" altLang="en-US"/>
              <a:t>An </a:t>
            </a:r>
            <a:r>
              <a:rPr lang="en-US" altLang="en-US" i="1"/>
              <a:t>array</a:t>
            </a:r>
            <a:r>
              <a:rPr lang="en-US" altLang="en-US"/>
              <a:t> is an ordered collection of values</a:t>
            </a:r>
          </a:p>
          <a:p>
            <a:pPr lvl="1"/>
            <a:r>
              <a:rPr lang="en-US" altLang="en-US"/>
              <a:t>The values are enclosed within brackets, [ ]</a:t>
            </a:r>
          </a:p>
          <a:p>
            <a:pPr lvl="1"/>
            <a:r>
              <a:rPr lang="en-US" altLang="en-US"/>
              <a:t>Values are separated by commas</a:t>
            </a:r>
          </a:p>
          <a:p>
            <a:pPr lvl="1"/>
            <a:r>
              <a:rPr lang="en-US" altLang="en-US"/>
              <a:t>Example: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[ "html", ”xml", "css"  ]</a:t>
            </a:r>
          </a:p>
        </p:txBody>
      </p:sp>
    </p:spTree>
    <p:extLst>
      <p:ext uri="{BB962C8B-B14F-4D97-AF65-F5344CB8AC3E}">
        <p14:creationId xmlns:p14="http://schemas.microsoft.com/office/powerpoint/2010/main" val="10812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JSON syntax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value</a:t>
            </a:r>
            <a:r>
              <a:rPr lang="en-US" altLang="en-US"/>
              <a:t> can be: A string, a number,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true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false</a:t>
            </a:r>
            <a:r>
              <a:rPr lang="en-US" altLang="en-US"/>
              <a:t>,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null</a:t>
            </a:r>
            <a:r>
              <a:rPr lang="en-US" altLang="en-US"/>
              <a:t>, an object, or an array</a:t>
            </a:r>
          </a:p>
          <a:p>
            <a:pPr lvl="1"/>
            <a:r>
              <a:rPr lang="en-US" altLang="en-US"/>
              <a:t>Values can be nested</a:t>
            </a:r>
          </a:p>
          <a:p>
            <a:r>
              <a:rPr lang="en-US" altLang="en-US" i="1"/>
              <a:t>Strings</a:t>
            </a:r>
            <a:r>
              <a:rPr lang="en-US" altLang="en-US"/>
              <a:t> are enclosed in double quotes, and can contain the usual assortment of escaped characters</a:t>
            </a:r>
          </a:p>
          <a:p>
            <a:r>
              <a:rPr lang="en-US" altLang="en-US" i="1"/>
              <a:t>Numbers</a:t>
            </a:r>
            <a:r>
              <a:rPr lang="en-US" altLang="en-US"/>
              <a:t> have the usual C/C++/Java syntax, including exponential (E) notation</a:t>
            </a:r>
          </a:p>
          <a:p>
            <a:pPr lvl="1"/>
            <a:r>
              <a:rPr lang="en-US" altLang="en-US"/>
              <a:t>All numbers are decimal--no octal or hexadecimal</a:t>
            </a:r>
          </a:p>
          <a:p>
            <a:r>
              <a:rPr lang="en-US" altLang="en-US" i="1"/>
              <a:t>Whitespace</a:t>
            </a:r>
            <a:r>
              <a:rPr lang="en-US" altLang="en-US"/>
              <a:t> can be used between any pair of tokens</a:t>
            </a:r>
          </a:p>
        </p:txBody>
      </p:sp>
    </p:spTree>
    <p:extLst>
      <p:ext uri="{BB962C8B-B14F-4D97-AF65-F5344CB8AC3E}">
        <p14:creationId xmlns:p14="http://schemas.microsoft.com/office/powerpoint/2010/main" val="38004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Trebuchet MS" pitchFamily="34" charset="0"/>
              </a:rPr>
              <a:t>How to turn JSON into JavaScript object –</a:t>
            </a:r>
            <a:r>
              <a:rPr lang="en-US" altLang="en-US" dirty="0" err="1">
                <a:solidFill>
                  <a:schemeClr val="tx1"/>
                </a:solidFill>
                <a:latin typeface="Trebuchet MS" pitchFamily="34" charset="0"/>
              </a:rPr>
              <a:t>eval</a:t>
            </a:r>
            <a:r>
              <a:rPr lang="en-US" altLang="en-US" dirty="0">
                <a:solidFill>
                  <a:schemeClr val="tx1"/>
                </a:solidFill>
                <a:latin typeface="Trebuchet MS" pitchFamily="34" charset="0"/>
              </a:rPr>
              <a:t>(*)</a:t>
            </a:r>
            <a:r>
              <a:rPr lang="en-US" altLang="en-US" dirty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The JavaScript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 eval(</a:t>
            </a:r>
            <a:r>
              <a:rPr lang="en-US" altLang="en-US" b="1" i="1">
                <a:solidFill>
                  <a:schemeClr val="hlink"/>
                </a:solidFill>
              </a:rPr>
              <a:t>string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) </a:t>
            </a:r>
            <a:r>
              <a:rPr lang="en-US" altLang="en-US"/>
              <a:t>method compiles and executes the given string</a:t>
            </a:r>
          </a:p>
          <a:p>
            <a:pPr lvl="1"/>
            <a:r>
              <a:rPr lang="en-US" altLang="en-US"/>
              <a:t>The string can be an expression, a statement, or a sequence of statements</a:t>
            </a:r>
          </a:p>
          <a:p>
            <a:pPr lvl="1"/>
            <a:r>
              <a:rPr lang="en-US" altLang="en-US"/>
              <a:t>Expressions can include variables and object properties</a:t>
            </a:r>
          </a:p>
          <a:p>
            <a:pPr lvl="1"/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eval</a:t>
            </a:r>
            <a:r>
              <a:rPr lang="en-US" altLang="en-US"/>
              <a:t> returns the value of the last expression evaluated</a:t>
            </a:r>
          </a:p>
          <a:p>
            <a:r>
              <a:rPr lang="en-US" altLang="en-US"/>
              <a:t>When applied to JSON, </a:t>
            </a:r>
            <a:r>
              <a:rPr lang="en-US" altLang="en-US">
                <a:solidFill>
                  <a:schemeClr val="accent2"/>
                </a:solidFill>
                <a:latin typeface="Trebuchet MS" pitchFamily="34" charset="0"/>
              </a:rPr>
              <a:t>eval </a:t>
            </a:r>
            <a:r>
              <a:rPr lang="en-US" altLang="en-US"/>
              <a:t>returns the described object </a:t>
            </a:r>
          </a:p>
        </p:txBody>
      </p:sp>
    </p:spTree>
    <p:extLst>
      <p:ext uri="{BB962C8B-B14F-4D97-AF65-F5344CB8AC3E}">
        <p14:creationId xmlns:p14="http://schemas.microsoft.com/office/powerpoint/2010/main" val="316662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and—methods?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In addition to instance variables, objects typically have methods</a:t>
            </a:r>
          </a:p>
          <a:p>
            <a:r>
              <a:rPr lang="en-US" altLang="en-US"/>
              <a:t>There is nothing in the JSON specification about methods</a:t>
            </a:r>
          </a:p>
          <a:p>
            <a:r>
              <a:rPr lang="en-US" altLang="en-US"/>
              <a:t>However, a method can be represented as a string, and (when received by the client) evaluated with eval</a:t>
            </a:r>
          </a:p>
          <a:p>
            <a:pPr lvl="1"/>
            <a:r>
              <a:rPr lang="en-US" altLang="en-US"/>
              <a:t>Obviously, this breaks language-independence</a:t>
            </a:r>
          </a:p>
          <a:p>
            <a:pPr lvl="1"/>
            <a:r>
              <a:rPr lang="en-US" altLang="en-US"/>
              <a:t>Also, JavaScript is rarely used on the server side</a:t>
            </a:r>
          </a:p>
        </p:txBody>
      </p:sp>
    </p:spTree>
    <p:extLst>
      <p:ext uri="{BB962C8B-B14F-4D97-AF65-F5344CB8AC3E}">
        <p14:creationId xmlns:p14="http://schemas.microsoft.com/office/powerpoint/2010/main" val="323587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Comparison of JSON and XML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Similarities: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are human readable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have very simple syntax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are hierarchical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are language independent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can be used by Ajax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Both supported in APIs of many programming languages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Differences: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Syntax is different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JSON is less verbose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JSON can be parsed by JavaScript’s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itchFamily="34" charset="0"/>
              </a:rPr>
              <a:t>eval</a:t>
            </a:r>
            <a:r>
              <a:rPr lang="en-US" altLang="en-US" sz="2000" dirty="0"/>
              <a:t> method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JSON includes arrays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Names in JSON must not be JavaScript reserved words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XML can be validated</a:t>
            </a:r>
          </a:p>
        </p:txBody>
      </p:sp>
    </p:spTree>
    <p:extLst>
      <p:ext uri="{BB962C8B-B14F-4D97-AF65-F5344CB8AC3E}">
        <p14:creationId xmlns:p14="http://schemas.microsoft.com/office/powerpoint/2010/main" val="5410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in AJAX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JSON can be used in AJAX as follows:</a:t>
            </a:r>
          </a:p>
          <a:p>
            <a:r>
              <a:rPr lang="en-US" altLang="en-US" dirty="0"/>
              <a:t>Include it in HTML directly</a:t>
            </a:r>
          </a:p>
          <a:p>
            <a:r>
              <a:rPr lang="en-US" altLang="en-US" dirty="0"/>
              <a:t>&lt;html&gt;... &lt;script&gt; </a:t>
            </a:r>
            <a:r>
              <a:rPr lang="en-US" altLang="en-US" dirty="0" err="1"/>
              <a:t>var</a:t>
            </a:r>
            <a:r>
              <a:rPr lang="en-US" altLang="en-US" dirty="0"/>
              <a:t> data = </a:t>
            </a:r>
            <a:r>
              <a:rPr lang="en-US" altLang="en-US" i="1" dirty="0" err="1"/>
              <a:t>JSONdata</a:t>
            </a:r>
            <a:r>
              <a:rPr lang="en-US" altLang="en-US" dirty="0"/>
              <a:t>; &lt;/script&gt;... &lt;/html&gt; </a:t>
            </a:r>
          </a:p>
          <a:p>
            <a:r>
              <a:rPr lang="en-US" altLang="en-US" dirty="0"/>
              <a:t>JSON is used with </a:t>
            </a:r>
            <a:r>
              <a:rPr lang="en-US" altLang="en-US" dirty="0" err="1"/>
              <a:t>XMLHttpRequest</a:t>
            </a:r>
            <a:r>
              <a:rPr lang="en-US" altLang="en-US" dirty="0"/>
              <a:t> and can be converted into a JavaScript structure</a:t>
            </a:r>
          </a:p>
          <a:p>
            <a:r>
              <a:rPr lang="en-US" altLang="en-US" dirty="0" err="1"/>
              <a:t>responseData</a:t>
            </a:r>
            <a:r>
              <a:rPr lang="en-US" altLang="en-US" dirty="0"/>
              <a:t> = </a:t>
            </a:r>
            <a:r>
              <a:rPr lang="en-US" altLang="en-US" dirty="0" err="1"/>
              <a:t>eval</a:t>
            </a:r>
            <a:r>
              <a:rPr lang="en-US" altLang="en-US" dirty="0"/>
              <a:t>('(' + </a:t>
            </a:r>
            <a:r>
              <a:rPr lang="en-US" altLang="en-US" dirty="0" err="1"/>
              <a:t>responseText</a:t>
            </a:r>
            <a:r>
              <a:rPr lang="en-US" altLang="en-US" dirty="0"/>
              <a:t> + ')');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5715000"/>
            <a:ext cx="594906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have not yet spoken about AJAX --- revisit this again</a:t>
            </a:r>
            <a:br>
              <a:rPr lang="en-US" dirty="0"/>
            </a:br>
            <a:r>
              <a:rPr lang="en-US" dirty="0"/>
              <a:t>after you have learned about AJAX</a:t>
            </a:r>
          </a:p>
        </p:txBody>
      </p:sp>
    </p:spTree>
    <p:extLst>
      <p:ext uri="{BB962C8B-B14F-4D97-AF65-F5344CB8AC3E}">
        <p14:creationId xmlns:p14="http://schemas.microsoft.com/office/powerpoint/2010/main" val="135744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929</Words>
  <Application>Microsoft Office PowerPoint</Application>
  <PresentationFormat>On-screen Show (4:3)</PresentationFormat>
  <Paragraphs>140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Franklin Gothic Book</vt:lpstr>
      <vt:lpstr>Georgia</vt:lpstr>
      <vt:lpstr>Perpetua</vt:lpstr>
      <vt:lpstr>Times New Roman</vt:lpstr>
      <vt:lpstr>Trebuchet MS</vt:lpstr>
      <vt:lpstr>Verdana</vt:lpstr>
      <vt:lpstr>Wingdings</vt:lpstr>
      <vt:lpstr>Wingdings 2</vt:lpstr>
      <vt:lpstr>Equity</vt:lpstr>
      <vt:lpstr>Civic</vt:lpstr>
      <vt:lpstr>JSON</vt:lpstr>
      <vt:lpstr>What is JSON</vt:lpstr>
      <vt:lpstr>JSON example</vt:lpstr>
      <vt:lpstr>JSON syntax</vt:lpstr>
      <vt:lpstr>JSON syntax</vt:lpstr>
      <vt:lpstr>How to turn JSON into JavaScript object –eval(*) </vt:lpstr>
      <vt:lpstr>JSON and—methods?</vt:lpstr>
      <vt:lpstr>Comparison of JSON and XML</vt:lpstr>
      <vt:lpstr>JSON in AJAX</vt:lpstr>
      <vt:lpstr>Why is JSON better suited for AJAX?</vt:lpstr>
      <vt:lpstr>PowerPoint Presentation</vt:lpstr>
      <vt:lpstr>XML and JavaScript</vt:lpstr>
      <vt:lpstr>YAML – another option?</vt:lpstr>
      <vt:lpstr>JSON and Java</vt:lpstr>
      <vt:lpstr>Mapping between JSON and Java entities </vt:lpstr>
      <vt:lpstr>JSON reading in Java example</vt:lpstr>
      <vt:lpstr>There is an interface called JSONParser in javax.json.stream you can implement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Richard Mckenna</cp:lastModifiedBy>
  <cp:revision>11</cp:revision>
  <dcterms:created xsi:type="dcterms:W3CDTF">2016-02-04T01:15:18Z</dcterms:created>
  <dcterms:modified xsi:type="dcterms:W3CDTF">2018-09-17T07:24:48Z</dcterms:modified>
</cp:coreProperties>
</file>