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90" r:id="rId3"/>
    <p:sldId id="258" r:id="rId4"/>
    <p:sldId id="262" r:id="rId5"/>
    <p:sldId id="263" r:id="rId6"/>
    <p:sldId id="265" r:id="rId7"/>
    <p:sldId id="267" r:id="rId8"/>
    <p:sldId id="268" r:id="rId9"/>
    <p:sldId id="259" r:id="rId10"/>
    <p:sldId id="260" r:id="rId11"/>
    <p:sldId id="261" r:id="rId12"/>
    <p:sldId id="271" r:id="rId13"/>
    <p:sldId id="272" r:id="rId14"/>
    <p:sldId id="273" r:id="rId15"/>
    <p:sldId id="274" r:id="rId16"/>
    <p:sldId id="275" r:id="rId17"/>
    <p:sldId id="276" r:id="rId18"/>
    <p:sldId id="277" r:id="rId19"/>
    <p:sldId id="288" r:id="rId20"/>
    <p:sldId id="289" r:id="rId21"/>
    <p:sldId id="278"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7A7"/>
    <a:srgbClr val="EFF698"/>
    <a:srgbClr val="F2FECA"/>
    <a:srgbClr val="FCA342"/>
    <a:srgbClr val="E4F0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68" d="100"/>
          <a:sy n="68" d="100"/>
        </p:scale>
        <p:origin x="77" y="25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EF965-F3D9-46B1-9DFA-513F35ED27EB}" type="datetimeFigureOut">
              <a:rPr lang="en-US" smtClean="0"/>
              <a:t>8/28/2018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8055B-D923-42BF-BB21-45ADF51872F2}" type="slidenum">
              <a:rPr lang="en-US" smtClean="0"/>
              <a:t>‹#›</a:t>
            </a:fld>
            <a:endParaRPr lang="en-US"/>
          </a:p>
        </p:txBody>
      </p:sp>
    </p:spTree>
    <p:extLst>
      <p:ext uri="{BB962C8B-B14F-4D97-AF65-F5344CB8AC3E}">
        <p14:creationId xmlns:p14="http://schemas.microsoft.com/office/powerpoint/2010/main" val="459942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i.dailymail.co.uk/i/pix/2010/04/28/article-0-09562375000005DC-283_964x699.jp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img.timeinc.net/time/daily/2009/0903/3mile_island_0326.jp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Ref: </a:t>
            </a:r>
            <a:r>
              <a:rPr lang="en-US" sz="1050" dirty="0">
                <a:hlinkClick r:id="rId3"/>
              </a:rPr>
              <a:t>http://i.dailymail.co.uk/i/pix/2010/04/28/article-0-09562375000005DC-283_964x699.jpg</a:t>
            </a:r>
            <a:endParaRPr lang="en-US" sz="1050" dirty="0"/>
          </a:p>
          <a:p>
            <a:endParaRPr lang="en-US" sz="1050" dirty="0"/>
          </a:p>
        </p:txBody>
      </p:sp>
      <p:sp>
        <p:nvSpPr>
          <p:cNvPr id="4" name="Slide Number Placeholder 3"/>
          <p:cNvSpPr>
            <a:spLocks noGrp="1"/>
          </p:cNvSpPr>
          <p:nvPr>
            <p:ph type="sldNum" sz="quarter" idx="10"/>
          </p:nvPr>
        </p:nvSpPr>
        <p:spPr/>
        <p:txBody>
          <a:bodyPr/>
          <a:lstStyle/>
          <a:p>
            <a:fld id="{1DB8055B-D923-42BF-BB21-45ADF51872F2}" type="slidenum">
              <a:rPr lang="en-US" smtClean="0"/>
              <a:t>14</a:t>
            </a:fld>
            <a:endParaRPr lang="en-US"/>
          </a:p>
        </p:txBody>
      </p:sp>
    </p:spTree>
    <p:extLst>
      <p:ext uri="{BB962C8B-B14F-4D97-AF65-F5344CB8AC3E}">
        <p14:creationId xmlns:p14="http://schemas.microsoft.com/office/powerpoint/2010/main" val="1029628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r>
              <a:rPr lang="en-US" dirty="0">
                <a:hlinkClick r:id="rId3"/>
              </a:rPr>
              <a:t>http://img.timeinc.net/time/daily/2009/0903/3mile_island_0326.jpg</a:t>
            </a:r>
            <a:endParaRPr lang="en-US" dirty="0"/>
          </a:p>
          <a:p>
            <a:endParaRPr lang="en-US" dirty="0"/>
          </a:p>
        </p:txBody>
      </p:sp>
      <p:sp>
        <p:nvSpPr>
          <p:cNvPr id="4" name="Slide Number Placeholder 3"/>
          <p:cNvSpPr>
            <a:spLocks noGrp="1"/>
          </p:cNvSpPr>
          <p:nvPr>
            <p:ph type="sldNum" sz="quarter" idx="10"/>
          </p:nvPr>
        </p:nvSpPr>
        <p:spPr/>
        <p:txBody>
          <a:bodyPr/>
          <a:lstStyle/>
          <a:p>
            <a:fld id="{1DB8055B-D923-42BF-BB21-45ADF51872F2}" type="slidenum">
              <a:rPr lang="en-US" smtClean="0"/>
              <a:t>18</a:t>
            </a:fld>
            <a:endParaRPr lang="en-US"/>
          </a:p>
        </p:txBody>
      </p:sp>
    </p:spTree>
    <p:extLst>
      <p:ext uri="{BB962C8B-B14F-4D97-AF65-F5344CB8AC3E}">
        <p14:creationId xmlns:p14="http://schemas.microsoft.com/office/powerpoint/2010/main" val="2530439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800" cap="all" baseline="0">
                <a:solidFill>
                  <a:srgbClr val="F2FEC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1" y="0"/>
            <a:ext cx="9905998" cy="723900"/>
          </a:xfrm>
        </p:spPr>
        <p:txBody>
          <a:bodyPr/>
          <a:lstStyle>
            <a:lvl1pPr>
              <a:defRPr>
                <a:solidFill>
                  <a:srgbClr val="F1F7A7"/>
                </a:solidFill>
              </a:defRPr>
            </a:lvl1pPr>
          </a:lstStyle>
          <a:p>
            <a:r>
              <a:rPr lang="en-US" dirty="0"/>
              <a:t>Click to edit Master title style</a:t>
            </a:r>
          </a:p>
        </p:txBody>
      </p:sp>
      <p:sp>
        <p:nvSpPr>
          <p:cNvPr id="3" name="Content Placeholder 2"/>
          <p:cNvSpPr>
            <a:spLocks noGrp="1"/>
          </p:cNvSpPr>
          <p:nvPr>
            <p:ph idx="1"/>
          </p:nvPr>
        </p:nvSpPr>
        <p:spPr>
          <a:xfrm>
            <a:off x="1141412" y="876300"/>
            <a:ext cx="9905999" cy="5765800"/>
          </a:xfrm>
        </p:spPr>
        <p:txBody>
          <a:bodyPr/>
          <a:lstStyle>
            <a:lvl1pPr marL="0" indent="0">
              <a:buFontTx/>
              <a:buNone/>
              <a:defRPr sz="3200"/>
            </a:lvl1pPr>
            <a:lvl2pPr marL="800100" indent="-342900">
              <a:buFont typeface="Tw Cen MT" panose="020B0602020104020603" pitchFamily="34" charset="0"/>
              <a:buChar char="–"/>
              <a:defRPr sz="2400"/>
            </a:lvl2pPr>
            <a:lvl3pPr marL="1200150" indent="-285750">
              <a:buFont typeface="Tw Cen MT" panose="020B0602020104020603" pitchFamily="34" charset="0"/>
              <a:buChar char="–"/>
              <a:defRPr/>
            </a:lvl3pPr>
            <a:lvl4pPr marL="1657350" indent="-285750">
              <a:buFont typeface="Tw Cen MT" panose="020B0602020104020603" pitchFamily="34" charset="0"/>
              <a:buChar char="–"/>
              <a:defRPr/>
            </a:lvl4pPr>
            <a:lvl5pPr marL="2114550" indent="-285750">
              <a:buFont typeface="Tw Cen MT" panose="020B0602020104020603"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cvj0zztK0L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clipse.org/" TargetMode="External"/><Relationship Id="rId2" Type="http://schemas.openxmlformats.org/officeDocument/2006/relationships/hyperlink" Target="http://netbeans.org/downloads/index.html"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CSE 219</a:t>
            </a:r>
            <a:br>
              <a:rPr lang="en-US" dirty="0"/>
            </a:br>
            <a:r>
              <a:rPr lang="en-US" dirty="0"/>
              <a:t>Computer science III</a:t>
            </a:r>
          </a:p>
        </p:txBody>
      </p:sp>
      <p:sp>
        <p:nvSpPr>
          <p:cNvPr id="3" name="Subtitle 2"/>
          <p:cNvSpPr>
            <a:spLocks noGrp="1"/>
          </p:cNvSpPr>
          <p:nvPr>
            <p:ph type="subTitle" idx="1"/>
          </p:nvPr>
        </p:nvSpPr>
        <p:spPr/>
        <p:txBody>
          <a:bodyPr/>
          <a:lstStyle/>
          <a:p>
            <a:r>
              <a:rPr lang="en-US" dirty="0"/>
              <a:t>Software Development lifecycle</a:t>
            </a:r>
          </a:p>
          <a:p>
            <a:r>
              <a:rPr lang="en-US" dirty="0"/>
              <a:t>(Slides courtesy: Prof. Richard McKenna)</a:t>
            </a:r>
          </a:p>
        </p:txBody>
      </p:sp>
    </p:spTree>
    <p:extLst>
      <p:ext uri="{BB962C8B-B14F-4D97-AF65-F5344CB8AC3E}">
        <p14:creationId xmlns:p14="http://schemas.microsoft.com/office/powerpoint/2010/main" val="1148928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topics</a:t>
            </a:r>
          </a:p>
        </p:txBody>
      </p:sp>
      <p:sp>
        <p:nvSpPr>
          <p:cNvPr id="3" name="Content Placeholder 2"/>
          <p:cNvSpPr>
            <a:spLocks noGrp="1"/>
          </p:cNvSpPr>
          <p:nvPr>
            <p:ph idx="1"/>
          </p:nvPr>
        </p:nvSpPr>
        <p:spPr/>
        <p:txBody>
          <a:bodyPr>
            <a:normAutofit/>
          </a:bodyPr>
          <a:lstStyle/>
          <a:p>
            <a:r>
              <a:rPr lang="en-US" sz="3200" dirty="0"/>
              <a:t>Project Technologies Basics</a:t>
            </a:r>
          </a:p>
          <a:p>
            <a:pPr lvl="1"/>
            <a:r>
              <a:rPr lang="en-US" sz="2400" dirty="0"/>
              <a:t>GUIs &amp; Event Programming</a:t>
            </a:r>
          </a:p>
          <a:p>
            <a:pPr lvl="1"/>
            <a:r>
              <a:rPr lang="en-US" sz="2400" dirty="0"/>
              <a:t>2D Graphics</a:t>
            </a:r>
          </a:p>
          <a:p>
            <a:r>
              <a:rPr lang="en-US" sz="3200" dirty="0"/>
              <a:t>Software Design (UML)</a:t>
            </a:r>
          </a:p>
          <a:p>
            <a:r>
              <a:rPr lang="en-US" sz="3200" dirty="0"/>
              <a:t>Design Patterns</a:t>
            </a:r>
          </a:p>
          <a:p>
            <a:r>
              <a:rPr lang="en-US" sz="3200" dirty="0"/>
              <a:t>Programming style </a:t>
            </a:r>
          </a:p>
          <a:p>
            <a:r>
              <a:rPr lang="en-US" sz="3200" dirty="0"/>
              <a:t>Algorithms and data structure selection</a:t>
            </a:r>
          </a:p>
          <a:p>
            <a:r>
              <a:rPr lang="en-US" sz="3200" dirty="0"/>
              <a:t>Code maintenance &amp; documentation</a:t>
            </a:r>
          </a:p>
          <a:p>
            <a:endParaRPr lang="en-US" sz="3200" dirty="0"/>
          </a:p>
        </p:txBody>
      </p:sp>
    </p:spTree>
    <p:extLst>
      <p:ext uri="{BB962C8B-B14F-4D97-AF65-F5344CB8AC3E}">
        <p14:creationId xmlns:p14="http://schemas.microsoft.com/office/powerpoint/2010/main" val="694751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topics (continued)</a:t>
            </a:r>
          </a:p>
        </p:txBody>
      </p:sp>
      <p:sp>
        <p:nvSpPr>
          <p:cNvPr id="3" name="Content Placeholder 2"/>
          <p:cNvSpPr>
            <a:spLocks noGrp="1"/>
          </p:cNvSpPr>
          <p:nvPr>
            <p:ph idx="1"/>
          </p:nvPr>
        </p:nvSpPr>
        <p:spPr/>
        <p:txBody>
          <a:bodyPr/>
          <a:lstStyle/>
          <a:p>
            <a:r>
              <a:rPr lang="en-US" sz="3200" dirty="0"/>
              <a:t>Effectively using an IDE &amp; associated tools for: </a:t>
            </a:r>
          </a:p>
          <a:p>
            <a:pPr lvl="1"/>
            <a:r>
              <a:rPr lang="en-US" sz="2400" dirty="0"/>
              <a:t>Designing</a:t>
            </a:r>
          </a:p>
          <a:p>
            <a:pPr lvl="1"/>
            <a:r>
              <a:rPr lang="en-US" sz="2400" dirty="0"/>
              <a:t>Code editing</a:t>
            </a:r>
          </a:p>
          <a:p>
            <a:pPr lvl="1"/>
            <a:r>
              <a:rPr lang="en-US" sz="2400" dirty="0"/>
              <a:t>Testing</a:t>
            </a:r>
          </a:p>
          <a:p>
            <a:pPr lvl="1"/>
            <a:r>
              <a:rPr lang="en-US" sz="2400" dirty="0"/>
              <a:t>Debugging</a:t>
            </a:r>
          </a:p>
          <a:p>
            <a:pPr lvl="1"/>
            <a:r>
              <a:rPr lang="en-US" sz="2400" dirty="0"/>
              <a:t>Revision control</a:t>
            </a:r>
          </a:p>
          <a:p>
            <a:pPr lvl="1"/>
            <a:r>
              <a:rPr lang="en-US" sz="2400" dirty="0"/>
              <a:t>Profiling</a:t>
            </a:r>
          </a:p>
          <a:p>
            <a:pPr lvl="1"/>
            <a:r>
              <a:rPr lang="en-US" sz="2400" dirty="0"/>
              <a:t>Documentation</a:t>
            </a:r>
          </a:p>
          <a:p>
            <a:pPr lvl="1"/>
            <a:r>
              <a:rPr lang="en-US" sz="2400" dirty="0"/>
              <a:t>Deployment</a:t>
            </a:r>
          </a:p>
          <a:p>
            <a:endParaRPr lang="en-US" dirty="0"/>
          </a:p>
        </p:txBody>
      </p:sp>
    </p:spTree>
    <p:extLst>
      <p:ext uri="{BB962C8B-B14F-4D97-AF65-F5344CB8AC3E}">
        <p14:creationId xmlns:p14="http://schemas.microsoft.com/office/powerpoint/2010/main" val="4189030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THIS COURSE </a:t>
            </a:r>
            <a:r>
              <a:rPr lang="en-US" b="1" i="1" dirty="0">
                <a:solidFill>
                  <a:srgbClr val="FCA342"/>
                </a:solidFill>
              </a:rPr>
              <a:t>REALLY</a:t>
            </a:r>
            <a:r>
              <a:rPr lang="en-US" dirty="0"/>
              <a:t> ABOUT?</a:t>
            </a:r>
          </a:p>
        </p:txBody>
      </p:sp>
      <p:sp>
        <p:nvSpPr>
          <p:cNvPr id="3" name="Content Placeholder 2"/>
          <p:cNvSpPr>
            <a:spLocks noGrp="1"/>
          </p:cNvSpPr>
          <p:nvPr>
            <p:ph idx="1"/>
          </p:nvPr>
        </p:nvSpPr>
        <p:spPr/>
        <p:txBody>
          <a:bodyPr/>
          <a:lstStyle/>
          <a:p>
            <a:endParaRPr lang="en-US" sz="3600" dirty="0"/>
          </a:p>
          <a:p>
            <a:r>
              <a:rPr lang="en-US" sz="3600" dirty="0"/>
              <a:t>Short Answer:</a:t>
            </a:r>
          </a:p>
          <a:p>
            <a:pPr lvl="1"/>
            <a:r>
              <a:rPr lang="en-US" sz="2800" dirty="0"/>
              <a:t>OOP mastery</a:t>
            </a:r>
          </a:p>
          <a:p>
            <a:pPr lvl="1"/>
            <a:r>
              <a:rPr lang="en-US" sz="2800" dirty="0"/>
              <a:t>No more toys</a:t>
            </a:r>
          </a:p>
          <a:p>
            <a:pPr lvl="1"/>
            <a:r>
              <a:rPr lang="en-US" sz="2800" dirty="0"/>
              <a:t>Plan, then do (design, then code)</a:t>
            </a:r>
          </a:p>
          <a:p>
            <a:pPr lvl="1"/>
            <a:r>
              <a:rPr lang="en-US" sz="2800" dirty="0"/>
              <a:t>Student to Pro</a:t>
            </a:r>
          </a:p>
          <a:p>
            <a:endParaRPr lang="en-US" dirty="0"/>
          </a:p>
        </p:txBody>
      </p:sp>
    </p:spTree>
    <p:extLst>
      <p:ext uri="{BB962C8B-B14F-4D97-AF65-F5344CB8AC3E}">
        <p14:creationId xmlns:p14="http://schemas.microsoft.com/office/powerpoint/2010/main" val="327013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long answer</a:t>
            </a:r>
          </a:p>
        </p:txBody>
      </p:sp>
      <p:sp>
        <p:nvSpPr>
          <p:cNvPr id="3" name="Content Placeholder 2"/>
          <p:cNvSpPr>
            <a:spLocks noGrp="1"/>
          </p:cNvSpPr>
          <p:nvPr>
            <p:ph idx="1"/>
          </p:nvPr>
        </p:nvSpPr>
        <p:spPr/>
        <p:txBody>
          <a:bodyPr>
            <a:normAutofit fontScale="92500" lnSpcReduction="10000"/>
          </a:bodyPr>
          <a:lstStyle/>
          <a:p>
            <a:r>
              <a:rPr lang="en-US" dirty="0"/>
              <a:t>Learn </a:t>
            </a:r>
            <a:r>
              <a:rPr lang="en-US" b="1" i="1" dirty="0">
                <a:solidFill>
                  <a:srgbClr val="FCA342"/>
                </a:solidFill>
              </a:rPr>
              <a:t>methodologies</a:t>
            </a:r>
            <a:r>
              <a:rPr lang="en-US" dirty="0"/>
              <a:t> for building high quality software systems</a:t>
            </a:r>
          </a:p>
          <a:p>
            <a:endParaRPr lang="en-US" dirty="0"/>
          </a:p>
          <a:p>
            <a:r>
              <a:rPr lang="en-US" dirty="0"/>
              <a:t>What properties make a software system high quality?</a:t>
            </a:r>
            <a:endParaRPr lang="en-US" sz="3600" dirty="0"/>
          </a:p>
          <a:p>
            <a:pPr lvl="1"/>
            <a:r>
              <a:rPr lang="en-US" sz="2600" dirty="0"/>
              <a:t>correctness</a:t>
            </a:r>
          </a:p>
          <a:p>
            <a:pPr lvl="1"/>
            <a:r>
              <a:rPr lang="en-US" sz="2600" dirty="0"/>
              <a:t>efficiency</a:t>
            </a:r>
          </a:p>
          <a:p>
            <a:pPr lvl="1"/>
            <a:r>
              <a:rPr lang="en-US" sz="2600" dirty="0"/>
              <a:t>ease of use</a:t>
            </a:r>
          </a:p>
          <a:p>
            <a:pPr lvl="1"/>
            <a:r>
              <a:rPr lang="en-US" sz="2600" dirty="0"/>
              <a:t>reliability/robustness</a:t>
            </a:r>
          </a:p>
          <a:p>
            <a:pPr lvl="1"/>
            <a:r>
              <a:rPr lang="en-US" sz="2600" dirty="0"/>
              <a:t>maintainability</a:t>
            </a:r>
          </a:p>
          <a:p>
            <a:pPr lvl="1"/>
            <a:r>
              <a:rPr lang="en-US" sz="2600" dirty="0"/>
              <a:t>modifiability</a:t>
            </a:r>
          </a:p>
          <a:p>
            <a:pPr lvl="1"/>
            <a:r>
              <a:rPr lang="en-US" sz="2600" dirty="0"/>
              <a:t>extensibility</a:t>
            </a:r>
          </a:p>
          <a:p>
            <a:pPr lvl="1"/>
            <a:r>
              <a:rPr lang="en-US" sz="2600" dirty="0"/>
              <a:t>scalability </a:t>
            </a:r>
          </a:p>
          <a:p>
            <a:endParaRPr lang="en-US" dirty="0"/>
          </a:p>
        </p:txBody>
      </p:sp>
    </p:spTree>
    <p:extLst>
      <p:ext uri="{BB962C8B-B14F-4D97-AF65-F5344CB8AC3E}">
        <p14:creationId xmlns:p14="http://schemas.microsoft.com/office/powerpoint/2010/main" val="3328118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klocs</a:t>
            </a:r>
            <a:endParaRPr lang="en-US" dirty="0"/>
          </a:p>
        </p:txBody>
      </p:sp>
      <p:sp>
        <p:nvSpPr>
          <p:cNvPr id="3" name="Content Placeholder 2"/>
          <p:cNvSpPr>
            <a:spLocks noGrp="1"/>
          </p:cNvSpPr>
          <p:nvPr>
            <p:ph idx="1"/>
          </p:nvPr>
        </p:nvSpPr>
        <p:spPr/>
        <p:txBody>
          <a:bodyPr/>
          <a:lstStyle/>
          <a:p>
            <a:r>
              <a:rPr lang="en-US" dirty="0"/>
              <a:t>As programs get larger, these goals become much more difficult to achieve. Why?</a:t>
            </a:r>
            <a:endParaRPr lang="en-US" sz="3600" dirty="0"/>
          </a:p>
          <a:p>
            <a:pPr lvl="1"/>
            <a:r>
              <a:rPr lang="en-US" dirty="0"/>
              <a:t>program complexity</a:t>
            </a:r>
          </a:p>
          <a:p>
            <a:pPr lvl="1"/>
            <a:r>
              <a:rPr lang="en-US" dirty="0"/>
              <a:t>team complexity</a:t>
            </a:r>
          </a:p>
        </p:txBody>
      </p:sp>
      <p:pic>
        <p:nvPicPr>
          <p:cNvPr id="2050" name="Picture 2" descr="http://i.dailymail.co.uk/i/pix/2010/04/28/article-0-09562375000005DC-283_964x69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7728" y="2286181"/>
            <a:ext cx="6010740" cy="4355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56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these properties be achieved?</a:t>
            </a:r>
          </a:p>
        </p:txBody>
      </p:sp>
      <p:sp>
        <p:nvSpPr>
          <p:cNvPr id="3" name="Content Placeholder 2"/>
          <p:cNvSpPr>
            <a:spLocks noGrp="1"/>
          </p:cNvSpPr>
          <p:nvPr>
            <p:ph idx="1"/>
          </p:nvPr>
        </p:nvSpPr>
        <p:spPr/>
        <p:txBody>
          <a:bodyPr>
            <a:normAutofit/>
          </a:bodyPr>
          <a:lstStyle/>
          <a:p>
            <a:r>
              <a:rPr lang="en-US" dirty="0"/>
              <a:t>By using well proven, established processes preferably while taking advantage of good tools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4" name="Group 3"/>
          <p:cNvGrpSpPr>
            <a:grpSpLocks/>
          </p:cNvGrpSpPr>
          <p:nvPr/>
        </p:nvGrpSpPr>
        <p:grpSpPr bwMode="auto">
          <a:xfrm>
            <a:off x="1371212" y="2735262"/>
            <a:ext cx="9132888" cy="2047876"/>
            <a:chOff x="0" y="1776"/>
            <a:chExt cx="5753" cy="1290"/>
          </a:xfrm>
        </p:grpSpPr>
        <p:sp>
          <p:nvSpPr>
            <p:cNvPr id="5" name="Text Box 4"/>
            <p:cNvSpPr txBox="1">
              <a:spLocks noChangeArrowheads="1"/>
            </p:cNvSpPr>
            <p:nvPr/>
          </p:nvSpPr>
          <p:spPr bwMode="auto">
            <a:xfrm>
              <a:off x="288" y="1776"/>
              <a:ext cx="953" cy="409"/>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Requirements Analysis</a:t>
              </a:r>
            </a:p>
          </p:txBody>
        </p:sp>
        <p:sp>
          <p:nvSpPr>
            <p:cNvPr id="6" name="Text Box 5"/>
            <p:cNvSpPr txBox="1">
              <a:spLocks noChangeArrowheads="1"/>
            </p:cNvSpPr>
            <p:nvPr/>
          </p:nvSpPr>
          <p:spPr bwMode="auto">
            <a:xfrm>
              <a:off x="1488" y="1776"/>
              <a:ext cx="761" cy="409"/>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Design &amp; Document</a:t>
              </a:r>
            </a:p>
          </p:txBody>
        </p:sp>
        <p:sp>
          <p:nvSpPr>
            <p:cNvPr id="7" name="Text Box 6"/>
            <p:cNvSpPr txBox="1">
              <a:spLocks noChangeArrowheads="1"/>
            </p:cNvSpPr>
            <p:nvPr/>
          </p:nvSpPr>
          <p:spPr bwMode="auto">
            <a:xfrm>
              <a:off x="3408" y="1824"/>
              <a:ext cx="473" cy="23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Code</a:t>
              </a:r>
            </a:p>
          </p:txBody>
        </p:sp>
        <p:sp>
          <p:nvSpPr>
            <p:cNvPr id="8" name="Text Box 7"/>
            <p:cNvSpPr txBox="1">
              <a:spLocks noChangeArrowheads="1"/>
            </p:cNvSpPr>
            <p:nvPr/>
          </p:nvSpPr>
          <p:spPr bwMode="auto">
            <a:xfrm>
              <a:off x="4128" y="1824"/>
              <a:ext cx="473" cy="23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Test</a:t>
              </a:r>
            </a:p>
          </p:txBody>
        </p:sp>
        <p:sp>
          <p:nvSpPr>
            <p:cNvPr id="9" name="Text Box 8"/>
            <p:cNvSpPr txBox="1">
              <a:spLocks noChangeArrowheads="1"/>
            </p:cNvSpPr>
            <p:nvPr/>
          </p:nvSpPr>
          <p:spPr bwMode="auto">
            <a:xfrm>
              <a:off x="3744" y="2832"/>
              <a:ext cx="521" cy="23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Debug</a:t>
              </a:r>
            </a:p>
          </p:txBody>
        </p:sp>
        <p:sp>
          <p:nvSpPr>
            <p:cNvPr id="10" name="Text Box 9"/>
            <p:cNvSpPr txBox="1">
              <a:spLocks noChangeArrowheads="1"/>
            </p:cNvSpPr>
            <p:nvPr/>
          </p:nvSpPr>
          <p:spPr bwMode="auto">
            <a:xfrm>
              <a:off x="3744" y="2448"/>
              <a:ext cx="521" cy="23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Profile</a:t>
              </a:r>
            </a:p>
          </p:txBody>
        </p:sp>
        <p:sp>
          <p:nvSpPr>
            <p:cNvPr id="11" name="Text Box 10"/>
            <p:cNvSpPr txBox="1">
              <a:spLocks noChangeArrowheads="1"/>
            </p:cNvSpPr>
            <p:nvPr/>
          </p:nvSpPr>
          <p:spPr bwMode="auto">
            <a:xfrm>
              <a:off x="4848" y="1824"/>
              <a:ext cx="617" cy="23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Deploy</a:t>
              </a:r>
            </a:p>
          </p:txBody>
        </p:sp>
        <p:sp>
          <p:nvSpPr>
            <p:cNvPr id="12" name="Text Box 11"/>
            <p:cNvSpPr txBox="1">
              <a:spLocks noChangeArrowheads="1"/>
            </p:cNvSpPr>
            <p:nvPr/>
          </p:nvSpPr>
          <p:spPr bwMode="auto">
            <a:xfrm>
              <a:off x="2496" y="1776"/>
              <a:ext cx="665" cy="409"/>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Evaluate Design</a:t>
              </a:r>
            </a:p>
          </p:txBody>
        </p:sp>
        <p:sp>
          <p:nvSpPr>
            <p:cNvPr id="13" name="Line 12"/>
            <p:cNvSpPr>
              <a:spLocks noChangeShapeType="1"/>
            </p:cNvSpPr>
            <p:nvPr/>
          </p:nvSpPr>
          <p:spPr bwMode="auto">
            <a:xfrm>
              <a:off x="1248" y="1968"/>
              <a:ext cx="233"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3"/>
            <p:cNvSpPr>
              <a:spLocks noChangeShapeType="1"/>
            </p:cNvSpPr>
            <p:nvPr/>
          </p:nvSpPr>
          <p:spPr bwMode="auto">
            <a:xfrm>
              <a:off x="4608" y="1968"/>
              <a:ext cx="233"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Line 14"/>
            <p:cNvSpPr>
              <a:spLocks noChangeShapeType="1"/>
            </p:cNvSpPr>
            <p:nvPr/>
          </p:nvSpPr>
          <p:spPr bwMode="auto">
            <a:xfrm>
              <a:off x="3888" y="1968"/>
              <a:ext cx="233"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Line 15"/>
            <p:cNvSpPr>
              <a:spLocks noChangeShapeType="1"/>
            </p:cNvSpPr>
            <p:nvPr/>
          </p:nvSpPr>
          <p:spPr bwMode="auto">
            <a:xfrm>
              <a:off x="3168" y="1968"/>
              <a:ext cx="233"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Line 16"/>
            <p:cNvSpPr>
              <a:spLocks noChangeShapeType="1"/>
            </p:cNvSpPr>
            <p:nvPr/>
          </p:nvSpPr>
          <p:spPr bwMode="auto">
            <a:xfrm>
              <a:off x="2256" y="1968"/>
              <a:ext cx="233"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Line 17"/>
            <p:cNvSpPr>
              <a:spLocks noChangeShapeType="1"/>
            </p:cNvSpPr>
            <p:nvPr/>
          </p:nvSpPr>
          <p:spPr bwMode="auto">
            <a:xfrm>
              <a:off x="5472" y="1968"/>
              <a:ext cx="281"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Line 18"/>
            <p:cNvSpPr>
              <a:spLocks noChangeShapeType="1"/>
            </p:cNvSpPr>
            <p:nvPr/>
          </p:nvSpPr>
          <p:spPr bwMode="auto">
            <a:xfrm>
              <a:off x="0" y="1968"/>
              <a:ext cx="281"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 name="Line 19"/>
            <p:cNvSpPr>
              <a:spLocks noChangeShapeType="1"/>
            </p:cNvSpPr>
            <p:nvPr/>
          </p:nvSpPr>
          <p:spPr bwMode="auto">
            <a:xfrm>
              <a:off x="4416" y="2064"/>
              <a:ext cx="0" cy="47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Line 20"/>
            <p:cNvSpPr>
              <a:spLocks noChangeShapeType="1"/>
            </p:cNvSpPr>
            <p:nvPr/>
          </p:nvSpPr>
          <p:spPr bwMode="auto">
            <a:xfrm flipH="1">
              <a:off x="4265" y="2544"/>
              <a:ext cx="151"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Line 21"/>
            <p:cNvSpPr>
              <a:spLocks noChangeShapeType="1"/>
            </p:cNvSpPr>
            <p:nvPr/>
          </p:nvSpPr>
          <p:spPr bwMode="auto">
            <a:xfrm flipH="1">
              <a:off x="4265" y="2928"/>
              <a:ext cx="247"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Line 22"/>
            <p:cNvSpPr>
              <a:spLocks noChangeShapeType="1"/>
            </p:cNvSpPr>
            <p:nvPr/>
          </p:nvSpPr>
          <p:spPr bwMode="auto">
            <a:xfrm flipV="1">
              <a:off x="3648" y="2057"/>
              <a:ext cx="0" cy="48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Line 23"/>
            <p:cNvSpPr>
              <a:spLocks noChangeShapeType="1"/>
            </p:cNvSpPr>
            <p:nvPr/>
          </p:nvSpPr>
          <p:spPr bwMode="auto">
            <a:xfrm flipV="1">
              <a:off x="3504" y="2056"/>
              <a:ext cx="0" cy="871"/>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Line 24"/>
            <p:cNvSpPr>
              <a:spLocks noChangeShapeType="1"/>
            </p:cNvSpPr>
            <p:nvPr/>
          </p:nvSpPr>
          <p:spPr bwMode="auto">
            <a:xfrm flipH="1">
              <a:off x="3497" y="2928"/>
              <a:ext cx="247"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Line 25"/>
            <p:cNvSpPr>
              <a:spLocks noChangeShapeType="1"/>
            </p:cNvSpPr>
            <p:nvPr/>
          </p:nvSpPr>
          <p:spPr bwMode="auto">
            <a:xfrm flipH="1">
              <a:off x="3641" y="2544"/>
              <a:ext cx="10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Line 26"/>
            <p:cNvSpPr>
              <a:spLocks noChangeShapeType="1"/>
            </p:cNvSpPr>
            <p:nvPr/>
          </p:nvSpPr>
          <p:spPr bwMode="auto">
            <a:xfrm>
              <a:off x="4512" y="2064"/>
              <a:ext cx="0" cy="85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 name="Line 27"/>
            <p:cNvSpPr>
              <a:spLocks noChangeShapeType="1"/>
            </p:cNvSpPr>
            <p:nvPr/>
          </p:nvSpPr>
          <p:spPr bwMode="auto">
            <a:xfrm>
              <a:off x="2832" y="2208"/>
              <a:ext cx="0" cy="47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Line 28"/>
            <p:cNvSpPr>
              <a:spLocks noChangeShapeType="1"/>
            </p:cNvSpPr>
            <p:nvPr/>
          </p:nvSpPr>
          <p:spPr bwMode="auto">
            <a:xfrm flipH="1">
              <a:off x="1865" y="2688"/>
              <a:ext cx="967"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 name="Line 29"/>
            <p:cNvSpPr>
              <a:spLocks noChangeShapeType="1"/>
            </p:cNvSpPr>
            <p:nvPr/>
          </p:nvSpPr>
          <p:spPr bwMode="auto">
            <a:xfrm flipV="1">
              <a:off x="1872" y="2201"/>
              <a:ext cx="0" cy="48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409997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steps to consider</a:t>
            </a:r>
          </a:p>
        </p:txBody>
      </p:sp>
      <p:sp>
        <p:nvSpPr>
          <p:cNvPr id="3" name="Content Placeholder 2"/>
          <p:cNvSpPr>
            <a:spLocks noGrp="1"/>
          </p:cNvSpPr>
          <p:nvPr>
            <p:ph idx="1"/>
          </p:nvPr>
        </p:nvSpPr>
        <p:spPr/>
        <p:txBody>
          <a:bodyPr>
            <a:normAutofit/>
          </a:bodyPr>
          <a:lstStyle/>
          <a:p>
            <a:pPr algn="ctr"/>
            <a:endParaRPr lang="en-US" sz="6000" dirty="0"/>
          </a:p>
          <a:p>
            <a:pPr algn="ctr"/>
            <a:r>
              <a:rPr lang="en-US" sz="6000" dirty="0"/>
              <a:t>Integration</a:t>
            </a:r>
          </a:p>
          <a:p>
            <a:pPr algn="ctr"/>
            <a:endParaRPr lang="en-US" sz="6000" dirty="0"/>
          </a:p>
          <a:p>
            <a:pPr algn="ctr"/>
            <a:r>
              <a:rPr lang="en-US" sz="6000" dirty="0"/>
              <a:t>Maintenance</a:t>
            </a:r>
          </a:p>
        </p:txBody>
      </p:sp>
    </p:spTree>
    <p:extLst>
      <p:ext uri="{BB962C8B-B14F-4D97-AF65-F5344CB8AC3E}">
        <p14:creationId xmlns:p14="http://schemas.microsoft.com/office/powerpoint/2010/main" val="94656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a:t>
            </a:r>
          </a:p>
        </p:txBody>
      </p:sp>
      <p:sp>
        <p:nvSpPr>
          <p:cNvPr id="3" name="Content Placeholder 2"/>
          <p:cNvSpPr>
            <a:spLocks noGrp="1"/>
          </p:cNvSpPr>
          <p:nvPr>
            <p:ph idx="1"/>
          </p:nvPr>
        </p:nvSpPr>
        <p:spPr/>
        <p:txBody>
          <a:bodyPr/>
          <a:lstStyle/>
          <a:p>
            <a:r>
              <a:rPr lang="en-US" dirty="0"/>
              <a:t>Done in large projects</a:t>
            </a:r>
          </a:p>
          <a:p>
            <a:endParaRPr lang="en-US" dirty="0"/>
          </a:p>
          <a:p>
            <a:r>
              <a:rPr lang="en-US" dirty="0"/>
              <a:t>Combine developed software into a cohesive unit</a:t>
            </a:r>
          </a:p>
          <a:p>
            <a:endParaRPr lang="en-US" dirty="0"/>
          </a:p>
        </p:txBody>
      </p:sp>
      <p:sp>
        <p:nvSpPr>
          <p:cNvPr id="4" name="Text Box 3"/>
          <p:cNvSpPr txBox="1">
            <a:spLocks noChangeArrowheads="1"/>
          </p:cNvSpPr>
          <p:nvPr/>
        </p:nvSpPr>
        <p:spPr bwMode="auto">
          <a:xfrm>
            <a:off x="2695303" y="37098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A</a:t>
            </a:r>
          </a:p>
        </p:txBody>
      </p:sp>
      <p:sp>
        <p:nvSpPr>
          <p:cNvPr id="5" name="Text Box 4"/>
          <p:cNvSpPr txBox="1">
            <a:spLocks noChangeArrowheads="1"/>
          </p:cNvSpPr>
          <p:nvPr/>
        </p:nvSpPr>
        <p:spPr bwMode="auto">
          <a:xfrm>
            <a:off x="4066903" y="37098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B</a:t>
            </a:r>
          </a:p>
        </p:txBody>
      </p:sp>
      <p:sp>
        <p:nvSpPr>
          <p:cNvPr id="6" name="Text Box 5"/>
          <p:cNvSpPr txBox="1">
            <a:spLocks noChangeArrowheads="1"/>
          </p:cNvSpPr>
          <p:nvPr/>
        </p:nvSpPr>
        <p:spPr bwMode="auto">
          <a:xfrm>
            <a:off x="5438503" y="37098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C</a:t>
            </a:r>
          </a:p>
        </p:txBody>
      </p:sp>
      <p:sp>
        <p:nvSpPr>
          <p:cNvPr id="7" name="Text Box 6"/>
          <p:cNvSpPr txBox="1">
            <a:spLocks noChangeArrowheads="1"/>
          </p:cNvSpPr>
          <p:nvPr/>
        </p:nvSpPr>
        <p:spPr bwMode="auto">
          <a:xfrm>
            <a:off x="6810103" y="37098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D</a:t>
            </a:r>
          </a:p>
        </p:txBody>
      </p:sp>
      <p:sp>
        <p:nvSpPr>
          <p:cNvPr id="8" name="Text Box 7"/>
          <p:cNvSpPr txBox="1">
            <a:spLocks noChangeArrowheads="1"/>
          </p:cNvSpPr>
          <p:nvPr/>
        </p:nvSpPr>
        <p:spPr bwMode="auto">
          <a:xfrm>
            <a:off x="8181703" y="37098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E</a:t>
            </a:r>
          </a:p>
        </p:txBody>
      </p:sp>
      <p:sp>
        <p:nvSpPr>
          <p:cNvPr id="9" name="Text Box 8"/>
          <p:cNvSpPr txBox="1">
            <a:spLocks noChangeArrowheads="1"/>
          </p:cNvSpPr>
          <p:nvPr/>
        </p:nvSpPr>
        <p:spPr bwMode="auto">
          <a:xfrm>
            <a:off x="5514703" y="57672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ABCDE</a:t>
            </a:r>
          </a:p>
        </p:txBody>
      </p:sp>
      <p:cxnSp>
        <p:nvCxnSpPr>
          <p:cNvPr id="10" name="AutoShape 9"/>
          <p:cNvCxnSpPr>
            <a:cxnSpLocks noChangeShapeType="1"/>
            <a:stCxn id="4" idx="2"/>
            <a:endCxn id="9" idx="0"/>
          </p:cNvCxnSpPr>
          <p:nvPr/>
        </p:nvCxnSpPr>
        <p:spPr bwMode="auto">
          <a:xfrm>
            <a:off x="3304903" y="4078152"/>
            <a:ext cx="2819400" cy="16891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 name="AutoShape 10"/>
          <p:cNvCxnSpPr>
            <a:cxnSpLocks noChangeShapeType="1"/>
            <a:endCxn id="9" idx="0"/>
          </p:cNvCxnSpPr>
          <p:nvPr/>
        </p:nvCxnSpPr>
        <p:spPr bwMode="auto">
          <a:xfrm flipH="1">
            <a:off x="6124303" y="4092440"/>
            <a:ext cx="1236663" cy="1674812"/>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 name="AutoShape 11"/>
          <p:cNvCxnSpPr>
            <a:cxnSpLocks noChangeShapeType="1"/>
            <a:stCxn id="6" idx="2"/>
            <a:endCxn id="9" idx="0"/>
          </p:cNvCxnSpPr>
          <p:nvPr/>
        </p:nvCxnSpPr>
        <p:spPr bwMode="auto">
          <a:xfrm>
            <a:off x="6048103" y="4078152"/>
            <a:ext cx="76200" cy="16891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12"/>
          <p:cNvCxnSpPr>
            <a:cxnSpLocks noChangeShapeType="1"/>
            <a:stCxn id="5" idx="2"/>
            <a:endCxn id="9" idx="0"/>
          </p:cNvCxnSpPr>
          <p:nvPr/>
        </p:nvCxnSpPr>
        <p:spPr bwMode="auto">
          <a:xfrm>
            <a:off x="4676503" y="4078152"/>
            <a:ext cx="1447800" cy="16891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13"/>
          <p:cNvCxnSpPr>
            <a:cxnSpLocks noChangeShapeType="1"/>
            <a:stCxn id="8" idx="2"/>
            <a:endCxn id="9" idx="0"/>
          </p:cNvCxnSpPr>
          <p:nvPr/>
        </p:nvCxnSpPr>
        <p:spPr bwMode="auto">
          <a:xfrm flipH="1">
            <a:off x="6124303" y="4078152"/>
            <a:ext cx="2667000" cy="16891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822492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maintenance</a:t>
            </a:r>
          </a:p>
        </p:txBody>
      </p:sp>
      <p:sp>
        <p:nvSpPr>
          <p:cNvPr id="3" name="Content Placeholder 2"/>
          <p:cNvSpPr>
            <a:spLocks noGrp="1"/>
          </p:cNvSpPr>
          <p:nvPr>
            <p:ph idx="1"/>
          </p:nvPr>
        </p:nvSpPr>
        <p:spPr/>
        <p:txBody>
          <a:bodyPr/>
          <a:lstStyle/>
          <a:p>
            <a:r>
              <a:rPr lang="en-US" dirty="0"/>
              <a:t>Follows Deployment</a:t>
            </a:r>
          </a:p>
          <a:p>
            <a:endParaRPr lang="en-US" dirty="0"/>
          </a:p>
          <a:p>
            <a:r>
              <a:rPr lang="en-US" dirty="0"/>
              <a:t>Monitoring and Updating deployed software</a:t>
            </a:r>
          </a:p>
          <a:p>
            <a:endParaRPr lang="en-US" dirty="0"/>
          </a:p>
        </p:txBody>
      </p:sp>
      <p:pic>
        <p:nvPicPr>
          <p:cNvPr id="6146" name="Picture 2" descr="http://img.timeinc.net/time/daily/2009/0903/3mile_island_032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478" y="3491819"/>
            <a:ext cx="5000625"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163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jobs</a:t>
            </a:r>
          </a:p>
        </p:txBody>
      </p:sp>
      <p:sp>
        <p:nvSpPr>
          <p:cNvPr id="3" name="Content Placeholder 2"/>
          <p:cNvSpPr>
            <a:spLocks noGrp="1"/>
          </p:cNvSpPr>
          <p:nvPr>
            <p:ph idx="1"/>
          </p:nvPr>
        </p:nvSpPr>
        <p:spPr/>
        <p:txBody>
          <a:bodyPr>
            <a:normAutofit fontScale="92500" lnSpcReduction="10000"/>
          </a:bodyPr>
          <a:lstStyle/>
          <a:p>
            <a:r>
              <a:rPr lang="en-US" dirty="0"/>
              <a:t>Not all of you are going to be programmers</a:t>
            </a:r>
            <a:endParaRPr lang="en-US" sz="3600" dirty="0"/>
          </a:p>
          <a:p>
            <a:pPr lvl="1"/>
            <a:r>
              <a:rPr lang="en-US" dirty="0"/>
              <a:t>but you should know how to design, program, test, debug software</a:t>
            </a:r>
          </a:p>
          <a:p>
            <a:r>
              <a:rPr lang="en-US" dirty="0"/>
              <a:t>Other types of jobs:</a:t>
            </a:r>
            <a:endParaRPr lang="en-US" sz="3600" dirty="0"/>
          </a:p>
          <a:p>
            <a:pPr lvl="1"/>
            <a:r>
              <a:rPr lang="en-US" dirty="0"/>
              <a:t>Designer</a:t>
            </a:r>
          </a:p>
          <a:p>
            <a:pPr lvl="1"/>
            <a:r>
              <a:rPr lang="en-US" dirty="0"/>
              <a:t>Tester</a:t>
            </a:r>
          </a:p>
          <a:p>
            <a:pPr lvl="1"/>
            <a:r>
              <a:rPr lang="en-US" dirty="0"/>
              <a:t>Database, Network, Security Administrator</a:t>
            </a:r>
          </a:p>
          <a:p>
            <a:pPr lvl="1"/>
            <a:r>
              <a:rPr lang="en-US" dirty="0"/>
              <a:t>Project Leader</a:t>
            </a:r>
          </a:p>
          <a:p>
            <a:pPr lvl="1"/>
            <a:r>
              <a:rPr lang="en-US" dirty="0"/>
              <a:t>Manager</a:t>
            </a:r>
          </a:p>
          <a:p>
            <a:pPr lvl="1"/>
            <a:r>
              <a:rPr lang="en-US" b="1" i="1" dirty="0">
                <a:solidFill>
                  <a:srgbClr val="FCA342"/>
                </a:solidFill>
              </a:rPr>
              <a:t>Founder/CEO</a:t>
            </a:r>
          </a:p>
          <a:p>
            <a:pPr lvl="1"/>
            <a:r>
              <a:rPr lang="en-US" dirty="0"/>
              <a:t>Professor</a:t>
            </a:r>
          </a:p>
          <a:p>
            <a:pPr lvl="1"/>
            <a:r>
              <a:rPr lang="en-US" dirty="0" err="1"/>
              <a:t>etc</a:t>
            </a:r>
            <a:r>
              <a:rPr lang="en-US" dirty="0"/>
              <a:t> …</a:t>
            </a:r>
          </a:p>
          <a:p>
            <a:r>
              <a:rPr lang="en-US" sz="2600" dirty="0"/>
              <a:t>NOTE: designers &amp; programmers on a project may not be the same people</a:t>
            </a:r>
          </a:p>
          <a:p>
            <a:endParaRPr lang="en-US" dirty="0"/>
          </a:p>
        </p:txBody>
      </p:sp>
    </p:spTree>
    <p:extLst>
      <p:ext uri="{BB962C8B-B14F-4D97-AF65-F5344CB8AC3E}">
        <p14:creationId xmlns:p14="http://schemas.microsoft.com/office/powerpoint/2010/main" val="210582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5A52-0C9F-4185-A623-094E5FE7789B}"/>
              </a:ext>
            </a:extLst>
          </p:cNvPr>
          <p:cNvSpPr>
            <a:spLocks noGrp="1"/>
          </p:cNvSpPr>
          <p:nvPr>
            <p:ph type="title"/>
          </p:nvPr>
        </p:nvSpPr>
        <p:spPr/>
        <p:txBody>
          <a:bodyPr/>
          <a:lstStyle/>
          <a:p>
            <a:r>
              <a:rPr lang="en-US" dirty="0"/>
              <a:t>instructor</a:t>
            </a:r>
          </a:p>
        </p:txBody>
      </p:sp>
      <p:sp>
        <p:nvSpPr>
          <p:cNvPr id="3" name="Content Placeholder 2">
            <a:extLst>
              <a:ext uri="{FF2B5EF4-FFF2-40B4-BE49-F238E27FC236}">
                <a16:creationId xmlns:a16="http://schemas.microsoft.com/office/drawing/2014/main" id="{492E4B1D-76F8-4BF7-A716-1F5402C336BD}"/>
              </a:ext>
            </a:extLst>
          </p:cNvPr>
          <p:cNvSpPr>
            <a:spLocks noGrp="1"/>
          </p:cNvSpPr>
          <p:nvPr>
            <p:ph idx="1"/>
          </p:nvPr>
        </p:nvSpPr>
        <p:spPr/>
        <p:txBody>
          <a:bodyPr/>
          <a:lstStyle/>
          <a:p>
            <a:r>
              <a:rPr lang="en-US" dirty="0"/>
              <a:t>Pravin </a:t>
            </a:r>
            <a:r>
              <a:rPr lang="en-US" dirty="0" err="1"/>
              <a:t>Pawar</a:t>
            </a:r>
            <a:endParaRPr lang="en-US" dirty="0"/>
          </a:p>
          <a:p>
            <a:r>
              <a:rPr lang="en-US" dirty="0"/>
              <a:t>Office: B424</a:t>
            </a:r>
          </a:p>
          <a:p>
            <a:r>
              <a:rPr lang="en-US" dirty="0"/>
              <a:t>Email: pravin.pawar@sunykorea.ac.kr</a:t>
            </a:r>
          </a:p>
          <a:p>
            <a:r>
              <a:rPr lang="en-US" dirty="0"/>
              <a:t>Phone: +82-032-626-1227</a:t>
            </a:r>
          </a:p>
          <a:p>
            <a:r>
              <a:rPr lang="en-US" dirty="0"/>
              <a:t>Office Hours: </a:t>
            </a:r>
            <a:r>
              <a:rPr lang="en-US" i="1" dirty="0"/>
              <a:t>Mon: 3:00-5:00PM, Wed: 10:30-12:30PM, 3:00-5:00PM</a:t>
            </a:r>
          </a:p>
          <a:p>
            <a:endParaRPr lang="en-US" dirty="0"/>
          </a:p>
        </p:txBody>
      </p:sp>
    </p:spTree>
    <p:extLst>
      <p:ext uri="{BB962C8B-B14F-4D97-AF65-F5344CB8AC3E}">
        <p14:creationId xmlns:p14="http://schemas.microsoft.com/office/powerpoint/2010/main" val="584596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then code</a:t>
            </a:r>
          </a:p>
        </p:txBody>
      </p:sp>
      <p:sp>
        <p:nvSpPr>
          <p:cNvPr id="3" name="Content Placeholder 2"/>
          <p:cNvSpPr>
            <a:spLocks noGrp="1"/>
          </p:cNvSpPr>
          <p:nvPr>
            <p:ph idx="1"/>
          </p:nvPr>
        </p:nvSpPr>
        <p:spPr/>
        <p:txBody>
          <a:bodyPr>
            <a:normAutofit/>
          </a:bodyPr>
          <a:lstStyle/>
          <a:p>
            <a:r>
              <a:rPr lang="en-US" dirty="0"/>
              <a:t>We will design </a:t>
            </a:r>
            <a:r>
              <a:rPr lang="en-US" b="1" i="1" dirty="0">
                <a:solidFill>
                  <a:srgbClr val="FCA342"/>
                </a:solidFill>
              </a:rPr>
              <a:t>all</a:t>
            </a:r>
            <a:r>
              <a:rPr lang="en-US" dirty="0"/>
              <a:t> classes before coding</a:t>
            </a:r>
            <a:endParaRPr lang="en-US" sz="3600" dirty="0"/>
          </a:p>
          <a:p>
            <a:pPr lvl="1"/>
            <a:r>
              <a:rPr lang="en-US" dirty="0"/>
              <a:t>not easy to do</a:t>
            </a:r>
          </a:p>
          <a:p>
            <a:pPr lvl="1"/>
            <a:r>
              <a:rPr lang="en-US" dirty="0"/>
              <a:t>UML is used for software design</a:t>
            </a:r>
          </a:p>
          <a:p>
            <a:endParaRPr lang="en-US" dirty="0"/>
          </a:p>
          <a:p>
            <a:r>
              <a:rPr lang="en-US" dirty="0"/>
              <a:t>You cannot design a system unless you really understand the necessary technology</a:t>
            </a:r>
            <a:endParaRPr lang="en-US" sz="3600" dirty="0"/>
          </a:p>
          <a:p>
            <a:pPr lvl="1"/>
            <a:r>
              <a:rPr lang="en-US" dirty="0"/>
              <a:t>designs cannot be created without a little testing</a:t>
            </a:r>
          </a:p>
          <a:p>
            <a:pPr lvl="1"/>
            <a:r>
              <a:rPr lang="en-US" dirty="0"/>
              <a:t>trying out different small-scale examples (HWs 1 &amp; 2)</a:t>
            </a:r>
          </a:p>
          <a:p>
            <a:endParaRPr lang="en-US" dirty="0"/>
          </a:p>
        </p:txBody>
      </p:sp>
    </p:spTree>
    <p:extLst>
      <p:ext uri="{BB962C8B-B14F-4D97-AF65-F5344CB8AC3E}">
        <p14:creationId xmlns:p14="http://schemas.microsoft.com/office/powerpoint/2010/main" val="3425962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Updated software development lifecycle</a:t>
            </a:r>
          </a:p>
        </p:txBody>
      </p:sp>
      <p:sp>
        <p:nvSpPr>
          <p:cNvPr id="3" name="Content Placeholder 2"/>
          <p:cNvSpPr>
            <a:spLocks noGrp="1"/>
          </p:cNvSpPr>
          <p:nvPr>
            <p:ph idx="1"/>
          </p:nvPr>
        </p:nvSpPr>
        <p:spPr/>
        <p:txBody>
          <a:bodyPr>
            <a:noAutofit/>
          </a:bodyPr>
          <a:lstStyle/>
          <a:p>
            <a:r>
              <a:rPr lang="en-US" sz="2800" dirty="0"/>
              <a:t>Waterfall Model</a:t>
            </a:r>
          </a:p>
          <a:p>
            <a:pPr lvl="1"/>
            <a:r>
              <a:rPr lang="en-US" sz="2000" dirty="0"/>
              <a:t>many variations</a:t>
            </a:r>
          </a:p>
          <a:p>
            <a:endParaRPr lang="en-US" sz="2000" dirty="0"/>
          </a:p>
          <a:p>
            <a:pPr marL="514350" indent="-514350">
              <a:buFont typeface="+mj-lt"/>
              <a:buAutoNum type="arabicPeriod"/>
            </a:pPr>
            <a:r>
              <a:rPr lang="en-US" sz="2000" dirty="0"/>
              <a:t>Requirements Analysis</a:t>
            </a:r>
          </a:p>
          <a:p>
            <a:pPr marL="514350" indent="-514350">
              <a:buFont typeface="+mj-lt"/>
              <a:buAutoNum type="arabicPeriod"/>
            </a:pPr>
            <a:r>
              <a:rPr lang="en-US" sz="2000" dirty="0"/>
              <a:t>Design</a:t>
            </a:r>
          </a:p>
          <a:p>
            <a:pPr marL="514350" indent="-514350">
              <a:buFont typeface="+mj-lt"/>
              <a:buAutoNum type="arabicPeriod"/>
            </a:pPr>
            <a:r>
              <a:rPr lang="en-US" sz="2000" dirty="0"/>
              <a:t>Evaluate Design</a:t>
            </a:r>
          </a:p>
          <a:p>
            <a:pPr marL="514350" indent="-514350">
              <a:buFont typeface="+mj-lt"/>
              <a:buAutoNum type="arabicPeriod"/>
            </a:pPr>
            <a:r>
              <a:rPr lang="en-US" sz="2000" dirty="0"/>
              <a:t>Code</a:t>
            </a:r>
          </a:p>
          <a:p>
            <a:pPr marL="514350" indent="-514350">
              <a:buFont typeface="+mj-lt"/>
              <a:buAutoNum type="arabicPeriod"/>
            </a:pPr>
            <a:r>
              <a:rPr lang="en-US" sz="2000" dirty="0"/>
              <a:t>Test, Debug, &amp; Profile Components</a:t>
            </a:r>
          </a:p>
          <a:p>
            <a:pPr marL="514350" indent="-514350">
              <a:buFont typeface="+mj-lt"/>
              <a:buAutoNum type="arabicPeriod"/>
            </a:pPr>
            <a:r>
              <a:rPr lang="en-US" sz="2000" dirty="0"/>
              <a:t>Integrate</a:t>
            </a:r>
          </a:p>
          <a:p>
            <a:pPr marL="514350" indent="-514350">
              <a:buFont typeface="+mj-lt"/>
              <a:buAutoNum type="arabicPeriod"/>
            </a:pPr>
            <a:r>
              <a:rPr lang="en-US" sz="2000" dirty="0"/>
              <a:t>Test, Debug, &amp; Profile Whole</a:t>
            </a:r>
          </a:p>
          <a:p>
            <a:pPr marL="514350" indent="-514350">
              <a:buFont typeface="+mj-lt"/>
              <a:buAutoNum type="arabicPeriod"/>
            </a:pPr>
            <a:r>
              <a:rPr lang="en-US" sz="2000" dirty="0"/>
              <a:t>Deploy</a:t>
            </a:r>
          </a:p>
          <a:p>
            <a:pPr marL="514350" indent="-514350">
              <a:buFont typeface="+mj-lt"/>
              <a:buAutoNum type="arabicPeriod"/>
            </a:pPr>
            <a:r>
              <a:rPr lang="en-US" sz="2000" dirty="0"/>
              <a:t>Maintain</a:t>
            </a:r>
          </a:p>
        </p:txBody>
      </p:sp>
      <p:pic>
        <p:nvPicPr>
          <p:cNvPr id="4" name="Picture 3"/>
          <p:cNvPicPr>
            <a:picLocks noChangeAspect="1"/>
          </p:cNvPicPr>
          <p:nvPr/>
        </p:nvPicPr>
        <p:blipFill>
          <a:blip r:embed="rId2"/>
          <a:stretch>
            <a:fillRect/>
          </a:stretch>
        </p:blipFill>
        <p:spPr>
          <a:xfrm>
            <a:off x="5659074" y="2029096"/>
            <a:ext cx="5692549" cy="2446076"/>
          </a:xfrm>
          <a:prstGeom prst="rect">
            <a:avLst/>
          </a:prstGeom>
        </p:spPr>
      </p:pic>
      <p:pic>
        <p:nvPicPr>
          <p:cNvPr id="9218" name="Picture 2" descr="https://encrypted-tbn0.gstatic.com/images?q=tbn:ANd9GcTDebBh8A0YqxpIgmqaXn04K38_l7-YUXbSPu13NkMC61G1GE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9108" y="5291936"/>
            <a:ext cx="9429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encrypted-tbn0.gstatic.com/images?q=tbn:ANd9GcTnH8Bgp35D0anwLT7ufCO4Q5LPWQV24llEGhv0WS75DwMJSYObLrP7AU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5759" y="5082386"/>
            <a:ext cx="1524000" cy="9525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Elbow Connector 9"/>
          <p:cNvCxnSpPr/>
          <p:nvPr/>
        </p:nvCxnSpPr>
        <p:spPr>
          <a:xfrm>
            <a:off x="3749041" y="1715587"/>
            <a:ext cx="1910033" cy="661853"/>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74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HW Plan</a:t>
            </a:r>
          </a:p>
        </p:txBody>
      </p:sp>
      <p:sp>
        <p:nvSpPr>
          <p:cNvPr id="3" name="Content Placeholder 2"/>
          <p:cNvSpPr>
            <a:spLocks noGrp="1"/>
          </p:cNvSpPr>
          <p:nvPr>
            <p:ph idx="1"/>
          </p:nvPr>
        </p:nvSpPr>
        <p:spPr/>
        <p:txBody>
          <a:bodyPr>
            <a:normAutofit/>
          </a:bodyPr>
          <a:lstStyle/>
          <a:p>
            <a:r>
              <a:rPr lang="en-US" sz="2400" b="1" dirty="0"/>
              <a:t>Coming up</a:t>
            </a:r>
          </a:p>
        </p:txBody>
      </p:sp>
    </p:spTree>
    <p:extLst>
      <p:ext uri="{BB962C8B-B14F-4D97-AF65-F5344CB8AC3E}">
        <p14:creationId xmlns:p14="http://schemas.microsoft.com/office/powerpoint/2010/main" val="513644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homepages – coming up</a:t>
            </a:r>
          </a:p>
        </p:txBody>
      </p:sp>
      <p:sp>
        <p:nvSpPr>
          <p:cNvPr id="4" name="Content Placeholder 3">
            <a:extLst>
              <a:ext uri="{FF2B5EF4-FFF2-40B4-BE49-F238E27FC236}">
                <a16:creationId xmlns:a16="http://schemas.microsoft.com/office/drawing/2014/main" id="{9DA66D41-2FC5-4D8A-86BE-480215BA97B7}"/>
              </a:ext>
            </a:extLst>
          </p:cNvPr>
          <p:cNvSpPr>
            <a:spLocks noGrp="1"/>
          </p:cNvSpPr>
          <p:nvPr>
            <p:ph idx="1"/>
          </p:nvPr>
        </p:nvSpPr>
        <p:spPr/>
        <p:txBody>
          <a:bodyPr/>
          <a:lstStyle/>
          <a:p>
            <a:r>
              <a:rPr lang="en-US" dirty="0">
                <a:hlinkClick r:id="rId2"/>
              </a:rPr>
              <a:t>https://www.youtube.com/watch?v=cvj0zztK0LY</a:t>
            </a:r>
            <a:r>
              <a:rPr lang="en-US" dirty="0"/>
              <a:t> </a:t>
            </a:r>
          </a:p>
        </p:txBody>
      </p:sp>
    </p:spTree>
    <p:extLst>
      <p:ext uri="{BB962C8B-B14F-4D97-AF65-F5344CB8AC3E}">
        <p14:creationId xmlns:p14="http://schemas.microsoft.com/office/powerpoint/2010/main" val="2362554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 #1</a:t>
            </a:r>
          </a:p>
        </p:txBody>
      </p:sp>
      <p:sp>
        <p:nvSpPr>
          <p:cNvPr id="3" name="Content Placeholder 2"/>
          <p:cNvSpPr>
            <a:spLocks noGrp="1"/>
          </p:cNvSpPr>
          <p:nvPr>
            <p:ph idx="1"/>
          </p:nvPr>
        </p:nvSpPr>
        <p:spPr/>
        <p:txBody>
          <a:bodyPr/>
          <a:lstStyle/>
          <a:p>
            <a:pPr marL="0" indent="0">
              <a:buNone/>
            </a:pPr>
            <a:r>
              <a:rPr lang="en-US" b="1" dirty="0"/>
              <a:t>Head First Object Oriented Design and Analysis </a:t>
            </a:r>
          </a:p>
          <a:p>
            <a:pPr marL="0" indent="0">
              <a:buNone/>
            </a:pPr>
            <a:r>
              <a:rPr lang="en-US" b="1" dirty="0"/>
              <a:t>(on-line version)</a:t>
            </a:r>
          </a:p>
          <a:p>
            <a:pPr marL="457200" lvl="1" indent="0">
              <a:buNone/>
            </a:pPr>
            <a:r>
              <a:rPr lang="en-US" dirty="0"/>
              <a:t>by Brett McLaughlin, Gary </a:t>
            </a:r>
            <a:r>
              <a:rPr lang="en-US" dirty="0" err="1"/>
              <a:t>Pollice</a:t>
            </a:r>
            <a:r>
              <a:rPr lang="en-US" dirty="0"/>
              <a:t>, David West</a:t>
            </a:r>
          </a:p>
          <a:p>
            <a:pPr marL="457200" lvl="1" indent="0">
              <a:buNone/>
            </a:pPr>
            <a:r>
              <a:rPr lang="en-US" dirty="0"/>
              <a:t>Published by O'Reilly Media, Inc. 2006</a:t>
            </a:r>
          </a:p>
          <a:p>
            <a:pPr marL="457200" lvl="1" indent="0">
              <a:buNone/>
            </a:pPr>
            <a:r>
              <a:rPr lang="en-US" dirty="0"/>
              <a:t>Print ISBN-10: 0-596-00867-8</a:t>
            </a:r>
          </a:p>
          <a:p>
            <a:pPr marL="457200" lvl="1" indent="0">
              <a:buNone/>
            </a:pPr>
            <a:r>
              <a:rPr lang="en-US" dirty="0"/>
              <a:t>Print ISBN-13: 978-0-596-00867-3</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0249" y="2946400"/>
            <a:ext cx="3139779" cy="36358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6568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 #2</a:t>
            </a:r>
          </a:p>
        </p:txBody>
      </p:sp>
      <p:sp>
        <p:nvSpPr>
          <p:cNvPr id="3" name="Content Placeholder 2"/>
          <p:cNvSpPr>
            <a:spLocks noGrp="1"/>
          </p:cNvSpPr>
          <p:nvPr>
            <p:ph idx="1"/>
          </p:nvPr>
        </p:nvSpPr>
        <p:spPr/>
        <p:txBody>
          <a:bodyPr/>
          <a:lstStyle/>
          <a:p>
            <a:pPr marL="0" indent="0">
              <a:buNone/>
            </a:pPr>
            <a:r>
              <a:rPr lang="en-US" b="1" dirty="0"/>
              <a:t>Head First Design Patterns </a:t>
            </a:r>
          </a:p>
          <a:p>
            <a:pPr marL="0" indent="0">
              <a:buNone/>
            </a:pPr>
            <a:r>
              <a:rPr lang="en-US" b="1" dirty="0"/>
              <a:t>(on-line version)</a:t>
            </a:r>
          </a:p>
          <a:p>
            <a:pPr marL="457200" lvl="1" indent="0">
              <a:buNone/>
            </a:pPr>
            <a:r>
              <a:rPr lang="en-US" dirty="0"/>
              <a:t>by Eric T Freeman, Elisabeth Robson, Bert Bates, Kathy Sierra</a:t>
            </a:r>
          </a:p>
          <a:p>
            <a:pPr marL="457200" lvl="1" indent="0">
              <a:buNone/>
            </a:pPr>
            <a:r>
              <a:rPr lang="en-US" dirty="0"/>
              <a:t>Published by O'Reilly Media, Inc. 2004</a:t>
            </a:r>
          </a:p>
          <a:p>
            <a:pPr marL="457200" lvl="1" indent="0">
              <a:buNone/>
            </a:pPr>
            <a:r>
              <a:rPr lang="en-US" dirty="0"/>
              <a:t>Print ISBN-10: 0-596-00712-4</a:t>
            </a:r>
          </a:p>
          <a:p>
            <a:pPr marL="457200" lvl="1" indent="0">
              <a:buNone/>
            </a:pPr>
            <a:r>
              <a:rPr lang="en-US" dirty="0"/>
              <a:t>Print ISBN-13: 978-0-596-00712-6</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2095" y="2953657"/>
            <a:ext cx="3330326" cy="38408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00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ide</a:t>
            </a:r>
          </a:p>
        </p:txBody>
      </p:sp>
      <p:sp>
        <p:nvSpPr>
          <p:cNvPr id="3" name="Content Placeholder 2"/>
          <p:cNvSpPr>
            <a:spLocks noGrp="1"/>
          </p:cNvSpPr>
          <p:nvPr>
            <p:ph idx="1"/>
          </p:nvPr>
        </p:nvSpPr>
        <p:spPr/>
        <p:txBody>
          <a:bodyPr>
            <a:noAutofit/>
          </a:bodyPr>
          <a:lstStyle/>
          <a:p>
            <a:endParaRPr lang="en-US" dirty="0"/>
          </a:p>
          <a:p>
            <a:endParaRPr lang="en-US" dirty="0"/>
          </a:p>
          <a:p>
            <a:endParaRPr lang="en-US" dirty="0"/>
          </a:p>
          <a:p>
            <a:endParaRPr lang="en-US" dirty="0"/>
          </a:p>
          <a:p>
            <a:endParaRPr lang="en-US" dirty="0"/>
          </a:p>
          <a:p>
            <a:r>
              <a:rPr lang="en-US" dirty="0"/>
              <a:t>Download</a:t>
            </a:r>
          </a:p>
          <a:p>
            <a:r>
              <a:rPr lang="en-US" dirty="0">
                <a:hlinkClick r:id="rId2"/>
              </a:rPr>
              <a:t>http://netbeans.org/downloads/index.html</a:t>
            </a:r>
            <a:endParaRPr lang="en-US" dirty="0"/>
          </a:p>
          <a:p>
            <a:r>
              <a:rPr lang="en-US" dirty="0">
                <a:hlinkClick r:id="rId3"/>
              </a:rPr>
              <a:t>http://eclipse.org</a:t>
            </a:r>
            <a:r>
              <a:rPr lang="en-US" dirty="0"/>
              <a:t> </a:t>
            </a:r>
          </a:p>
        </p:txBody>
      </p:sp>
      <p:pic>
        <p:nvPicPr>
          <p:cNvPr id="5" name="Picture 4"/>
          <p:cNvPicPr>
            <a:picLocks noChangeAspect="1"/>
          </p:cNvPicPr>
          <p:nvPr/>
        </p:nvPicPr>
        <p:blipFill>
          <a:blip r:embed="rId4"/>
          <a:stretch>
            <a:fillRect/>
          </a:stretch>
        </p:blipFill>
        <p:spPr>
          <a:xfrm>
            <a:off x="1141410" y="1279169"/>
            <a:ext cx="4045963" cy="1746253"/>
          </a:xfrm>
          <a:prstGeom prst="rect">
            <a:avLst/>
          </a:prstGeom>
        </p:spPr>
      </p:pic>
      <p:pic>
        <p:nvPicPr>
          <p:cNvPr id="6" name="Picture 5">
            <a:extLst>
              <a:ext uri="{FF2B5EF4-FFF2-40B4-BE49-F238E27FC236}">
                <a16:creationId xmlns:a16="http://schemas.microsoft.com/office/drawing/2014/main" id="{840F9AB9-D45C-44DE-9E38-67A14B5D93F9}"/>
              </a:ext>
            </a:extLst>
          </p:cNvPr>
          <p:cNvPicPr>
            <a:picLocks noChangeAspect="1"/>
          </p:cNvPicPr>
          <p:nvPr/>
        </p:nvPicPr>
        <p:blipFill>
          <a:blip r:embed="rId5"/>
          <a:stretch>
            <a:fillRect/>
          </a:stretch>
        </p:blipFill>
        <p:spPr>
          <a:xfrm>
            <a:off x="6324600" y="1363309"/>
            <a:ext cx="4419600" cy="1038225"/>
          </a:xfrm>
          <a:prstGeom prst="rect">
            <a:avLst/>
          </a:prstGeom>
        </p:spPr>
      </p:pic>
    </p:spTree>
    <p:extLst>
      <p:ext uri="{BB962C8B-B14F-4D97-AF65-F5344CB8AC3E}">
        <p14:creationId xmlns:p14="http://schemas.microsoft.com/office/powerpoint/2010/main" val="303532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grades computed?</a:t>
            </a:r>
          </a:p>
        </p:txBody>
      </p:sp>
      <p:sp>
        <p:nvSpPr>
          <p:cNvPr id="3" name="Content Placeholder 2"/>
          <p:cNvSpPr>
            <a:spLocks noGrp="1"/>
          </p:cNvSpPr>
          <p:nvPr>
            <p:ph idx="1"/>
          </p:nvPr>
        </p:nvSpPr>
        <p:spPr/>
        <p:txBody>
          <a:bodyPr>
            <a:normAutofit fontScale="92500" lnSpcReduction="10000"/>
          </a:bodyPr>
          <a:lstStyle/>
          <a:p>
            <a:r>
              <a:rPr lang="en-US" dirty="0"/>
              <a:t>Recitations					10 %</a:t>
            </a:r>
          </a:p>
          <a:p>
            <a:r>
              <a:rPr lang="en-US" dirty="0"/>
              <a:t>4 Homework Assignments		20 % (5 % each) </a:t>
            </a:r>
          </a:p>
          <a:p>
            <a:r>
              <a:rPr lang="en-US" dirty="0"/>
              <a:t>Final Project				20 %</a:t>
            </a:r>
          </a:p>
          <a:p>
            <a:r>
              <a:rPr lang="en-US" dirty="0"/>
              <a:t>Exam #1					20 % </a:t>
            </a:r>
          </a:p>
          <a:p>
            <a:r>
              <a:rPr lang="en-US" dirty="0"/>
              <a:t>Exam #2   					30%</a:t>
            </a:r>
          </a:p>
          <a:p>
            <a:r>
              <a:rPr lang="en-US" dirty="0"/>
              <a:t>					        	100 %</a:t>
            </a:r>
          </a:p>
          <a:p>
            <a:endParaRPr lang="en-US" dirty="0"/>
          </a:p>
          <a:p>
            <a:r>
              <a:rPr lang="en-US" dirty="0"/>
              <a:t>Note CEAS Policy: The Pass/No Credit (P/NC) option is </a:t>
            </a:r>
            <a:r>
              <a:rPr lang="en-US" b="1" i="1" dirty="0">
                <a:solidFill>
                  <a:schemeClr val="accent2">
                    <a:lumMod val="75000"/>
                  </a:schemeClr>
                </a:solidFill>
              </a:rPr>
              <a:t>not</a:t>
            </a:r>
            <a:r>
              <a:rPr lang="en-US" dirty="0"/>
              <a:t> available for this course.</a:t>
            </a:r>
          </a:p>
          <a:p>
            <a:endParaRPr lang="en-US" dirty="0"/>
          </a:p>
        </p:txBody>
      </p:sp>
    </p:spTree>
    <p:extLst>
      <p:ext uri="{BB962C8B-B14F-4D97-AF65-F5344CB8AC3E}">
        <p14:creationId xmlns:p14="http://schemas.microsoft.com/office/powerpoint/2010/main" val="1867593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dishonesty</a:t>
            </a:r>
          </a:p>
        </p:txBody>
      </p:sp>
      <p:sp>
        <p:nvSpPr>
          <p:cNvPr id="3" name="Content Placeholder 2"/>
          <p:cNvSpPr>
            <a:spLocks noGrp="1"/>
          </p:cNvSpPr>
          <p:nvPr>
            <p:ph idx="1"/>
          </p:nvPr>
        </p:nvSpPr>
        <p:spPr/>
        <p:txBody>
          <a:bodyPr/>
          <a:lstStyle/>
          <a:p>
            <a:r>
              <a:rPr lang="en-US" dirty="0"/>
              <a:t>All work you submit for homework, projects, or exams </a:t>
            </a:r>
            <a:r>
              <a:rPr lang="en-US" b="1" i="1" dirty="0">
                <a:solidFill>
                  <a:srgbClr val="FCA342"/>
                </a:solidFill>
              </a:rPr>
              <a:t>MUST</a:t>
            </a:r>
            <a:r>
              <a:rPr lang="en-US" dirty="0"/>
              <a:t> be your own work.</a:t>
            </a:r>
          </a:p>
          <a:p>
            <a:endParaRPr lang="en-US" dirty="0"/>
          </a:p>
          <a:p>
            <a:r>
              <a:rPr lang="en-US" dirty="0">
                <a:solidFill>
                  <a:srgbClr val="FCA342"/>
                </a:solidFill>
              </a:rPr>
              <a:t>PLEASE UNDERSTAND THESE RULES</a:t>
            </a:r>
          </a:p>
          <a:p>
            <a:endParaRPr lang="en-US" dirty="0"/>
          </a:p>
        </p:txBody>
      </p:sp>
    </p:spTree>
    <p:extLst>
      <p:ext uri="{BB962C8B-B14F-4D97-AF65-F5344CB8AC3E}">
        <p14:creationId xmlns:p14="http://schemas.microsoft.com/office/powerpoint/2010/main" val="409052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description</a:t>
            </a:r>
          </a:p>
        </p:txBody>
      </p:sp>
      <p:sp>
        <p:nvSpPr>
          <p:cNvPr id="3" name="Content Placeholder 2"/>
          <p:cNvSpPr>
            <a:spLocks noGrp="1"/>
          </p:cNvSpPr>
          <p:nvPr>
            <p:ph idx="1"/>
          </p:nvPr>
        </p:nvSpPr>
        <p:spPr/>
        <p:txBody>
          <a:bodyPr>
            <a:normAutofit lnSpcReduction="10000"/>
          </a:bodyPr>
          <a:lstStyle/>
          <a:p>
            <a:pPr marL="0" indent="0">
              <a:buNone/>
            </a:pPr>
            <a:r>
              <a:rPr lang="en-US" dirty="0"/>
              <a:t>Development of the basic concepts and techniques from Computer Science I and II into practical programming skills that include a systematic approach to program design, coding, testing, and debugging. Application of these skills to the construction of robust programs of thousands of lines of source code. Use of programming environments and tools to aid in the software development process.</a:t>
            </a:r>
          </a:p>
          <a:p>
            <a:endParaRPr lang="en-US" dirty="0"/>
          </a:p>
          <a:p>
            <a:pPr marL="0" indent="0">
              <a:buNone/>
            </a:pPr>
            <a:r>
              <a:rPr lang="en-US" dirty="0"/>
              <a:t>NOTE: You must have taken CSE 214 and received a grade of "C" or better in order to take this course </a:t>
            </a:r>
          </a:p>
          <a:p>
            <a:endParaRPr lang="en-US" dirty="0"/>
          </a:p>
        </p:txBody>
      </p:sp>
    </p:spTree>
    <p:extLst>
      <p:ext uri="{BB962C8B-B14F-4D97-AF65-F5344CB8AC3E}">
        <p14:creationId xmlns:p14="http://schemas.microsoft.com/office/powerpoint/2010/main" val="1588487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ECA7"/>
      </a:hlink>
      <a:folHlink>
        <a:srgbClr val="FDF0A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TC104033919[[fn=Circuit]]</Template>
  <TotalTime>703</TotalTime>
  <Words>677</Words>
  <Application>Microsoft Office PowerPoint</Application>
  <PresentationFormat>Widescreen</PresentationFormat>
  <Paragraphs>168</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Microsoft YaHei</vt:lpstr>
      <vt:lpstr>Arial</vt:lpstr>
      <vt:lpstr>Calibri</vt:lpstr>
      <vt:lpstr>Times New Roman</vt:lpstr>
      <vt:lpstr>Trebuchet MS</vt:lpstr>
      <vt:lpstr>Tw Cen MT</vt:lpstr>
      <vt:lpstr>Circuit</vt:lpstr>
      <vt:lpstr>CSE 219 Computer science III</vt:lpstr>
      <vt:lpstr>instructor</vt:lpstr>
      <vt:lpstr>Course homepages – coming up</vt:lpstr>
      <vt:lpstr>Textbook #1</vt:lpstr>
      <vt:lpstr>Textbook #2</vt:lpstr>
      <vt:lpstr>Course ide</vt:lpstr>
      <vt:lpstr>How are grades computed?</vt:lpstr>
      <vt:lpstr>Academic dishonesty</vt:lpstr>
      <vt:lpstr>Course description</vt:lpstr>
      <vt:lpstr>Course topics</vt:lpstr>
      <vt:lpstr>Course topics (continued)</vt:lpstr>
      <vt:lpstr>SO WHAT IS THIS COURSE REALLY ABOUT?</vt:lpstr>
      <vt:lpstr>The long answer</vt:lpstr>
      <vt:lpstr>klocs</vt:lpstr>
      <vt:lpstr>How can these properties be achieved?</vt:lpstr>
      <vt:lpstr>Other steps to consider</vt:lpstr>
      <vt:lpstr>integration</vt:lpstr>
      <vt:lpstr>Software maintenance</vt:lpstr>
      <vt:lpstr>Software jobs</vt:lpstr>
      <vt:lpstr>Design, then code</vt:lpstr>
      <vt:lpstr>Updated software development lifecycle</vt:lpstr>
      <vt:lpstr>The HW Plan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219 Computer science III</dc:title>
  <dc:creator>Richard McKenna</dc:creator>
  <cp:lastModifiedBy>Richard Mckenna</cp:lastModifiedBy>
  <cp:revision>61</cp:revision>
  <dcterms:created xsi:type="dcterms:W3CDTF">2014-08-25T01:25:02Z</dcterms:created>
  <dcterms:modified xsi:type="dcterms:W3CDTF">2018-08-28T08:06:39Z</dcterms:modified>
</cp:coreProperties>
</file>