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34"/>
  </p:notesMasterIdLst>
  <p:sldIdLst>
    <p:sldId id="443" r:id="rId2"/>
    <p:sldId id="386" r:id="rId3"/>
    <p:sldId id="452" r:id="rId4"/>
    <p:sldId id="500" r:id="rId5"/>
    <p:sldId id="258" r:id="rId6"/>
    <p:sldId id="445" r:id="rId7"/>
    <p:sldId id="453" r:id="rId8"/>
    <p:sldId id="513"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515" r:id="rId22"/>
    <p:sldId id="514" r:id="rId23"/>
    <p:sldId id="503" r:id="rId24"/>
    <p:sldId id="512" r:id="rId25"/>
    <p:sldId id="516" r:id="rId26"/>
    <p:sldId id="518" r:id="rId27"/>
    <p:sldId id="504" r:id="rId28"/>
    <p:sldId id="511" r:id="rId29"/>
    <p:sldId id="522" r:id="rId30"/>
    <p:sldId id="506" r:id="rId31"/>
    <p:sldId id="519" r:id="rId32"/>
    <p:sldId id="502" r:id="rId33"/>
  </p:sldIdLst>
  <p:sldSz cx="9144000" cy="6858000" type="screen4x3"/>
  <p:notesSz cx="7315200" cy="96012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4665" autoAdjust="0"/>
  </p:normalViewPr>
  <p:slideViewPr>
    <p:cSldViewPr>
      <p:cViewPr varScale="1">
        <p:scale>
          <a:sx n="77" d="100"/>
          <a:sy n="77" d="100"/>
        </p:scale>
        <p:origin x="442" y="62"/>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2"/>
    </p:cViewPr>
  </p:sorterViewPr>
  <p:notesViewPr>
    <p:cSldViewPr>
      <p:cViewPr varScale="1">
        <p:scale>
          <a:sx n="40" d="100"/>
          <a:sy n="40" d="100"/>
        </p:scale>
        <p:origin x="-1488"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8144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extLst>
      <p:ext uri="{BB962C8B-B14F-4D97-AF65-F5344CB8AC3E}">
        <p14:creationId xmlns:p14="http://schemas.microsoft.com/office/powerpoint/2010/main" val="2509559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extLst>
      <p:ext uri="{BB962C8B-B14F-4D97-AF65-F5344CB8AC3E}">
        <p14:creationId xmlns:p14="http://schemas.microsoft.com/office/powerpoint/2010/main" val="198687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Tree>
    <p:extLst>
      <p:ext uri="{BB962C8B-B14F-4D97-AF65-F5344CB8AC3E}">
        <p14:creationId xmlns:p14="http://schemas.microsoft.com/office/powerpoint/2010/main" val="1027641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extLst>
      <p:ext uri="{BB962C8B-B14F-4D97-AF65-F5344CB8AC3E}">
        <p14:creationId xmlns:p14="http://schemas.microsoft.com/office/powerpoint/2010/main" val="3460894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0" name="Footer Placeholder 16"/>
          <p:cNvSpPr>
            <a:spLocks noGrp="1"/>
          </p:cNvSpPr>
          <p:nvPr>
            <p:ph type="ftr" sz="quarter" idx="10"/>
          </p:nvPr>
        </p:nvSpPr>
        <p:spPr/>
        <p:txBody>
          <a:bodyPr/>
          <a:lstStyle>
            <a:lvl1pPr>
              <a:defRPr/>
            </a:lvl1pPr>
          </a:lstStyle>
          <a:p>
            <a:pPr>
              <a:defRPr/>
            </a:pPr>
            <a:r>
              <a:rPr lang="en-US"/>
              <a:t>Liang, Introduction to Java Programming, Eighth Edition, (c) 2011 Pearson Education, Inc. All rights reserved. 0132130807</a:t>
            </a:r>
          </a:p>
        </p:txBody>
      </p:sp>
      <p:sp>
        <p:nvSpPr>
          <p:cNvPr id="11" name="Slide Number Placeholder 28"/>
          <p:cNvSpPr>
            <a:spLocks noGrp="1"/>
          </p:cNvSpPr>
          <p:nvPr>
            <p:ph type="sldNum" sz="quarter" idx="11"/>
          </p:nvPr>
        </p:nvSpPr>
        <p:spPr/>
        <p:txBody>
          <a:bodyPr/>
          <a:lstStyle>
            <a:lvl1pPr>
              <a:defRPr sz="1400">
                <a:solidFill>
                  <a:srgbClr val="FFFFFF"/>
                </a:solidFill>
              </a:defRPr>
            </a:lvl1pPr>
          </a:lstStyle>
          <a:p>
            <a:pPr>
              <a:defRPr/>
            </a:pPr>
            <a:fld id="{992EB38D-AFDB-4F44-80B2-007A086EE84E}" type="slidenum">
              <a:rPr lang="en-US"/>
              <a:pPr>
                <a:defRPr/>
              </a:pPr>
              <a:t>‹#›</a:t>
            </a:fld>
            <a:endParaRPr lang="en-US"/>
          </a:p>
        </p:txBody>
      </p:sp>
    </p:spTree>
    <p:extLst>
      <p:ext uri="{BB962C8B-B14F-4D97-AF65-F5344CB8AC3E}">
        <p14:creationId xmlns:p14="http://schemas.microsoft.com/office/powerpoint/2010/main" val="22728296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Slide Number Placeholder 22"/>
          <p:cNvSpPr>
            <a:spLocks noGrp="1"/>
          </p:cNvSpPr>
          <p:nvPr>
            <p:ph type="sldNum" sz="quarter" idx="11"/>
          </p:nvPr>
        </p:nvSpPr>
        <p:spPr/>
        <p:txBody>
          <a:bodyPr/>
          <a:lstStyle>
            <a:lvl1pPr>
              <a:defRPr/>
            </a:lvl1pPr>
          </a:lstStyle>
          <a:p>
            <a:pPr>
              <a:defRPr/>
            </a:pPr>
            <a:fld id="{7DBA3159-97C8-437B-B3D9-1C77169174F2}" type="slidenum">
              <a:rPr lang="en-US"/>
              <a:pPr>
                <a:defRPr/>
              </a:pPr>
              <a:t>‹#›</a:t>
            </a:fld>
            <a:endParaRPr lang="en-US"/>
          </a:p>
        </p:txBody>
      </p:sp>
    </p:spTree>
    <p:extLst>
      <p:ext uri="{BB962C8B-B14F-4D97-AF65-F5344CB8AC3E}">
        <p14:creationId xmlns:p14="http://schemas.microsoft.com/office/powerpoint/2010/main" val="125207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Slide Number Placeholder 22"/>
          <p:cNvSpPr>
            <a:spLocks noGrp="1"/>
          </p:cNvSpPr>
          <p:nvPr>
            <p:ph type="sldNum" sz="quarter" idx="11"/>
          </p:nvPr>
        </p:nvSpPr>
        <p:spPr/>
        <p:txBody>
          <a:bodyPr/>
          <a:lstStyle>
            <a:lvl1pPr>
              <a:defRPr/>
            </a:lvl1pPr>
          </a:lstStyle>
          <a:p>
            <a:pPr>
              <a:defRPr/>
            </a:pPr>
            <a:fld id="{CA3E9240-436B-4F56-8E7D-98FCD6CEDD2D}" type="slidenum">
              <a:rPr lang="en-US"/>
              <a:pPr>
                <a:defRPr/>
              </a:pPr>
              <a:t>‹#›</a:t>
            </a:fld>
            <a:endParaRPr lang="en-US"/>
          </a:p>
        </p:txBody>
      </p:sp>
    </p:spTree>
    <p:extLst>
      <p:ext uri="{BB962C8B-B14F-4D97-AF65-F5344CB8AC3E}">
        <p14:creationId xmlns:p14="http://schemas.microsoft.com/office/powerpoint/2010/main" val="1977374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723735"/>
          </a:xfrm>
        </p:spPr>
        <p:txBody>
          <a:bodyPr/>
          <a:lstStyle/>
          <a:p>
            <a:r>
              <a:rPr lang="en-US"/>
              <a:t>Click to edit Master title style</a:t>
            </a:r>
            <a:endParaRPr lang="en-US" dirty="0"/>
          </a:p>
        </p:txBody>
      </p:sp>
      <p:sp>
        <p:nvSpPr>
          <p:cNvPr id="3" name="Text Placeholder 2"/>
          <p:cNvSpPr>
            <a:spLocks noGrp="1"/>
          </p:cNvSpPr>
          <p:nvPr>
            <p:ph type="body" sz="half" idx="1"/>
          </p:nvPr>
        </p:nvSpPr>
        <p:spPr>
          <a:xfrm>
            <a:off x="685800" y="1086295"/>
            <a:ext cx="3810000" cy="46858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86295"/>
            <a:ext cx="3810000" cy="46858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a:xfrm>
            <a:off x="152400" y="6248400"/>
            <a:ext cx="457200" cy="457200"/>
          </a:xfrm>
        </p:spPr>
        <p:txBody>
          <a:bodyPr/>
          <a:lstStyle>
            <a:lvl1pPr>
              <a:defRPr/>
            </a:lvl1pPr>
          </a:lstStyle>
          <a:p>
            <a:pPr>
              <a:defRPr/>
            </a:pPr>
            <a:fld id="{4C31A0A7-EA01-43A3-8C6D-51C9DDC4DAAB}" type="slidenum">
              <a:rPr lang="en-US"/>
              <a:pPr>
                <a:defRPr/>
              </a:pPr>
              <a:t>‹#›</a:t>
            </a:fld>
            <a:endParaRPr lang="en-US"/>
          </a:p>
        </p:txBody>
      </p:sp>
    </p:spTree>
    <p:extLst>
      <p:ext uri="{BB962C8B-B14F-4D97-AF65-F5344CB8AC3E}">
        <p14:creationId xmlns:p14="http://schemas.microsoft.com/office/powerpoint/2010/main" val="130138280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646925"/>
          </a:xfrm>
        </p:spPr>
        <p:txBody>
          <a:bodyPr/>
          <a:lstStyle/>
          <a:p>
            <a:r>
              <a:rPr lang="en-US"/>
              <a:t>Click to edit Master title style</a:t>
            </a:r>
            <a:endParaRPr lang="en-US" dirty="0"/>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7"/>
          <p:cNvSpPr>
            <a:spLocks noGrp="1"/>
          </p:cNvSpPr>
          <p:nvPr>
            <p:ph type="sldNum" sz="quarter" idx="10"/>
          </p:nvPr>
        </p:nvSpPr>
        <p:spPr>
          <a:xfrm>
            <a:off x="152400" y="6248400"/>
            <a:ext cx="457200" cy="457200"/>
          </a:xfrm>
        </p:spPr>
        <p:txBody>
          <a:bodyPr/>
          <a:lstStyle>
            <a:lvl1pPr>
              <a:defRPr/>
            </a:lvl1pPr>
          </a:lstStyle>
          <a:p>
            <a:pPr>
              <a:defRPr/>
            </a:pPr>
            <a:fld id="{A2CEAE59-A326-4383-9DC8-22638CCBF6B7}" type="slidenum">
              <a:rPr lang="en-US"/>
              <a:pPr>
                <a:defRPr/>
              </a:pPr>
              <a:t>‹#›</a:t>
            </a:fld>
            <a:endParaRPr lang="en-US"/>
          </a:p>
        </p:txBody>
      </p:sp>
    </p:spTree>
    <p:extLst>
      <p:ext uri="{BB962C8B-B14F-4D97-AF65-F5344CB8AC3E}">
        <p14:creationId xmlns:p14="http://schemas.microsoft.com/office/powerpoint/2010/main" val="366681443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239915"/>
            <a:ext cx="7772400" cy="4779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914400" y="6172200"/>
            <a:ext cx="914400" cy="457200"/>
          </a:xfrm>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6AC1F71C-9DC5-4B81-8526-0135873DB428}" type="slidenum">
              <a:rPr lang="en-US"/>
              <a:pPr>
                <a:defRPr/>
              </a:pPr>
              <a:t>‹#›</a:t>
            </a:fld>
            <a:endParaRPr lang="en-US"/>
          </a:p>
        </p:txBody>
      </p:sp>
    </p:spTree>
    <p:extLst>
      <p:ext uri="{BB962C8B-B14F-4D97-AF65-F5344CB8AC3E}">
        <p14:creationId xmlns:p14="http://schemas.microsoft.com/office/powerpoint/2010/main" val="398380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Footer Placeholder 4"/>
          <p:cNvSpPr>
            <a:spLocks noGrp="1"/>
          </p:cNvSpPr>
          <p:nvPr>
            <p:ph type="ftr" sz="quarter" idx="10"/>
          </p:nvPr>
        </p:nvSpPr>
        <p:spPr>
          <a:xfrm>
            <a:off x="800100" y="6172200"/>
            <a:ext cx="4000500" cy="457200"/>
          </a:xfrm>
        </p:spPr>
        <p:txBody>
          <a:bodyPr/>
          <a:lstStyle>
            <a:lvl1pPr>
              <a:defRPr/>
            </a:lvl1pPr>
          </a:lstStyle>
          <a:p>
            <a:pPr>
              <a:defRPr/>
            </a:pPr>
            <a:endParaRPr lang="en-US"/>
          </a:p>
        </p:txBody>
      </p:sp>
      <p:sp>
        <p:nvSpPr>
          <p:cNvPr id="10" name="Slide Number Placeholder 5"/>
          <p:cNvSpPr>
            <a:spLocks noGrp="1"/>
          </p:cNvSpPr>
          <p:nvPr>
            <p:ph type="sldNum" sz="quarter" idx="11"/>
          </p:nvPr>
        </p:nvSpPr>
        <p:spPr>
          <a:xfrm>
            <a:off x="146050" y="6208713"/>
            <a:ext cx="457200" cy="457200"/>
          </a:xfrm>
        </p:spPr>
        <p:txBody>
          <a:bodyPr/>
          <a:lstStyle>
            <a:lvl1pPr>
              <a:defRPr/>
            </a:lvl1pPr>
          </a:lstStyle>
          <a:p>
            <a:pPr>
              <a:defRPr/>
            </a:pPr>
            <a:fld id="{8BF54103-425E-4707-8142-7A19D7DD1AB2}" type="slidenum">
              <a:rPr lang="en-US"/>
              <a:pPr>
                <a:defRPr/>
              </a:pPr>
              <a:t>‹#›</a:t>
            </a:fld>
            <a:endParaRPr lang="en-US"/>
          </a:p>
        </p:txBody>
      </p:sp>
    </p:spTree>
    <p:extLst>
      <p:ext uri="{BB962C8B-B14F-4D97-AF65-F5344CB8AC3E}">
        <p14:creationId xmlns:p14="http://schemas.microsoft.com/office/powerpoint/2010/main" val="12762251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10"/>
          </p:nvPr>
        </p:nvSpPr>
        <p:spPr/>
        <p:txBody>
          <a:bodyPr/>
          <a:lstStyle>
            <a:lvl1pPr>
              <a:defRPr/>
            </a:lvl1pPr>
          </a:lstStyle>
          <a:p>
            <a:pPr>
              <a:defRPr/>
            </a:pPr>
            <a:endParaRPr lang="en-US"/>
          </a:p>
        </p:txBody>
      </p:sp>
      <p:sp>
        <p:nvSpPr>
          <p:cNvPr id="6" name="Slide Number Placeholder 22"/>
          <p:cNvSpPr>
            <a:spLocks noGrp="1"/>
          </p:cNvSpPr>
          <p:nvPr>
            <p:ph type="sldNum" sz="quarter" idx="11"/>
          </p:nvPr>
        </p:nvSpPr>
        <p:spPr/>
        <p:txBody>
          <a:bodyPr/>
          <a:lstStyle>
            <a:lvl1pPr>
              <a:defRPr/>
            </a:lvl1pPr>
          </a:lstStyle>
          <a:p>
            <a:pPr>
              <a:defRPr/>
            </a:pPr>
            <a:fld id="{901603E9-8BAA-4F0D-B6BF-1CDEBC472FF0}" type="slidenum">
              <a:rPr lang="en-US"/>
              <a:pPr>
                <a:defRPr/>
              </a:pPr>
              <a:t>‹#›</a:t>
            </a:fld>
            <a:endParaRPr lang="en-US"/>
          </a:p>
        </p:txBody>
      </p:sp>
    </p:spTree>
    <p:extLst>
      <p:ext uri="{BB962C8B-B14F-4D97-AF65-F5344CB8AC3E}">
        <p14:creationId xmlns:p14="http://schemas.microsoft.com/office/powerpoint/2010/main" val="274748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69803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14400" y="1124700"/>
            <a:ext cx="3733800" cy="729695"/>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163106"/>
            <a:ext cx="3733800" cy="69129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1892800"/>
            <a:ext cx="3733800" cy="4241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4"/>
          </p:nvPr>
        </p:nvSpPr>
        <p:spPr>
          <a:xfrm>
            <a:off x="4953000" y="1892800"/>
            <a:ext cx="3733800" cy="4241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
          <p:cNvSpPr>
            <a:spLocks noGrp="1"/>
          </p:cNvSpPr>
          <p:nvPr>
            <p:ph type="ftr" sz="quarter" idx="10"/>
          </p:nvPr>
        </p:nvSpPr>
        <p:spPr/>
        <p:txBody>
          <a:bodyPr/>
          <a:lstStyle>
            <a:lvl1pPr>
              <a:defRPr/>
            </a:lvl1pPr>
          </a:lstStyle>
          <a:p>
            <a:pPr>
              <a:defRPr/>
            </a:pPr>
            <a:endParaRPr lang="en-US"/>
          </a:p>
        </p:txBody>
      </p:sp>
      <p:sp>
        <p:nvSpPr>
          <p:cNvPr id="8" name="Slide Number Placeholder 22"/>
          <p:cNvSpPr>
            <a:spLocks noGrp="1"/>
          </p:cNvSpPr>
          <p:nvPr>
            <p:ph type="sldNum" sz="quarter" idx="11"/>
          </p:nvPr>
        </p:nvSpPr>
        <p:spPr/>
        <p:txBody>
          <a:bodyPr/>
          <a:lstStyle>
            <a:lvl1pPr>
              <a:defRPr/>
            </a:lvl1pPr>
          </a:lstStyle>
          <a:p>
            <a:pPr>
              <a:defRPr/>
            </a:pPr>
            <a:fld id="{6A95A5B1-27BF-4AF5-B961-7C5393EFA5D0}" type="slidenum">
              <a:rPr lang="en-US"/>
              <a:pPr>
                <a:defRPr/>
              </a:pPr>
              <a:t>‹#›</a:t>
            </a:fld>
            <a:endParaRPr lang="en-US"/>
          </a:p>
        </p:txBody>
      </p:sp>
    </p:spTree>
    <p:extLst>
      <p:ext uri="{BB962C8B-B14F-4D97-AF65-F5344CB8AC3E}">
        <p14:creationId xmlns:p14="http://schemas.microsoft.com/office/powerpoint/2010/main" val="110678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endParaRPr lang="en-US"/>
          </a:p>
        </p:txBody>
      </p:sp>
      <p:sp>
        <p:nvSpPr>
          <p:cNvPr id="4" name="Slide Number Placeholder 22"/>
          <p:cNvSpPr>
            <a:spLocks noGrp="1"/>
          </p:cNvSpPr>
          <p:nvPr>
            <p:ph type="sldNum" sz="quarter" idx="11"/>
          </p:nvPr>
        </p:nvSpPr>
        <p:spPr/>
        <p:txBody>
          <a:bodyPr/>
          <a:lstStyle>
            <a:lvl1pPr>
              <a:defRPr/>
            </a:lvl1pPr>
          </a:lstStyle>
          <a:p>
            <a:pPr>
              <a:defRPr/>
            </a:pPr>
            <a:fld id="{FA431D44-B2B9-4CFA-B333-A1D1A93B2860}" type="slidenum">
              <a:rPr lang="en-US"/>
              <a:pPr>
                <a:defRPr/>
              </a:pPr>
              <a:t>‹#›</a:t>
            </a:fld>
            <a:endParaRPr lang="en-US"/>
          </a:p>
        </p:txBody>
      </p:sp>
    </p:spTree>
    <p:extLst>
      <p:ext uri="{BB962C8B-B14F-4D97-AF65-F5344CB8AC3E}">
        <p14:creationId xmlns:p14="http://schemas.microsoft.com/office/powerpoint/2010/main" val="1617035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Slide Number Placeholder 22"/>
          <p:cNvSpPr>
            <a:spLocks noGrp="1"/>
          </p:cNvSpPr>
          <p:nvPr>
            <p:ph type="sldNum" sz="quarter" idx="11"/>
          </p:nvPr>
        </p:nvSpPr>
        <p:spPr/>
        <p:txBody>
          <a:bodyPr/>
          <a:lstStyle>
            <a:lvl1pPr>
              <a:defRPr/>
            </a:lvl1pPr>
          </a:lstStyle>
          <a:p>
            <a:pPr>
              <a:defRPr/>
            </a:pPr>
            <a:fld id="{7CB924A2-377B-42FB-AFB8-FCEBC33D46EF}" type="slidenum">
              <a:rPr lang="en-US"/>
              <a:pPr>
                <a:defRPr/>
              </a:pPr>
              <a:t>‹#›</a:t>
            </a:fld>
            <a:endParaRPr lang="en-US"/>
          </a:p>
        </p:txBody>
      </p:sp>
    </p:spTree>
    <p:extLst>
      <p:ext uri="{BB962C8B-B14F-4D97-AF65-F5344CB8AC3E}">
        <p14:creationId xmlns:p14="http://schemas.microsoft.com/office/powerpoint/2010/main" val="63915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698030"/>
          </a:xfrm>
        </p:spPr>
        <p:txBody>
          <a:bodyPr/>
          <a:lstStyle>
            <a:lvl1pPr algn="l">
              <a:buNone/>
              <a:defRPr sz="4000" b="0"/>
            </a:lvl1pPr>
          </a:lstStyle>
          <a:p>
            <a:r>
              <a:rPr lang="en-US"/>
              <a:t>Click to edit Master title style</a:t>
            </a:r>
            <a:endParaRPr lang="en-US" dirty="0"/>
          </a:p>
        </p:txBody>
      </p:sp>
      <p:sp>
        <p:nvSpPr>
          <p:cNvPr id="3" name="Text Placeholder 2"/>
          <p:cNvSpPr>
            <a:spLocks noGrp="1"/>
          </p:cNvSpPr>
          <p:nvPr>
            <p:ph type="body" idx="2"/>
          </p:nvPr>
        </p:nvSpPr>
        <p:spPr>
          <a:xfrm>
            <a:off x="914400" y="1086295"/>
            <a:ext cx="1905000" cy="5009705"/>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086295"/>
            <a:ext cx="5715000" cy="5009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5"/>
          <p:cNvSpPr>
            <a:spLocks noGrp="1"/>
          </p:cNvSpPr>
          <p:nvPr>
            <p:ph type="ftr" sz="quarter" idx="10"/>
          </p:nvPr>
        </p:nvSpPr>
        <p:spPr/>
        <p:txBody>
          <a:bodyPr/>
          <a:lstStyle>
            <a:lvl1pPr>
              <a:defRPr/>
            </a:lvl1pPr>
          </a:lstStyle>
          <a:p>
            <a:pPr>
              <a:defRPr/>
            </a:pPr>
            <a:endParaRPr lang="en-US"/>
          </a:p>
        </p:txBody>
      </p:sp>
      <p:sp>
        <p:nvSpPr>
          <p:cNvPr id="8" name="Slide Number Placeholder 6"/>
          <p:cNvSpPr>
            <a:spLocks noGrp="1"/>
          </p:cNvSpPr>
          <p:nvPr>
            <p:ph type="sldNum" sz="quarter" idx="11"/>
          </p:nvPr>
        </p:nvSpPr>
        <p:spPr/>
        <p:txBody>
          <a:bodyPr/>
          <a:lstStyle>
            <a:lvl1pPr>
              <a:defRPr/>
            </a:lvl1pPr>
          </a:lstStyle>
          <a:p>
            <a:pPr>
              <a:defRPr/>
            </a:pPr>
            <a:fld id="{2DCDBBD8-6248-4466-AADA-9279A32B6FF4}" type="slidenum">
              <a:rPr lang="en-US"/>
              <a:pPr>
                <a:defRPr/>
              </a:pPr>
              <a:t>‹#›</a:t>
            </a:fld>
            <a:endParaRPr lang="en-US"/>
          </a:p>
        </p:txBody>
      </p:sp>
    </p:spTree>
    <p:extLst>
      <p:ext uri="{BB962C8B-B14F-4D97-AF65-F5344CB8AC3E}">
        <p14:creationId xmlns:p14="http://schemas.microsoft.com/office/powerpoint/2010/main" val="2591202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Footer Placeholder 5"/>
          <p:cNvSpPr>
            <a:spLocks noGrp="1"/>
          </p:cNvSpPr>
          <p:nvPr>
            <p:ph type="ftr" sz="quarter" idx="10"/>
          </p:nvPr>
        </p:nvSpPr>
        <p:spPr>
          <a:xfrm>
            <a:off x="914400" y="6172200"/>
            <a:ext cx="3886200" cy="457200"/>
          </a:xfrm>
        </p:spPr>
        <p:txBody>
          <a:bodyPr/>
          <a:lstStyle>
            <a:lvl1pPr>
              <a:defRPr/>
            </a:lvl1pPr>
          </a:lstStyle>
          <a:p>
            <a:pPr>
              <a:defRPr/>
            </a:pPr>
            <a:endParaRPr lang="en-US"/>
          </a:p>
        </p:txBody>
      </p:sp>
      <p:sp>
        <p:nvSpPr>
          <p:cNvPr id="9" name="Slide Number Placeholder 6"/>
          <p:cNvSpPr>
            <a:spLocks noGrp="1"/>
          </p:cNvSpPr>
          <p:nvPr>
            <p:ph type="sldNum" sz="quarter" idx="11"/>
          </p:nvPr>
        </p:nvSpPr>
        <p:spPr>
          <a:xfrm>
            <a:off x="146050" y="6208713"/>
            <a:ext cx="457200" cy="457200"/>
          </a:xfrm>
        </p:spPr>
        <p:txBody>
          <a:bodyPr/>
          <a:lstStyle>
            <a:lvl1pPr>
              <a:defRPr/>
            </a:lvl1pPr>
          </a:lstStyle>
          <a:p>
            <a:pPr>
              <a:defRPr/>
            </a:pPr>
            <a:fld id="{9A83A75D-2573-4570-9340-0927D113F0FE}" type="slidenum">
              <a:rPr lang="en-US"/>
              <a:pPr>
                <a:defRPr/>
              </a:pPr>
              <a:t>‹#›</a:t>
            </a:fld>
            <a:endParaRPr lang="en-US"/>
          </a:p>
        </p:txBody>
      </p:sp>
    </p:spTree>
    <p:extLst>
      <p:ext uri="{BB962C8B-B14F-4D97-AF65-F5344CB8AC3E}">
        <p14:creationId xmlns:p14="http://schemas.microsoft.com/office/powerpoint/2010/main" val="23999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p:cNvSpPr>
            <a:spLocks noGrp="1"/>
          </p:cNvSpPr>
          <p:nvPr>
            <p:ph type="title"/>
          </p:nvPr>
        </p:nvSpPr>
        <p:spPr bwMode="auto">
          <a:xfrm>
            <a:off x="914400" y="274638"/>
            <a:ext cx="77724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p:cNvSpPr>
          <p:nvPr>
            <p:ph type="body" idx="1"/>
          </p:nvPr>
        </p:nvSpPr>
        <p:spPr bwMode="auto">
          <a:xfrm>
            <a:off x="914400" y="1123950"/>
            <a:ext cx="7772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Footer Placeholder 2"/>
          <p:cNvSpPr>
            <a:spLocks noGrp="1"/>
          </p:cNvSpPr>
          <p:nvPr>
            <p:ph type="ftr" sz="quarter" idx="3"/>
          </p:nvPr>
        </p:nvSpPr>
        <p:spPr>
          <a:xfrm>
            <a:off x="914400" y="6172200"/>
            <a:ext cx="10668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D2E7FA45-AEBE-4446-8EB1-7F215256DBD1}" type="slidenum">
              <a:rPr lang="en-US"/>
              <a:pPr>
                <a:defRPr/>
              </a:pPr>
              <a:t>‹#›</a:t>
            </a:fld>
            <a:endParaRPr lang="en-US"/>
          </a:p>
        </p:txBody>
      </p:sp>
      <p:sp>
        <p:nvSpPr>
          <p:cNvPr id="1032" name="Rectangle 35"/>
          <p:cNvSpPr>
            <a:spLocks noChangeArrowheads="1"/>
          </p:cNvSpPr>
          <p:nvPr/>
        </p:nvSpPr>
        <p:spPr bwMode="auto">
          <a:xfrm>
            <a:off x="1676400" y="6438900"/>
            <a:ext cx="55816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000">
                <a:latin typeface="Arial" charset="0"/>
              </a:rPr>
              <a:t>(c) Paul Fodor (CS Stony Brook) and </a:t>
            </a:r>
            <a:r>
              <a:rPr lang="en-US" altLang="en-US" sz="1000">
                <a:latin typeface="Arial" charset="0"/>
                <a:cs typeface="Arial" charset="0"/>
                <a:sym typeface="Arial" charset="0"/>
              </a:rPr>
              <a:t>Elsevier</a:t>
            </a:r>
          </a:p>
        </p:txBody>
      </p:sp>
    </p:spTree>
  </p:cSld>
  <p:clrMap bg1="lt1" tx1="dk1" bg2="lt2" tx2="dk2" accent1="accent1" accent2="accent2" accent3="accent3" accent4="accent4" accent5="accent5" accent6="accent6" hlink="hlink" folHlink="folHlink"/>
  <p:sldLayoutIdLst>
    <p:sldLayoutId id="2147484387" r:id="rId1"/>
    <p:sldLayoutId id="2147484388" r:id="rId2"/>
    <p:sldLayoutId id="2147484389" r:id="rId3"/>
    <p:sldLayoutId id="2147484381" r:id="rId4"/>
    <p:sldLayoutId id="2147484382" r:id="rId5"/>
    <p:sldLayoutId id="2147484383" r:id="rId6"/>
    <p:sldLayoutId id="2147484384" r:id="rId7"/>
    <p:sldLayoutId id="2147484390" r:id="rId8"/>
    <p:sldLayoutId id="2147484391" r:id="rId9"/>
    <p:sldLayoutId id="2147484385" r:id="rId10"/>
    <p:sldLayoutId id="2147484386" r:id="rId11"/>
    <p:sldLayoutId id="2147484392" r:id="rId12"/>
    <p:sldLayoutId id="2147484393" r:id="rId13"/>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3.cs.stonybrook.edu/~pfodor/" TargetMode="External"/><Relationship Id="rId2" Type="http://schemas.openxmlformats.org/officeDocument/2006/relationships/hyperlink" Target="https://sunyk.cs.stonybrook.edu/~cse30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Programming_languages_used_in_most_popular_websites"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Measuring_programming_language_popularity"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lackboard.stonybrook.ed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stonybrook.edu/commcms/academic_integrity/"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unyk.cs.stonybrook.edu/~cse30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ubtitle 1"/>
          <p:cNvSpPr>
            <a:spLocks noGrp="1"/>
          </p:cNvSpPr>
          <p:nvPr>
            <p:ph type="subTitle" idx="1"/>
          </p:nvPr>
        </p:nvSpPr>
        <p:spPr>
          <a:xfrm>
            <a:off x="152400" y="3200400"/>
            <a:ext cx="8763000" cy="1600200"/>
          </a:xfrm>
        </p:spPr>
        <p:txBody>
          <a:bodyPr/>
          <a:lstStyle/>
          <a:p>
            <a:pPr eaLnBrk="1" hangingPunct="1"/>
            <a:r>
              <a:rPr lang="en-US" altLang="en-US" sz="2800" dirty="0"/>
              <a:t>Fall 2018</a:t>
            </a:r>
          </a:p>
          <a:p>
            <a:pPr eaLnBrk="1" hangingPunct="1"/>
            <a:r>
              <a:rPr lang="en-US" altLang="en-US" sz="2800" dirty="0"/>
              <a:t>SUNY Korea</a:t>
            </a:r>
          </a:p>
          <a:p>
            <a:pPr eaLnBrk="1" hangingPunct="1"/>
            <a:r>
              <a:rPr lang="en-US" altLang="en-US" sz="2800" dirty="0"/>
              <a:t>Instructor: Dr. Pravin </a:t>
            </a:r>
            <a:r>
              <a:rPr lang="en-US" altLang="en-US" sz="2800" dirty="0" err="1"/>
              <a:t>Pawar</a:t>
            </a:r>
            <a:endParaRPr lang="en-US" altLang="en-US" sz="2800" dirty="0"/>
          </a:p>
          <a:p>
            <a:pPr eaLnBrk="1" hangingPunct="1"/>
            <a:r>
              <a:rPr lang="en-US" altLang="en-US" sz="2800" dirty="0">
                <a:hlinkClick r:id="rId2"/>
              </a:rPr>
              <a:t>https://sunyk.cs.stonybrook.edu/~cse307</a:t>
            </a:r>
            <a:endParaRPr lang="en-US" altLang="en-US" sz="2800" dirty="0"/>
          </a:p>
          <a:p>
            <a:pPr eaLnBrk="1" hangingPunct="1"/>
            <a:r>
              <a:rPr lang="en-US" altLang="en-US" sz="2800" dirty="0"/>
              <a:t>Slides courtesy: Prof. Paul Fodor (</a:t>
            </a:r>
            <a:r>
              <a:rPr lang="en-US" altLang="en-US" sz="2800" dirty="0">
                <a:hlinkClick r:id="rId3"/>
              </a:rPr>
              <a:t>http://www3.cs.stonybrook.edu/~pfodor/</a:t>
            </a:r>
            <a:r>
              <a:rPr lang="en-US" altLang="en-US" sz="2800" dirty="0"/>
              <a:t>) </a:t>
            </a:r>
          </a:p>
        </p:txBody>
      </p:sp>
      <p:sp>
        <p:nvSpPr>
          <p:cNvPr id="9219" name="Title 2"/>
          <p:cNvSpPr>
            <a:spLocks noGrp="1"/>
          </p:cNvSpPr>
          <p:nvPr>
            <p:ph type="ctrTitle"/>
          </p:nvPr>
        </p:nvSpPr>
        <p:spPr>
          <a:xfrm>
            <a:off x="152400" y="1506538"/>
            <a:ext cx="8839200" cy="1470025"/>
          </a:xfrm>
        </p:spPr>
        <p:txBody>
          <a:bodyPr/>
          <a:lstStyle/>
          <a:p>
            <a:pPr eaLnBrk="1" hangingPunct="1"/>
            <a:r>
              <a:rPr lang="en-US" altLang="en-US" sz="3200" dirty="0"/>
              <a:t>CSE 307 – Principles of Programming Languages</a:t>
            </a:r>
            <a:br>
              <a:rPr lang="en-US" altLang="en-US" sz="3200" dirty="0"/>
            </a:br>
            <a:r>
              <a:rPr altLang="en-US" sz="3200" dirty="0"/>
              <a:t>Course Information</a:t>
            </a:r>
          </a:p>
        </p:txBody>
      </p:sp>
      <p:sp>
        <p:nvSpPr>
          <p:cNvPr id="4" name="Slide Number Placeholder 3"/>
          <p:cNvSpPr>
            <a:spLocks noGrp="1"/>
          </p:cNvSpPr>
          <p:nvPr>
            <p:ph type="sldNum" sz="quarter" idx="11"/>
          </p:nvPr>
        </p:nvSpPr>
        <p:spPr/>
        <p:txBody>
          <a:bodyPr/>
          <a:lstStyle/>
          <a:p>
            <a:pPr>
              <a:defRPr/>
            </a:pPr>
            <a:fld id="{44897D72-41B3-4384-B1DF-D0A23ACC2608}"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F077-7FB1-4956-A50C-892EAD9BACEB}"/>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A84485B3-8990-4C62-8025-F28B41A9A05A}"/>
              </a:ext>
            </a:extLst>
          </p:cNvPr>
          <p:cNvSpPr>
            <a:spLocks noGrp="1"/>
          </p:cNvSpPr>
          <p:nvPr>
            <p:ph sz="quarter" idx="1"/>
          </p:nvPr>
        </p:nvSpPr>
        <p:spPr/>
        <p:txBody>
          <a:bodyPr/>
          <a:lstStyle/>
          <a:p>
            <a:r>
              <a:rPr lang="en-US" dirty="0"/>
              <a:t>Python is an interpreted high-level programming language for general-purpose programming. </a:t>
            </a:r>
          </a:p>
          <a:p>
            <a:r>
              <a:rPr lang="en-US" dirty="0"/>
              <a:t>It provides constructs that enable clear programming on both small and large scales.</a:t>
            </a:r>
          </a:p>
          <a:p>
            <a:r>
              <a:rPr lang="en-US" dirty="0"/>
              <a:t>Python features a dynamic type system and automatic memory management. </a:t>
            </a:r>
          </a:p>
          <a:p>
            <a:r>
              <a:rPr lang="en-US" dirty="0"/>
              <a:t>It supports multiple programming paradigms, including object-oriented, imperative, functional and procedural. </a:t>
            </a:r>
          </a:p>
          <a:p>
            <a:r>
              <a:rPr lang="en-US" dirty="0"/>
              <a:t>Python has a large and comprehensive standard library.</a:t>
            </a:r>
          </a:p>
        </p:txBody>
      </p:sp>
      <p:sp>
        <p:nvSpPr>
          <p:cNvPr id="4" name="Slide Number Placeholder 3">
            <a:extLst>
              <a:ext uri="{FF2B5EF4-FFF2-40B4-BE49-F238E27FC236}">
                <a16:creationId xmlns:a16="http://schemas.microsoft.com/office/drawing/2014/main" id="{34F15F25-D173-4FEA-9FDE-6A47239B39B0}"/>
              </a:ext>
            </a:extLst>
          </p:cNvPr>
          <p:cNvSpPr>
            <a:spLocks noGrp="1"/>
          </p:cNvSpPr>
          <p:nvPr>
            <p:ph type="sldNum" sz="quarter" idx="11"/>
          </p:nvPr>
        </p:nvSpPr>
        <p:spPr/>
        <p:txBody>
          <a:bodyPr/>
          <a:lstStyle/>
          <a:p>
            <a:pPr>
              <a:defRPr/>
            </a:pPr>
            <a:fld id="{6AC1F71C-9DC5-4B81-8526-0135873DB428}" type="slidenum">
              <a:rPr lang="en-US" smtClean="0"/>
              <a:pPr>
                <a:defRPr/>
              </a:pPr>
              <a:t>10</a:t>
            </a:fld>
            <a:endParaRPr lang="en-US"/>
          </a:p>
        </p:txBody>
      </p:sp>
    </p:spTree>
    <p:extLst>
      <p:ext uri="{BB962C8B-B14F-4D97-AF65-F5344CB8AC3E}">
        <p14:creationId xmlns:p14="http://schemas.microsoft.com/office/powerpoint/2010/main" val="425737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8E71-DD1D-4228-9E6E-F1D6B861C37B}"/>
              </a:ext>
            </a:extLst>
          </p:cNvPr>
          <p:cNvSpPr>
            <a:spLocks noGrp="1"/>
          </p:cNvSpPr>
          <p:nvPr>
            <p:ph type="title"/>
          </p:nvPr>
        </p:nvSpPr>
        <p:spPr/>
        <p:txBody>
          <a:bodyPr/>
          <a:lstStyle/>
          <a:p>
            <a:r>
              <a:rPr lang="en-US" dirty="0"/>
              <a:t>SML</a:t>
            </a:r>
          </a:p>
        </p:txBody>
      </p:sp>
      <p:sp>
        <p:nvSpPr>
          <p:cNvPr id="3" name="Content Placeholder 2">
            <a:extLst>
              <a:ext uri="{FF2B5EF4-FFF2-40B4-BE49-F238E27FC236}">
                <a16:creationId xmlns:a16="http://schemas.microsoft.com/office/drawing/2014/main" id="{E2438A68-7236-4B4E-9881-5B3FD193E39A}"/>
              </a:ext>
            </a:extLst>
          </p:cNvPr>
          <p:cNvSpPr>
            <a:spLocks noGrp="1"/>
          </p:cNvSpPr>
          <p:nvPr>
            <p:ph sz="quarter" idx="1"/>
          </p:nvPr>
        </p:nvSpPr>
        <p:spPr/>
        <p:txBody>
          <a:bodyPr/>
          <a:lstStyle/>
          <a:p>
            <a:r>
              <a:rPr lang="en-US" dirty="0"/>
              <a:t>Standard ML (SML; "Standard Meta Language") is a general-purpose, modular, functional programming language with compile-time type checking and type inference. </a:t>
            </a:r>
          </a:p>
          <a:p>
            <a:r>
              <a:rPr lang="en-US" dirty="0"/>
              <a:t>It is popular among compiler writers and programming language researchers, as well as in the development of theorem provers. </a:t>
            </a:r>
          </a:p>
        </p:txBody>
      </p:sp>
      <p:sp>
        <p:nvSpPr>
          <p:cNvPr id="4" name="Slide Number Placeholder 3">
            <a:extLst>
              <a:ext uri="{FF2B5EF4-FFF2-40B4-BE49-F238E27FC236}">
                <a16:creationId xmlns:a16="http://schemas.microsoft.com/office/drawing/2014/main" id="{AFAF940A-2CEB-4705-A2BC-F43665F4CC85}"/>
              </a:ext>
            </a:extLst>
          </p:cNvPr>
          <p:cNvSpPr>
            <a:spLocks noGrp="1"/>
          </p:cNvSpPr>
          <p:nvPr>
            <p:ph type="sldNum" sz="quarter" idx="11"/>
          </p:nvPr>
        </p:nvSpPr>
        <p:spPr/>
        <p:txBody>
          <a:bodyPr/>
          <a:lstStyle/>
          <a:p>
            <a:pPr>
              <a:defRPr/>
            </a:pPr>
            <a:fld id="{6AC1F71C-9DC5-4B81-8526-0135873DB428}" type="slidenum">
              <a:rPr lang="en-US" smtClean="0"/>
              <a:pPr>
                <a:defRPr/>
              </a:pPr>
              <a:t>11</a:t>
            </a:fld>
            <a:endParaRPr lang="en-US"/>
          </a:p>
        </p:txBody>
      </p:sp>
    </p:spTree>
    <p:extLst>
      <p:ext uri="{BB962C8B-B14F-4D97-AF65-F5344CB8AC3E}">
        <p14:creationId xmlns:p14="http://schemas.microsoft.com/office/powerpoint/2010/main" val="2103203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2A19-990B-405C-BE22-853C1754C126}"/>
              </a:ext>
            </a:extLst>
          </p:cNvPr>
          <p:cNvSpPr>
            <a:spLocks noGrp="1"/>
          </p:cNvSpPr>
          <p:nvPr>
            <p:ph type="title"/>
          </p:nvPr>
        </p:nvSpPr>
        <p:spPr/>
        <p:txBody>
          <a:bodyPr/>
          <a:lstStyle/>
          <a:p>
            <a:r>
              <a:rPr lang="en-US" dirty="0"/>
              <a:t>Programming Language Syntax</a:t>
            </a:r>
          </a:p>
        </p:txBody>
      </p:sp>
      <p:sp>
        <p:nvSpPr>
          <p:cNvPr id="3" name="Content Placeholder 2">
            <a:extLst>
              <a:ext uri="{FF2B5EF4-FFF2-40B4-BE49-F238E27FC236}">
                <a16:creationId xmlns:a16="http://schemas.microsoft.com/office/drawing/2014/main" id="{286FAC52-13C4-4F4F-A077-C4DA256E95D3}"/>
              </a:ext>
            </a:extLst>
          </p:cNvPr>
          <p:cNvSpPr>
            <a:spLocks noGrp="1"/>
          </p:cNvSpPr>
          <p:nvPr>
            <p:ph sz="quarter" idx="1"/>
          </p:nvPr>
        </p:nvSpPr>
        <p:spPr>
          <a:xfrm>
            <a:off x="685800" y="1046093"/>
            <a:ext cx="7772400" cy="4779885"/>
          </a:xfrm>
        </p:spPr>
        <p:txBody>
          <a:bodyPr/>
          <a:lstStyle/>
          <a:p>
            <a:r>
              <a:rPr lang="en-US" dirty="0"/>
              <a:t>The syntax of a computer language is the set of rules that defines the combinations of symbols that are considered to be a correctly structured document or fragment in that language. </a:t>
            </a:r>
          </a:p>
          <a:p>
            <a:r>
              <a:rPr lang="en-US" dirty="0"/>
              <a:t>This applies both to programming languages, where the document represents source code, and markup languages, where the document represents data. </a:t>
            </a:r>
          </a:p>
          <a:p>
            <a:r>
              <a:rPr lang="en-US" dirty="0"/>
              <a:t>Text-based computer languages are based on sequences of characters, while visual programming languages are based on the spatial layout and connections between symbols (which may be textual or graphical). </a:t>
            </a:r>
          </a:p>
          <a:p>
            <a:r>
              <a:rPr lang="en-US" dirty="0"/>
              <a:t>Documents that are syntactically invalid are said to have a syntax error. </a:t>
            </a:r>
          </a:p>
        </p:txBody>
      </p:sp>
      <p:sp>
        <p:nvSpPr>
          <p:cNvPr id="4" name="Slide Number Placeholder 3">
            <a:extLst>
              <a:ext uri="{FF2B5EF4-FFF2-40B4-BE49-F238E27FC236}">
                <a16:creationId xmlns:a16="http://schemas.microsoft.com/office/drawing/2014/main" id="{A57BA95B-FA69-4DBF-996E-F87BF1B70839}"/>
              </a:ext>
            </a:extLst>
          </p:cNvPr>
          <p:cNvSpPr>
            <a:spLocks noGrp="1"/>
          </p:cNvSpPr>
          <p:nvPr>
            <p:ph type="sldNum" sz="quarter" idx="11"/>
          </p:nvPr>
        </p:nvSpPr>
        <p:spPr/>
        <p:txBody>
          <a:bodyPr/>
          <a:lstStyle/>
          <a:p>
            <a:pPr>
              <a:defRPr/>
            </a:pPr>
            <a:fld id="{6AC1F71C-9DC5-4B81-8526-0135873DB428}" type="slidenum">
              <a:rPr lang="en-US" smtClean="0"/>
              <a:pPr>
                <a:defRPr/>
              </a:pPr>
              <a:t>12</a:t>
            </a:fld>
            <a:endParaRPr lang="en-US"/>
          </a:p>
        </p:txBody>
      </p:sp>
    </p:spTree>
    <p:extLst>
      <p:ext uri="{BB962C8B-B14F-4D97-AF65-F5344CB8AC3E}">
        <p14:creationId xmlns:p14="http://schemas.microsoft.com/office/powerpoint/2010/main" val="4071054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DB9D-EC80-433E-8EF1-562617C85BED}"/>
              </a:ext>
            </a:extLst>
          </p:cNvPr>
          <p:cNvSpPr>
            <a:spLocks noGrp="1"/>
          </p:cNvSpPr>
          <p:nvPr>
            <p:ph type="title"/>
          </p:nvPr>
        </p:nvSpPr>
        <p:spPr/>
        <p:txBody>
          <a:bodyPr/>
          <a:lstStyle/>
          <a:p>
            <a:r>
              <a:rPr lang="en-US" dirty="0"/>
              <a:t>Names, Scopes and Bindings</a:t>
            </a:r>
          </a:p>
        </p:txBody>
      </p:sp>
      <p:sp>
        <p:nvSpPr>
          <p:cNvPr id="3" name="Content Placeholder 2">
            <a:extLst>
              <a:ext uri="{FF2B5EF4-FFF2-40B4-BE49-F238E27FC236}">
                <a16:creationId xmlns:a16="http://schemas.microsoft.com/office/drawing/2014/main" id="{E7DD421B-CCAF-43DB-9065-2B9F41A5B6DA}"/>
              </a:ext>
            </a:extLst>
          </p:cNvPr>
          <p:cNvSpPr>
            <a:spLocks noGrp="1"/>
          </p:cNvSpPr>
          <p:nvPr>
            <p:ph sz="quarter" idx="1"/>
          </p:nvPr>
        </p:nvSpPr>
        <p:spPr>
          <a:xfrm>
            <a:off x="381000" y="1239915"/>
            <a:ext cx="8305800" cy="4779885"/>
          </a:xfrm>
        </p:spPr>
        <p:txBody>
          <a:bodyPr/>
          <a:lstStyle/>
          <a:p>
            <a:r>
              <a:rPr lang="en-US" dirty="0"/>
              <a:t>Name: Identifiers that allow us to refer to variables, constants, functions, types, operations, and so on </a:t>
            </a:r>
          </a:p>
          <a:p>
            <a:r>
              <a:rPr lang="en-US" dirty="0"/>
              <a:t>Binding: An association of a name with an object </a:t>
            </a:r>
          </a:p>
          <a:p>
            <a:pPr lvl="1"/>
            <a:r>
              <a:rPr lang="en-US" dirty="0"/>
              <a:t>Static binding is any binding that occurs prior to run-time (either compiler or link time) - associated with faster code </a:t>
            </a:r>
          </a:p>
          <a:p>
            <a:pPr lvl="1"/>
            <a:r>
              <a:rPr lang="en-US" dirty="0"/>
              <a:t>Dynamic binding is any binding that occurs at run-time (either load or run time) - associated with more flexible code </a:t>
            </a:r>
          </a:p>
          <a:p>
            <a:r>
              <a:rPr lang="en-US" dirty="0"/>
              <a:t>Scope: The lifetime of a binding of a name to an object</a:t>
            </a:r>
          </a:p>
          <a:p>
            <a:pPr lvl="1"/>
            <a:r>
              <a:rPr lang="en-US" dirty="0"/>
              <a:t>Static Scope: Scope can be determined at compile-time, typically by finding a matching declaration in the most closely enclosing block. </a:t>
            </a:r>
          </a:p>
          <a:p>
            <a:pPr lvl="1"/>
            <a:r>
              <a:rPr lang="en-US" dirty="0"/>
              <a:t>Dynamic Scope: Scope cannot be determined until run-time, typically by following stack frames until a matching declaration is found. </a:t>
            </a:r>
          </a:p>
          <a:p>
            <a:pPr lvl="1"/>
            <a:endParaRPr lang="en-US" dirty="0"/>
          </a:p>
        </p:txBody>
      </p:sp>
      <p:sp>
        <p:nvSpPr>
          <p:cNvPr id="4" name="Slide Number Placeholder 3">
            <a:extLst>
              <a:ext uri="{FF2B5EF4-FFF2-40B4-BE49-F238E27FC236}">
                <a16:creationId xmlns:a16="http://schemas.microsoft.com/office/drawing/2014/main" id="{7AFBC316-E506-41AB-A928-07E79C4845F9}"/>
              </a:ext>
            </a:extLst>
          </p:cNvPr>
          <p:cNvSpPr>
            <a:spLocks noGrp="1"/>
          </p:cNvSpPr>
          <p:nvPr>
            <p:ph type="sldNum" sz="quarter" idx="11"/>
          </p:nvPr>
        </p:nvSpPr>
        <p:spPr/>
        <p:txBody>
          <a:bodyPr/>
          <a:lstStyle/>
          <a:p>
            <a:pPr>
              <a:defRPr/>
            </a:pPr>
            <a:fld id="{6AC1F71C-9DC5-4B81-8526-0135873DB428}" type="slidenum">
              <a:rPr lang="en-US" smtClean="0"/>
              <a:pPr>
                <a:defRPr/>
              </a:pPr>
              <a:t>13</a:t>
            </a:fld>
            <a:endParaRPr lang="en-US"/>
          </a:p>
        </p:txBody>
      </p:sp>
    </p:spTree>
    <p:extLst>
      <p:ext uri="{BB962C8B-B14F-4D97-AF65-F5344CB8AC3E}">
        <p14:creationId xmlns:p14="http://schemas.microsoft.com/office/powerpoint/2010/main" val="76741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D0F1C-70DB-4A5A-9824-839D66323EC8}"/>
              </a:ext>
            </a:extLst>
          </p:cNvPr>
          <p:cNvSpPr>
            <a:spLocks noGrp="1"/>
          </p:cNvSpPr>
          <p:nvPr>
            <p:ph type="title"/>
          </p:nvPr>
        </p:nvSpPr>
        <p:spPr/>
        <p:txBody>
          <a:bodyPr/>
          <a:lstStyle/>
          <a:p>
            <a:r>
              <a:rPr lang="en-US" dirty="0"/>
              <a:t>Semantic Analysis</a:t>
            </a:r>
          </a:p>
        </p:txBody>
      </p:sp>
      <p:sp>
        <p:nvSpPr>
          <p:cNvPr id="3" name="Content Placeholder 2">
            <a:extLst>
              <a:ext uri="{FF2B5EF4-FFF2-40B4-BE49-F238E27FC236}">
                <a16:creationId xmlns:a16="http://schemas.microsoft.com/office/drawing/2014/main" id="{06B43302-9415-438F-947B-1DC02E9258D4}"/>
              </a:ext>
            </a:extLst>
          </p:cNvPr>
          <p:cNvSpPr>
            <a:spLocks noGrp="1"/>
          </p:cNvSpPr>
          <p:nvPr>
            <p:ph sz="quarter" idx="1"/>
          </p:nvPr>
        </p:nvSpPr>
        <p:spPr/>
        <p:txBody>
          <a:bodyPr/>
          <a:lstStyle/>
          <a:p>
            <a:r>
              <a:rPr lang="en-US" dirty="0"/>
              <a:t>Semantics are the meaning of various elements in the program (or whatever).</a:t>
            </a:r>
          </a:p>
          <a:p>
            <a:r>
              <a:rPr lang="en-US" dirty="0"/>
              <a:t>int width, </a:t>
            </a:r>
            <a:r>
              <a:rPr lang="en-US" dirty="0" err="1"/>
              <a:t>numberOfChildren</a:t>
            </a:r>
            <a:r>
              <a:rPr lang="en-US" dirty="0"/>
              <a:t>; -&gt; Both of these variables are integers. From the compiler's point of view, they are exactly the same. However, judging by the names, one is the width of something, while the other is a count of some other things.</a:t>
            </a:r>
          </a:p>
          <a:p>
            <a:r>
              <a:rPr lang="en-US" dirty="0" err="1"/>
              <a:t>numberOfChildren</a:t>
            </a:r>
            <a:r>
              <a:rPr lang="en-US" dirty="0"/>
              <a:t> = width; -&gt; Syntactically, this is 100% okay, since you can assign integers to each other. However, semantically, this is totally wrong, since the width and the number of children (probably) don't have any relationship. In this case, we'd say that this is semantically incorrect, even if the compiler permits it.</a:t>
            </a:r>
          </a:p>
        </p:txBody>
      </p:sp>
      <p:sp>
        <p:nvSpPr>
          <p:cNvPr id="4" name="Slide Number Placeholder 3">
            <a:extLst>
              <a:ext uri="{FF2B5EF4-FFF2-40B4-BE49-F238E27FC236}">
                <a16:creationId xmlns:a16="http://schemas.microsoft.com/office/drawing/2014/main" id="{5C03091E-4F22-4AB0-A320-83BDF7D20EA4}"/>
              </a:ext>
            </a:extLst>
          </p:cNvPr>
          <p:cNvSpPr>
            <a:spLocks noGrp="1"/>
          </p:cNvSpPr>
          <p:nvPr>
            <p:ph type="sldNum" sz="quarter" idx="11"/>
          </p:nvPr>
        </p:nvSpPr>
        <p:spPr/>
        <p:txBody>
          <a:bodyPr/>
          <a:lstStyle/>
          <a:p>
            <a:pPr>
              <a:defRPr/>
            </a:pPr>
            <a:fld id="{6AC1F71C-9DC5-4B81-8526-0135873DB428}" type="slidenum">
              <a:rPr lang="en-US" smtClean="0"/>
              <a:pPr>
                <a:defRPr/>
              </a:pPr>
              <a:t>14</a:t>
            </a:fld>
            <a:endParaRPr lang="en-US"/>
          </a:p>
        </p:txBody>
      </p:sp>
    </p:spTree>
    <p:extLst>
      <p:ext uri="{BB962C8B-B14F-4D97-AF65-F5344CB8AC3E}">
        <p14:creationId xmlns:p14="http://schemas.microsoft.com/office/powerpoint/2010/main" val="330359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EC564-C846-4FF3-8E9C-1774FE2AF48F}"/>
              </a:ext>
            </a:extLst>
          </p:cNvPr>
          <p:cNvSpPr>
            <a:spLocks noGrp="1"/>
          </p:cNvSpPr>
          <p:nvPr>
            <p:ph type="title"/>
          </p:nvPr>
        </p:nvSpPr>
        <p:spPr/>
        <p:txBody>
          <a:bodyPr/>
          <a:lstStyle/>
          <a:p>
            <a:r>
              <a:rPr lang="en-US" dirty="0"/>
              <a:t>Control Flow and Data Types</a:t>
            </a:r>
          </a:p>
        </p:txBody>
      </p:sp>
      <p:sp>
        <p:nvSpPr>
          <p:cNvPr id="3" name="Content Placeholder 2">
            <a:extLst>
              <a:ext uri="{FF2B5EF4-FFF2-40B4-BE49-F238E27FC236}">
                <a16:creationId xmlns:a16="http://schemas.microsoft.com/office/drawing/2014/main" id="{75A772ED-913B-4EFE-8A99-64FB16D08E14}"/>
              </a:ext>
            </a:extLst>
          </p:cNvPr>
          <p:cNvSpPr>
            <a:spLocks noGrp="1"/>
          </p:cNvSpPr>
          <p:nvPr>
            <p:ph sz="quarter" idx="1"/>
          </p:nvPr>
        </p:nvSpPr>
        <p:spPr/>
        <p:txBody>
          <a:bodyPr/>
          <a:lstStyle/>
          <a:p>
            <a:r>
              <a:rPr lang="en-US" dirty="0"/>
              <a:t>Control flow (or flow of control) is the order in which individual statements, instructions or function calls of an imperative program are executed or evaluated.</a:t>
            </a:r>
          </a:p>
          <a:p>
            <a:r>
              <a:rPr lang="en-US" dirty="0"/>
              <a:t>A data type or simply type is a classification of data which tells the compiler or interpreter how the programmer intends to use the data. </a:t>
            </a:r>
          </a:p>
          <a:p>
            <a:r>
              <a:rPr lang="en-US" dirty="0"/>
              <a:t>Most programming languages support various types of data, for example: real, integer or Boolean. A data type provides a set of values from which an expression (i.e. variable, function...) may take its values. </a:t>
            </a:r>
          </a:p>
        </p:txBody>
      </p:sp>
      <p:sp>
        <p:nvSpPr>
          <p:cNvPr id="4" name="Slide Number Placeholder 3">
            <a:extLst>
              <a:ext uri="{FF2B5EF4-FFF2-40B4-BE49-F238E27FC236}">
                <a16:creationId xmlns:a16="http://schemas.microsoft.com/office/drawing/2014/main" id="{AEBD393D-7496-4B13-BB72-951208A3AD47}"/>
              </a:ext>
            </a:extLst>
          </p:cNvPr>
          <p:cNvSpPr>
            <a:spLocks noGrp="1"/>
          </p:cNvSpPr>
          <p:nvPr>
            <p:ph type="sldNum" sz="quarter" idx="11"/>
          </p:nvPr>
        </p:nvSpPr>
        <p:spPr/>
        <p:txBody>
          <a:bodyPr/>
          <a:lstStyle/>
          <a:p>
            <a:pPr>
              <a:defRPr/>
            </a:pPr>
            <a:fld id="{6AC1F71C-9DC5-4B81-8526-0135873DB428}" type="slidenum">
              <a:rPr lang="en-US" smtClean="0"/>
              <a:pPr>
                <a:defRPr/>
              </a:pPr>
              <a:t>15</a:t>
            </a:fld>
            <a:endParaRPr lang="en-US"/>
          </a:p>
        </p:txBody>
      </p:sp>
    </p:spTree>
    <p:extLst>
      <p:ext uri="{BB962C8B-B14F-4D97-AF65-F5344CB8AC3E}">
        <p14:creationId xmlns:p14="http://schemas.microsoft.com/office/powerpoint/2010/main" val="568039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FE55D-2016-4C26-8292-923E40D28287}"/>
              </a:ext>
            </a:extLst>
          </p:cNvPr>
          <p:cNvSpPr>
            <a:spLocks noGrp="1"/>
          </p:cNvSpPr>
          <p:nvPr>
            <p:ph type="title"/>
          </p:nvPr>
        </p:nvSpPr>
        <p:spPr>
          <a:xfrm>
            <a:off x="603250" y="274638"/>
            <a:ext cx="8083550" cy="735012"/>
          </a:xfrm>
        </p:spPr>
        <p:txBody>
          <a:bodyPr/>
          <a:lstStyle/>
          <a:p>
            <a:r>
              <a:rPr lang="en-US" dirty="0"/>
              <a:t>Subroutines and control abstraction</a:t>
            </a:r>
          </a:p>
        </p:txBody>
      </p:sp>
      <p:sp>
        <p:nvSpPr>
          <p:cNvPr id="3" name="Content Placeholder 2">
            <a:extLst>
              <a:ext uri="{FF2B5EF4-FFF2-40B4-BE49-F238E27FC236}">
                <a16:creationId xmlns:a16="http://schemas.microsoft.com/office/drawing/2014/main" id="{4CDA5BE6-2EE7-4084-827F-822870147D47}"/>
              </a:ext>
            </a:extLst>
          </p:cNvPr>
          <p:cNvSpPr>
            <a:spLocks noGrp="1"/>
          </p:cNvSpPr>
          <p:nvPr>
            <p:ph sz="quarter" idx="1"/>
          </p:nvPr>
        </p:nvSpPr>
        <p:spPr>
          <a:xfrm>
            <a:off x="2825750" y="1009650"/>
            <a:ext cx="5943600" cy="4779885"/>
          </a:xfrm>
        </p:spPr>
        <p:txBody>
          <a:bodyPr/>
          <a:lstStyle/>
          <a:p>
            <a:r>
              <a:rPr lang="en-US" sz="2400" dirty="0"/>
              <a:t>Subroutines are the basis of procedural abstraction: the abstraction of computations.</a:t>
            </a:r>
          </a:p>
          <a:p>
            <a:r>
              <a:rPr lang="en-US" sz="2400" dirty="0"/>
              <a:t>The first version can only compute the length of the vector stored in the global variable v.</a:t>
            </a:r>
          </a:p>
          <a:p>
            <a:r>
              <a:rPr lang="en-US" sz="2400" dirty="0"/>
              <a:t>The second version can compute the length of any vector, as long as it has only three component values.</a:t>
            </a:r>
          </a:p>
          <a:p>
            <a:r>
              <a:rPr lang="en-US" sz="2400" dirty="0"/>
              <a:t>The third version generalizes the vector length computation so that it can compute the length of any vector in any number of dimensions.</a:t>
            </a:r>
          </a:p>
          <a:p>
            <a:r>
              <a:rPr lang="en-US" sz="2400" dirty="0"/>
              <a:t>As we can see, one of the keys to procedural abstraction is the ability to use </a:t>
            </a:r>
            <a:r>
              <a:rPr lang="en-US" sz="2400" i="1" dirty="0"/>
              <a:t>parameters</a:t>
            </a:r>
            <a:r>
              <a:rPr lang="en-US" sz="2400" dirty="0"/>
              <a:t> to allow the computation to be performed with varying data values.</a:t>
            </a:r>
          </a:p>
          <a:p>
            <a:endParaRPr lang="en-US" dirty="0"/>
          </a:p>
        </p:txBody>
      </p:sp>
      <p:sp>
        <p:nvSpPr>
          <p:cNvPr id="4" name="Slide Number Placeholder 3">
            <a:extLst>
              <a:ext uri="{FF2B5EF4-FFF2-40B4-BE49-F238E27FC236}">
                <a16:creationId xmlns:a16="http://schemas.microsoft.com/office/drawing/2014/main" id="{29CFC915-92DA-43B3-A366-D5B62431DB21}"/>
              </a:ext>
            </a:extLst>
          </p:cNvPr>
          <p:cNvSpPr>
            <a:spLocks noGrp="1"/>
          </p:cNvSpPr>
          <p:nvPr>
            <p:ph type="sldNum" sz="quarter" idx="11"/>
          </p:nvPr>
        </p:nvSpPr>
        <p:spPr/>
        <p:txBody>
          <a:bodyPr/>
          <a:lstStyle/>
          <a:p>
            <a:pPr>
              <a:defRPr/>
            </a:pPr>
            <a:fld id="{6AC1F71C-9DC5-4B81-8526-0135873DB428}" type="slidenum">
              <a:rPr lang="en-US" smtClean="0"/>
              <a:pPr>
                <a:defRPr/>
              </a:pPr>
              <a:t>16</a:t>
            </a:fld>
            <a:endParaRPr lang="en-US"/>
          </a:p>
        </p:txBody>
      </p:sp>
      <p:pic>
        <p:nvPicPr>
          <p:cNvPr id="5" name="Picture 4">
            <a:extLst>
              <a:ext uri="{FF2B5EF4-FFF2-40B4-BE49-F238E27FC236}">
                <a16:creationId xmlns:a16="http://schemas.microsoft.com/office/drawing/2014/main" id="{5DF008A2-1E88-4E21-B6F7-49FEEBAE8CD7}"/>
              </a:ext>
            </a:extLst>
          </p:cNvPr>
          <p:cNvPicPr>
            <a:picLocks noChangeAspect="1"/>
          </p:cNvPicPr>
          <p:nvPr/>
        </p:nvPicPr>
        <p:blipFill>
          <a:blip r:embed="rId2"/>
          <a:stretch>
            <a:fillRect/>
          </a:stretch>
        </p:blipFill>
        <p:spPr>
          <a:xfrm>
            <a:off x="374650" y="1016276"/>
            <a:ext cx="2216150" cy="5486322"/>
          </a:xfrm>
          <a:prstGeom prst="rect">
            <a:avLst/>
          </a:prstGeom>
        </p:spPr>
      </p:pic>
    </p:spTree>
    <p:extLst>
      <p:ext uri="{BB962C8B-B14F-4D97-AF65-F5344CB8AC3E}">
        <p14:creationId xmlns:p14="http://schemas.microsoft.com/office/powerpoint/2010/main" val="357043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FD9B-F722-42FD-A0A9-9E4AC0E0C6E2}"/>
              </a:ext>
            </a:extLst>
          </p:cNvPr>
          <p:cNvSpPr>
            <a:spLocks noGrp="1"/>
          </p:cNvSpPr>
          <p:nvPr>
            <p:ph type="title"/>
          </p:nvPr>
        </p:nvSpPr>
        <p:spPr/>
        <p:txBody>
          <a:bodyPr/>
          <a:lstStyle/>
          <a:p>
            <a:r>
              <a:rPr lang="en-US" dirty="0"/>
              <a:t>Data abstraction</a:t>
            </a:r>
          </a:p>
        </p:txBody>
      </p:sp>
      <p:sp>
        <p:nvSpPr>
          <p:cNvPr id="3" name="Content Placeholder 2">
            <a:extLst>
              <a:ext uri="{FF2B5EF4-FFF2-40B4-BE49-F238E27FC236}">
                <a16:creationId xmlns:a16="http://schemas.microsoft.com/office/drawing/2014/main" id="{2945BC1F-3766-4AAF-9341-E1D2E2997941}"/>
              </a:ext>
            </a:extLst>
          </p:cNvPr>
          <p:cNvSpPr>
            <a:spLocks noGrp="1"/>
          </p:cNvSpPr>
          <p:nvPr>
            <p:ph sz="quarter" idx="1"/>
          </p:nvPr>
        </p:nvSpPr>
        <p:spPr/>
        <p:txBody>
          <a:bodyPr/>
          <a:lstStyle/>
          <a:p>
            <a:r>
              <a:rPr lang="en-US" dirty="0"/>
              <a:t>Abstraction means displaying only essential information and hiding the details.</a:t>
            </a:r>
          </a:p>
          <a:p>
            <a:r>
              <a:rPr lang="en-US" dirty="0"/>
              <a:t>Class helps us to group data members and member functions using available access specifiers. A Class can decide which data member will be visible to outside world and which is not.</a:t>
            </a:r>
          </a:p>
          <a:p>
            <a:r>
              <a:rPr lang="en-US" dirty="0"/>
              <a:t>Members declared as public in a class, can be accessed from anywhere in the program.</a:t>
            </a:r>
          </a:p>
          <a:p>
            <a:r>
              <a:rPr lang="en-US" dirty="0"/>
              <a:t>Members declared as private in a class, can be accessed only from within the class. They are not allowed to be accessed from any part of code outside the class. </a:t>
            </a:r>
          </a:p>
        </p:txBody>
      </p:sp>
      <p:sp>
        <p:nvSpPr>
          <p:cNvPr id="4" name="Slide Number Placeholder 3">
            <a:extLst>
              <a:ext uri="{FF2B5EF4-FFF2-40B4-BE49-F238E27FC236}">
                <a16:creationId xmlns:a16="http://schemas.microsoft.com/office/drawing/2014/main" id="{F1BE0B65-1017-45D4-8015-BBE3DE134955}"/>
              </a:ext>
            </a:extLst>
          </p:cNvPr>
          <p:cNvSpPr>
            <a:spLocks noGrp="1"/>
          </p:cNvSpPr>
          <p:nvPr>
            <p:ph type="sldNum" sz="quarter" idx="11"/>
          </p:nvPr>
        </p:nvSpPr>
        <p:spPr/>
        <p:txBody>
          <a:bodyPr/>
          <a:lstStyle/>
          <a:p>
            <a:pPr>
              <a:defRPr/>
            </a:pPr>
            <a:fld id="{6AC1F71C-9DC5-4B81-8526-0135873DB428}" type="slidenum">
              <a:rPr lang="en-US" smtClean="0"/>
              <a:pPr>
                <a:defRPr/>
              </a:pPr>
              <a:t>17</a:t>
            </a:fld>
            <a:endParaRPr lang="en-US"/>
          </a:p>
        </p:txBody>
      </p:sp>
    </p:spTree>
    <p:extLst>
      <p:ext uri="{BB962C8B-B14F-4D97-AF65-F5344CB8AC3E}">
        <p14:creationId xmlns:p14="http://schemas.microsoft.com/office/powerpoint/2010/main" val="2714349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B605-8EDE-422B-95EA-B325A791C0E3}"/>
              </a:ext>
            </a:extLst>
          </p:cNvPr>
          <p:cNvSpPr>
            <a:spLocks noGrp="1"/>
          </p:cNvSpPr>
          <p:nvPr>
            <p:ph type="title"/>
          </p:nvPr>
        </p:nvSpPr>
        <p:spPr/>
        <p:txBody>
          <a:bodyPr/>
          <a:lstStyle/>
          <a:p>
            <a:r>
              <a:rPr lang="en-US" dirty="0"/>
              <a:t>Functional Languages</a:t>
            </a:r>
          </a:p>
        </p:txBody>
      </p:sp>
      <p:sp>
        <p:nvSpPr>
          <p:cNvPr id="3" name="Content Placeholder 2">
            <a:extLst>
              <a:ext uri="{FF2B5EF4-FFF2-40B4-BE49-F238E27FC236}">
                <a16:creationId xmlns:a16="http://schemas.microsoft.com/office/drawing/2014/main" id="{EB46C10C-F872-497E-9108-3C69BBF7395F}"/>
              </a:ext>
            </a:extLst>
          </p:cNvPr>
          <p:cNvSpPr>
            <a:spLocks noGrp="1"/>
          </p:cNvSpPr>
          <p:nvPr>
            <p:ph sz="quarter" idx="1"/>
          </p:nvPr>
        </p:nvSpPr>
        <p:spPr/>
        <p:txBody>
          <a:bodyPr/>
          <a:lstStyle/>
          <a:p>
            <a:r>
              <a:rPr lang="en-US" dirty="0"/>
              <a:t>Functional programming languages are specially designed to handle symbolic computation and list processing applications. Functional programming is based on mathematical functions. </a:t>
            </a:r>
          </a:p>
          <a:p>
            <a:r>
              <a:rPr lang="en-US" dirty="0"/>
              <a:t>Some of the popular functional programming languages include: Lisp, Python, Erlang, Haskell, Clojure, etc.</a:t>
            </a:r>
          </a:p>
          <a:p>
            <a:endParaRPr lang="en-US" dirty="0"/>
          </a:p>
        </p:txBody>
      </p:sp>
      <p:sp>
        <p:nvSpPr>
          <p:cNvPr id="4" name="Slide Number Placeholder 3">
            <a:extLst>
              <a:ext uri="{FF2B5EF4-FFF2-40B4-BE49-F238E27FC236}">
                <a16:creationId xmlns:a16="http://schemas.microsoft.com/office/drawing/2014/main" id="{073BC302-1127-4BAC-B8F0-625151C47E4A}"/>
              </a:ext>
            </a:extLst>
          </p:cNvPr>
          <p:cNvSpPr>
            <a:spLocks noGrp="1"/>
          </p:cNvSpPr>
          <p:nvPr>
            <p:ph type="sldNum" sz="quarter" idx="11"/>
          </p:nvPr>
        </p:nvSpPr>
        <p:spPr/>
        <p:txBody>
          <a:bodyPr/>
          <a:lstStyle/>
          <a:p>
            <a:pPr>
              <a:defRPr/>
            </a:pPr>
            <a:fld id="{6AC1F71C-9DC5-4B81-8526-0135873DB428}" type="slidenum">
              <a:rPr lang="en-US" smtClean="0"/>
              <a:pPr>
                <a:defRPr/>
              </a:pPr>
              <a:t>18</a:t>
            </a:fld>
            <a:endParaRPr lang="en-US"/>
          </a:p>
        </p:txBody>
      </p:sp>
    </p:spTree>
    <p:extLst>
      <p:ext uri="{BB962C8B-B14F-4D97-AF65-F5344CB8AC3E}">
        <p14:creationId xmlns:p14="http://schemas.microsoft.com/office/powerpoint/2010/main" val="678321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7A35-AB1D-4A8F-8000-0982E80B3734}"/>
              </a:ext>
            </a:extLst>
          </p:cNvPr>
          <p:cNvSpPr>
            <a:spLocks noGrp="1"/>
          </p:cNvSpPr>
          <p:nvPr>
            <p:ph type="title"/>
          </p:nvPr>
        </p:nvSpPr>
        <p:spPr/>
        <p:txBody>
          <a:bodyPr/>
          <a:lstStyle/>
          <a:p>
            <a:r>
              <a:rPr lang="en-US" dirty="0"/>
              <a:t>Logic languages</a:t>
            </a:r>
          </a:p>
        </p:txBody>
      </p:sp>
      <p:sp>
        <p:nvSpPr>
          <p:cNvPr id="3" name="Content Placeholder 2">
            <a:extLst>
              <a:ext uri="{FF2B5EF4-FFF2-40B4-BE49-F238E27FC236}">
                <a16:creationId xmlns:a16="http://schemas.microsoft.com/office/drawing/2014/main" id="{64FB96AF-CFAF-45A2-9C66-77AFED372C2A}"/>
              </a:ext>
            </a:extLst>
          </p:cNvPr>
          <p:cNvSpPr>
            <a:spLocks noGrp="1"/>
          </p:cNvSpPr>
          <p:nvPr>
            <p:ph sz="quarter" idx="1"/>
          </p:nvPr>
        </p:nvSpPr>
        <p:spPr>
          <a:xfrm>
            <a:off x="914400" y="1143000"/>
            <a:ext cx="7772400" cy="4779885"/>
          </a:xfrm>
        </p:spPr>
        <p:txBody>
          <a:bodyPr/>
          <a:lstStyle/>
          <a:p>
            <a:r>
              <a:rPr lang="en-US" dirty="0"/>
              <a:t>Logic programming is a type of programming paradigm which is largely based on formal logic. Any program written in a logic programming language is a set of sentences in logical form, expressing facts and rules about some problem domain. Major logic programming language families include Prolog, Answer set programming (ASP) and </a:t>
            </a:r>
            <a:r>
              <a:rPr lang="en-US" dirty="0" err="1"/>
              <a:t>Datalog</a:t>
            </a:r>
            <a:r>
              <a:rPr lang="en-US" dirty="0"/>
              <a:t>. In all of these languages, rules are written in the form of clauses: </a:t>
            </a:r>
          </a:p>
          <a:p>
            <a:pPr marL="0" indent="0">
              <a:buNone/>
            </a:pPr>
            <a:r>
              <a:rPr lang="en-US" dirty="0"/>
              <a:t>		H :- B1, …, Bn.</a:t>
            </a:r>
          </a:p>
          <a:p>
            <a:r>
              <a:rPr lang="en-US" dirty="0"/>
              <a:t>and are read declaratively as logical implications: </a:t>
            </a:r>
          </a:p>
          <a:p>
            <a:pPr marL="0" indent="0">
              <a:buNone/>
            </a:pPr>
            <a:r>
              <a:rPr lang="en-US" dirty="0"/>
              <a:t>		H if B1 and … and Bn.</a:t>
            </a:r>
          </a:p>
          <a:p>
            <a:r>
              <a:rPr lang="en-US" dirty="0"/>
              <a:t>H is called the head of the rule and B1, …, Bn is called the body. </a:t>
            </a:r>
          </a:p>
        </p:txBody>
      </p:sp>
      <p:sp>
        <p:nvSpPr>
          <p:cNvPr id="4" name="Slide Number Placeholder 3">
            <a:extLst>
              <a:ext uri="{FF2B5EF4-FFF2-40B4-BE49-F238E27FC236}">
                <a16:creationId xmlns:a16="http://schemas.microsoft.com/office/drawing/2014/main" id="{E1D0AD5B-7B55-4356-8DC4-53CDBDB9BBCE}"/>
              </a:ext>
            </a:extLst>
          </p:cNvPr>
          <p:cNvSpPr>
            <a:spLocks noGrp="1"/>
          </p:cNvSpPr>
          <p:nvPr>
            <p:ph type="sldNum" sz="quarter" idx="11"/>
          </p:nvPr>
        </p:nvSpPr>
        <p:spPr/>
        <p:txBody>
          <a:bodyPr/>
          <a:lstStyle/>
          <a:p>
            <a:pPr>
              <a:defRPr/>
            </a:pPr>
            <a:fld id="{6AC1F71C-9DC5-4B81-8526-0135873DB428}" type="slidenum">
              <a:rPr lang="en-US" smtClean="0"/>
              <a:pPr>
                <a:defRPr/>
              </a:pPr>
              <a:t>19</a:t>
            </a:fld>
            <a:endParaRPr lang="en-US"/>
          </a:p>
        </p:txBody>
      </p:sp>
    </p:spTree>
    <p:extLst>
      <p:ext uri="{BB962C8B-B14F-4D97-AF65-F5344CB8AC3E}">
        <p14:creationId xmlns:p14="http://schemas.microsoft.com/office/powerpoint/2010/main" val="29095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04800"/>
            <a:ext cx="7772400" cy="838200"/>
          </a:xfrm>
        </p:spPr>
        <p:txBody>
          <a:bodyPr/>
          <a:lstStyle/>
          <a:p>
            <a:pPr eaLnBrk="1" hangingPunct="1"/>
            <a:r>
              <a:rPr lang="en-US" altLang="en-US" sz="6000" dirty="0"/>
              <a:t>Course Description</a:t>
            </a:r>
          </a:p>
        </p:txBody>
      </p:sp>
      <p:sp>
        <p:nvSpPr>
          <p:cNvPr id="4" name="Slide Number Placeholder 4"/>
          <p:cNvSpPr>
            <a:spLocks noGrp="1"/>
          </p:cNvSpPr>
          <p:nvPr>
            <p:ph type="sldNum" sz="quarter" idx="11"/>
          </p:nvPr>
        </p:nvSpPr>
        <p:spPr/>
        <p:txBody>
          <a:bodyPr/>
          <a:lstStyle/>
          <a:p>
            <a:pPr>
              <a:defRPr/>
            </a:pPr>
            <a:fld id="{D8F67F46-E670-4CA6-9102-BE0091991AA4}" type="slidenum">
              <a:rPr lang="en-US"/>
              <a:pPr>
                <a:defRPr/>
              </a:pPr>
              <a:t>2</a:t>
            </a:fld>
            <a:endParaRPr lang="en-US"/>
          </a:p>
        </p:txBody>
      </p:sp>
      <p:sp>
        <p:nvSpPr>
          <p:cNvPr id="10244" name="Rectangle 3"/>
          <p:cNvSpPr>
            <a:spLocks noGrp="1" noChangeArrowheads="1"/>
          </p:cNvSpPr>
          <p:nvPr>
            <p:ph sz="quarter" idx="1"/>
          </p:nvPr>
        </p:nvSpPr>
        <p:spPr>
          <a:xfrm>
            <a:off x="304800" y="1066800"/>
            <a:ext cx="8610600" cy="5105400"/>
          </a:xfrm>
        </p:spPr>
        <p:txBody>
          <a:bodyPr/>
          <a:lstStyle/>
          <a:p>
            <a:r>
              <a:rPr lang="en-US" altLang="en-US" sz="2800" dirty="0"/>
              <a:t>“</a:t>
            </a:r>
            <a:r>
              <a:rPr lang="en-US" sz="2800" dirty="0"/>
              <a:t>Presents examples of important programming languages and paradigms such as LISP, ALGOL, ADA , ML, Prolog, and C++. Students write sample programs in some of the languages studied. The languages are used to illustrate programming language constructs such as binding, binding times, data types and implementation, operations (assignment data-type creation, pattern matching), data control, storage management, parameter passing, and operating environment. The suitability of these various languages for particular programming tasks is also covered.</a:t>
            </a:r>
            <a:r>
              <a:rPr lang="en-US" altLang="en-US" sz="2800" dirty="0"/>
              <a:t>”</a:t>
            </a:r>
          </a:p>
          <a:p>
            <a:r>
              <a:rPr lang="en-US" altLang="en-US" sz="2800" i="1" dirty="0"/>
              <a:t>Prerequisites</a:t>
            </a:r>
            <a:r>
              <a:rPr lang="en-US" altLang="en-US" sz="2800" dirty="0"/>
              <a:t>: CSE 219 or CSE 260, and CSE 220 and the </a:t>
            </a:r>
            <a:r>
              <a:rPr lang="en-US" sz="2800" dirty="0"/>
              <a:t>CSE major or permission of instructor</a:t>
            </a:r>
            <a:r>
              <a:rPr lang="en-US" altLang="en-US" sz="2800" dirty="0"/>
              <a: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23A2-B525-4743-944C-F1927205E1D8}"/>
              </a:ext>
            </a:extLst>
          </p:cNvPr>
          <p:cNvSpPr>
            <a:spLocks noGrp="1"/>
          </p:cNvSpPr>
          <p:nvPr>
            <p:ph type="title"/>
          </p:nvPr>
        </p:nvSpPr>
        <p:spPr/>
        <p:txBody>
          <a:bodyPr/>
          <a:lstStyle/>
          <a:p>
            <a:r>
              <a:rPr lang="en-US" dirty="0"/>
              <a:t>Concurrent Logic Programming</a:t>
            </a:r>
          </a:p>
        </p:txBody>
      </p:sp>
      <p:sp>
        <p:nvSpPr>
          <p:cNvPr id="3" name="Content Placeholder 2">
            <a:extLst>
              <a:ext uri="{FF2B5EF4-FFF2-40B4-BE49-F238E27FC236}">
                <a16:creationId xmlns:a16="http://schemas.microsoft.com/office/drawing/2014/main" id="{ACBCDE6D-22F1-4FE9-BA1F-26848A0A2890}"/>
              </a:ext>
            </a:extLst>
          </p:cNvPr>
          <p:cNvSpPr>
            <a:spLocks noGrp="1"/>
          </p:cNvSpPr>
          <p:nvPr>
            <p:ph sz="quarter" idx="1"/>
          </p:nvPr>
        </p:nvSpPr>
        <p:spPr>
          <a:xfrm>
            <a:off x="914400" y="1009650"/>
            <a:ext cx="7772400" cy="4779885"/>
          </a:xfrm>
        </p:spPr>
        <p:txBody>
          <a:bodyPr/>
          <a:lstStyle/>
          <a:p>
            <a:r>
              <a:rPr lang="en-US" sz="2400" dirty="0"/>
              <a:t>Multi-processor machines such as parallel and distributed computer systems provide benefits such as increased processing power. </a:t>
            </a:r>
          </a:p>
          <a:p>
            <a:r>
              <a:rPr lang="en-US" sz="2400" dirty="0"/>
              <a:t>A concurrent logic programming was necessary to allow parallelism so that parallel and distributed systems could also be used to benefit logic programming.</a:t>
            </a:r>
          </a:p>
          <a:p>
            <a:r>
              <a:rPr lang="en-US" sz="2400" dirty="0" err="1"/>
              <a:t>Parlog</a:t>
            </a:r>
            <a:r>
              <a:rPr lang="en-US" sz="2400" dirty="0"/>
              <a:t> and Concurrent Prolog are examples of concurrent logic programming languages. </a:t>
            </a:r>
          </a:p>
          <a:p>
            <a:r>
              <a:rPr lang="en-US" sz="2400" dirty="0"/>
              <a:t>Both concurrent logic programming languages support committed-choice indeterminacy which allow guards within procedures to be executed in parallel when more than one procedure is called. </a:t>
            </a:r>
          </a:p>
          <a:p>
            <a:r>
              <a:rPr lang="en-US" sz="2400" dirty="0"/>
              <a:t>The guard is a part of the body of a procedure which is specified by the programmer.</a:t>
            </a:r>
          </a:p>
        </p:txBody>
      </p:sp>
      <p:sp>
        <p:nvSpPr>
          <p:cNvPr id="4" name="Slide Number Placeholder 3">
            <a:extLst>
              <a:ext uri="{FF2B5EF4-FFF2-40B4-BE49-F238E27FC236}">
                <a16:creationId xmlns:a16="http://schemas.microsoft.com/office/drawing/2014/main" id="{6C0C90F6-BEFC-4EE8-8A61-0DB19CB1CFCE}"/>
              </a:ext>
            </a:extLst>
          </p:cNvPr>
          <p:cNvSpPr>
            <a:spLocks noGrp="1"/>
          </p:cNvSpPr>
          <p:nvPr>
            <p:ph type="sldNum" sz="quarter" idx="11"/>
          </p:nvPr>
        </p:nvSpPr>
        <p:spPr/>
        <p:txBody>
          <a:bodyPr/>
          <a:lstStyle/>
          <a:p>
            <a:pPr>
              <a:defRPr/>
            </a:pPr>
            <a:fld id="{6AC1F71C-9DC5-4B81-8526-0135873DB428}" type="slidenum">
              <a:rPr lang="en-US" smtClean="0"/>
              <a:pPr>
                <a:defRPr/>
              </a:pPr>
              <a:t>20</a:t>
            </a:fld>
            <a:endParaRPr lang="en-US"/>
          </a:p>
        </p:txBody>
      </p:sp>
    </p:spTree>
    <p:extLst>
      <p:ext uri="{BB962C8B-B14F-4D97-AF65-F5344CB8AC3E}">
        <p14:creationId xmlns:p14="http://schemas.microsoft.com/office/powerpoint/2010/main" val="3717142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7CB924A2-377B-42FB-AFB8-FCEBC33D46EF}" type="slidenum">
              <a:rPr lang="en-US" smtClean="0"/>
              <a:pPr>
                <a:defRPr/>
              </a:pPr>
              <a:t>21</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1076325"/>
            <a:ext cx="8921750"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6027003"/>
            <a:ext cx="8305800" cy="369332"/>
          </a:xfrm>
          <a:prstGeom prst="rect">
            <a:avLst/>
          </a:prstGeom>
        </p:spPr>
        <p:txBody>
          <a:bodyPr wrap="square">
            <a:spAutoFit/>
          </a:bodyPr>
          <a:lstStyle/>
          <a:p>
            <a:r>
              <a:rPr lang="en-US" sz="1800" dirty="0">
                <a:hlinkClick r:id="rId3"/>
              </a:rPr>
              <a:t>https://en.wikipedia.org/wiki/Programming_languages_used_in_most_popular_websites</a:t>
            </a:r>
            <a:r>
              <a:rPr lang="en-US" sz="1800" dirty="0"/>
              <a:t> </a:t>
            </a:r>
          </a:p>
        </p:txBody>
      </p:sp>
    </p:spTree>
    <p:extLst>
      <p:ext uri="{BB962C8B-B14F-4D97-AF65-F5344CB8AC3E}">
        <p14:creationId xmlns:p14="http://schemas.microsoft.com/office/powerpoint/2010/main" val="3679987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7CB924A2-377B-42FB-AFB8-FCEBC33D46EF}" type="slidenum">
              <a:rPr lang="en-US" smtClean="0"/>
              <a:pPr>
                <a:defRPr/>
              </a:pPr>
              <a:t>22</a:t>
            </a:fld>
            <a:endParaRPr lang="en-US"/>
          </a:p>
        </p:txBody>
      </p:sp>
      <p:pic>
        <p:nvPicPr>
          <p:cNvPr id="2050" name="Picture 2" descr="https://upload.wikimedia.org/wikipedia/en/thumb/d/d3/Tiobe_index.png/1024px-Tiobe_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410" y="159618"/>
            <a:ext cx="6792390" cy="56315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 y="6027003"/>
            <a:ext cx="8305800" cy="400110"/>
          </a:xfrm>
          <a:prstGeom prst="rect">
            <a:avLst/>
          </a:prstGeom>
        </p:spPr>
        <p:txBody>
          <a:bodyPr wrap="square">
            <a:spAutoFit/>
          </a:bodyPr>
          <a:lstStyle/>
          <a:p>
            <a:r>
              <a:rPr lang="en-US" sz="2000" dirty="0">
                <a:hlinkClick r:id="rId3"/>
              </a:rPr>
              <a:t>https://en.wikipedia.org/wiki/Measuring_programming_language_popularity</a:t>
            </a:r>
            <a:endParaRPr lang="en-US" sz="2000" dirty="0"/>
          </a:p>
        </p:txBody>
      </p:sp>
    </p:spTree>
    <p:extLst>
      <p:ext uri="{BB962C8B-B14F-4D97-AF65-F5344CB8AC3E}">
        <p14:creationId xmlns:p14="http://schemas.microsoft.com/office/powerpoint/2010/main" val="4094914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04800"/>
            <a:ext cx="7772400" cy="838200"/>
          </a:xfrm>
        </p:spPr>
        <p:txBody>
          <a:bodyPr/>
          <a:lstStyle/>
          <a:p>
            <a:r>
              <a:rPr lang="en-US" sz="6600" dirty="0"/>
              <a:t>Grading Schema</a:t>
            </a:r>
          </a:p>
        </p:txBody>
      </p:sp>
      <p:sp>
        <p:nvSpPr>
          <p:cNvPr id="19460" name="Rectangle 4"/>
          <p:cNvSpPr>
            <a:spLocks noGrp="1" noChangeArrowheads="1"/>
          </p:cNvSpPr>
          <p:nvPr>
            <p:ph sz="quarter" idx="1"/>
          </p:nvPr>
        </p:nvSpPr>
        <p:spPr>
          <a:xfrm>
            <a:off x="381000" y="1143000"/>
            <a:ext cx="8610600" cy="5105400"/>
          </a:xfrm>
        </p:spPr>
        <p:txBody>
          <a:bodyPr/>
          <a:lstStyle/>
          <a:p>
            <a:r>
              <a:rPr lang="en-US" sz="4000" dirty="0"/>
              <a:t>Homework assignments = 20%</a:t>
            </a:r>
          </a:p>
          <a:p>
            <a:r>
              <a:rPr lang="en-US" sz="4000" dirty="0"/>
              <a:t>Quizzes = 5%</a:t>
            </a:r>
          </a:p>
          <a:p>
            <a:r>
              <a:rPr lang="en-US" sz="4000" dirty="0"/>
              <a:t>Midterm exam 1 = 25%</a:t>
            </a:r>
          </a:p>
          <a:p>
            <a:r>
              <a:rPr lang="en-US" sz="4000" dirty="0"/>
              <a:t>Midterm exam 2 = 25%</a:t>
            </a:r>
          </a:p>
          <a:p>
            <a:r>
              <a:rPr lang="en-US" sz="4000" dirty="0"/>
              <a:t>Final exam = 25%</a:t>
            </a:r>
          </a:p>
          <a:p>
            <a:pPr lvl="2"/>
            <a:r>
              <a:rPr lang="en-US" dirty="0"/>
              <a:t>Do not miss the exams. Make-up exams will be given only in extenuating circumstances (e.g., doctor's note stating that you were ill and unfit to take the exam). Students who miss an exam for a valid reason may need to take a make-up exam; specific arrangements will be made on a case-by-case basis.</a:t>
            </a:r>
            <a:endParaRPr lang="en-US" sz="3400" dirty="0"/>
          </a:p>
        </p:txBody>
      </p:sp>
      <p:sp>
        <p:nvSpPr>
          <p:cNvPr id="4" name="Slide Number Placeholder 4">
            <a:extLst>
              <a:ext uri="{FF2B5EF4-FFF2-40B4-BE49-F238E27FC236}">
                <a16:creationId xmlns:a16="http://schemas.microsoft.com/office/drawing/2014/main" id="{64343BC2-493D-4F36-8100-AC5DEC4D4366}"/>
              </a:ext>
            </a:extLst>
          </p:cNvPr>
          <p:cNvSpPr>
            <a:spLocks noGrp="1"/>
          </p:cNvSpPr>
          <p:nvPr>
            <p:ph type="sldNum" sz="quarter" idx="11"/>
          </p:nvPr>
        </p:nvSpPr>
        <p:spPr bwMode="auto">
          <a:xfrm>
            <a:off x="146050" y="6210300"/>
            <a:ext cx="457200" cy="457200"/>
          </a:xfrm>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937A96-ADC9-4C01-BB94-C9FF2AE06B84}" type="slidenum">
              <a:rPr lang="en-US" altLang="en-US" sz="1400" smtClean="0">
                <a:solidFill>
                  <a:srgbClr val="FFFFFF"/>
                </a:solidFill>
                <a:latin typeface="Franklin Gothic Book" pitchFamily="34" charset="0"/>
              </a:rPr>
              <a:pPr/>
              <a:t>23</a:t>
            </a:fld>
            <a:endParaRPr lang="en-US" altLang="en-US" sz="1400">
              <a:solidFill>
                <a:srgbClr val="FFFFFF"/>
              </a:solidFill>
              <a:latin typeface="Franklin Gothic Book" pitchFamily="34" charset="0"/>
            </a:endParaRPr>
          </a:p>
        </p:txBody>
      </p:sp>
    </p:spTree>
    <p:extLst>
      <p:ext uri="{BB962C8B-B14F-4D97-AF65-F5344CB8AC3E}">
        <p14:creationId xmlns:p14="http://schemas.microsoft.com/office/powerpoint/2010/main" val="175947093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04800"/>
            <a:ext cx="7772400" cy="838200"/>
          </a:xfrm>
        </p:spPr>
        <p:txBody>
          <a:bodyPr/>
          <a:lstStyle/>
          <a:p>
            <a:r>
              <a:rPr lang="en-US" sz="6600" dirty="0"/>
              <a:t>Exam dates</a:t>
            </a:r>
          </a:p>
        </p:txBody>
      </p:sp>
      <p:sp>
        <p:nvSpPr>
          <p:cNvPr id="19460" name="Rectangle 4"/>
          <p:cNvSpPr>
            <a:spLocks noGrp="1" noChangeArrowheads="1"/>
          </p:cNvSpPr>
          <p:nvPr>
            <p:ph sz="quarter" idx="1"/>
          </p:nvPr>
        </p:nvSpPr>
        <p:spPr>
          <a:xfrm>
            <a:off x="381000" y="1143000"/>
            <a:ext cx="8610600" cy="5105400"/>
          </a:xfrm>
        </p:spPr>
        <p:txBody>
          <a:bodyPr/>
          <a:lstStyle/>
          <a:p>
            <a:r>
              <a:rPr lang="en-US" sz="3600" dirty="0"/>
              <a:t>Midterm exam 1:Thursday 20 Sep, </a:t>
            </a:r>
            <a:r>
              <a:rPr lang="en-US" sz="3600" dirty="0" err="1"/>
              <a:t>classtime</a:t>
            </a:r>
            <a:r>
              <a:rPr lang="en-US" sz="3600" dirty="0"/>
              <a:t>, in classroom.</a:t>
            </a:r>
          </a:p>
          <a:p>
            <a:r>
              <a:rPr lang="en-US" sz="3600" dirty="0"/>
              <a:t>Midterm exam 2:Tuesday 6 Nov, 2018, </a:t>
            </a:r>
            <a:r>
              <a:rPr lang="en-US" sz="3600" dirty="0" err="1"/>
              <a:t>classtime</a:t>
            </a:r>
            <a:r>
              <a:rPr lang="en-US" sz="3600" dirty="0"/>
              <a:t>, in classroom.</a:t>
            </a:r>
          </a:p>
          <a:p>
            <a:r>
              <a:rPr lang="en-US" sz="3600" dirty="0"/>
              <a:t>Final exam: See Final Exams University Schedule.</a:t>
            </a:r>
            <a:endParaRPr lang="en-US" sz="5400" dirty="0"/>
          </a:p>
        </p:txBody>
      </p:sp>
      <p:sp>
        <p:nvSpPr>
          <p:cNvPr id="4" name="Slide Number Placeholder 4">
            <a:extLst>
              <a:ext uri="{FF2B5EF4-FFF2-40B4-BE49-F238E27FC236}">
                <a16:creationId xmlns:a16="http://schemas.microsoft.com/office/drawing/2014/main" id="{67CB060B-56BA-4CEF-B9C6-7AA4A5F9F1E6}"/>
              </a:ext>
            </a:extLst>
          </p:cNvPr>
          <p:cNvSpPr>
            <a:spLocks noGrp="1"/>
          </p:cNvSpPr>
          <p:nvPr>
            <p:ph type="sldNum" sz="quarter" idx="11"/>
          </p:nvPr>
        </p:nvSpPr>
        <p:spPr bwMode="auto">
          <a:xfrm>
            <a:off x="146050" y="6210300"/>
            <a:ext cx="457200" cy="457200"/>
          </a:xfrm>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937A96-ADC9-4C01-BB94-C9FF2AE06B84}" type="slidenum">
              <a:rPr lang="en-US" altLang="en-US" sz="1400" smtClean="0">
                <a:solidFill>
                  <a:srgbClr val="FFFFFF"/>
                </a:solidFill>
                <a:latin typeface="Franklin Gothic Book" pitchFamily="34" charset="0"/>
              </a:rPr>
              <a:pPr/>
              <a:t>24</a:t>
            </a:fld>
            <a:endParaRPr lang="en-US" altLang="en-US" sz="1400">
              <a:solidFill>
                <a:srgbClr val="FFFFFF"/>
              </a:solidFill>
              <a:latin typeface="Franklin Gothic Book" pitchFamily="34" charset="0"/>
            </a:endParaRPr>
          </a:p>
        </p:txBody>
      </p:sp>
    </p:spTree>
    <p:extLst>
      <p:ext uri="{BB962C8B-B14F-4D97-AF65-F5344CB8AC3E}">
        <p14:creationId xmlns:p14="http://schemas.microsoft.com/office/powerpoint/2010/main" val="122385914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04800"/>
            <a:ext cx="7772400" cy="838200"/>
          </a:xfrm>
        </p:spPr>
        <p:txBody>
          <a:bodyPr/>
          <a:lstStyle/>
          <a:p>
            <a:r>
              <a:rPr lang="en-US" sz="6600" dirty="0"/>
              <a:t>Grading Schema</a:t>
            </a:r>
          </a:p>
        </p:txBody>
      </p:sp>
      <p:sp>
        <p:nvSpPr>
          <p:cNvPr id="19460" name="Rectangle 4"/>
          <p:cNvSpPr>
            <a:spLocks noGrp="1" noChangeArrowheads="1"/>
          </p:cNvSpPr>
          <p:nvPr>
            <p:ph sz="quarter" idx="1"/>
          </p:nvPr>
        </p:nvSpPr>
        <p:spPr>
          <a:xfrm>
            <a:off x="381000" y="1143000"/>
            <a:ext cx="8610600" cy="5105400"/>
          </a:xfrm>
        </p:spPr>
        <p:txBody>
          <a:bodyPr/>
          <a:lstStyle/>
          <a:p>
            <a:r>
              <a:rPr lang="en-US" b="1" dirty="0"/>
              <a:t>The Pass/No Credit (P/NC) option is not available for this course.</a:t>
            </a:r>
            <a:endParaRPr lang="en-US" dirty="0"/>
          </a:p>
          <a:p>
            <a:pPr lvl="1"/>
            <a:r>
              <a:rPr lang="en-US" dirty="0"/>
              <a:t>This policy applies to </a:t>
            </a:r>
            <a:r>
              <a:rPr lang="en-US" i="1" dirty="0"/>
              <a:t>all</a:t>
            </a:r>
            <a:r>
              <a:rPr lang="en-US" dirty="0"/>
              <a:t> CSE/ISE undergraduate courses used to satisfy the graduation requirements for the major.</a:t>
            </a:r>
          </a:p>
          <a:p>
            <a:endParaRPr lang="en-US" dirty="0"/>
          </a:p>
        </p:txBody>
      </p:sp>
      <p:sp>
        <p:nvSpPr>
          <p:cNvPr id="4" name="Slide Number Placeholder 4">
            <a:extLst>
              <a:ext uri="{FF2B5EF4-FFF2-40B4-BE49-F238E27FC236}">
                <a16:creationId xmlns:a16="http://schemas.microsoft.com/office/drawing/2014/main" id="{9883E2AF-0AD3-4FA6-9D05-2851E7C0F521}"/>
              </a:ext>
            </a:extLst>
          </p:cNvPr>
          <p:cNvSpPr>
            <a:spLocks noGrp="1"/>
          </p:cNvSpPr>
          <p:nvPr>
            <p:ph type="sldNum" sz="quarter" idx="11"/>
          </p:nvPr>
        </p:nvSpPr>
        <p:spPr bwMode="auto">
          <a:xfrm>
            <a:off x="146050" y="6210300"/>
            <a:ext cx="457200" cy="457200"/>
          </a:xfrm>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937A96-ADC9-4C01-BB94-C9FF2AE06B84}" type="slidenum">
              <a:rPr lang="en-US" altLang="en-US" sz="1400" smtClean="0">
                <a:solidFill>
                  <a:srgbClr val="FFFFFF"/>
                </a:solidFill>
                <a:latin typeface="Franklin Gothic Book" pitchFamily="34" charset="0"/>
              </a:rPr>
              <a:pPr/>
              <a:t>25</a:t>
            </a:fld>
            <a:endParaRPr lang="en-US" altLang="en-US" sz="1400">
              <a:solidFill>
                <a:srgbClr val="FFFFFF"/>
              </a:solidFill>
              <a:latin typeface="Franklin Gothic Book" pitchFamily="34" charset="0"/>
            </a:endParaRPr>
          </a:p>
        </p:txBody>
      </p:sp>
    </p:spTree>
    <p:extLst>
      <p:ext uri="{BB962C8B-B14F-4D97-AF65-F5344CB8AC3E}">
        <p14:creationId xmlns:p14="http://schemas.microsoft.com/office/powerpoint/2010/main" val="59627868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04800"/>
            <a:ext cx="7772400" cy="838200"/>
          </a:xfrm>
        </p:spPr>
        <p:txBody>
          <a:bodyPr/>
          <a:lstStyle/>
          <a:p>
            <a:r>
              <a:rPr lang="en-US" sz="6600" dirty="0"/>
              <a:t>Grading </a:t>
            </a:r>
          </a:p>
        </p:txBody>
      </p:sp>
      <p:sp>
        <p:nvSpPr>
          <p:cNvPr id="19460" name="Rectangle 4"/>
          <p:cNvSpPr>
            <a:spLocks noGrp="1" noChangeArrowheads="1"/>
          </p:cNvSpPr>
          <p:nvPr>
            <p:ph sz="quarter" idx="1"/>
          </p:nvPr>
        </p:nvSpPr>
        <p:spPr>
          <a:xfrm>
            <a:off x="381000" y="1143000"/>
            <a:ext cx="8610600" cy="5105400"/>
          </a:xfrm>
        </p:spPr>
        <p:txBody>
          <a:bodyPr/>
          <a:lstStyle/>
          <a:p>
            <a:r>
              <a:rPr lang="en-US" dirty="0"/>
              <a:t>The final grade you receive in this class will reflect, as far as possible, the extent to which you have mastered the concepts and their applications. </a:t>
            </a:r>
          </a:p>
          <a:p>
            <a:r>
              <a:rPr lang="en-US" dirty="0"/>
              <a:t>How much someone needs a grade, or how close they are to the next higher grade, will have no effect on grade. </a:t>
            </a:r>
          </a:p>
          <a:p>
            <a:r>
              <a:rPr lang="en-US" dirty="0"/>
              <a:t>As the instructor, I want everyone to do well in this course, and will make every reasonable effort to help you understand the material taught. </a:t>
            </a:r>
          </a:p>
          <a:p>
            <a:r>
              <a:rPr lang="en-US" dirty="0"/>
              <a:t>However, the grades provided at the end of the semester are final. </a:t>
            </a:r>
          </a:p>
        </p:txBody>
      </p:sp>
      <p:sp>
        <p:nvSpPr>
          <p:cNvPr id="4" name="Slide Number Placeholder 4">
            <a:extLst>
              <a:ext uri="{FF2B5EF4-FFF2-40B4-BE49-F238E27FC236}">
                <a16:creationId xmlns:a16="http://schemas.microsoft.com/office/drawing/2014/main" id="{0C3427CF-018F-480A-BA4F-D1D1C6342650}"/>
              </a:ext>
            </a:extLst>
          </p:cNvPr>
          <p:cNvSpPr>
            <a:spLocks noGrp="1"/>
          </p:cNvSpPr>
          <p:nvPr>
            <p:ph type="sldNum" sz="quarter" idx="11"/>
          </p:nvPr>
        </p:nvSpPr>
        <p:spPr bwMode="auto">
          <a:xfrm>
            <a:off x="146050" y="6210300"/>
            <a:ext cx="457200" cy="457200"/>
          </a:xfrm>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937A96-ADC9-4C01-BB94-C9FF2AE06B84}" type="slidenum">
              <a:rPr lang="en-US" altLang="en-US" sz="1400" smtClean="0">
                <a:solidFill>
                  <a:srgbClr val="FFFFFF"/>
                </a:solidFill>
                <a:latin typeface="Franklin Gothic Book" pitchFamily="34" charset="0"/>
              </a:rPr>
              <a:pPr/>
              <a:t>26</a:t>
            </a:fld>
            <a:endParaRPr lang="en-US" altLang="en-US" sz="1400">
              <a:solidFill>
                <a:srgbClr val="FFFFFF"/>
              </a:solidFill>
              <a:latin typeface="Franklin Gothic Book" pitchFamily="34" charset="0"/>
            </a:endParaRPr>
          </a:p>
        </p:txBody>
      </p:sp>
    </p:spTree>
    <p:extLst>
      <p:ext uri="{BB962C8B-B14F-4D97-AF65-F5344CB8AC3E}">
        <p14:creationId xmlns:p14="http://schemas.microsoft.com/office/powerpoint/2010/main" val="131890802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533400" y="274638"/>
            <a:ext cx="8610600" cy="735012"/>
          </a:xfrm>
        </p:spPr>
        <p:txBody>
          <a:bodyPr/>
          <a:lstStyle/>
          <a:p>
            <a:r>
              <a:rPr lang="en-US" altLang="en-US" sz="4800" dirty="0" err="1"/>
              <a:t>Regrading</a:t>
            </a:r>
            <a:r>
              <a:rPr lang="en-US" altLang="en-US" sz="4800" dirty="0"/>
              <a:t> of Homework/Exams</a:t>
            </a:r>
          </a:p>
        </p:txBody>
      </p:sp>
      <p:sp>
        <p:nvSpPr>
          <p:cNvPr id="21507" name="Rectangle 3"/>
          <p:cNvSpPr>
            <a:spLocks noGrp="1"/>
          </p:cNvSpPr>
          <p:nvPr>
            <p:ph sz="quarter" idx="1"/>
          </p:nvPr>
        </p:nvSpPr>
        <p:spPr>
          <a:xfrm>
            <a:off x="609600" y="990600"/>
            <a:ext cx="8534400" cy="5410200"/>
          </a:xfrm>
        </p:spPr>
        <p:txBody>
          <a:bodyPr/>
          <a:lstStyle/>
          <a:p>
            <a:r>
              <a:rPr lang="en-US" altLang="en-US" sz="4000" dirty="0"/>
              <a:t>Please meet with a TA or the instructor and arrange for regrading.</a:t>
            </a:r>
          </a:p>
          <a:p>
            <a:r>
              <a:rPr lang="en-US" altLang="en-US" sz="4000" b="1" dirty="0"/>
              <a:t>You have one week from the day grades are posted or mailed or announced</a:t>
            </a:r>
          </a:p>
          <a:p>
            <a:pPr lvl="1"/>
            <a:r>
              <a:rPr lang="en-US" altLang="en-US" sz="4000" dirty="0"/>
              <a:t>Late requests will not be entertained</a:t>
            </a:r>
          </a:p>
        </p:txBody>
      </p:sp>
      <p:sp>
        <p:nvSpPr>
          <p:cNvPr id="4" name="Slide Number Placeholder 4">
            <a:extLst>
              <a:ext uri="{FF2B5EF4-FFF2-40B4-BE49-F238E27FC236}">
                <a16:creationId xmlns:a16="http://schemas.microsoft.com/office/drawing/2014/main" id="{7ED5D810-3974-4678-BF8B-98F080C2610B}"/>
              </a:ext>
            </a:extLst>
          </p:cNvPr>
          <p:cNvSpPr>
            <a:spLocks noGrp="1"/>
          </p:cNvSpPr>
          <p:nvPr>
            <p:ph type="sldNum" sz="quarter" idx="11"/>
          </p:nvPr>
        </p:nvSpPr>
        <p:spPr bwMode="auto">
          <a:xfrm>
            <a:off x="146050" y="6210300"/>
            <a:ext cx="457200" cy="457200"/>
          </a:xfrm>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937A96-ADC9-4C01-BB94-C9FF2AE06B84}" type="slidenum">
              <a:rPr lang="en-US" altLang="en-US" sz="1400" smtClean="0">
                <a:solidFill>
                  <a:srgbClr val="FFFFFF"/>
                </a:solidFill>
                <a:latin typeface="Franklin Gothic Book" pitchFamily="34" charset="0"/>
              </a:rPr>
              <a:pPr/>
              <a:t>27</a:t>
            </a:fld>
            <a:endParaRPr lang="en-US" altLang="en-US" sz="1400">
              <a:solidFill>
                <a:srgbClr val="FFFFFF"/>
              </a:solidFill>
              <a:latin typeface="Franklin Gothic Book" pitchFamily="34" charset="0"/>
            </a:endParaRPr>
          </a:p>
        </p:txBody>
      </p:sp>
    </p:spTree>
    <p:extLst>
      <p:ext uri="{BB962C8B-B14F-4D97-AF65-F5344CB8AC3E}">
        <p14:creationId xmlns:p14="http://schemas.microsoft.com/office/powerpoint/2010/main" val="1229025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04800"/>
            <a:ext cx="7772400" cy="838200"/>
          </a:xfrm>
        </p:spPr>
        <p:txBody>
          <a:bodyPr/>
          <a:lstStyle/>
          <a:p>
            <a:pPr eaLnBrk="1" hangingPunct="1"/>
            <a:r>
              <a:rPr lang="en-US" altLang="en-US" sz="6600" dirty="0"/>
              <a:t>Assignments</a:t>
            </a:r>
          </a:p>
        </p:txBody>
      </p:sp>
      <p:sp>
        <p:nvSpPr>
          <p:cNvPr id="19460" name="Rectangle 4"/>
          <p:cNvSpPr>
            <a:spLocks noGrp="1" noChangeArrowheads="1"/>
          </p:cNvSpPr>
          <p:nvPr>
            <p:ph sz="quarter" idx="1"/>
          </p:nvPr>
        </p:nvSpPr>
        <p:spPr>
          <a:xfrm>
            <a:off x="381000" y="1143000"/>
            <a:ext cx="8610600" cy="5334000"/>
          </a:xfrm>
        </p:spPr>
        <p:txBody>
          <a:bodyPr/>
          <a:lstStyle/>
          <a:p>
            <a:pPr eaLnBrk="1" hangingPunct="1">
              <a:lnSpc>
                <a:spcPct val="90000"/>
              </a:lnSpc>
            </a:pPr>
            <a:r>
              <a:rPr lang="en-US" dirty="0"/>
              <a:t>There will be regular programming assignments which must be submitted electronically on </a:t>
            </a:r>
            <a:r>
              <a:rPr lang="en-US" b="1" dirty="0"/>
              <a:t>Blackboard </a:t>
            </a:r>
            <a:r>
              <a:rPr lang="en-US" dirty="0"/>
              <a:t>(</a:t>
            </a:r>
            <a:r>
              <a:rPr lang="en-US" dirty="0">
                <a:hlinkClick r:id="rId3"/>
              </a:rPr>
              <a:t>http://blackboard.stonybrook.edu</a:t>
            </a:r>
            <a:r>
              <a:rPr lang="en-US" dirty="0"/>
              <a:t>) by the announced due date and time.</a:t>
            </a:r>
            <a:endParaRPr lang="en-US" altLang="en-US" dirty="0"/>
          </a:p>
          <a:p>
            <a:pPr lvl="1" eaLnBrk="1" hangingPunct="1">
              <a:lnSpc>
                <a:spcPct val="90000"/>
              </a:lnSpc>
            </a:pPr>
            <a:r>
              <a:rPr lang="en-US" altLang="en-US" sz="2600" dirty="0"/>
              <a:t>no late submission is permitted</a:t>
            </a:r>
          </a:p>
          <a:p>
            <a:pPr eaLnBrk="1" hangingPunct="1">
              <a:lnSpc>
                <a:spcPct val="90000"/>
              </a:lnSpc>
            </a:pPr>
            <a:r>
              <a:rPr lang="en-US" altLang="en-US" dirty="0"/>
              <a:t>All assignments should be submitted electronically</a:t>
            </a:r>
          </a:p>
          <a:p>
            <a:pPr lvl="1" eaLnBrk="1" hangingPunct="1">
              <a:lnSpc>
                <a:spcPct val="90000"/>
              </a:lnSpc>
            </a:pPr>
            <a:r>
              <a:rPr lang="en-US" altLang="en-US" sz="2600" dirty="0"/>
              <a:t>Blackboard </a:t>
            </a:r>
          </a:p>
          <a:p>
            <a:pPr eaLnBrk="1" hangingPunct="1">
              <a:lnSpc>
                <a:spcPct val="90000"/>
              </a:lnSpc>
            </a:pPr>
            <a:r>
              <a:rPr lang="en-US" dirty="0"/>
              <a:t>All code must compile. Code that does not compile will not be graded. </a:t>
            </a:r>
          </a:p>
          <a:p>
            <a:pPr lvl="1" eaLnBrk="1" hangingPunct="1">
              <a:lnSpc>
                <a:spcPct val="90000"/>
              </a:lnSpc>
            </a:pPr>
            <a:r>
              <a:rPr lang="en-US" dirty="0"/>
              <a:t>Assignments will be graded based on program performance and documentation. </a:t>
            </a:r>
          </a:p>
          <a:p>
            <a:pPr lvl="1" eaLnBrk="1" hangingPunct="1">
              <a:lnSpc>
                <a:spcPct val="90000"/>
              </a:lnSpc>
            </a:pPr>
            <a:r>
              <a:rPr lang="en-US" dirty="0"/>
              <a:t>Submissions that are no submitted as requested in the assignment will not receive any credit (e.g., a Test.java file cannot be test.java, test.txt, johnSmith.java or anything else but Test.java; same for method arity)</a:t>
            </a:r>
            <a:endParaRPr lang="en-US" altLang="en-US" sz="2600" dirty="0"/>
          </a:p>
        </p:txBody>
      </p:sp>
      <p:sp>
        <p:nvSpPr>
          <p:cNvPr id="4" name="Slide Number Placeholder 4">
            <a:extLst>
              <a:ext uri="{FF2B5EF4-FFF2-40B4-BE49-F238E27FC236}">
                <a16:creationId xmlns:a16="http://schemas.microsoft.com/office/drawing/2014/main" id="{09B040A3-4F70-42C9-A2B5-415AF7F187DF}"/>
              </a:ext>
            </a:extLst>
          </p:cNvPr>
          <p:cNvSpPr>
            <a:spLocks noGrp="1"/>
          </p:cNvSpPr>
          <p:nvPr>
            <p:ph type="sldNum" sz="quarter" idx="11"/>
          </p:nvPr>
        </p:nvSpPr>
        <p:spPr bwMode="auto">
          <a:xfrm>
            <a:off x="146050" y="6210300"/>
            <a:ext cx="457200" cy="457200"/>
          </a:xfrm>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937A96-ADC9-4C01-BB94-C9FF2AE06B84}" type="slidenum">
              <a:rPr lang="en-US" altLang="en-US" sz="1400" smtClean="0">
                <a:solidFill>
                  <a:srgbClr val="FFFFFF"/>
                </a:solidFill>
                <a:latin typeface="Franklin Gothic Book" pitchFamily="34" charset="0"/>
              </a:rPr>
              <a:pPr/>
              <a:t>28</a:t>
            </a:fld>
            <a:endParaRPr lang="en-US" altLang="en-US" sz="1400">
              <a:solidFill>
                <a:srgbClr val="FFFFFF"/>
              </a:solidFill>
              <a:latin typeface="Franklin Gothic Book" pitchFamily="34" charset="0"/>
            </a:endParaRPr>
          </a:p>
        </p:txBody>
      </p:sp>
    </p:spTree>
    <p:extLst>
      <p:ext uri="{BB962C8B-B14F-4D97-AF65-F5344CB8AC3E}">
        <p14:creationId xmlns:p14="http://schemas.microsoft.com/office/powerpoint/2010/main" val="85674342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533400" y="274638"/>
            <a:ext cx="8610600" cy="735012"/>
          </a:xfrm>
        </p:spPr>
        <p:txBody>
          <a:bodyPr/>
          <a:lstStyle/>
          <a:p>
            <a:r>
              <a:rPr lang="en-US" altLang="en-US" sz="4800" dirty="0"/>
              <a:t>Lecture Notes	</a:t>
            </a:r>
          </a:p>
        </p:txBody>
      </p:sp>
      <p:sp>
        <p:nvSpPr>
          <p:cNvPr id="21507" name="Rectangle 3"/>
          <p:cNvSpPr>
            <a:spLocks noGrp="1"/>
          </p:cNvSpPr>
          <p:nvPr>
            <p:ph sz="quarter" idx="1"/>
          </p:nvPr>
        </p:nvSpPr>
        <p:spPr>
          <a:xfrm>
            <a:off x="609600" y="990600"/>
            <a:ext cx="8534400" cy="5410200"/>
          </a:xfrm>
        </p:spPr>
        <p:txBody>
          <a:bodyPr/>
          <a:lstStyle/>
          <a:p>
            <a:r>
              <a:rPr lang="en-US" altLang="en-US" dirty="0"/>
              <a:t>I encourage you to print the slides, </a:t>
            </a:r>
            <a:r>
              <a:rPr lang="en-US" dirty="0"/>
              <a:t> so you can focus on just listening in class.</a:t>
            </a:r>
          </a:p>
          <a:p>
            <a:r>
              <a:rPr lang="en-US" dirty="0"/>
              <a:t>There are a lot of example code in the lecture notes and I will add more every week, but I will prioritize on the most important aspects and leave the extras for reference.</a:t>
            </a:r>
            <a:endParaRPr lang="en-US" altLang="en-US" dirty="0"/>
          </a:p>
          <a:p>
            <a:pPr lvl="1"/>
            <a:r>
              <a:rPr lang="en-US" altLang="en-US" dirty="0"/>
              <a:t>I know they say that writing notes would help us learn better, but personally I cannot write and still completely hear everything that someone says.</a:t>
            </a:r>
          </a:p>
          <a:p>
            <a:pPr lvl="1"/>
            <a:r>
              <a:rPr lang="en-US" dirty="0"/>
              <a:t>I process someone's statement, start writing while half listening, get through half of what I was supposed to write, and then blank out, thereby forgetting what I was supposed to write and what I had heard while I was writing (it might just be sleep deprivation, but it could probably be partially attributed to the density of the lessons).</a:t>
            </a:r>
            <a:endParaRPr lang="en-US" altLang="en-US" dirty="0"/>
          </a:p>
        </p:txBody>
      </p:sp>
      <p:sp>
        <p:nvSpPr>
          <p:cNvPr id="4" name="Slide Number Placeholder 4">
            <a:extLst>
              <a:ext uri="{FF2B5EF4-FFF2-40B4-BE49-F238E27FC236}">
                <a16:creationId xmlns:a16="http://schemas.microsoft.com/office/drawing/2014/main" id="{74B93080-D688-4756-838C-911447E9D565}"/>
              </a:ext>
            </a:extLst>
          </p:cNvPr>
          <p:cNvSpPr>
            <a:spLocks noGrp="1"/>
          </p:cNvSpPr>
          <p:nvPr>
            <p:ph type="sldNum" sz="quarter" idx="11"/>
          </p:nvPr>
        </p:nvSpPr>
        <p:spPr bwMode="auto">
          <a:xfrm>
            <a:off x="146050" y="6210300"/>
            <a:ext cx="457200" cy="457200"/>
          </a:xfrm>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937A96-ADC9-4C01-BB94-C9FF2AE06B84}" type="slidenum">
              <a:rPr lang="en-US" altLang="en-US" sz="1400" smtClean="0">
                <a:solidFill>
                  <a:srgbClr val="FFFFFF"/>
                </a:solidFill>
                <a:latin typeface="Franklin Gothic Book" pitchFamily="34" charset="0"/>
              </a:rPr>
              <a:pPr/>
              <a:t>29</a:t>
            </a:fld>
            <a:endParaRPr lang="en-US" altLang="en-US" sz="1400">
              <a:solidFill>
                <a:srgbClr val="FFFFFF"/>
              </a:solidFill>
              <a:latin typeface="Franklin Gothic Book" pitchFamily="34" charset="0"/>
            </a:endParaRPr>
          </a:p>
        </p:txBody>
      </p:sp>
    </p:spTree>
    <p:extLst>
      <p:ext uri="{BB962C8B-B14F-4D97-AF65-F5344CB8AC3E}">
        <p14:creationId xmlns:p14="http://schemas.microsoft.com/office/powerpoint/2010/main" val="4215064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838200"/>
          </a:xfrm>
        </p:spPr>
        <p:txBody>
          <a:bodyPr/>
          <a:lstStyle/>
          <a:p>
            <a:pPr eaLnBrk="1" hangingPunct="1"/>
            <a:r>
              <a:rPr lang="en-US" altLang="en-US" sz="5400" dirty="0"/>
              <a:t>Official Course Outcomes</a:t>
            </a:r>
          </a:p>
        </p:txBody>
      </p:sp>
      <p:sp>
        <p:nvSpPr>
          <p:cNvPr id="4" name="Slide Number Placeholder 4"/>
          <p:cNvSpPr>
            <a:spLocks noGrp="1"/>
          </p:cNvSpPr>
          <p:nvPr>
            <p:ph type="sldNum" sz="quarter" idx="11"/>
          </p:nvPr>
        </p:nvSpPr>
        <p:spPr/>
        <p:txBody>
          <a:bodyPr/>
          <a:lstStyle/>
          <a:p>
            <a:pPr>
              <a:defRPr/>
            </a:pPr>
            <a:fld id="{80C03C37-8BC4-4107-BD7B-4DDA54928084}" type="slidenum">
              <a:rPr lang="en-US"/>
              <a:pPr>
                <a:defRPr/>
              </a:pPr>
              <a:t>3</a:t>
            </a:fld>
            <a:endParaRPr lang="en-US"/>
          </a:p>
        </p:txBody>
      </p:sp>
      <p:sp>
        <p:nvSpPr>
          <p:cNvPr id="13316" name="Rectangle 3"/>
          <p:cNvSpPr>
            <a:spLocks noGrp="1" noChangeArrowheads="1"/>
          </p:cNvSpPr>
          <p:nvPr>
            <p:ph sz="quarter" idx="1"/>
          </p:nvPr>
        </p:nvSpPr>
        <p:spPr>
          <a:xfrm>
            <a:off x="533400" y="1143000"/>
            <a:ext cx="8610600" cy="5105400"/>
          </a:xfrm>
        </p:spPr>
        <p:txBody>
          <a:bodyPr/>
          <a:lstStyle/>
          <a:p>
            <a:r>
              <a:rPr lang="en-US" sz="4000" dirty="0"/>
              <a:t>The following are the official course goals agreed upon by the faculty for this course:</a:t>
            </a:r>
          </a:p>
          <a:p>
            <a:pPr lvl="1"/>
            <a:r>
              <a:rPr lang="en-US" altLang="en-US" sz="3500" dirty="0"/>
              <a:t>Knowledge of, and ability to use, language features used in current programming languages.</a:t>
            </a:r>
          </a:p>
          <a:p>
            <a:pPr lvl="1"/>
            <a:r>
              <a:rPr lang="en-US" altLang="en-US" sz="3500" dirty="0"/>
              <a:t>An ability to program in different language paradigms and evaluate their relative benefits.</a:t>
            </a:r>
          </a:p>
          <a:p>
            <a:pPr lvl="1"/>
            <a:r>
              <a:rPr lang="en-US" altLang="en-US" sz="3500" dirty="0"/>
              <a:t>An understanding of the key concepts in the implementation of common features of programming languages.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304800" y="274638"/>
            <a:ext cx="10210800" cy="735012"/>
          </a:xfrm>
        </p:spPr>
        <p:txBody>
          <a:bodyPr/>
          <a:lstStyle/>
          <a:p>
            <a:r>
              <a:rPr lang="en-US" altLang="en-US" sz="6000" dirty="0"/>
              <a:t>Disability </a:t>
            </a:r>
            <a:r>
              <a:rPr lang="en-US" sz="6000" dirty="0"/>
              <a:t>Support Services</a:t>
            </a:r>
            <a:endParaRPr lang="en-US" altLang="en-US" sz="6000" dirty="0"/>
          </a:p>
        </p:txBody>
      </p:sp>
      <p:sp>
        <p:nvSpPr>
          <p:cNvPr id="23555" name="Rectangle 3"/>
          <p:cNvSpPr>
            <a:spLocks noGrp="1"/>
          </p:cNvSpPr>
          <p:nvPr>
            <p:ph sz="quarter" idx="1"/>
          </p:nvPr>
        </p:nvSpPr>
        <p:spPr>
          <a:xfrm>
            <a:off x="609600" y="1066800"/>
            <a:ext cx="8382000" cy="5105400"/>
          </a:xfrm>
        </p:spPr>
        <p:txBody>
          <a:bodyPr/>
          <a:lstStyle/>
          <a:p>
            <a:r>
              <a:rPr lang="en-US" altLang="en-US" sz="3600" dirty="0"/>
              <a:t>If you have a physical, psychological, medical or learning disability, contact the DSS office at Room 128 ECC. Phone 632-6748/TDD</a:t>
            </a:r>
          </a:p>
          <a:p>
            <a:r>
              <a:rPr lang="en-US" altLang="en-US" sz="3600" dirty="0"/>
              <a:t>If you are planning to take an exam at DSS office, you need to tell me ahead of time for every exam. </a:t>
            </a:r>
          </a:p>
          <a:p>
            <a:r>
              <a:rPr lang="en-US" altLang="en-US" sz="3600" b="1" dirty="0"/>
              <a:t>All documentation of disability is confidential.</a:t>
            </a:r>
          </a:p>
          <a:p>
            <a:endParaRPr lang="en-US" altLang="en-US" sz="3600" dirty="0"/>
          </a:p>
        </p:txBody>
      </p:sp>
      <p:sp>
        <p:nvSpPr>
          <p:cNvPr id="4" name="Slide Number Placeholder 4">
            <a:extLst>
              <a:ext uri="{FF2B5EF4-FFF2-40B4-BE49-F238E27FC236}">
                <a16:creationId xmlns:a16="http://schemas.microsoft.com/office/drawing/2014/main" id="{30E52CF8-7D14-4E7A-9EC5-4ECAA2444E1C}"/>
              </a:ext>
            </a:extLst>
          </p:cNvPr>
          <p:cNvSpPr>
            <a:spLocks noGrp="1"/>
          </p:cNvSpPr>
          <p:nvPr>
            <p:ph type="sldNum" sz="quarter" idx="11"/>
          </p:nvPr>
        </p:nvSpPr>
        <p:spPr bwMode="auto">
          <a:xfrm>
            <a:off x="146050" y="6210300"/>
            <a:ext cx="457200" cy="457200"/>
          </a:xfrm>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937A96-ADC9-4C01-BB94-C9FF2AE06B84}" type="slidenum">
              <a:rPr lang="en-US" altLang="en-US" sz="1400" smtClean="0">
                <a:solidFill>
                  <a:srgbClr val="FFFFFF"/>
                </a:solidFill>
                <a:latin typeface="Franklin Gothic Book" pitchFamily="34" charset="0"/>
              </a:rPr>
              <a:pPr/>
              <a:t>30</a:t>
            </a:fld>
            <a:endParaRPr lang="en-US" altLang="en-US" sz="1400">
              <a:solidFill>
                <a:srgbClr val="FFFFFF"/>
              </a:solidFill>
              <a:latin typeface="Franklin Gothic Book" pitchFamily="34" charset="0"/>
            </a:endParaRPr>
          </a:p>
        </p:txBody>
      </p:sp>
    </p:spTree>
    <p:extLst>
      <p:ext uri="{BB962C8B-B14F-4D97-AF65-F5344CB8AC3E}">
        <p14:creationId xmlns:p14="http://schemas.microsoft.com/office/powerpoint/2010/main" val="480387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04800"/>
            <a:ext cx="7772400" cy="838200"/>
          </a:xfrm>
        </p:spPr>
        <p:txBody>
          <a:bodyPr/>
          <a:lstStyle/>
          <a:p>
            <a:pPr eaLnBrk="1" hangingPunct="1"/>
            <a:r>
              <a:rPr lang="en-US" altLang="en-US" sz="6000" dirty="0"/>
              <a:t>Academic Integrity</a:t>
            </a:r>
          </a:p>
        </p:txBody>
      </p:sp>
      <p:sp>
        <p:nvSpPr>
          <p:cNvPr id="22532" name="Rectangle 4"/>
          <p:cNvSpPr>
            <a:spLocks noGrp="1" noChangeArrowheads="1"/>
          </p:cNvSpPr>
          <p:nvPr>
            <p:ph sz="quarter" idx="1"/>
          </p:nvPr>
        </p:nvSpPr>
        <p:spPr>
          <a:xfrm>
            <a:off x="304800" y="1066800"/>
            <a:ext cx="8839200" cy="5257800"/>
          </a:xfrm>
        </p:spPr>
        <p:txBody>
          <a:bodyPr/>
          <a:lstStyle/>
          <a:p>
            <a:r>
              <a:rPr lang="en-US" dirty="0"/>
              <a:t>The following rules are posted in every course syllabus: "</a:t>
            </a:r>
            <a:r>
              <a:rPr lang="en-US" i="1" dirty="0"/>
              <a:t>Each student must pursue his or her academic goals honestly and be personally accountable for all submitted work. Representing another person's work as your own is always wrong. </a:t>
            </a:r>
            <a:r>
              <a:rPr lang="en-US" b="1" i="1" u="sng" dirty="0"/>
              <a:t>Any suspected instance of academic dishonesty will be reported to the Academic Judiciary.</a:t>
            </a:r>
            <a:r>
              <a:rPr lang="en-US" i="1" dirty="0"/>
              <a:t> For more comprehensive information on academic integrity, including categories of academic dishonesty, please refer to the academic judiciary website at</a:t>
            </a:r>
            <a:r>
              <a:rPr lang="en-US" dirty="0"/>
              <a:t> </a:t>
            </a:r>
            <a:r>
              <a:rPr lang="en-US" u="sng" dirty="0">
                <a:hlinkClick r:id="rId3"/>
              </a:rPr>
              <a:t>http://www.stonybrook.edu/commcms/academic_integrity/</a:t>
            </a:r>
            <a:r>
              <a:rPr lang="en-US" dirty="0"/>
              <a:t>"</a:t>
            </a:r>
          </a:p>
        </p:txBody>
      </p:sp>
      <p:sp>
        <p:nvSpPr>
          <p:cNvPr id="4" name="Slide Number Placeholder 4">
            <a:extLst>
              <a:ext uri="{FF2B5EF4-FFF2-40B4-BE49-F238E27FC236}">
                <a16:creationId xmlns:a16="http://schemas.microsoft.com/office/drawing/2014/main" id="{D49F33B0-4F72-4AA1-B0E3-C5FF3AF59F2C}"/>
              </a:ext>
            </a:extLst>
          </p:cNvPr>
          <p:cNvSpPr>
            <a:spLocks noGrp="1"/>
          </p:cNvSpPr>
          <p:nvPr>
            <p:ph type="sldNum" sz="quarter" idx="11"/>
          </p:nvPr>
        </p:nvSpPr>
        <p:spPr bwMode="auto">
          <a:xfrm>
            <a:off x="146050" y="6210300"/>
            <a:ext cx="457200" cy="457200"/>
          </a:xfrm>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937A96-ADC9-4C01-BB94-C9FF2AE06B84}" type="slidenum">
              <a:rPr lang="en-US" altLang="en-US" sz="1400" smtClean="0">
                <a:solidFill>
                  <a:srgbClr val="FFFFFF"/>
                </a:solidFill>
                <a:latin typeface="Franklin Gothic Book" pitchFamily="34" charset="0"/>
              </a:rPr>
              <a:pPr/>
              <a:t>31</a:t>
            </a:fld>
            <a:endParaRPr lang="en-US" altLang="en-US" sz="1400">
              <a:solidFill>
                <a:srgbClr val="FFFFFF"/>
              </a:solidFill>
              <a:latin typeface="Franklin Gothic Book" pitchFamily="34" charset="0"/>
            </a:endParaRPr>
          </a:p>
        </p:txBody>
      </p:sp>
    </p:spTree>
    <p:extLst>
      <p:ext uri="{BB962C8B-B14F-4D97-AF65-F5344CB8AC3E}">
        <p14:creationId xmlns:p14="http://schemas.microsoft.com/office/powerpoint/2010/main" val="33130977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3600" y="1618833"/>
            <a:ext cx="6096000" cy="2800767"/>
          </a:xfrm>
          <a:prstGeom prst="rect">
            <a:avLst/>
          </a:prstGeom>
        </p:spPr>
        <p:txBody>
          <a:bodyPr wrap="square">
            <a:spAutoFit/>
          </a:bodyPr>
          <a:lstStyle/>
          <a:p>
            <a:r>
              <a:rPr lang="en-US" sz="8800" dirty="0"/>
              <a:t>Welcome </a:t>
            </a:r>
          </a:p>
          <a:p>
            <a:r>
              <a:rPr lang="en-US" sz="8800" dirty="0"/>
              <a:t>and Enjoy! </a:t>
            </a:r>
          </a:p>
        </p:txBody>
      </p:sp>
    </p:spTree>
    <p:extLst>
      <p:ext uri="{BB962C8B-B14F-4D97-AF65-F5344CB8AC3E}">
        <p14:creationId xmlns:p14="http://schemas.microsoft.com/office/powerpoint/2010/main" val="79981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304800"/>
            <a:ext cx="7772400" cy="838200"/>
          </a:xfrm>
        </p:spPr>
        <p:txBody>
          <a:bodyPr/>
          <a:lstStyle/>
          <a:p>
            <a:pPr eaLnBrk="1" hangingPunct="1"/>
            <a:r>
              <a:rPr lang="en-US" altLang="en-US" sz="7200" dirty="0"/>
              <a:t>Topics</a:t>
            </a:r>
          </a:p>
        </p:txBody>
      </p:sp>
      <p:sp>
        <p:nvSpPr>
          <p:cNvPr id="4" name="Slide Number Placeholder 4"/>
          <p:cNvSpPr>
            <a:spLocks noGrp="1"/>
          </p:cNvSpPr>
          <p:nvPr>
            <p:ph type="sldNum" sz="quarter" idx="11"/>
          </p:nvPr>
        </p:nvSpPr>
        <p:spPr/>
        <p:txBody>
          <a:bodyPr/>
          <a:lstStyle/>
          <a:p>
            <a:pPr>
              <a:defRPr/>
            </a:pPr>
            <a:fld id="{2ADEE225-821F-48C8-9B16-CBD54DECC12C}" type="slidenum">
              <a:rPr lang="en-US"/>
              <a:pPr>
                <a:defRPr/>
              </a:pPr>
              <a:t>4</a:t>
            </a:fld>
            <a:endParaRPr lang="en-US"/>
          </a:p>
        </p:txBody>
      </p:sp>
      <p:sp>
        <p:nvSpPr>
          <p:cNvPr id="15364" name="Rectangle 3"/>
          <p:cNvSpPr>
            <a:spLocks noGrp="1" noChangeArrowheads="1"/>
          </p:cNvSpPr>
          <p:nvPr>
            <p:ph sz="quarter" idx="1"/>
          </p:nvPr>
        </p:nvSpPr>
        <p:spPr>
          <a:xfrm>
            <a:off x="304800" y="1066800"/>
            <a:ext cx="8610600" cy="5105400"/>
          </a:xfrm>
        </p:spPr>
        <p:txBody>
          <a:bodyPr/>
          <a:lstStyle/>
          <a:p>
            <a:pPr eaLnBrk="1" hangingPunct="1">
              <a:lnSpc>
                <a:spcPct val="90000"/>
              </a:lnSpc>
            </a:pPr>
            <a:r>
              <a:rPr lang="en-US" altLang="en-US" sz="2800" b="1" dirty="0"/>
              <a:t>Major Topics Covered in Course:</a:t>
            </a:r>
          </a:p>
          <a:p>
            <a:pPr lvl="1" eaLnBrk="1" hangingPunct="1">
              <a:lnSpc>
                <a:spcPct val="90000"/>
              </a:lnSpc>
            </a:pPr>
            <a:r>
              <a:rPr lang="en-US" altLang="en-US" sz="2800" dirty="0"/>
              <a:t>Principles of Language Design</a:t>
            </a:r>
          </a:p>
          <a:p>
            <a:pPr lvl="1" eaLnBrk="1" hangingPunct="1">
              <a:lnSpc>
                <a:spcPct val="90000"/>
              </a:lnSpc>
            </a:pPr>
            <a:r>
              <a:rPr lang="en-US" altLang="en-US" sz="2800" dirty="0"/>
              <a:t>Specification of Language Syntax</a:t>
            </a:r>
          </a:p>
          <a:p>
            <a:pPr lvl="1" eaLnBrk="1" hangingPunct="1">
              <a:lnSpc>
                <a:spcPct val="90000"/>
              </a:lnSpc>
            </a:pPr>
            <a:r>
              <a:rPr lang="en-US" altLang="en-US" sz="2800" dirty="0"/>
              <a:t>Survey of Procedural and OO Languages</a:t>
            </a:r>
          </a:p>
          <a:p>
            <a:pPr lvl="1" eaLnBrk="1" hangingPunct="1">
              <a:lnSpc>
                <a:spcPct val="90000"/>
              </a:lnSpc>
            </a:pPr>
            <a:r>
              <a:rPr lang="en-US" altLang="en-US" sz="2800" dirty="0"/>
              <a:t>Intro. to Functional Programming</a:t>
            </a:r>
          </a:p>
          <a:p>
            <a:pPr lvl="1" eaLnBrk="1" hangingPunct="1">
              <a:lnSpc>
                <a:spcPct val="90000"/>
              </a:lnSpc>
            </a:pPr>
            <a:r>
              <a:rPr lang="en-US" altLang="en-US" sz="2800" dirty="0"/>
              <a:t>Intro. to Logic Programming</a:t>
            </a:r>
          </a:p>
          <a:p>
            <a:pPr lvl="1" eaLnBrk="1" hangingPunct="1">
              <a:lnSpc>
                <a:spcPct val="90000"/>
              </a:lnSpc>
            </a:pPr>
            <a:r>
              <a:rPr lang="en-US" altLang="en-US" sz="2800" dirty="0"/>
              <a:t>Programming Language Semantics</a:t>
            </a:r>
          </a:p>
          <a:p>
            <a:pPr lvl="1" eaLnBrk="1" hangingPunct="1">
              <a:lnSpc>
                <a:spcPct val="90000"/>
              </a:lnSpc>
            </a:pPr>
            <a:r>
              <a:rPr lang="en-US" altLang="en-US" sz="2800" dirty="0"/>
              <a:t>Values; Bindings; Types; </a:t>
            </a:r>
          </a:p>
          <a:p>
            <a:pPr lvl="1" eaLnBrk="1" hangingPunct="1">
              <a:lnSpc>
                <a:spcPct val="90000"/>
              </a:lnSpc>
            </a:pPr>
            <a:r>
              <a:rPr lang="en-US" altLang="en-US" sz="2800" dirty="0"/>
              <a:t>Programming Language Constructs</a:t>
            </a:r>
          </a:p>
          <a:p>
            <a:pPr lvl="1" eaLnBrk="1" hangingPunct="1">
              <a:lnSpc>
                <a:spcPct val="90000"/>
              </a:lnSpc>
            </a:pPr>
            <a:r>
              <a:rPr lang="en-US" altLang="en-US" sz="2800" dirty="0"/>
              <a:t>Expressions; Statements</a:t>
            </a:r>
          </a:p>
          <a:p>
            <a:pPr lvl="1" eaLnBrk="1" hangingPunct="1">
              <a:lnSpc>
                <a:spcPct val="90000"/>
              </a:lnSpc>
            </a:pPr>
            <a:r>
              <a:rPr lang="en-US" altLang="en-US" sz="2800" dirty="0"/>
              <a:t>Procedures and Environments</a:t>
            </a:r>
          </a:p>
          <a:p>
            <a:pPr lvl="1" eaLnBrk="1" hangingPunct="1">
              <a:lnSpc>
                <a:spcPct val="90000"/>
              </a:lnSpc>
            </a:pPr>
            <a:r>
              <a:rPr lang="en-US" altLang="en-US" sz="2800" dirty="0"/>
              <a:t>Parameter Passing</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a:t>
            </a:r>
          </a:p>
        </p:txBody>
      </p:sp>
      <p:sp>
        <p:nvSpPr>
          <p:cNvPr id="3" name="Content Placeholder 2"/>
          <p:cNvSpPr>
            <a:spLocks noGrp="1"/>
          </p:cNvSpPr>
          <p:nvPr>
            <p:ph idx="1"/>
          </p:nvPr>
        </p:nvSpPr>
        <p:spPr>
          <a:xfrm>
            <a:off x="320068" y="1971597"/>
            <a:ext cx="8503864" cy="3433482"/>
          </a:xfrm>
        </p:spPr>
        <p:txBody>
          <a:bodyPr>
            <a:normAutofit/>
          </a:bodyPr>
          <a:lstStyle/>
          <a:p>
            <a:r>
              <a:rPr lang="en-US" dirty="0"/>
              <a:t>Pravin </a:t>
            </a:r>
            <a:r>
              <a:rPr lang="en-US" dirty="0" err="1"/>
              <a:t>Pawar</a:t>
            </a:r>
            <a:endParaRPr lang="en-US" dirty="0"/>
          </a:p>
          <a:p>
            <a:r>
              <a:rPr lang="en-US" dirty="0"/>
              <a:t>Office: B424</a:t>
            </a:r>
          </a:p>
          <a:p>
            <a:r>
              <a:rPr lang="en-US" dirty="0"/>
              <a:t>Email: pravin.pawar@sunykorea.ac.kr</a:t>
            </a:r>
          </a:p>
          <a:p>
            <a:r>
              <a:rPr lang="en-US" dirty="0"/>
              <a:t>Phone: +82-032-626-1227</a:t>
            </a:r>
          </a:p>
          <a:p>
            <a:r>
              <a:rPr lang="en-US" dirty="0"/>
              <a:t>Office Hours: </a:t>
            </a:r>
            <a:r>
              <a:rPr lang="en-US" i="1" dirty="0"/>
              <a:t>Mon: 3:00-5:00PM, Wed: 10:30-12:30PM, 3:00-5:00PM</a:t>
            </a:r>
          </a:p>
        </p:txBody>
      </p:sp>
      <p:sp>
        <p:nvSpPr>
          <p:cNvPr id="4" name="Footer Placeholder 3">
            <a:extLst>
              <a:ext uri="{FF2B5EF4-FFF2-40B4-BE49-F238E27FC236}">
                <a16:creationId xmlns:a16="http://schemas.microsoft.com/office/drawing/2014/main" id="{5E99D52D-9EA1-4102-826B-E2BC2883119A}"/>
              </a:ext>
            </a:extLst>
          </p:cNvPr>
          <p:cNvSpPr>
            <a:spLocks noGrp="1"/>
          </p:cNvSpPr>
          <p:nvPr>
            <p:ph type="ftr" sz="quarter" idx="11"/>
          </p:nvPr>
        </p:nvSpPr>
        <p:spPr/>
        <p:txBody>
          <a:bodyPr/>
          <a:lstStyle/>
          <a:p>
            <a:r>
              <a:rPr lang="en-US"/>
              <a:t>(c) Arthur Lee, Tony Mione- SUNY Korea - CSE 101</a:t>
            </a:r>
          </a:p>
        </p:txBody>
      </p:sp>
      <p:sp>
        <p:nvSpPr>
          <p:cNvPr id="5" name="Slide Number Placeholder 4">
            <a:extLst>
              <a:ext uri="{FF2B5EF4-FFF2-40B4-BE49-F238E27FC236}">
                <a16:creationId xmlns:a16="http://schemas.microsoft.com/office/drawing/2014/main" id="{583190FF-4752-422D-A9FD-92058AF4B274}"/>
              </a:ext>
            </a:extLst>
          </p:cNvPr>
          <p:cNvSpPr>
            <a:spLocks noGrp="1"/>
          </p:cNvSpPr>
          <p:nvPr>
            <p:ph type="sldNum" sz="quarter" idx="12"/>
          </p:nvPr>
        </p:nvSpPr>
        <p:spPr/>
        <p:txBody>
          <a:bodyPr/>
          <a:lstStyle/>
          <a:p>
            <a:fld id="{E29BF8A0-881F-9B42-8DF7-7F4C738CBC54}" type="slidenum">
              <a:rPr lang="en-US" smtClean="0"/>
              <a:t>5</a:t>
            </a:fld>
            <a:endParaRPr lang="en-US"/>
          </a:p>
        </p:txBody>
      </p:sp>
    </p:spTree>
    <p:extLst>
      <p:ext uri="{BB962C8B-B14F-4D97-AF65-F5344CB8AC3E}">
        <p14:creationId xmlns:p14="http://schemas.microsoft.com/office/powerpoint/2010/main" val="340904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838200"/>
          </a:xfrm>
        </p:spPr>
        <p:txBody>
          <a:bodyPr/>
          <a:lstStyle/>
          <a:p>
            <a:pPr eaLnBrk="1" hangingPunct="1"/>
            <a:r>
              <a:rPr lang="en-US" altLang="en-US" sz="6000" dirty="0"/>
              <a:t>General Information</a:t>
            </a:r>
          </a:p>
        </p:txBody>
      </p:sp>
      <p:sp>
        <p:nvSpPr>
          <p:cNvPr id="4" name="Slide Number Placeholder 4"/>
          <p:cNvSpPr>
            <a:spLocks noGrp="1"/>
          </p:cNvSpPr>
          <p:nvPr>
            <p:ph type="sldNum" sz="quarter" idx="11"/>
          </p:nvPr>
        </p:nvSpPr>
        <p:spPr/>
        <p:txBody>
          <a:bodyPr/>
          <a:lstStyle/>
          <a:p>
            <a:pPr>
              <a:defRPr/>
            </a:pPr>
            <a:fld id="{7597FBAC-D457-4265-81D7-AD7E2610DEF0}" type="slidenum">
              <a:rPr lang="en-US"/>
              <a:pPr>
                <a:defRPr/>
              </a:pPr>
              <a:t>6</a:t>
            </a:fld>
            <a:endParaRPr lang="en-US"/>
          </a:p>
        </p:txBody>
      </p:sp>
      <p:sp>
        <p:nvSpPr>
          <p:cNvPr id="11268" name="Rectangle 3"/>
          <p:cNvSpPr>
            <a:spLocks noGrp="1" noChangeArrowheads="1"/>
          </p:cNvSpPr>
          <p:nvPr>
            <p:ph sz="quarter" idx="1"/>
          </p:nvPr>
        </p:nvSpPr>
        <p:spPr>
          <a:xfrm>
            <a:off x="304800" y="1219200"/>
            <a:ext cx="8610600" cy="5105400"/>
          </a:xfrm>
        </p:spPr>
        <p:txBody>
          <a:bodyPr/>
          <a:lstStyle/>
          <a:p>
            <a:pPr eaLnBrk="1" hangingPunct="1">
              <a:lnSpc>
                <a:spcPct val="90000"/>
              </a:lnSpc>
            </a:pPr>
            <a:r>
              <a:rPr lang="en-US" altLang="en-US" sz="4400" dirty="0"/>
              <a:t>Meeting Information:</a:t>
            </a:r>
          </a:p>
          <a:p>
            <a:pPr lvl="1"/>
            <a:r>
              <a:rPr lang="fr-FR" sz="4000" dirty="0"/>
              <a:t>Lectures: </a:t>
            </a:r>
            <a:r>
              <a:rPr lang="fr-FR" sz="4000" dirty="0" err="1"/>
              <a:t>TuTh</a:t>
            </a:r>
            <a:r>
              <a:rPr lang="fr-FR" sz="4000" dirty="0"/>
              <a:t> 2:00-3:20PM, C107.</a:t>
            </a:r>
          </a:p>
          <a:p>
            <a:r>
              <a:rPr lang="en-US" altLang="en-US" sz="4200" dirty="0"/>
              <a:t>Course Web page: </a:t>
            </a:r>
            <a:r>
              <a:rPr lang="en-US" altLang="en-US" sz="4000" dirty="0">
                <a:hlinkClick r:id="rId3"/>
              </a:rPr>
              <a:t>https://sunyk.cs.stonybrook.edu/~cse307</a:t>
            </a:r>
            <a:r>
              <a:rPr lang="en-US" altLang="en-US" sz="4000" dirty="0"/>
              <a:t>    </a:t>
            </a:r>
          </a:p>
          <a:p>
            <a:r>
              <a:rPr lang="en-US" altLang="en-US" sz="4000" dirty="0"/>
              <a:t>Blackboard will be used for assignments, grades and course material</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838200"/>
          </a:xfrm>
        </p:spPr>
        <p:txBody>
          <a:bodyPr/>
          <a:lstStyle/>
          <a:p>
            <a:pPr eaLnBrk="1" hangingPunct="1"/>
            <a:r>
              <a:rPr lang="en-US" altLang="en-US" sz="7200" dirty="0"/>
              <a:t>Textbook</a:t>
            </a:r>
          </a:p>
        </p:txBody>
      </p:sp>
      <p:sp>
        <p:nvSpPr>
          <p:cNvPr id="4" name="Slide Number Placeholder 4"/>
          <p:cNvSpPr>
            <a:spLocks noGrp="1"/>
          </p:cNvSpPr>
          <p:nvPr>
            <p:ph type="sldNum" sz="quarter" idx="11"/>
          </p:nvPr>
        </p:nvSpPr>
        <p:spPr/>
        <p:txBody>
          <a:bodyPr/>
          <a:lstStyle/>
          <a:p>
            <a:pPr>
              <a:defRPr/>
            </a:pPr>
            <a:fld id="{DA8313EF-E7A1-4EE2-81B4-D5C65A19835E}" type="slidenum">
              <a:rPr lang="en-US"/>
              <a:pPr>
                <a:defRPr/>
              </a:pPr>
              <a:t>7</a:t>
            </a:fld>
            <a:endParaRPr lang="en-US"/>
          </a:p>
        </p:txBody>
      </p:sp>
      <p:sp>
        <p:nvSpPr>
          <p:cNvPr id="14340" name="Rectangle 3"/>
          <p:cNvSpPr>
            <a:spLocks noGrp="1" noChangeArrowheads="1"/>
          </p:cNvSpPr>
          <p:nvPr>
            <p:ph sz="quarter" idx="1"/>
          </p:nvPr>
        </p:nvSpPr>
        <p:spPr>
          <a:xfrm>
            <a:off x="304800" y="1066800"/>
            <a:ext cx="8610600" cy="5105400"/>
          </a:xfrm>
        </p:spPr>
        <p:txBody>
          <a:bodyPr/>
          <a:lstStyle/>
          <a:p>
            <a:pPr eaLnBrk="1" hangingPunct="1">
              <a:lnSpc>
                <a:spcPct val="90000"/>
              </a:lnSpc>
            </a:pPr>
            <a:r>
              <a:rPr lang="en-US" altLang="en-US" sz="3200" dirty="0"/>
              <a:t>Programming Language Pragmatics</a:t>
            </a:r>
            <a:r>
              <a:rPr lang="en-US" altLang="en-US" dirty="0"/>
              <a:t> by Michael Scott. Fourth  Edition, Morgan Kaufmann Publishers, 2015.</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042" y="1828800"/>
            <a:ext cx="849777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533400" y="274638"/>
            <a:ext cx="8610600" cy="735012"/>
          </a:xfrm>
        </p:spPr>
        <p:txBody>
          <a:bodyPr/>
          <a:lstStyle/>
          <a:p>
            <a:r>
              <a:rPr lang="en-US" sz="4800" dirty="0"/>
              <a:t>Class Schedule</a:t>
            </a:r>
          </a:p>
        </p:txBody>
      </p:sp>
      <p:sp>
        <p:nvSpPr>
          <p:cNvPr id="4" name="Rectangle 1"/>
          <p:cNvSpPr>
            <a:spLocks noChangeArrowheads="1"/>
          </p:cNvSpPr>
          <p:nvPr/>
        </p:nvSpPr>
        <p:spPr bwMode="auto">
          <a:xfrm>
            <a:off x="914400" y="1171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charset="0"/>
                <a:cs typeface="Arial" charset="0"/>
              </a:rPr>
            </a:br>
            <a:br>
              <a:rPr kumimoji="0" lang="en-US" altLang="en-US" sz="1800" b="0" i="0" u="none" strike="noStrike" cap="none" normalizeH="0" baseline="0">
                <a:ln>
                  <a:noFill/>
                </a:ln>
                <a:solidFill>
                  <a:schemeClr val="tx1"/>
                </a:solidFill>
                <a:effectLst/>
                <a:latin typeface="Arial" charset="0"/>
                <a:cs typeface="Arial" charset="0"/>
              </a:rPr>
            </a:br>
            <a:endParaRPr kumimoji="0" lang="en-US" altLang="en-US" sz="1800" b="0" i="0" u="none" strike="noStrike" cap="none" normalizeH="0" baseline="0">
              <a:ln>
                <a:noFill/>
              </a:ln>
              <a:solidFill>
                <a:schemeClr val="tx1"/>
              </a:solidFill>
              <a:effectLst/>
              <a:latin typeface="Arial" charset="0"/>
              <a:cs typeface="Arial" charset="0"/>
            </a:endParaRPr>
          </a:p>
        </p:txBody>
      </p:sp>
      <p:graphicFrame>
        <p:nvGraphicFramePr>
          <p:cNvPr id="2" name="Table 1"/>
          <p:cNvGraphicFramePr>
            <a:graphicFrameLocks noGrp="1"/>
          </p:cNvGraphicFramePr>
          <p:nvPr>
            <p:extLst/>
          </p:nvPr>
        </p:nvGraphicFramePr>
        <p:xfrm>
          <a:off x="457200" y="914400"/>
          <a:ext cx="8458200" cy="5723648"/>
        </p:xfrm>
        <a:graphic>
          <a:graphicData uri="http://schemas.openxmlformats.org/drawingml/2006/table">
            <a:tbl>
              <a:tblPr/>
              <a:tblGrid>
                <a:gridCol w="1067307">
                  <a:extLst>
                    <a:ext uri="{9D8B030D-6E8A-4147-A177-3AD203B41FA5}">
                      <a16:colId xmlns:a16="http://schemas.microsoft.com/office/drawing/2014/main" val="941577915"/>
                    </a:ext>
                  </a:extLst>
                </a:gridCol>
                <a:gridCol w="7390893">
                  <a:extLst>
                    <a:ext uri="{9D8B030D-6E8A-4147-A177-3AD203B41FA5}">
                      <a16:colId xmlns:a16="http://schemas.microsoft.com/office/drawing/2014/main" val="1736779672"/>
                    </a:ext>
                  </a:extLst>
                </a:gridCol>
              </a:tblGrid>
              <a:tr h="343164">
                <a:tc>
                  <a:txBody>
                    <a:bodyPr/>
                    <a:lstStyle/>
                    <a:p>
                      <a:pPr algn="l" fontAlgn="t"/>
                      <a:r>
                        <a:rPr lang="en-US" sz="2000">
                          <a:effectLst/>
                        </a:rPr>
                        <a:t>Week</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2000">
                          <a:effectLst/>
                        </a:rPr>
                        <a:t>Lecture Topics</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21436585"/>
                  </a:ext>
                </a:extLst>
              </a:tr>
              <a:tr h="343164">
                <a:tc>
                  <a:txBody>
                    <a:bodyPr/>
                    <a:lstStyle/>
                    <a:p>
                      <a:pPr fontAlgn="t"/>
                      <a:r>
                        <a:rPr lang="en-US" sz="2000">
                          <a:effectLst/>
                        </a:rPr>
                        <a:t>1</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fontAlgn="t"/>
                      <a:r>
                        <a:rPr lang="en-US" sz="2000">
                          <a:effectLst/>
                        </a:rPr>
                        <a:t>Introduction to Programming Languages</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5189986"/>
                  </a:ext>
                </a:extLst>
              </a:tr>
              <a:tr h="343164">
                <a:tc>
                  <a:txBody>
                    <a:bodyPr/>
                    <a:lstStyle/>
                    <a:p>
                      <a:pPr fontAlgn="t"/>
                      <a:r>
                        <a:rPr lang="en-US" sz="2000">
                          <a:effectLst/>
                        </a:rPr>
                        <a:t>2</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fontAlgn="t"/>
                      <a:r>
                        <a:rPr lang="en-US" sz="2000">
                          <a:effectLst/>
                        </a:rPr>
                        <a:t>Python</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0165466"/>
                  </a:ext>
                </a:extLst>
              </a:tr>
              <a:tr h="343164">
                <a:tc>
                  <a:txBody>
                    <a:bodyPr/>
                    <a:lstStyle/>
                    <a:p>
                      <a:pPr fontAlgn="t"/>
                      <a:r>
                        <a:rPr lang="en-US" sz="2000">
                          <a:effectLst/>
                        </a:rPr>
                        <a:t>3</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fontAlgn="t"/>
                      <a:r>
                        <a:rPr lang="en-US" sz="2000">
                          <a:effectLst/>
                        </a:rPr>
                        <a:t>SML</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19354017"/>
                  </a:ext>
                </a:extLst>
              </a:tr>
              <a:tr h="343164">
                <a:tc>
                  <a:txBody>
                    <a:bodyPr/>
                    <a:lstStyle/>
                    <a:p>
                      <a:pPr fontAlgn="t"/>
                      <a:r>
                        <a:rPr lang="en-US" sz="2000">
                          <a:effectLst/>
                        </a:rPr>
                        <a:t>4</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fontAlgn="t"/>
                      <a:r>
                        <a:rPr lang="en-US" sz="2000">
                          <a:effectLst/>
                        </a:rPr>
                        <a:t>Programming language syntax</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81789480"/>
                  </a:ext>
                </a:extLst>
              </a:tr>
              <a:tr h="343164">
                <a:tc>
                  <a:txBody>
                    <a:bodyPr/>
                    <a:lstStyle/>
                    <a:p>
                      <a:pPr fontAlgn="t"/>
                      <a:r>
                        <a:rPr lang="en-US" sz="2000">
                          <a:effectLst/>
                        </a:rPr>
                        <a:t>5</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fontAlgn="t"/>
                      <a:r>
                        <a:rPr lang="en-US" sz="2000" dirty="0">
                          <a:effectLst/>
                        </a:rPr>
                        <a:t>Programming language syntax</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83634835"/>
                  </a:ext>
                </a:extLst>
              </a:tr>
              <a:tr h="343164">
                <a:tc>
                  <a:txBody>
                    <a:bodyPr/>
                    <a:lstStyle/>
                    <a:p>
                      <a:pPr fontAlgn="t"/>
                      <a:r>
                        <a:rPr lang="en-US" sz="2000">
                          <a:effectLst/>
                        </a:rPr>
                        <a:t>6</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fontAlgn="t"/>
                      <a:r>
                        <a:rPr lang="en-US" sz="2000" dirty="0">
                          <a:effectLst/>
                        </a:rPr>
                        <a:t>Names, Scopes, and Bindings </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75855192"/>
                  </a:ext>
                </a:extLst>
              </a:tr>
              <a:tr h="343164">
                <a:tc>
                  <a:txBody>
                    <a:bodyPr/>
                    <a:lstStyle/>
                    <a:p>
                      <a:pPr fontAlgn="t"/>
                      <a:r>
                        <a:rPr lang="en-US" sz="2000">
                          <a:effectLst/>
                        </a:rPr>
                        <a:t>7</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fontAlgn="t"/>
                      <a:r>
                        <a:rPr lang="en-US" sz="2000" dirty="0">
                          <a:effectLst/>
                        </a:rPr>
                        <a:t>Names, Scopes, and Bindings  </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81896762"/>
                  </a:ext>
                </a:extLst>
              </a:tr>
              <a:tr h="343164">
                <a:tc>
                  <a:txBody>
                    <a:bodyPr/>
                    <a:lstStyle/>
                    <a:p>
                      <a:pPr fontAlgn="t"/>
                      <a:r>
                        <a:rPr lang="en-US" sz="2000">
                          <a:effectLst/>
                        </a:rPr>
                        <a:t>8</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fontAlgn="t"/>
                      <a:r>
                        <a:rPr lang="en-US" sz="2000" dirty="0">
                          <a:effectLst/>
                        </a:rPr>
                        <a:t>Semantic Analysis</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4348876"/>
                  </a:ext>
                </a:extLst>
              </a:tr>
              <a:tr h="343164">
                <a:tc>
                  <a:txBody>
                    <a:bodyPr/>
                    <a:lstStyle/>
                    <a:p>
                      <a:pPr fontAlgn="t"/>
                      <a:r>
                        <a:rPr lang="en-US" sz="2000">
                          <a:effectLst/>
                        </a:rPr>
                        <a:t>9</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fontAlgn="t"/>
                      <a:r>
                        <a:rPr lang="en-US" sz="2000" dirty="0">
                          <a:effectLst/>
                        </a:rPr>
                        <a:t>Semantic Analysis</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73474670"/>
                  </a:ext>
                </a:extLst>
              </a:tr>
              <a:tr h="343164">
                <a:tc>
                  <a:txBody>
                    <a:bodyPr/>
                    <a:lstStyle/>
                    <a:p>
                      <a:pPr fontAlgn="t"/>
                      <a:r>
                        <a:rPr lang="en-US" sz="2000">
                          <a:effectLst/>
                        </a:rPr>
                        <a:t>10</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a:effectLst/>
                        </a:rPr>
                        <a:t>Control Flow, Data Types</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54784875"/>
                  </a:ext>
                </a:extLst>
              </a:tr>
              <a:tr h="343164">
                <a:tc>
                  <a:txBody>
                    <a:bodyPr/>
                    <a:lstStyle/>
                    <a:p>
                      <a:pPr fontAlgn="t"/>
                      <a:r>
                        <a:rPr lang="en-US" sz="2000">
                          <a:effectLst/>
                        </a:rPr>
                        <a:t>11</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fontAlgn="t"/>
                      <a:r>
                        <a:rPr lang="en-US" sz="2000" dirty="0">
                          <a:effectLst/>
                        </a:rPr>
                        <a:t>Control Flow, Data Types</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6948220"/>
                  </a:ext>
                </a:extLst>
              </a:tr>
              <a:tr h="343164">
                <a:tc>
                  <a:txBody>
                    <a:bodyPr/>
                    <a:lstStyle/>
                    <a:p>
                      <a:pPr fontAlgn="t"/>
                      <a:r>
                        <a:rPr lang="en-US" sz="2000">
                          <a:effectLst/>
                        </a:rPr>
                        <a:t>12</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fontAlgn="t"/>
                      <a:r>
                        <a:rPr lang="en-US" sz="2000" dirty="0">
                          <a:effectLst/>
                        </a:rPr>
                        <a:t>Subroutines and Control Abstraction</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2484469"/>
                  </a:ext>
                </a:extLst>
              </a:tr>
              <a:tr h="343164">
                <a:tc>
                  <a:txBody>
                    <a:bodyPr/>
                    <a:lstStyle/>
                    <a:p>
                      <a:pPr fontAlgn="t"/>
                      <a:r>
                        <a:rPr lang="en-US" sz="2000">
                          <a:effectLst/>
                        </a:rPr>
                        <a:t>13</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fontAlgn="t"/>
                      <a:r>
                        <a:rPr lang="en-US" sz="2000">
                          <a:effectLst/>
                        </a:rPr>
                        <a:t>Data Abstraction and Object Orientation, Functional Languages</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47916414"/>
                  </a:ext>
                </a:extLst>
              </a:tr>
              <a:tr h="343164">
                <a:tc>
                  <a:txBody>
                    <a:bodyPr/>
                    <a:lstStyle/>
                    <a:p>
                      <a:pPr fontAlgn="t"/>
                      <a:r>
                        <a:rPr lang="en-US" sz="2000">
                          <a:effectLst/>
                        </a:rPr>
                        <a:t>14</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fontAlgn="t"/>
                      <a:r>
                        <a:rPr lang="en-US" sz="2000">
                          <a:effectLst/>
                        </a:rPr>
                        <a:t>Logic Languages</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0156774"/>
                  </a:ext>
                </a:extLst>
              </a:tr>
              <a:tr h="343164">
                <a:tc>
                  <a:txBody>
                    <a:bodyPr/>
                    <a:lstStyle/>
                    <a:p>
                      <a:pPr fontAlgn="t"/>
                      <a:r>
                        <a:rPr lang="en-US" sz="2000">
                          <a:effectLst/>
                        </a:rPr>
                        <a:t>15</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fontAlgn="t"/>
                      <a:r>
                        <a:rPr lang="en-US" sz="2000" dirty="0">
                          <a:effectLst/>
                        </a:rPr>
                        <a:t>Logic Languages, Concurrency</a:t>
                      </a:r>
                    </a:p>
                  </a:txBody>
                  <a:tcPr marL="26464" marR="26464" marT="26464" marB="2646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32294885"/>
                  </a:ext>
                </a:extLst>
              </a:tr>
            </a:tbl>
          </a:graphicData>
        </a:graphic>
      </p:graphicFrame>
      <p:sp>
        <p:nvSpPr>
          <p:cNvPr id="5" name="Rectangle 1"/>
          <p:cNvSpPr>
            <a:spLocks noChangeArrowheads="1"/>
          </p:cNvSpPr>
          <p:nvPr/>
        </p:nvSpPr>
        <p:spPr bwMode="auto">
          <a:xfrm>
            <a:off x="1028700" y="1076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Slide Number Placeholder 4">
            <a:extLst>
              <a:ext uri="{FF2B5EF4-FFF2-40B4-BE49-F238E27FC236}">
                <a16:creationId xmlns:a16="http://schemas.microsoft.com/office/drawing/2014/main" id="{F1514BE3-270C-41F1-A045-4AC9D5498FF6}"/>
              </a:ext>
            </a:extLst>
          </p:cNvPr>
          <p:cNvSpPr>
            <a:spLocks noGrp="1"/>
          </p:cNvSpPr>
          <p:nvPr>
            <p:ph type="sldNum" sz="quarter" idx="11"/>
          </p:nvPr>
        </p:nvSpPr>
        <p:spPr bwMode="auto">
          <a:xfrm>
            <a:off x="146050" y="6210300"/>
            <a:ext cx="457200" cy="457200"/>
          </a:xfrm>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937A96-ADC9-4C01-BB94-C9FF2AE06B84}" type="slidenum">
              <a:rPr lang="en-US" altLang="en-US" sz="1400" smtClean="0">
                <a:solidFill>
                  <a:srgbClr val="FFFFFF"/>
                </a:solidFill>
                <a:latin typeface="Franklin Gothic Book" pitchFamily="34" charset="0"/>
              </a:rPr>
              <a:pPr/>
              <a:t>8</a:t>
            </a:fld>
            <a:endParaRPr lang="en-US" altLang="en-US" sz="1400">
              <a:solidFill>
                <a:srgbClr val="FFFFFF"/>
              </a:solidFill>
              <a:latin typeface="Franklin Gothic Book" pitchFamily="34" charset="0"/>
            </a:endParaRPr>
          </a:p>
        </p:txBody>
      </p:sp>
    </p:spTree>
    <p:extLst>
      <p:ext uri="{BB962C8B-B14F-4D97-AF65-F5344CB8AC3E}">
        <p14:creationId xmlns:p14="http://schemas.microsoft.com/office/powerpoint/2010/main" val="73648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EF8E-6198-4DC9-8BCF-4845933F1FD5}"/>
              </a:ext>
            </a:extLst>
          </p:cNvPr>
          <p:cNvSpPr>
            <a:spLocks noGrp="1"/>
          </p:cNvSpPr>
          <p:nvPr>
            <p:ph type="title"/>
          </p:nvPr>
        </p:nvSpPr>
        <p:spPr/>
        <p:txBody>
          <a:bodyPr/>
          <a:lstStyle/>
          <a:p>
            <a:r>
              <a:rPr lang="en-US" dirty="0"/>
              <a:t>Compiler vs. Interpreter</a:t>
            </a:r>
          </a:p>
        </p:txBody>
      </p:sp>
      <p:sp>
        <p:nvSpPr>
          <p:cNvPr id="3" name="Content Placeholder 2">
            <a:extLst>
              <a:ext uri="{FF2B5EF4-FFF2-40B4-BE49-F238E27FC236}">
                <a16:creationId xmlns:a16="http://schemas.microsoft.com/office/drawing/2014/main" id="{FECB8839-6E8F-4184-BE2E-3C97C10063E7}"/>
              </a:ext>
            </a:extLst>
          </p:cNvPr>
          <p:cNvSpPr>
            <a:spLocks noGrp="1"/>
          </p:cNvSpPr>
          <p:nvPr>
            <p:ph sz="quarter" idx="1"/>
          </p:nvPr>
        </p:nvSpPr>
        <p:spPr/>
        <p:txBody>
          <a:bodyPr/>
          <a:lstStyle/>
          <a:p>
            <a:r>
              <a:rPr lang="en-US" sz="2400" dirty="0"/>
              <a:t>The main difference between a compiler and an interpreter is </a:t>
            </a:r>
            <a:r>
              <a:rPr lang="en-US" sz="2400" b="1" dirty="0"/>
              <a:t>when they execute the code</a:t>
            </a:r>
            <a:r>
              <a:rPr lang="en-US" sz="2400" dirty="0"/>
              <a:t>. </a:t>
            </a:r>
          </a:p>
          <a:p>
            <a:r>
              <a:rPr lang="en-US" sz="2400" dirty="0"/>
              <a:t>With an interpreter, the code is executed right away with the interpreting passing the interpreted code to the computer. </a:t>
            </a:r>
          </a:p>
          <a:p>
            <a:r>
              <a:rPr lang="en-US" sz="2400" dirty="0"/>
              <a:t>In comparison, a compiler writes the finished code into the disk.</a:t>
            </a:r>
          </a:p>
          <a:p>
            <a:r>
              <a:rPr lang="en-US" sz="2400" dirty="0"/>
              <a:t>•An interpreter directly executes the code while a compiler does not.</a:t>
            </a:r>
          </a:p>
          <a:p>
            <a:r>
              <a:rPr lang="en-US" sz="2400" dirty="0"/>
              <a:t>•An interpreter needs to be available in the target machine while a compiler is not.</a:t>
            </a:r>
          </a:p>
          <a:p>
            <a:r>
              <a:rPr lang="en-US" sz="2400" dirty="0"/>
              <a:t>•An interpreted program will run on multiple platforms while a compiled program won’t.</a:t>
            </a:r>
          </a:p>
          <a:p>
            <a:r>
              <a:rPr lang="en-US" sz="2400" dirty="0"/>
              <a:t>•An interpreted program will run slower than a compiled program.</a:t>
            </a:r>
          </a:p>
        </p:txBody>
      </p:sp>
      <p:sp>
        <p:nvSpPr>
          <p:cNvPr id="4" name="Slide Number Placeholder 3">
            <a:extLst>
              <a:ext uri="{FF2B5EF4-FFF2-40B4-BE49-F238E27FC236}">
                <a16:creationId xmlns:a16="http://schemas.microsoft.com/office/drawing/2014/main" id="{20BBBA16-000C-4D01-A2EE-24137A3369E2}"/>
              </a:ext>
            </a:extLst>
          </p:cNvPr>
          <p:cNvSpPr>
            <a:spLocks noGrp="1"/>
          </p:cNvSpPr>
          <p:nvPr>
            <p:ph type="sldNum" sz="quarter" idx="11"/>
          </p:nvPr>
        </p:nvSpPr>
        <p:spPr/>
        <p:txBody>
          <a:bodyPr/>
          <a:lstStyle/>
          <a:p>
            <a:pPr>
              <a:defRPr/>
            </a:pPr>
            <a:fld id="{6AC1F71C-9DC5-4B81-8526-0135873DB428}" type="slidenum">
              <a:rPr lang="en-US" smtClean="0"/>
              <a:pPr>
                <a:defRPr/>
              </a:pPr>
              <a:t>9</a:t>
            </a:fld>
            <a:endParaRPr lang="en-US"/>
          </a:p>
        </p:txBody>
      </p:sp>
    </p:spTree>
    <p:extLst>
      <p:ext uri="{BB962C8B-B14F-4D97-AF65-F5344CB8AC3E}">
        <p14:creationId xmlns:p14="http://schemas.microsoft.com/office/powerpoint/2010/main" val="584690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lnDef>
      <a:spPr>
        <a:ln w="127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ct val="50000"/>
          </a:spcBef>
          <a:defRPr dirty="0">
            <a:solidFill>
              <a:srgbClr val="C00000"/>
            </a:solidFill>
            <a:latin typeface="+mn-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7469</TotalTime>
  <Words>2122</Words>
  <Application>Microsoft Office PowerPoint</Application>
  <PresentationFormat>On-screen Show (4:3)</PresentationFormat>
  <Paragraphs>217</Paragraphs>
  <Slides>32</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32</vt:i4>
      </vt:variant>
      <vt:variant>
        <vt:lpstr>Custom Shows</vt:lpstr>
      </vt:variant>
      <vt:variant>
        <vt:i4>1</vt:i4>
      </vt:variant>
    </vt:vector>
  </HeadingPairs>
  <TitlesOfParts>
    <vt:vector size="39" baseType="lpstr">
      <vt:lpstr>Arial</vt:lpstr>
      <vt:lpstr>Franklin Gothic Book</vt:lpstr>
      <vt:lpstr>Perpetua</vt:lpstr>
      <vt:lpstr>Times New Roman</vt:lpstr>
      <vt:lpstr>Wingdings 2</vt:lpstr>
      <vt:lpstr>Theme1</vt:lpstr>
      <vt:lpstr>CSE 307 – Principles of Programming Languages Course Information</vt:lpstr>
      <vt:lpstr>Course Description</vt:lpstr>
      <vt:lpstr>Official Course Outcomes</vt:lpstr>
      <vt:lpstr>Topics</vt:lpstr>
      <vt:lpstr>Instructor</vt:lpstr>
      <vt:lpstr>General Information</vt:lpstr>
      <vt:lpstr>Textbook</vt:lpstr>
      <vt:lpstr>Class Schedule</vt:lpstr>
      <vt:lpstr>Compiler vs. Interpreter</vt:lpstr>
      <vt:lpstr>Python</vt:lpstr>
      <vt:lpstr>SML</vt:lpstr>
      <vt:lpstr>Programming Language Syntax</vt:lpstr>
      <vt:lpstr>Names, Scopes and Bindings</vt:lpstr>
      <vt:lpstr>Semantic Analysis</vt:lpstr>
      <vt:lpstr>Control Flow and Data Types</vt:lpstr>
      <vt:lpstr>Subroutines and control abstraction</vt:lpstr>
      <vt:lpstr>Data abstraction</vt:lpstr>
      <vt:lpstr>Functional Languages</vt:lpstr>
      <vt:lpstr>Logic languages</vt:lpstr>
      <vt:lpstr>Concurrent Logic Programming</vt:lpstr>
      <vt:lpstr>PowerPoint Presentation</vt:lpstr>
      <vt:lpstr>PowerPoint Presentation</vt:lpstr>
      <vt:lpstr>Grading Schema</vt:lpstr>
      <vt:lpstr>Exam dates</vt:lpstr>
      <vt:lpstr>Grading Schema</vt:lpstr>
      <vt:lpstr>Grading </vt:lpstr>
      <vt:lpstr>Regrading of Homework/Exams</vt:lpstr>
      <vt:lpstr>Assignments</vt:lpstr>
      <vt:lpstr>Lecture Notes </vt:lpstr>
      <vt:lpstr>Disability Support Services</vt:lpstr>
      <vt:lpstr>Academic Integrity</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Information</dc:title>
  <dc:creator>Paul Fodor</dc:creator>
  <cp:lastModifiedBy>Richard Mckenna</cp:lastModifiedBy>
  <cp:revision>356</cp:revision>
  <cp:lastPrinted>2013-01-29T23:44:17Z</cp:lastPrinted>
  <dcterms:created xsi:type="dcterms:W3CDTF">1995-06-10T17:31:50Z</dcterms:created>
  <dcterms:modified xsi:type="dcterms:W3CDTF">2018-08-28T05:09:50Z</dcterms:modified>
</cp:coreProperties>
</file>