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7" r:id="rId6"/>
    <p:sldId id="259" r:id="rId7"/>
    <p:sldId id="260" r:id="rId8"/>
    <p:sldId id="271" r:id="rId9"/>
    <p:sldId id="261" r:id="rId10"/>
    <p:sldId id="279" r:id="rId11"/>
    <p:sldId id="262" r:id="rId12"/>
    <p:sldId id="263" r:id="rId13"/>
    <p:sldId id="273" r:id="rId14"/>
    <p:sldId id="264" r:id="rId15"/>
    <p:sldId id="269" r:id="rId16"/>
    <p:sldId id="266" r:id="rId17"/>
    <p:sldId id="274" r:id="rId18"/>
    <p:sldId id="265" r:id="rId19"/>
    <p:sldId id="268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101-S19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changhyun.park@stonybrook.edu" TargetMode="External"/><Relationship Id="rId3" Type="http://schemas.openxmlformats.org/officeDocument/2006/relationships/hyperlink" Target="mailto:salman.qavi@stonybrook.edu" TargetMode="External"/><Relationship Id="rId7" Type="http://schemas.openxmlformats.org/officeDocument/2006/relationships/hyperlink" Target="mailto:yoora.kim@stonybrook.edu" TargetMode="External"/><Relationship Id="rId2" Type="http://schemas.openxmlformats.org/officeDocument/2006/relationships/hyperlink" Target="mailto:mayukh.maitra@stonybrook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omin.kim.1@stonybrook.edu" TargetMode="External"/><Relationship Id="rId5" Type="http://schemas.openxmlformats.org/officeDocument/2006/relationships/hyperlink" Target="mailto:soyoon.jeon@stonybrook.edu" TargetMode="External"/><Relationship Id="rId4" Type="http://schemas.openxmlformats.org/officeDocument/2006/relationships/hyperlink" Target="mailto:cogitater.sigauke@stonybrook.edu" TargetMode="External"/><Relationship Id="rId9" Type="http://schemas.openxmlformats.org/officeDocument/2006/relationships/hyperlink" Target="mailto:jongkwon.park@stonybrook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101 : Introduction to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549B-26E9-4EAD-81C9-9CE0EA7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88CD-8943-4FCC-B5BA-7E97563F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Necessary software: Python (www.python.org/downloads) and PyCharm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These are all free!</a:t>
            </a:r>
          </a:p>
          <a:p>
            <a:pPr>
              <a:spcBef>
                <a:spcPts val="0"/>
              </a:spcBef>
            </a:pPr>
            <a:r>
              <a:rPr lang="en-US" dirty="0"/>
              <a:t>Download links will be available on the course website</a:t>
            </a:r>
          </a:p>
          <a:p>
            <a:pPr>
              <a:spcBef>
                <a:spcPts val="0"/>
              </a:spcBef>
            </a:pPr>
            <a:r>
              <a:rPr lang="en-US" dirty="0"/>
              <a:t>We will use one of the first few classes to setup the software and get familiar with 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6F226-4140-404C-867D-5ED2794B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D005-17E7-4EFD-8C3B-C1E65F51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CAD4535E-CBBC-4D54-8074-AEAD7138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55" y="3857414"/>
            <a:ext cx="2211418" cy="2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charm">
            <a:extLst>
              <a:ext uri="{FF2B5EF4-FFF2-40B4-BE49-F238E27FC236}">
                <a16:creationId xmlns:a16="http://schemas.microsoft.com/office/drawing/2014/main" id="{C6F3C2AB-2A56-43A2-A76D-8C85046D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55" y="3766049"/>
            <a:ext cx="2211418" cy="2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 in Python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Most students find that completing the homework assignments for CSE 101 takes </a:t>
            </a:r>
            <a:r>
              <a:rPr lang="en-US" b="1" dirty="0"/>
              <a:t>a lot </a:t>
            </a:r>
            <a:r>
              <a:rPr lang="en-US" dirty="0"/>
              <a:t>longer than they anticipated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2" y="2043954"/>
            <a:ext cx="8154240" cy="39319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Lab exercises will involve a variety of programming tasks, such as: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running existing programs and collecting data about them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writing your own, original, short programs to solve problems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fixing errors in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A262-24FE-43F3-AE52-93F2245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486D5-8D4D-4F0D-AD74-8802515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1: Thu, 11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2: Thu, 16 May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18,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activities. 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Quizzes - 15% (75 points) - Short quizzes [4 given, lowest grade dropped] </a:t>
            </a:r>
          </a:p>
          <a:p>
            <a:r>
              <a:rPr lang="en-US" dirty="0"/>
              <a:t>Problem Sets - 20% (100 points) - Problem sets [5 assignments given, lowest grade dropped] </a:t>
            </a:r>
          </a:p>
          <a:p>
            <a:r>
              <a:rPr lang="en-US" dirty="0"/>
              <a:t>Labs - 10% (50 points) - Labs [~10 graded lab sessions] </a:t>
            </a:r>
          </a:p>
          <a:p>
            <a:r>
              <a:rPr lang="en-US" dirty="0"/>
              <a:t>Class Attendance/Participation - 5% (25 points)</a:t>
            </a:r>
          </a:p>
          <a:p>
            <a:r>
              <a:rPr lang="en-US" dirty="0"/>
              <a:t>Midterm Exam 1 - 15% (75 points) - First midterm exam </a:t>
            </a:r>
          </a:p>
          <a:p>
            <a:r>
              <a:rPr lang="en-US" dirty="0"/>
              <a:t>Midterm Exam 2 - 15% (75 points) - Second midterm exam </a:t>
            </a:r>
          </a:p>
          <a:p>
            <a:r>
              <a:rPr lang="en-US" dirty="0"/>
              <a:t>Final Exam - 20% (100 points) - A cumulative final exam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868360" cy="3872388"/>
          </a:xfrm>
        </p:spPr>
        <p:txBody>
          <a:bodyPr>
            <a:normAutofit/>
          </a:bodyPr>
          <a:lstStyle/>
          <a:p>
            <a:r>
              <a:rPr lang="en-US" dirty="0"/>
              <a:t>CSE 101 : Introduction to Computers</a:t>
            </a:r>
          </a:p>
          <a:p>
            <a:r>
              <a:rPr lang="en-US" dirty="0"/>
              <a:t>Earlier name: Introduction to algorithmic and computational thinking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https://ppawar.github.io/CSE101-S19/index.html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5:00-6:20 PM</a:t>
            </a:r>
          </a:p>
          <a:p>
            <a:pPr marL="0" indent="0">
              <a:buNone/>
            </a:pPr>
            <a:r>
              <a:rPr lang="en-US" dirty="0"/>
              <a:t>                      Lab: Mon: 12:30-1:50PM</a:t>
            </a:r>
          </a:p>
          <a:p>
            <a:pPr marL="0" indent="0">
              <a:buNone/>
            </a:pPr>
            <a:r>
              <a:rPr lang="en-US" dirty="0"/>
              <a:t>                      place: B103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 (grading TA)</a:t>
            </a:r>
          </a:p>
          <a:p>
            <a:pPr lvl="2"/>
            <a:r>
              <a:rPr lang="en-US" dirty="0" err="1"/>
              <a:t>Mayukh</a:t>
            </a:r>
            <a:r>
              <a:rPr lang="en-US" dirty="0"/>
              <a:t> Maitra (MS), 010-5923-3726, </a:t>
            </a:r>
            <a:r>
              <a:rPr lang="en-US" dirty="0">
                <a:hlinkClick r:id="rId2"/>
              </a:rPr>
              <a:t>mayukh.maitra@stonybrook.edu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Salman </a:t>
            </a:r>
            <a:r>
              <a:rPr lang="en-US" dirty="0" err="1"/>
              <a:t>Qavi</a:t>
            </a:r>
            <a:r>
              <a:rPr lang="en-US" dirty="0"/>
              <a:t> (MS), </a:t>
            </a:r>
            <a:r>
              <a:rPr lang="en-US" dirty="0">
                <a:hlinkClick r:id="rId3"/>
              </a:rPr>
              <a:t>salman.qavi@stonybrook.edu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Undergraduate (tutoring TA)</a:t>
            </a:r>
          </a:p>
          <a:p>
            <a:pPr lvl="2"/>
            <a:r>
              <a:rPr lang="en-US" dirty="0"/>
              <a:t>Sigauke </a:t>
            </a:r>
            <a:r>
              <a:rPr lang="en-US" dirty="0" err="1"/>
              <a:t>Cogitater</a:t>
            </a:r>
            <a:r>
              <a:rPr lang="en-US" dirty="0"/>
              <a:t> (UG), </a:t>
            </a:r>
            <a:r>
              <a:rPr lang="en-US" dirty="0">
                <a:hlinkClick r:id="rId4"/>
              </a:rPr>
              <a:t>cogitater.sigauke@stonybrook.edu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Soyoon</a:t>
            </a:r>
            <a:r>
              <a:rPr lang="en-US" dirty="0"/>
              <a:t> Jeon (UG), 010-6631-9309, </a:t>
            </a:r>
            <a:r>
              <a:rPr lang="en-US" dirty="0">
                <a:hlinkClick r:id="rId5"/>
              </a:rPr>
              <a:t>soyoon.jeon@stonybrook.edu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Soomin</a:t>
            </a:r>
            <a:r>
              <a:rPr lang="en-US" dirty="0"/>
              <a:t> Kim (UG), 010-9413-3996, </a:t>
            </a:r>
            <a:r>
              <a:rPr lang="en-US" dirty="0">
                <a:hlinkClick r:id="rId6"/>
              </a:rPr>
              <a:t>soomin.kim.1@stonybrook.edu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Yoora</a:t>
            </a:r>
            <a:r>
              <a:rPr lang="en-US" dirty="0"/>
              <a:t> Kim (UG), 010-4187-7700, </a:t>
            </a:r>
            <a:r>
              <a:rPr lang="en-US" dirty="0">
                <a:hlinkClick r:id="rId7"/>
              </a:rPr>
              <a:t>yoora.kim@stonybrook.edu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Changhyun</a:t>
            </a:r>
            <a:r>
              <a:rPr lang="en-US" dirty="0"/>
              <a:t> Park (UG), 010-5272-2810, </a:t>
            </a:r>
            <a:r>
              <a:rPr lang="en-US" dirty="0">
                <a:hlinkClick r:id="rId8"/>
              </a:rPr>
              <a:t>changhyun.park@stonybrook.edu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Jong Kwon Park (UG), 010-5493-0150, </a:t>
            </a:r>
            <a:r>
              <a:rPr lang="en-US" dirty="0">
                <a:hlinkClick r:id="rId9"/>
              </a:rPr>
              <a:t>jongkwon.park@stonybrook.edu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Please bring a laptop to each class</a:t>
            </a:r>
          </a:p>
          <a:p>
            <a:pPr lvl="1"/>
            <a:r>
              <a:rPr lang="en-US" dirty="0"/>
              <a:t>Classes will involve lecture segments, demos</a:t>
            </a:r>
          </a:p>
          <a:p>
            <a:pPr lvl="1"/>
            <a:r>
              <a:rPr lang="en-US" dirty="0"/>
              <a:t>Labs will involve student exercises</a:t>
            </a:r>
          </a:p>
          <a:p>
            <a:r>
              <a:rPr lang="en-US" dirty="0"/>
              <a:t>Additional video lectures are noted in the syllabus. These are strongly recommended for extra instruction to help understand Python.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non-CS majors: This course is an excellent way to get an introduction to what computer science is all about and learn how to program</a:t>
            </a:r>
          </a:p>
          <a:p>
            <a:endParaRPr lang="en-US" dirty="0"/>
          </a:p>
          <a:p>
            <a:r>
              <a:rPr lang="en-US" dirty="0"/>
              <a:t>For CS majors: This course is the launching point into the CS major for those who have no background in CS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B45CF-5D48-415E-8971-E6C2F2FE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31A9-4056-4487-831D-2CC65C3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101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introduces the important, central ideas of computer science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explores computational thinking and problem solving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covers the fundamentals of computer programming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Computer science is the </a:t>
            </a:r>
            <a:r>
              <a:rPr lang="en-US" i="1" dirty="0"/>
              <a:t>study of problem solving with computers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Astronomers don’t study telescopes. They </a:t>
            </a:r>
            <a:r>
              <a:rPr lang="en-US" i="1" dirty="0"/>
              <a:t>use </a:t>
            </a:r>
            <a:r>
              <a:rPr lang="en-US" dirty="0"/>
              <a:t>telescopes to study the stars!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Likewise, computer professionals </a:t>
            </a:r>
            <a:r>
              <a:rPr lang="en-US" i="1" dirty="0"/>
              <a:t>use </a:t>
            </a:r>
            <a:r>
              <a:rPr lang="en-US" dirty="0"/>
              <a:t>computers to solve important problems in the modern world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scientists also build computers and software that makes the computer hum.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An important thread of this course is </a:t>
            </a:r>
            <a:r>
              <a:rPr lang="en-US" b="1" dirty="0"/>
              <a:t>computational thinking</a:t>
            </a:r>
            <a:r>
              <a:rPr lang="en-US" dirty="0"/>
              <a:t>, which is the way computer scientists think about and solve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30188"/>
            <a:ext cx="8423182" cy="46257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Algorithmic thinking (how to devise solutions to problems)</a:t>
            </a:r>
          </a:p>
          <a:p>
            <a:pPr>
              <a:spcBef>
                <a:spcPts val="0"/>
              </a:spcBef>
            </a:pPr>
            <a:r>
              <a:rPr lang="en-US" dirty="0"/>
              <a:t>Flowcharting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computer programming using the Python programming language</a:t>
            </a:r>
          </a:p>
          <a:p>
            <a:pPr>
              <a:spcBef>
                <a:spcPts val="0"/>
              </a:spcBef>
            </a:pPr>
            <a:r>
              <a:rPr lang="en-US" dirty="0"/>
              <a:t>Basics of computer hardware</a:t>
            </a:r>
          </a:p>
          <a:p>
            <a:pPr>
              <a:spcBef>
                <a:spcPts val="0"/>
              </a:spcBef>
            </a:pPr>
            <a:r>
              <a:rPr lang="en-US" dirty="0"/>
              <a:t>Data representation (how does the computer save data?)</a:t>
            </a:r>
          </a:p>
          <a:p>
            <a:pPr>
              <a:spcBef>
                <a:spcPts val="0"/>
              </a:spcBef>
            </a:pPr>
            <a:r>
              <a:rPr lang="en-US" dirty="0"/>
              <a:t>Data organization (how do we manage complex data?)</a:t>
            </a:r>
          </a:p>
          <a:p>
            <a:pPr>
              <a:spcBef>
                <a:spcPts val="0"/>
              </a:spcBef>
            </a:pPr>
            <a:r>
              <a:rPr lang="en-US" dirty="0"/>
              <a:t>Program design, implementation (coding), testing and debugging</a:t>
            </a:r>
          </a:p>
          <a:p>
            <a:pPr>
              <a:spcBef>
                <a:spcPts val="0"/>
              </a:spcBef>
            </a:pPr>
            <a:r>
              <a:rPr lang="en-US" dirty="0"/>
              <a:t>Limitations of computers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natural language processing</a:t>
            </a:r>
          </a:p>
          <a:p>
            <a:pPr>
              <a:spcBef>
                <a:spcPts val="0"/>
              </a:spcBef>
            </a:pPr>
            <a:r>
              <a:rPr lang="en-US" dirty="0"/>
              <a:t>Additional topics as time allows</a:t>
            </a:r>
          </a:p>
          <a:p>
            <a:pPr>
              <a:spcBef>
                <a:spcPts val="0"/>
              </a:spcBef>
            </a:pPr>
            <a:r>
              <a:rPr lang="en-US" dirty="0"/>
              <a:t>Also, some of this list may be modified if we find other more interesting topics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https://ppawar.github.io/CSE101-S19/EIC_Conery_Image.jpg">
            <a:extLst>
              <a:ext uri="{FF2B5EF4-FFF2-40B4-BE49-F238E27FC236}">
                <a16:creationId xmlns:a16="http://schemas.microsoft.com/office/drawing/2014/main" id="{BF02DFCA-8699-45EE-B4D7-36663143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874156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awar.github.io/CSE101-S19/index_files/image002.jpg">
            <a:extLst>
              <a:ext uri="{FF2B5EF4-FFF2-40B4-BE49-F238E27FC236}">
                <a16:creationId xmlns:a16="http://schemas.microsoft.com/office/drawing/2014/main" id="{04802315-B6E0-4864-853C-1922774D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49272"/>
            <a:ext cx="2525966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2F350-1D16-4D2C-A2E0-75F4FC87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32357-0AA8-4EE5-82C4-7B17FFA3A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830" y="1845734"/>
            <a:ext cx="286889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5539</TotalTime>
  <Words>1949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 Spring 2019  CSE 101 : Introduction to Computers</vt:lpstr>
      <vt:lpstr>Course Information</vt:lpstr>
      <vt:lpstr>Staff</vt:lpstr>
      <vt:lpstr>Staff</vt:lpstr>
      <vt:lpstr>Announcements</vt:lpstr>
      <vt:lpstr>Misc Information</vt:lpstr>
      <vt:lpstr>Course Overview</vt:lpstr>
      <vt:lpstr>Major Course Topics</vt:lpstr>
      <vt:lpstr>Textbooks</vt:lpstr>
      <vt:lpstr>Software</vt:lpstr>
      <vt:lpstr>Homework Assignments</vt:lpstr>
      <vt:lpstr>Late Homework Policy</vt:lpstr>
      <vt:lpstr>Cooperation vs. Copying</vt:lpstr>
      <vt:lpstr>Lab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74</cp:revision>
  <dcterms:created xsi:type="dcterms:W3CDTF">2017-08-23T15:10:38Z</dcterms:created>
  <dcterms:modified xsi:type="dcterms:W3CDTF">2019-02-26T03:22:12Z</dcterms:modified>
</cp:coreProperties>
</file>