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70"/>
  </p:notesMasterIdLst>
  <p:sldIdLst>
    <p:sldId id="256" r:id="rId2"/>
    <p:sldId id="322" r:id="rId3"/>
    <p:sldId id="323" r:id="rId4"/>
    <p:sldId id="328" r:id="rId5"/>
    <p:sldId id="327" r:id="rId6"/>
    <p:sldId id="326" r:id="rId7"/>
    <p:sldId id="325" r:id="rId8"/>
    <p:sldId id="324" r:id="rId9"/>
    <p:sldId id="329" r:id="rId10"/>
    <p:sldId id="330" r:id="rId11"/>
    <p:sldId id="351" r:id="rId12"/>
    <p:sldId id="350" r:id="rId13"/>
    <p:sldId id="349" r:id="rId14"/>
    <p:sldId id="348" r:id="rId15"/>
    <p:sldId id="347" r:id="rId16"/>
    <p:sldId id="346" r:id="rId17"/>
    <p:sldId id="345" r:id="rId18"/>
    <p:sldId id="344" r:id="rId19"/>
    <p:sldId id="343" r:id="rId20"/>
    <p:sldId id="342" r:id="rId21"/>
    <p:sldId id="341" r:id="rId22"/>
    <p:sldId id="340" r:id="rId23"/>
    <p:sldId id="339" r:id="rId24"/>
    <p:sldId id="338" r:id="rId25"/>
    <p:sldId id="337" r:id="rId26"/>
    <p:sldId id="336" r:id="rId27"/>
    <p:sldId id="335" r:id="rId28"/>
    <p:sldId id="334" r:id="rId29"/>
    <p:sldId id="333" r:id="rId30"/>
    <p:sldId id="332" r:id="rId31"/>
    <p:sldId id="331" r:id="rId32"/>
    <p:sldId id="370" r:id="rId33"/>
    <p:sldId id="369" r:id="rId34"/>
    <p:sldId id="368" r:id="rId35"/>
    <p:sldId id="367" r:id="rId36"/>
    <p:sldId id="366" r:id="rId37"/>
    <p:sldId id="365" r:id="rId38"/>
    <p:sldId id="364" r:id="rId39"/>
    <p:sldId id="363" r:id="rId40"/>
    <p:sldId id="362" r:id="rId41"/>
    <p:sldId id="361" r:id="rId42"/>
    <p:sldId id="360" r:id="rId43"/>
    <p:sldId id="359" r:id="rId44"/>
    <p:sldId id="358" r:id="rId45"/>
    <p:sldId id="357" r:id="rId46"/>
    <p:sldId id="356" r:id="rId47"/>
    <p:sldId id="355" r:id="rId48"/>
    <p:sldId id="354" r:id="rId49"/>
    <p:sldId id="379" r:id="rId50"/>
    <p:sldId id="378" r:id="rId51"/>
    <p:sldId id="377" r:id="rId52"/>
    <p:sldId id="376" r:id="rId53"/>
    <p:sldId id="375" r:id="rId54"/>
    <p:sldId id="374" r:id="rId55"/>
    <p:sldId id="373" r:id="rId56"/>
    <p:sldId id="372" r:id="rId57"/>
    <p:sldId id="371" r:id="rId58"/>
    <p:sldId id="353" r:id="rId59"/>
    <p:sldId id="352" r:id="rId60"/>
    <p:sldId id="387" r:id="rId61"/>
    <p:sldId id="386" r:id="rId62"/>
    <p:sldId id="385" r:id="rId63"/>
    <p:sldId id="384" r:id="rId64"/>
    <p:sldId id="383" r:id="rId65"/>
    <p:sldId id="382" r:id="rId66"/>
    <p:sldId id="381" r:id="rId67"/>
    <p:sldId id="380" r:id="rId68"/>
    <p:sldId id="31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81" d="100"/>
          <a:sy n="81" d="100"/>
        </p:scale>
        <p:origin x="96"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E667E-A4AF-489F-ABBC-742CDB752DA8}"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9217B-0819-4A5E-A22B-6D17EF0CA9EC}" type="slidenum">
              <a:rPr lang="en-US" smtClean="0"/>
              <a:t>‹#›</a:t>
            </a:fld>
            <a:endParaRPr lang="en-US"/>
          </a:p>
        </p:txBody>
      </p:sp>
    </p:spTree>
    <p:extLst>
      <p:ext uri="{BB962C8B-B14F-4D97-AF65-F5344CB8AC3E}">
        <p14:creationId xmlns:p14="http://schemas.microsoft.com/office/powerpoint/2010/main" val="342770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487D00-93DD-4940-8FD7-72D171BB6C86}" type="datetime1">
              <a:rPr lang="en-US" smtClean="0"/>
              <a:t>5/21/2019</a:t>
            </a:fld>
            <a:endParaRPr lang="en-US"/>
          </a:p>
        </p:txBody>
      </p:sp>
      <p:sp>
        <p:nvSpPr>
          <p:cNvPr id="5" name="Footer Placeholder 4"/>
          <p:cNvSpPr>
            <a:spLocks noGrp="1"/>
          </p:cNvSpPr>
          <p:nvPr>
            <p:ph type="ftr" sz="quarter" idx="11"/>
          </p:nvPr>
        </p:nvSpPr>
        <p:spPr/>
        <p:txBody>
          <a:bodyPr/>
          <a:lstStyle/>
          <a:p>
            <a:r>
              <a:rPr lang="en-US" dirty="0"/>
              <a:t>(c) Pravin Pawar, Arthur Lee, Tony Mione- SUNY Korea - CSE 101</a:t>
            </a:r>
          </a:p>
        </p:txBody>
      </p:sp>
      <p:sp>
        <p:nvSpPr>
          <p:cNvPr id="6" name="Slide Number Placeholder 5"/>
          <p:cNvSpPr>
            <a:spLocks noGrp="1"/>
          </p:cNvSpPr>
          <p:nvPr>
            <p:ph type="sldNum" sz="quarter" idx="12"/>
          </p:nvPr>
        </p:nvSpPr>
        <p:spPr/>
        <p:txBody>
          <a:bodyPr/>
          <a:lstStyle/>
          <a:p>
            <a:fld id="{DADD426C-F078-4967-9FE7-1015426B2B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1D43E-4F7E-4780-B70F-3538D32CF675}" type="datetime1">
              <a:rPr lang="en-US" smtClean="0"/>
              <a:t>5/21/2019</a:t>
            </a:fld>
            <a:endParaRPr lang="en-US"/>
          </a:p>
        </p:txBody>
      </p:sp>
      <p:sp>
        <p:nvSpPr>
          <p:cNvPr id="5" name="Footer Placeholder 4"/>
          <p:cNvSpPr>
            <a:spLocks noGrp="1"/>
          </p:cNvSpPr>
          <p:nvPr>
            <p:ph type="ftr" sz="quarter" idx="11"/>
          </p:nvPr>
        </p:nvSpPr>
        <p:spPr/>
        <p:txBody>
          <a:bodyPr/>
          <a:lstStyle/>
          <a:p>
            <a:r>
              <a:rPr lang="en-US" dirty="0"/>
              <a:t>(c) Pravin Pawar, Arthur Lee, Tony Mione- SUNY Korea - CSE 101</a:t>
            </a:r>
          </a:p>
        </p:txBody>
      </p:sp>
      <p:sp>
        <p:nvSpPr>
          <p:cNvPr id="6" name="Slide Number Placeholder 5"/>
          <p:cNvSpPr>
            <a:spLocks noGrp="1"/>
          </p:cNvSpPr>
          <p:nvPr>
            <p:ph type="sldNum" sz="quarter" idx="12"/>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313114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77B8B-6C04-436C-B9CA-7E32F910B067}" type="datetime1">
              <a:rPr lang="en-US" smtClean="0"/>
              <a:t>5/21/2019</a:t>
            </a:fld>
            <a:endParaRPr lang="en-US"/>
          </a:p>
        </p:txBody>
      </p:sp>
      <p:sp>
        <p:nvSpPr>
          <p:cNvPr id="5" name="Footer Placeholder 4"/>
          <p:cNvSpPr>
            <a:spLocks noGrp="1"/>
          </p:cNvSpPr>
          <p:nvPr>
            <p:ph type="ftr" sz="quarter" idx="11"/>
          </p:nvPr>
        </p:nvSpPr>
        <p:spPr/>
        <p:txBody>
          <a:bodyPr/>
          <a:lstStyle/>
          <a:p>
            <a:r>
              <a:rPr lang="en-US" dirty="0"/>
              <a:t>(c) Pravin Pawar, Arthur Lee, Tony Mione- SUNY Korea - CSE 101</a:t>
            </a:r>
          </a:p>
        </p:txBody>
      </p:sp>
      <p:sp>
        <p:nvSpPr>
          <p:cNvPr id="6" name="Slide Number Placeholder 5"/>
          <p:cNvSpPr>
            <a:spLocks noGrp="1"/>
          </p:cNvSpPr>
          <p:nvPr>
            <p:ph type="sldNum" sz="quarter" idx="12"/>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23045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552D1F-A211-4519-B9B1-D59FC7C7B6E8}" type="datetime1">
              <a:rPr lang="en-US" smtClean="0"/>
              <a:t>5/21/2019</a:t>
            </a:fld>
            <a:endParaRPr lang="en-US"/>
          </a:p>
        </p:txBody>
      </p:sp>
      <p:sp>
        <p:nvSpPr>
          <p:cNvPr id="5" name="Footer Placeholder 4"/>
          <p:cNvSpPr>
            <a:spLocks noGrp="1"/>
          </p:cNvSpPr>
          <p:nvPr>
            <p:ph type="ftr" sz="quarter" idx="11"/>
          </p:nvPr>
        </p:nvSpPr>
        <p:spPr/>
        <p:txBody>
          <a:bodyPr/>
          <a:lstStyle/>
          <a:p>
            <a:r>
              <a:rPr lang="en-US" dirty="0"/>
              <a:t>(c) Pravin Pawar, Arthur Lee, Tony Mione- SUNY Korea - CSE 101</a:t>
            </a:r>
          </a:p>
        </p:txBody>
      </p:sp>
      <p:sp>
        <p:nvSpPr>
          <p:cNvPr id="6" name="Slide Number Placeholder 5"/>
          <p:cNvSpPr>
            <a:spLocks noGrp="1"/>
          </p:cNvSpPr>
          <p:nvPr>
            <p:ph type="sldNum" sz="quarter" idx="12"/>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96911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A158F4-4510-4835-B48A-C9692BE1A9BE}" type="datetime1">
              <a:rPr lang="en-US" smtClean="0"/>
              <a:t>5/21/2019</a:t>
            </a:fld>
            <a:endParaRPr lang="en-US"/>
          </a:p>
        </p:txBody>
      </p:sp>
      <p:sp>
        <p:nvSpPr>
          <p:cNvPr id="5" name="Footer Placeholder 4"/>
          <p:cNvSpPr>
            <a:spLocks noGrp="1"/>
          </p:cNvSpPr>
          <p:nvPr>
            <p:ph type="ftr" sz="quarter" idx="11"/>
          </p:nvPr>
        </p:nvSpPr>
        <p:spPr/>
        <p:txBody>
          <a:bodyPr/>
          <a:lstStyle/>
          <a:p>
            <a:r>
              <a:rPr lang="en-US" dirty="0"/>
              <a:t>(c) Pravin Pawar, Arthur Lee, Tony Mione- SUNY Korea - CSE 101</a:t>
            </a:r>
          </a:p>
        </p:txBody>
      </p:sp>
      <p:sp>
        <p:nvSpPr>
          <p:cNvPr id="6" name="Slide Number Placeholder 5"/>
          <p:cNvSpPr>
            <a:spLocks noGrp="1"/>
          </p:cNvSpPr>
          <p:nvPr>
            <p:ph type="sldNum" sz="quarter" idx="12"/>
          </p:nvPr>
        </p:nvSpPr>
        <p:spPr/>
        <p:txBody>
          <a:bodyPr/>
          <a:lstStyle/>
          <a:p>
            <a:fld id="{DADD426C-F078-4967-9FE7-1015426B2B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39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195FF9-7C0F-4578-9DA5-6E494F24FE4F}" type="datetime1">
              <a:rPr lang="en-US" smtClean="0"/>
              <a:t>5/21/2019</a:t>
            </a:fld>
            <a:endParaRPr lang="en-US"/>
          </a:p>
        </p:txBody>
      </p:sp>
      <p:sp>
        <p:nvSpPr>
          <p:cNvPr id="6" name="Footer Placeholder 5"/>
          <p:cNvSpPr>
            <a:spLocks noGrp="1"/>
          </p:cNvSpPr>
          <p:nvPr>
            <p:ph type="ftr" sz="quarter" idx="11"/>
          </p:nvPr>
        </p:nvSpPr>
        <p:spPr/>
        <p:txBody>
          <a:bodyPr/>
          <a:lstStyle/>
          <a:p>
            <a:r>
              <a:rPr lang="en-US" dirty="0"/>
              <a:t>(c) Pravin Pawar, Arthur Lee, Tony Mione- SUNY Korea - CSE 101</a:t>
            </a:r>
          </a:p>
        </p:txBody>
      </p:sp>
      <p:sp>
        <p:nvSpPr>
          <p:cNvPr id="7" name="Slide Number Placeholder 6"/>
          <p:cNvSpPr>
            <a:spLocks noGrp="1"/>
          </p:cNvSpPr>
          <p:nvPr>
            <p:ph type="sldNum" sz="quarter" idx="12"/>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73029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E9C68-9D2B-475A-BAAD-95B35904D276}" type="datetime1">
              <a:rPr lang="en-US" smtClean="0"/>
              <a:t>5/21/2019</a:t>
            </a:fld>
            <a:endParaRPr lang="en-US"/>
          </a:p>
        </p:txBody>
      </p:sp>
      <p:sp>
        <p:nvSpPr>
          <p:cNvPr id="8" name="Footer Placeholder 7"/>
          <p:cNvSpPr>
            <a:spLocks noGrp="1"/>
          </p:cNvSpPr>
          <p:nvPr>
            <p:ph type="ftr" sz="quarter" idx="11"/>
          </p:nvPr>
        </p:nvSpPr>
        <p:spPr/>
        <p:txBody>
          <a:bodyPr/>
          <a:lstStyle/>
          <a:p>
            <a:r>
              <a:rPr lang="en-US" dirty="0"/>
              <a:t>(c) Pravin Pawar, Arthur Lee, Tony Mione- SUNY Korea - CSE 101</a:t>
            </a:r>
          </a:p>
        </p:txBody>
      </p:sp>
      <p:sp>
        <p:nvSpPr>
          <p:cNvPr id="9" name="Slide Number Placeholder 8"/>
          <p:cNvSpPr>
            <a:spLocks noGrp="1"/>
          </p:cNvSpPr>
          <p:nvPr>
            <p:ph type="sldNum" sz="quarter" idx="12"/>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193618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381F3-F521-49F2-B6F8-8D7496925039}" type="datetime1">
              <a:rPr lang="en-US" smtClean="0"/>
              <a:t>5/21/2019</a:t>
            </a:fld>
            <a:endParaRPr lang="en-US"/>
          </a:p>
        </p:txBody>
      </p:sp>
      <p:sp>
        <p:nvSpPr>
          <p:cNvPr id="4" name="Footer Placeholder 3"/>
          <p:cNvSpPr>
            <a:spLocks noGrp="1"/>
          </p:cNvSpPr>
          <p:nvPr>
            <p:ph type="ftr" sz="quarter" idx="11"/>
          </p:nvPr>
        </p:nvSpPr>
        <p:spPr/>
        <p:txBody>
          <a:bodyPr/>
          <a:lstStyle/>
          <a:p>
            <a:r>
              <a:rPr lang="en-US" dirty="0"/>
              <a:t>(c) Pravin Pawar, Arthur Lee, Tony Mione- SUNY Korea - CSE 101</a:t>
            </a:r>
          </a:p>
        </p:txBody>
      </p:sp>
      <p:sp>
        <p:nvSpPr>
          <p:cNvPr id="5" name="Slide Number Placeholder 4"/>
          <p:cNvSpPr>
            <a:spLocks noGrp="1"/>
          </p:cNvSpPr>
          <p:nvPr>
            <p:ph type="sldNum" sz="quarter" idx="12"/>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15937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63475C-C634-489E-AF93-64B17549A749}" type="datetime1">
              <a:rPr lang="en-US" smtClean="0"/>
              <a:t>5/21/2019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(c) Pravin Pawar, Arthur Lee, Tony Mione- SUNY Korea - CSE 101</a:t>
            </a:r>
          </a:p>
        </p:txBody>
      </p:sp>
      <p:sp>
        <p:nvSpPr>
          <p:cNvPr id="9" name="Slide Number Placeholder 8"/>
          <p:cNvSpPr>
            <a:spLocks noGrp="1"/>
          </p:cNvSpPr>
          <p:nvPr>
            <p:ph type="sldNum" sz="quarter" idx="12"/>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83387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0706907-04E0-4508-94B9-19529985F41D}" type="datetime1">
              <a:rPr lang="en-US" smtClean="0"/>
              <a:t>5/21/2019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(c) Pravin Pawar, Arthur Lee, Tony Mione- SUNY Korea - CSE 101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DD426C-F078-4967-9FE7-1015426B2B1F}" type="slidenum">
              <a:rPr lang="en-US" smtClean="0"/>
              <a:t>‹#›</a:t>
            </a:fld>
            <a:endParaRPr lang="en-US"/>
          </a:p>
        </p:txBody>
      </p:sp>
    </p:spTree>
    <p:extLst>
      <p:ext uri="{BB962C8B-B14F-4D97-AF65-F5344CB8AC3E}">
        <p14:creationId xmlns:p14="http://schemas.microsoft.com/office/powerpoint/2010/main" val="228898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3ADAF9-FDB7-4735-9CB1-5599909F77CE}" type="datetime1">
              <a:rPr lang="en-US" smtClean="0"/>
              <a:t>5/21/2019</a:t>
            </a:fld>
            <a:endParaRPr lang="en-US"/>
          </a:p>
        </p:txBody>
      </p:sp>
      <p:sp>
        <p:nvSpPr>
          <p:cNvPr id="6" name="Footer Placeholder 5"/>
          <p:cNvSpPr>
            <a:spLocks noGrp="1"/>
          </p:cNvSpPr>
          <p:nvPr>
            <p:ph type="ftr" sz="quarter" idx="11"/>
          </p:nvPr>
        </p:nvSpPr>
        <p:spPr/>
        <p:txBody>
          <a:bodyPr/>
          <a:lstStyle/>
          <a:p>
            <a:r>
              <a:rPr lang="en-US" dirty="0"/>
              <a:t>(c) Pravin Pawar, Arthur Lee, Tony Mione- SUNY Korea - CSE 101</a:t>
            </a:r>
          </a:p>
        </p:txBody>
      </p:sp>
      <p:sp>
        <p:nvSpPr>
          <p:cNvPr id="7" name="Slide Number Placeholder 6"/>
          <p:cNvSpPr>
            <a:spLocks noGrp="1"/>
          </p:cNvSpPr>
          <p:nvPr>
            <p:ph type="sldNum" sz="quarter" idx="12"/>
          </p:nvPr>
        </p:nvSpPr>
        <p:spPr/>
        <p:txBody>
          <a:bodyPr/>
          <a:lstStyle/>
          <a:p>
            <a:fld id="{DADD426C-F078-4967-9FE7-1015426B2B1F}" type="slidenum">
              <a:rPr lang="en-US" smtClean="0"/>
              <a:t>‹#›</a:t>
            </a:fld>
            <a:endParaRPr lang="en-US"/>
          </a:p>
        </p:txBody>
      </p:sp>
    </p:spTree>
    <p:extLst>
      <p:ext uri="{BB962C8B-B14F-4D97-AF65-F5344CB8AC3E}">
        <p14:creationId xmlns:p14="http://schemas.microsoft.com/office/powerpoint/2010/main" val="42239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01CA6E8-78F5-4EC8-8C98-EB073A8A7B4F}" type="datetime1">
              <a:rPr lang="en-US" smtClean="0"/>
              <a:t>5/21/2019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 Pravin Pawar, Arthur Lee, Tony Mione- SUNY Korea - CSE 101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DD426C-F078-4967-9FE7-1015426B2B1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7294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harbas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goo.gl/r8NcKF" TargetMode="External"/><Relationship Id="rId5" Type="http://schemas.openxmlformats.org/officeDocument/2006/relationships/hyperlink" Target="http://goo.gl/BSrWTH" TargetMode="Externa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05E5-B00A-4D12-8EEF-FD975F2A9B52}"/>
              </a:ext>
            </a:extLst>
          </p:cNvPr>
          <p:cNvSpPr>
            <a:spLocks noGrp="1"/>
          </p:cNvSpPr>
          <p:nvPr>
            <p:ph type="ctrTitle"/>
          </p:nvPr>
        </p:nvSpPr>
        <p:spPr/>
        <p:txBody>
          <a:bodyPr/>
          <a:lstStyle/>
          <a:p>
            <a:r>
              <a:rPr lang="en-US" dirty="0"/>
              <a:t>Introduction to Computational and Algorithmic Thinking</a:t>
            </a:r>
          </a:p>
        </p:txBody>
      </p:sp>
      <p:sp>
        <p:nvSpPr>
          <p:cNvPr id="3" name="Subtitle 2">
            <a:extLst>
              <a:ext uri="{FF2B5EF4-FFF2-40B4-BE49-F238E27FC236}">
                <a16:creationId xmlns:a16="http://schemas.microsoft.com/office/drawing/2014/main" id="{6D2689D0-A904-492A-BBC8-EE34E601561E}"/>
              </a:ext>
            </a:extLst>
          </p:cNvPr>
          <p:cNvSpPr>
            <a:spLocks noGrp="1"/>
          </p:cNvSpPr>
          <p:nvPr>
            <p:ph type="subTitle" idx="1"/>
          </p:nvPr>
        </p:nvSpPr>
        <p:spPr/>
        <p:txBody>
          <a:bodyPr/>
          <a:lstStyle/>
          <a:p>
            <a:r>
              <a:rPr lang="en-US" dirty="0"/>
              <a:t>Lecture 10 – Data Representation and compression</a:t>
            </a:r>
          </a:p>
        </p:txBody>
      </p:sp>
    </p:spTree>
    <p:extLst>
      <p:ext uri="{BB962C8B-B14F-4D97-AF65-F5344CB8AC3E}">
        <p14:creationId xmlns:p14="http://schemas.microsoft.com/office/powerpoint/2010/main" val="119501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Decimal </a:t>
            </a:r>
            <a:r>
              <a:rPr lang="en-US" dirty="0">
                <a:sym typeface="Wingdings" panose="05000000000000000000" pitchFamily="2" charset="2"/>
              </a:rPr>
              <a:t></a:t>
            </a:r>
            <a:r>
              <a:rPr lang="en-US" dirty="0"/>
              <a:t> Binary Example #1</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r>
              <a:rPr lang="en-US" dirty="0"/>
              <a:t>Convert 123</a:t>
            </a:r>
            <a:r>
              <a:rPr lang="en-US" baseline="-25000" dirty="0"/>
              <a:t>10</a:t>
            </a:r>
            <a:r>
              <a:rPr lang="en-US" dirty="0"/>
              <a:t> to binary</a:t>
            </a:r>
          </a:p>
          <a:p>
            <a:r>
              <a:rPr lang="pt-BR" dirty="0"/>
              <a:t>123 / 2 = 61 rem. </a:t>
            </a:r>
            <a:r>
              <a:rPr lang="pt-BR" dirty="0">
                <a:solidFill>
                  <a:srgbClr val="FF0000"/>
                </a:solidFill>
              </a:rPr>
              <a:t>1</a:t>
            </a:r>
          </a:p>
          <a:p>
            <a:r>
              <a:rPr lang="pt-BR" dirty="0"/>
              <a:t>61 / 2 = 30 rem. </a:t>
            </a:r>
            <a:r>
              <a:rPr lang="pt-BR" dirty="0">
                <a:solidFill>
                  <a:schemeClr val="accent1">
                    <a:lumMod val="60000"/>
                    <a:lumOff val="40000"/>
                  </a:schemeClr>
                </a:solidFill>
              </a:rPr>
              <a:t>1</a:t>
            </a:r>
          </a:p>
          <a:p>
            <a:r>
              <a:rPr lang="pt-BR" dirty="0"/>
              <a:t>30 / 2 = 15 rem. </a:t>
            </a:r>
            <a:r>
              <a:rPr lang="pt-BR" dirty="0">
                <a:solidFill>
                  <a:srgbClr val="00B050"/>
                </a:solidFill>
              </a:rPr>
              <a:t>0</a:t>
            </a:r>
          </a:p>
          <a:p>
            <a:r>
              <a:rPr lang="pt-BR" dirty="0"/>
              <a:t>15 / 2 = 7 rem. </a:t>
            </a:r>
            <a:r>
              <a:rPr lang="pt-BR" dirty="0">
                <a:solidFill>
                  <a:srgbClr val="00B0F0"/>
                </a:solidFill>
              </a:rPr>
              <a:t>1</a:t>
            </a:r>
          </a:p>
          <a:p>
            <a:r>
              <a:rPr lang="pt-BR" dirty="0"/>
              <a:t>7 / 2 = 3 rem. </a:t>
            </a:r>
            <a:r>
              <a:rPr lang="pt-BR" dirty="0">
                <a:solidFill>
                  <a:srgbClr val="0070C0"/>
                </a:solidFill>
              </a:rPr>
              <a:t>1</a:t>
            </a:r>
          </a:p>
          <a:p>
            <a:r>
              <a:rPr lang="pt-BR" dirty="0"/>
              <a:t>3 / 2 = 1 rem. </a:t>
            </a:r>
            <a:r>
              <a:rPr lang="pt-BR" dirty="0">
                <a:solidFill>
                  <a:srgbClr val="7030A0"/>
                </a:solidFill>
              </a:rPr>
              <a:t>1</a:t>
            </a:r>
          </a:p>
          <a:p>
            <a:r>
              <a:rPr lang="pt-BR" dirty="0"/>
              <a:t>1 / 2 = 0 rem. </a:t>
            </a:r>
            <a:r>
              <a:rPr lang="pt-BR" dirty="0">
                <a:solidFill>
                  <a:schemeClr val="bg1">
                    <a:lumMod val="65000"/>
                  </a:schemeClr>
                </a:solidFill>
              </a:rPr>
              <a:t>1</a:t>
            </a:r>
          </a:p>
          <a:p>
            <a:r>
              <a:rPr lang="en-US" dirty="0"/>
              <a:t>Answer: </a:t>
            </a:r>
            <a:r>
              <a:rPr lang="en-US" dirty="0">
                <a:solidFill>
                  <a:schemeClr val="bg1">
                    <a:lumMod val="65000"/>
                  </a:schemeClr>
                </a:solidFill>
              </a:rPr>
              <a:t>1</a:t>
            </a:r>
            <a:r>
              <a:rPr lang="en-US" dirty="0">
                <a:solidFill>
                  <a:srgbClr val="7030A0"/>
                </a:solidFill>
              </a:rPr>
              <a:t>1</a:t>
            </a:r>
            <a:r>
              <a:rPr lang="en-US" dirty="0">
                <a:solidFill>
                  <a:srgbClr val="0070C0"/>
                </a:solidFill>
              </a:rPr>
              <a:t>1</a:t>
            </a:r>
            <a:r>
              <a:rPr lang="en-US" dirty="0">
                <a:solidFill>
                  <a:srgbClr val="00B0F0"/>
                </a:solidFill>
              </a:rPr>
              <a:t>1</a:t>
            </a:r>
            <a:r>
              <a:rPr lang="en-US" dirty="0">
                <a:solidFill>
                  <a:srgbClr val="00B050"/>
                </a:solidFill>
              </a:rPr>
              <a:t>0</a:t>
            </a:r>
            <a:r>
              <a:rPr lang="en-US" dirty="0">
                <a:solidFill>
                  <a:schemeClr val="accent1">
                    <a:lumMod val="60000"/>
                    <a:lumOff val="40000"/>
                  </a:schemeClr>
                </a:solidFill>
              </a:rPr>
              <a:t>1</a:t>
            </a:r>
            <a:r>
              <a:rPr lang="en-US" dirty="0">
                <a:solidFill>
                  <a:srgbClr val="FF0000"/>
                </a:solidFill>
              </a:rPr>
              <a:t>1</a:t>
            </a:r>
            <a:r>
              <a:rPr lang="en-US" baseline="-25000" dirty="0"/>
              <a:t>2</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10</a:t>
            </a:fld>
            <a:endParaRPr lang="en-US"/>
          </a:p>
        </p:txBody>
      </p:sp>
      <p:sp>
        <p:nvSpPr>
          <p:cNvPr id="6" name="TextBox 5">
            <a:extLst>
              <a:ext uri="{FF2B5EF4-FFF2-40B4-BE49-F238E27FC236}">
                <a16:creationId xmlns:a16="http://schemas.microsoft.com/office/drawing/2014/main" id="{D7761B91-24BC-43A0-9117-A51ECD2490DC}"/>
              </a:ext>
            </a:extLst>
          </p:cNvPr>
          <p:cNvSpPr txBox="1"/>
          <p:nvPr/>
        </p:nvSpPr>
        <p:spPr>
          <a:xfrm>
            <a:off x="4363258" y="5259456"/>
            <a:ext cx="6342842" cy="1200329"/>
          </a:xfrm>
          <a:prstGeom prst="rect">
            <a:avLst/>
          </a:prstGeom>
          <a:noFill/>
        </p:spPr>
        <p:txBody>
          <a:bodyPr wrap="square" rtlCol="0">
            <a:spAutoFit/>
          </a:bodyPr>
          <a:lstStyle/>
          <a:p>
            <a:r>
              <a:rPr lang="en-US" sz="2400" dirty="0"/>
              <a:t>Note that we write the remainders in the reverse</a:t>
            </a:r>
          </a:p>
          <a:p>
            <a:r>
              <a:rPr lang="en-US" sz="2400" dirty="0"/>
              <a:t>order of how they are generated</a:t>
            </a:r>
          </a:p>
          <a:p>
            <a:endParaRPr lang="en-US" sz="2400" dirty="0"/>
          </a:p>
        </p:txBody>
      </p:sp>
    </p:spTree>
    <p:extLst>
      <p:ext uri="{BB962C8B-B14F-4D97-AF65-F5344CB8AC3E}">
        <p14:creationId xmlns:p14="http://schemas.microsoft.com/office/powerpoint/2010/main" val="62384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The Function dec2bin()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pPr>
            <a:r>
              <a:rPr lang="en-US" dirty="0"/>
              <a:t>Let’s see a function </a:t>
            </a:r>
            <a:r>
              <a:rPr lang="en-US" b="1" dirty="0">
                <a:latin typeface="Rockwell" panose="02060603020205020403" pitchFamily="18" charset="0"/>
              </a:rPr>
              <a:t>dec2bin()</a:t>
            </a:r>
            <a:r>
              <a:rPr lang="en-US" b="1" dirty="0"/>
              <a:t> </a:t>
            </a:r>
            <a:r>
              <a:rPr lang="en-US" dirty="0"/>
              <a:t>that returns a string of 0s and 1s giving the binary representation of an integer</a:t>
            </a:r>
          </a:p>
          <a:p>
            <a:pPr marL="201168" lvl="1" indent="0">
              <a:spcBef>
                <a:spcPts val="600"/>
              </a:spcBef>
              <a:spcAft>
                <a:spcPts val="0"/>
              </a:spcAft>
              <a:buNone/>
            </a:pPr>
            <a:r>
              <a:rPr lang="en-US" b="1" dirty="0">
                <a:latin typeface="Rockwell" panose="02060603020205020403" pitchFamily="18" charset="0"/>
              </a:rPr>
              <a:t>def dec2bin(decimal):</a:t>
            </a:r>
          </a:p>
          <a:p>
            <a:pPr marL="201168" lvl="1" indent="0">
              <a:spcBef>
                <a:spcPts val="600"/>
              </a:spcBef>
              <a:spcAft>
                <a:spcPts val="0"/>
              </a:spcAft>
              <a:buNone/>
            </a:pPr>
            <a:r>
              <a:rPr lang="en-US" b="1" dirty="0">
                <a:latin typeface="Rockwell" panose="02060603020205020403" pitchFamily="18" charset="0"/>
              </a:rPr>
              <a:t>     binary = ""</a:t>
            </a:r>
          </a:p>
          <a:p>
            <a:pPr marL="201168" lvl="1" indent="0">
              <a:spcBef>
                <a:spcPts val="600"/>
              </a:spcBef>
              <a:spcAft>
                <a:spcPts val="0"/>
              </a:spcAft>
              <a:buNone/>
            </a:pPr>
            <a:r>
              <a:rPr lang="en-US" b="1" dirty="0">
                <a:latin typeface="Rockwell" panose="02060603020205020403" pitchFamily="18" charset="0"/>
              </a:rPr>
              <a:t>    while decimal &gt; 0:</a:t>
            </a:r>
          </a:p>
          <a:p>
            <a:pPr marL="201168" lvl="1" indent="0">
              <a:spcBef>
                <a:spcPts val="600"/>
              </a:spcBef>
              <a:spcAft>
                <a:spcPts val="0"/>
              </a:spcAft>
              <a:buNone/>
            </a:pPr>
            <a:r>
              <a:rPr lang="en-US" b="1" dirty="0">
                <a:latin typeface="Rockwell" panose="02060603020205020403" pitchFamily="18" charset="0"/>
              </a:rPr>
              <a:t>        remainder = decimal % 2</a:t>
            </a:r>
          </a:p>
          <a:p>
            <a:pPr marL="201168" lvl="1" indent="0">
              <a:spcBef>
                <a:spcPts val="600"/>
              </a:spcBef>
              <a:spcAft>
                <a:spcPts val="0"/>
              </a:spcAft>
              <a:buNone/>
            </a:pPr>
            <a:r>
              <a:rPr lang="en-US" b="1" dirty="0">
                <a:latin typeface="Rockwell" panose="02060603020205020403" pitchFamily="18" charset="0"/>
              </a:rPr>
              <a:t>        binary = </a:t>
            </a:r>
            <a:r>
              <a:rPr lang="en-US" b="1" dirty="0" err="1">
                <a:latin typeface="Rockwell" panose="02060603020205020403" pitchFamily="18" charset="0"/>
              </a:rPr>
              <a:t>str</a:t>
            </a:r>
            <a:r>
              <a:rPr lang="en-US" b="1" dirty="0">
                <a:latin typeface="Rockwell" panose="02060603020205020403" pitchFamily="18" charset="0"/>
              </a:rPr>
              <a:t>(remainder) + binary</a:t>
            </a:r>
          </a:p>
          <a:p>
            <a:pPr marL="201168" lvl="1" indent="0">
              <a:spcBef>
                <a:spcPts val="600"/>
              </a:spcBef>
              <a:spcAft>
                <a:spcPts val="0"/>
              </a:spcAft>
              <a:buNone/>
            </a:pPr>
            <a:r>
              <a:rPr lang="en-US" b="1" dirty="0">
                <a:latin typeface="Rockwell" panose="02060603020205020403" pitchFamily="18" charset="0"/>
              </a:rPr>
              <a:t>        decimal = decimal // 2</a:t>
            </a:r>
          </a:p>
          <a:p>
            <a:pPr marL="201168" lvl="1" indent="0">
              <a:spcBef>
                <a:spcPts val="600"/>
              </a:spcBef>
              <a:spcAft>
                <a:spcPts val="0"/>
              </a:spcAft>
              <a:buNone/>
            </a:pPr>
            <a:r>
              <a:rPr lang="en-US" b="1" dirty="0">
                <a:latin typeface="Rockwell" panose="02060603020205020403" pitchFamily="18" charset="0"/>
              </a:rPr>
              <a:t>    return binary</a:t>
            </a:r>
          </a:p>
          <a:p>
            <a:pPr marL="201168" lvl="1" indent="0">
              <a:spcBef>
                <a:spcPts val="600"/>
              </a:spcBef>
              <a:spcAft>
                <a:spcPts val="0"/>
              </a:spcAft>
              <a:buNone/>
            </a:pPr>
            <a:endParaRPr lang="en-US" b="1" dirty="0">
              <a:latin typeface="Rockwell" panose="02060603020205020403" pitchFamily="18" charset="0"/>
            </a:endParaRPr>
          </a:p>
          <a:p>
            <a:pPr marL="201168" lvl="1" indent="0">
              <a:spcBef>
                <a:spcPts val="600"/>
              </a:spcBef>
              <a:spcAft>
                <a:spcPts val="0"/>
              </a:spcAft>
              <a:buNone/>
            </a:pPr>
            <a:r>
              <a:rPr lang="en-US" b="1" dirty="0">
                <a:latin typeface="Rockwell" panose="02060603020205020403" pitchFamily="18" charset="0"/>
              </a:rPr>
              <a:t>print(dec2bin(23)) # "10111"</a:t>
            </a:r>
          </a:p>
          <a:p>
            <a:pPr marL="201168" lvl="1" indent="0">
              <a:spcBef>
                <a:spcPts val="600"/>
              </a:spcBef>
              <a:spcAft>
                <a:spcPts val="0"/>
              </a:spcAft>
              <a:buNone/>
            </a:pPr>
            <a:r>
              <a:rPr lang="en-US" b="1" dirty="0">
                <a:latin typeface="Rockwell" panose="02060603020205020403" pitchFamily="18" charset="0"/>
              </a:rPr>
              <a:t>print(dec2bin(100)) # "1100100"</a:t>
            </a:r>
            <a:endParaRPr lang="en-US" dirty="0">
              <a:latin typeface="Rockwell" panose="02060603020205020403" pitchFamily="18" charset="0"/>
            </a:endParaRP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11</a:t>
            </a:fld>
            <a:endParaRPr lang="en-US"/>
          </a:p>
        </p:txBody>
      </p:sp>
      <p:sp>
        <p:nvSpPr>
          <p:cNvPr id="6" name="TextBox 5">
            <a:extLst>
              <a:ext uri="{FF2B5EF4-FFF2-40B4-BE49-F238E27FC236}">
                <a16:creationId xmlns:a16="http://schemas.microsoft.com/office/drawing/2014/main" id="{D0D6B920-C279-4789-907C-628E338A1999}"/>
              </a:ext>
            </a:extLst>
          </p:cNvPr>
          <p:cNvSpPr txBox="1"/>
          <p:nvPr/>
        </p:nvSpPr>
        <p:spPr>
          <a:xfrm>
            <a:off x="8508989" y="2514600"/>
            <a:ext cx="1437638" cy="400110"/>
          </a:xfrm>
          <a:prstGeom prst="rect">
            <a:avLst/>
          </a:prstGeom>
          <a:noFill/>
        </p:spPr>
        <p:txBody>
          <a:bodyPr wrap="none" rtlCol="0">
            <a:spAutoFit/>
          </a:bodyPr>
          <a:lstStyle/>
          <a:p>
            <a:r>
              <a:rPr lang="en-US" sz="2000" dirty="0">
                <a:solidFill>
                  <a:srgbClr val="0070C0"/>
                </a:solidFill>
              </a:rPr>
              <a:t>data_rep.py</a:t>
            </a:r>
          </a:p>
        </p:txBody>
      </p:sp>
    </p:spTree>
    <p:extLst>
      <p:ext uri="{BB962C8B-B14F-4D97-AF65-F5344CB8AC3E}">
        <p14:creationId xmlns:p14="http://schemas.microsoft.com/office/powerpoint/2010/main" val="26142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Encoding Data (next)</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To store information in a computer’s memory we have to encode it somehow: an </a:t>
            </a:r>
            <a:r>
              <a:rPr lang="en-US" b="1" dirty="0"/>
              <a:t>encoding </a:t>
            </a:r>
            <a:r>
              <a:rPr lang="en-US" dirty="0"/>
              <a:t>is a pattern of 0s and 1s</a:t>
            </a:r>
          </a:p>
          <a:p>
            <a:pPr lvl="1">
              <a:spcBef>
                <a:spcPts val="600"/>
              </a:spcBef>
              <a:spcAft>
                <a:spcPts val="0"/>
              </a:spcAft>
              <a:buFont typeface="Arial" panose="020B0604020202020204" pitchFamily="34" charset="0"/>
              <a:buChar char="•"/>
            </a:pPr>
            <a:r>
              <a:rPr lang="en-US" dirty="0"/>
              <a:t>The pattern is a representation of some real-world object, like a letter, number, sound clip, or video</a:t>
            </a:r>
          </a:p>
          <a:p>
            <a:pPr>
              <a:spcBef>
                <a:spcPts val="600"/>
              </a:spcBef>
              <a:spcAft>
                <a:spcPts val="0"/>
              </a:spcAft>
              <a:buFont typeface="Arial" panose="020B0604020202020204" pitchFamily="34" charset="0"/>
              <a:buChar char="•"/>
            </a:pPr>
            <a:r>
              <a:rPr lang="en-US" dirty="0"/>
              <a:t>Encoding is not the same as </a:t>
            </a:r>
            <a:r>
              <a:rPr lang="en-US" b="1" dirty="0"/>
              <a:t>encryption</a:t>
            </a:r>
          </a:p>
          <a:p>
            <a:pPr lvl="1">
              <a:spcBef>
                <a:spcPts val="600"/>
              </a:spcBef>
              <a:spcAft>
                <a:spcPts val="0"/>
              </a:spcAft>
              <a:buFont typeface="Arial" panose="020B0604020202020204" pitchFamily="34" charset="0"/>
              <a:buChar char="•"/>
            </a:pPr>
            <a:r>
              <a:rPr lang="en-US" dirty="0"/>
              <a:t>Both use codes, but in this slide set we will explore standard ways of </a:t>
            </a:r>
            <a:r>
              <a:rPr lang="en-US" i="1" dirty="0"/>
              <a:t>representing </a:t>
            </a:r>
            <a:r>
              <a:rPr lang="en-US" dirty="0"/>
              <a:t>data, not </a:t>
            </a:r>
            <a:r>
              <a:rPr lang="en-US" i="1" dirty="0"/>
              <a:t>hiding </a:t>
            </a:r>
            <a:r>
              <a:rPr lang="en-US" dirty="0"/>
              <a:t>data</a:t>
            </a:r>
          </a:p>
          <a:p>
            <a:pPr>
              <a:spcBef>
                <a:spcPts val="600"/>
              </a:spcBef>
              <a:spcAft>
                <a:spcPts val="0"/>
              </a:spcAft>
              <a:buFont typeface="Arial" panose="020B0604020202020204" pitchFamily="34" charset="0"/>
              <a:buChar char="•"/>
            </a:pPr>
            <a:r>
              <a:rPr lang="en-US" dirty="0"/>
              <a:t>A set of </a:t>
            </a:r>
            <a:r>
              <a:rPr lang="en-US" i="1" dirty="0"/>
              <a:t>k </a:t>
            </a:r>
            <a:r>
              <a:rPr lang="en-US" dirty="0"/>
              <a:t>bits can represent up to </a:t>
            </a:r>
            <a:r>
              <a:rPr lang="en-US" i="1" dirty="0"/>
              <a:t>2</a:t>
            </a:r>
            <a:r>
              <a:rPr lang="en-US" i="1" baseline="30000" dirty="0"/>
              <a:t>k</a:t>
            </a:r>
            <a:r>
              <a:rPr lang="en-US" i="1" dirty="0"/>
              <a:t> </a:t>
            </a:r>
            <a:r>
              <a:rPr lang="en-US" dirty="0"/>
              <a:t>items. Let’s see why.</a:t>
            </a:r>
          </a:p>
          <a:p>
            <a:pPr marL="201168" lvl="1" indent="0">
              <a:spcBef>
                <a:spcPts val="600"/>
              </a:spcBef>
              <a:spcAft>
                <a:spcPts val="0"/>
              </a:spcAft>
              <a:buNone/>
            </a:pPr>
            <a:r>
              <a:rPr lang="en-US" dirty="0"/>
              <a:t>Each bit can be 0 or 1 (two options)</a:t>
            </a:r>
          </a:p>
          <a:p>
            <a:pPr marL="201168" lvl="1" indent="0">
              <a:spcBef>
                <a:spcPts val="600"/>
              </a:spcBef>
              <a:spcAft>
                <a:spcPts val="0"/>
              </a:spcAft>
              <a:buNone/>
            </a:pPr>
            <a:r>
              <a:rPr lang="en-US" dirty="0"/>
              <a:t>With 2 bits, we can represent 2</a:t>
            </a:r>
            <a:r>
              <a:rPr lang="en-US" baseline="30000" dirty="0"/>
              <a:t>2</a:t>
            </a:r>
            <a:r>
              <a:rPr lang="en-US" dirty="0"/>
              <a:t> = 4 items</a:t>
            </a:r>
          </a:p>
          <a:p>
            <a:pPr marL="201168" lvl="1" indent="0">
              <a:spcBef>
                <a:spcPts val="600"/>
              </a:spcBef>
              <a:spcAft>
                <a:spcPts val="0"/>
              </a:spcAft>
              <a:buNone/>
            </a:pPr>
            <a:r>
              <a:rPr lang="en-US" dirty="0"/>
              <a:t>With 3 bits, we can represent 2</a:t>
            </a:r>
            <a:r>
              <a:rPr lang="en-US" baseline="30000" dirty="0"/>
              <a:t>3</a:t>
            </a:r>
            <a:r>
              <a:rPr lang="en-US" dirty="0"/>
              <a:t> = 8 items</a:t>
            </a:r>
          </a:p>
          <a:p>
            <a:pPr marL="201168" lvl="1" indent="0">
              <a:spcBef>
                <a:spcPts val="600"/>
              </a:spcBef>
              <a:spcAft>
                <a:spcPts val="0"/>
              </a:spcAft>
              <a:buNone/>
            </a:pPr>
            <a:r>
              <a:rPr lang="en-US" dirty="0"/>
              <a:t>…</a:t>
            </a:r>
          </a:p>
          <a:p>
            <a:pPr>
              <a:spcBef>
                <a:spcPts val="600"/>
              </a:spcBef>
              <a:spcAft>
                <a:spcPts val="0"/>
              </a:spcAft>
              <a:buFont typeface="Arial" panose="020B0604020202020204" pitchFamily="34" charset="0"/>
              <a:buChar char="•"/>
            </a:pPr>
            <a:r>
              <a:rPr lang="en-US" dirty="0"/>
              <a:t>With k bits, we can represent 2</a:t>
            </a:r>
            <a:r>
              <a:rPr lang="en-US" baseline="30000" dirty="0"/>
              <a:t>k</a:t>
            </a:r>
            <a:r>
              <a:rPr lang="en-US" dirty="0"/>
              <a:t> items</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12</a:t>
            </a:fld>
            <a:endParaRPr lang="en-US"/>
          </a:p>
        </p:txBody>
      </p:sp>
    </p:spTree>
    <p:extLst>
      <p:ext uri="{BB962C8B-B14F-4D97-AF65-F5344CB8AC3E}">
        <p14:creationId xmlns:p14="http://schemas.microsoft.com/office/powerpoint/2010/main" val="109392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a:t>Representing Characters</a:t>
            </a:r>
            <a:endParaRPr lang="en-US" dirty="0"/>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b="1" dirty="0"/>
              <a:t>ASCII </a:t>
            </a:r>
            <a:r>
              <a:rPr lang="en-US" dirty="0"/>
              <a:t>(American Standard Code for Information Interchange) includes 7-bit and 8-bit schemes for representing characters used in the English language</a:t>
            </a:r>
          </a:p>
          <a:p>
            <a:pPr>
              <a:spcBef>
                <a:spcPts val="600"/>
              </a:spcBef>
              <a:spcAft>
                <a:spcPts val="0"/>
              </a:spcAft>
              <a:buFont typeface="Arial" panose="020B0604020202020204" pitchFamily="34" charset="0"/>
              <a:buChar char="•"/>
            </a:pPr>
            <a:r>
              <a:rPr lang="en-US" dirty="0"/>
              <a:t>Each letter, number, punctuation mark, etc. is mapped to a 7-bit number</a:t>
            </a:r>
          </a:p>
          <a:p>
            <a:pPr lvl="1">
              <a:spcBef>
                <a:spcPts val="600"/>
              </a:spcBef>
              <a:spcAft>
                <a:spcPts val="0"/>
              </a:spcAft>
              <a:buFont typeface="Arial" panose="020B0604020202020204" pitchFamily="34" charset="0"/>
              <a:buChar char="•"/>
            </a:pPr>
            <a:r>
              <a:rPr lang="en-US" dirty="0"/>
              <a:t>See </a:t>
            </a:r>
            <a:r>
              <a:rPr lang="en-US" dirty="0">
                <a:solidFill>
                  <a:srgbClr val="0070C0"/>
                </a:solidFill>
              </a:rPr>
              <a:t>ASCII.txt</a:t>
            </a:r>
          </a:p>
          <a:p>
            <a:pPr>
              <a:spcBef>
                <a:spcPts val="600"/>
              </a:spcBef>
              <a:spcAft>
                <a:spcPts val="0"/>
              </a:spcAft>
              <a:buFont typeface="Arial" panose="020B0604020202020204" pitchFamily="34" charset="0"/>
              <a:buChar char="•"/>
            </a:pPr>
            <a:r>
              <a:rPr lang="en-US" dirty="0"/>
              <a:t>Examples: capital letter “A” is 65; lowercase letter “a” is 97</a:t>
            </a:r>
          </a:p>
          <a:p>
            <a:pPr>
              <a:spcBef>
                <a:spcPts val="600"/>
              </a:spcBef>
              <a:spcAft>
                <a:spcPts val="0"/>
              </a:spcAft>
              <a:buFont typeface="Arial" panose="020B0604020202020204" pitchFamily="34" charset="0"/>
              <a:buChar char="•"/>
            </a:pPr>
            <a:r>
              <a:rPr lang="en-US" dirty="0"/>
              <a:t>A newer scheme called </a:t>
            </a:r>
            <a:r>
              <a:rPr lang="en-US" b="1" dirty="0"/>
              <a:t>Unicode </a:t>
            </a:r>
            <a:r>
              <a:rPr lang="en-US" dirty="0"/>
              <a:t>includes codes for 135 alphabets</a:t>
            </a:r>
          </a:p>
          <a:p>
            <a:pPr lvl="1">
              <a:spcBef>
                <a:spcPts val="600"/>
              </a:spcBef>
              <a:spcAft>
                <a:spcPts val="0"/>
              </a:spcAft>
              <a:buFont typeface="Arial" panose="020B0604020202020204" pitchFamily="34" charset="0"/>
              <a:buChar char="•"/>
            </a:pPr>
            <a:r>
              <a:rPr lang="en-US" dirty="0"/>
              <a:t>Modern languages (Greek, Cyrillic, Arabic, Hebrew, Korean, Chinese, Japanese, ...) and ancient languages (hieroglyphics, runes, ...)</a:t>
            </a:r>
          </a:p>
          <a:p>
            <a:pPr lvl="1">
              <a:spcBef>
                <a:spcPts val="600"/>
              </a:spcBef>
              <a:spcAft>
                <a:spcPts val="0"/>
              </a:spcAft>
              <a:buFont typeface="Arial" panose="020B0604020202020204" pitchFamily="34" charset="0"/>
              <a:buChar char="•"/>
            </a:pPr>
            <a:r>
              <a:rPr lang="en-US" dirty="0"/>
              <a:t>Also include technical symbols, emoji, and other symbols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13</a:t>
            </a:fld>
            <a:endParaRPr lang="en-US"/>
          </a:p>
        </p:txBody>
      </p:sp>
    </p:spTree>
    <p:extLst>
      <p:ext uri="{BB962C8B-B14F-4D97-AF65-F5344CB8AC3E}">
        <p14:creationId xmlns:p14="http://schemas.microsoft.com/office/powerpoint/2010/main" val="372016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Representing Characters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Here are three ways to include a Unicode symbol in a Python string:</a:t>
            </a:r>
          </a:p>
          <a:p>
            <a:pPr marL="457200" indent="-457200">
              <a:spcBef>
                <a:spcPts val="600"/>
              </a:spcBef>
              <a:spcAft>
                <a:spcPts val="0"/>
              </a:spcAft>
              <a:buFont typeface="+mj-lt"/>
              <a:buAutoNum type="arabicPeriod"/>
            </a:pPr>
            <a:r>
              <a:rPr lang="en-US" dirty="0"/>
              <a:t>Copy and paste text from an e-mail, a web page, etc.</a:t>
            </a:r>
          </a:p>
          <a:p>
            <a:pPr marL="457200" indent="-457200">
              <a:spcBef>
                <a:spcPts val="600"/>
              </a:spcBef>
              <a:spcAft>
                <a:spcPts val="0"/>
              </a:spcAft>
              <a:buFont typeface="+mj-lt"/>
              <a:buAutoNum type="arabicPeriod"/>
            </a:pPr>
            <a:r>
              <a:rPr lang="en-US" dirty="0"/>
              <a:t>Use a function named </a:t>
            </a:r>
            <a:r>
              <a:rPr lang="en-US" b="1" dirty="0" err="1"/>
              <a:t>chr</a:t>
            </a:r>
            <a:r>
              <a:rPr lang="en-US" b="1" dirty="0"/>
              <a:t> </a:t>
            </a:r>
            <a:r>
              <a:rPr lang="en-US" dirty="0"/>
              <a:t>(short for “character”)</a:t>
            </a:r>
          </a:p>
          <a:p>
            <a:pPr lvl="1">
              <a:spcBef>
                <a:spcPts val="600"/>
              </a:spcBef>
              <a:spcAft>
                <a:spcPts val="0"/>
              </a:spcAft>
              <a:buFont typeface="Arial" panose="020B0604020202020204" pitchFamily="34" charset="0"/>
              <a:buChar char="•"/>
            </a:pPr>
            <a:r>
              <a:rPr lang="en-US" dirty="0"/>
              <a:t>Pass it a code number. It will return a one-letter string containing that symbol. Example: </a:t>
            </a:r>
            <a:r>
              <a:rPr lang="en-US" b="1" dirty="0" err="1"/>
              <a:t>chr</a:t>
            </a:r>
            <a:r>
              <a:rPr lang="en-US" b="1" dirty="0"/>
              <a:t>(9829) </a:t>
            </a:r>
            <a:r>
              <a:rPr lang="en-US" dirty="0"/>
              <a:t>gives '♥'</a:t>
            </a:r>
          </a:p>
          <a:p>
            <a:pPr lvl="1">
              <a:spcBef>
                <a:spcPts val="600"/>
              </a:spcBef>
              <a:spcAft>
                <a:spcPts val="0"/>
              </a:spcAft>
              <a:buFont typeface="Arial" panose="020B0604020202020204" pitchFamily="34" charset="0"/>
              <a:buChar char="•"/>
            </a:pPr>
            <a:r>
              <a:rPr lang="en-US" dirty="0"/>
              <a:t>Find code numbers at </a:t>
            </a:r>
            <a:r>
              <a:rPr lang="en-US" dirty="0">
                <a:hlinkClick r:id="rId2"/>
              </a:rPr>
              <a:t>www.charbase.com</a:t>
            </a:r>
            <a:r>
              <a:rPr lang="en-US" dirty="0"/>
              <a:t> or similar websites that have lists of Unicode symbols</a:t>
            </a:r>
          </a:p>
          <a:p>
            <a:pPr marL="457200" indent="-457200">
              <a:spcBef>
                <a:spcPts val="600"/>
              </a:spcBef>
              <a:spcAft>
                <a:spcPts val="0"/>
              </a:spcAft>
              <a:buFont typeface="+mj-lt"/>
              <a:buAutoNum type="arabicPeriod"/>
            </a:pPr>
            <a:r>
              <a:rPr lang="en-US" dirty="0"/>
              <a:t>Use an escape sequence ‘</a:t>
            </a:r>
            <a:r>
              <a:rPr lang="en-US" b="1" dirty="0"/>
              <a:t>\</a:t>
            </a:r>
            <a:r>
              <a:rPr lang="en-US" b="1" dirty="0" err="1"/>
              <a:t>uXXXX</a:t>
            </a:r>
            <a:r>
              <a:rPr lang="en-US" b="1" dirty="0"/>
              <a:t>’ </a:t>
            </a:r>
            <a:r>
              <a:rPr lang="en-US" dirty="0"/>
              <a:t>where </a:t>
            </a:r>
            <a:r>
              <a:rPr lang="en-US" b="1" dirty="0"/>
              <a:t>XXXX </a:t>
            </a:r>
            <a:r>
              <a:rPr lang="en-US" dirty="0"/>
              <a:t>is the 4-digit </a:t>
            </a:r>
            <a:r>
              <a:rPr lang="en-US" b="1" dirty="0"/>
              <a:t>hexadecimal </a:t>
            </a:r>
            <a:r>
              <a:rPr lang="en-US" dirty="0"/>
              <a:t>(base 16) code number</a:t>
            </a:r>
          </a:p>
          <a:p>
            <a:pPr>
              <a:spcBef>
                <a:spcPts val="600"/>
              </a:spcBef>
              <a:spcAft>
                <a:spcPts val="0"/>
              </a:spcAft>
              <a:buFont typeface="Arial" panose="020B0604020202020204" pitchFamily="34" charset="0"/>
              <a:buChar char="•"/>
            </a:pPr>
            <a:r>
              <a:rPr lang="en-US" b="1" dirty="0"/>
              <a:t>'I \u2665 cats' is 'I ♥ cats’</a:t>
            </a:r>
          </a:p>
          <a:p>
            <a:pPr>
              <a:spcBef>
                <a:spcPts val="600"/>
              </a:spcBef>
              <a:spcAft>
                <a:spcPts val="0"/>
              </a:spcAft>
              <a:buFont typeface="Arial" panose="020B0604020202020204" pitchFamily="34" charset="0"/>
              <a:buChar char="•"/>
            </a:pPr>
            <a:r>
              <a:rPr lang="en-US" dirty="0"/>
              <a:t>See </a:t>
            </a:r>
            <a:r>
              <a:rPr lang="en-US" dirty="0">
                <a:solidFill>
                  <a:srgbClr val="0070C0"/>
                </a:solidFill>
              </a:rPr>
              <a:t>data_rep.py </a:t>
            </a:r>
            <a:r>
              <a:rPr lang="en-US" dirty="0"/>
              <a:t>for more examples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14</a:t>
            </a:fld>
            <a:endParaRPr lang="en-US"/>
          </a:p>
        </p:txBody>
      </p:sp>
    </p:spTree>
    <p:extLst>
      <p:ext uri="{BB962C8B-B14F-4D97-AF65-F5344CB8AC3E}">
        <p14:creationId xmlns:p14="http://schemas.microsoft.com/office/powerpoint/2010/main" val="365220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Hexadecimal Numbers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In some software development it’s more natural to write numbers in base 16, called </a:t>
            </a:r>
            <a:r>
              <a:rPr lang="en-US" b="1" dirty="0"/>
              <a:t>hexadecimal</a:t>
            </a:r>
          </a:p>
          <a:p>
            <a:pPr>
              <a:spcBef>
                <a:spcPts val="600"/>
              </a:spcBef>
              <a:spcAft>
                <a:spcPts val="0"/>
              </a:spcAft>
              <a:buFont typeface="Arial" panose="020B0604020202020204" pitchFamily="34" charset="0"/>
              <a:buChar char="•"/>
            </a:pPr>
            <a:r>
              <a:rPr lang="en-US" dirty="0"/>
              <a:t>With hexadecimal we have 16 digits: 0, 1, 2, 3, 4, 5, 6, 7, 8, 9, and the letters A through F for ten through fifteen</a:t>
            </a:r>
          </a:p>
          <a:p>
            <a:pPr>
              <a:spcBef>
                <a:spcPts val="600"/>
              </a:spcBef>
              <a:spcAft>
                <a:spcPts val="0"/>
              </a:spcAft>
              <a:buFont typeface="Arial" panose="020B0604020202020204" pitchFamily="34" charset="0"/>
              <a:buChar char="•"/>
            </a:pPr>
            <a:r>
              <a:rPr lang="en-US" dirty="0"/>
              <a:t>Place-values in hexadecimal are powers of 16:</a:t>
            </a:r>
          </a:p>
          <a:p>
            <a:pPr marL="201168" lvl="1" indent="0">
              <a:spcBef>
                <a:spcPts val="600"/>
              </a:spcBef>
              <a:spcAft>
                <a:spcPts val="0"/>
              </a:spcAft>
              <a:buNone/>
            </a:pPr>
            <a:r>
              <a:rPr lang="en-US" dirty="0"/>
              <a:t>…, 16</a:t>
            </a:r>
            <a:r>
              <a:rPr lang="en-US" baseline="30000" dirty="0"/>
              <a:t>3</a:t>
            </a:r>
            <a:r>
              <a:rPr lang="en-US" dirty="0"/>
              <a:t>, 16</a:t>
            </a:r>
            <a:r>
              <a:rPr lang="en-US" baseline="30000" dirty="0"/>
              <a:t>2</a:t>
            </a:r>
            <a:r>
              <a:rPr lang="en-US" dirty="0"/>
              <a:t>, 16</a:t>
            </a:r>
            <a:r>
              <a:rPr lang="en-US" baseline="30000" dirty="0"/>
              <a:t>1</a:t>
            </a:r>
            <a:r>
              <a:rPr lang="en-US" dirty="0"/>
              <a:t>, 16</a:t>
            </a:r>
            <a:r>
              <a:rPr lang="en-US" baseline="30000" dirty="0"/>
              <a:t>0</a:t>
            </a:r>
            <a:r>
              <a:rPr lang="en-US" dirty="0"/>
              <a:t>, 16</a:t>
            </a:r>
            <a:r>
              <a:rPr lang="en-US" baseline="30000" dirty="0"/>
              <a:t>-1</a:t>
            </a:r>
            <a:r>
              <a:rPr lang="en-US" dirty="0"/>
              <a:t>, 16</a:t>
            </a:r>
            <a:r>
              <a:rPr lang="en-US" baseline="30000" dirty="0"/>
              <a:t>-2</a:t>
            </a:r>
            <a:r>
              <a:rPr lang="en-US" dirty="0"/>
              <a:t>, 16</a:t>
            </a:r>
            <a:r>
              <a:rPr lang="en-US" baseline="30000" dirty="0"/>
              <a:t>-3</a:t>
            </a:r>
            <a:r>
              <a:rPr lang="en-US" dirty="0"/>
              <a:t>, …</a:t>
            </a:r>
          </a:p>
          <a:p>
            <a:pPr>
              <a:spcBef>
                <a:spcPts val="600"/>
              </a:spcBef>
              <a:spcAft>
                <a:spcPts val="0"/>
              </a:spcAft>
              <a:buFont typeface="Arial" panose="020B0604020202020204" pitchFamily="34" charset="0"/>
              <a:buChar char="•"/>
            </a:pPr>
            <a:r>
              <a:rPr lang="en-US" dirty="0"/>
              <a:t>51E</a:t>
            </a:r>
            <a:r>
              <a:rPr lang="en-US" baseline="-25000" dirty="0"/>
              <a:t>16</a:t>
            </a:r>
            <a:r>
              <a:rPr lang="en-US" dirty="0"/>
              <a:t> = (5 × 16</a:t>
            </a:r>
            <a:r>
              <a:rPr lang="en-US" baseline="30000" dirty="0"/>
              <a:t>2</a:t>
            </a:r>
            <a:r>
              <a:rPr lang="en-US" dirty="0"/>
              <a:t>) + (1 × 16</a:t>
            </a:r>
            <a:r>
              <a:rPr lang="en-US" baseline="30000" dirty="0"/>
              <a:t>1</a:t>
            </a:r>
            <a:r>
              <a:rPr lang="en-US" dirty="0"/>
              <a:t>) + (14 × 16</a:t>
            </a:r>
            <a:r>
              <a:rPr lang="en-US" baseline="30000" dirty="0"/>
              <a:t>0</a:t>
            </a:r>
            <a:r>
              <a:rPr lang="en-US" dirty="0"/>
              <a:t>) = 1,310</a:t>
            </a:r>
            <a:r>
              <a:rPr lang="en-US" baseline="-25000" dirty="0"/>
              <a:t>10</a:t>
            </a:r>
          </a:p>
          <a:p>
            <a:pPr>
              <a:spcBef>
                <a:spcPts val="600"/>
              </a:spcBef>
              <a:spcAft>
                <a:spcPts val="0"/>
              </a:spcAft>
              <a:buFont typeface="Arial" panose="020B0604020202020204" pitchFamily="34" charset="0"/>
              <a:buChar char="•"/>
            </a:pPr>
            <a:r>
              <a:rPr lang="sv-SE" dirty="0"/>
              <a:t>FAD</a:t>
            </a:r>
            <a:r>
              <a:rPr lang="sv-SE" baseline="-25000" dirty="0"/>
              <a:t>16</a:t>
            </a:r>
            <a:r>
              <a:rPr lang="sv-SE" dirty="0"/>
              <a:t> = (15 × 16</a:t>
            </a:r>
            <a:r>
              <a:rPr lang="sv-SE" baseline="30000" dirty="0"/>
              <a:t>2</a:t>
            </a:r>
            <a:r>
              <a:rPr lang="sv-SE" dirty="0"/>
              <a:t>) + (10 × 16</a:t>
            </a:r>
            <a:r>
              <a:rPr lang="sv-SE" baseline="30000" dirty="0"/>
              <a:t>1</a:t>
            </a:r>
            <a:r>
              <a:rPr lang="sv-SE" dirty="0"/>
              <a:t>) + (13 × 16</a:t>
            </a:r>
            <a:r>
              <a:rPr lang="sv-SE" baseline="30000" dirty="0"/>
              <a:t>0</a:t>
            </a:r>
            <a:r>
              <a:rPr lang="sv-SE" dirty="0"/>
              <a:t>) = 4,013</a:t>
            </a:r>
            <a:r>
              <a:rPr lang="sv-SE" baseline="-25000" dirty="0"/>
              <a:t>10</a:t>
            </a:r>
          </a:p>
          <a:p>
            <a:pPr>
              <a:spcBef>
                <a:spcPts val="600"/>
              </a:spcBef>
              <a:spcAft>
                <a:spcPts val="0"/>
              </a:spcAft>
              <a:buFont typeface="Arial" panose="020B0604020202020204" pitchFamily="34" charset="0"/>
              <a:buChar char="•"/>
            </a:pPr>
            <a:r>
              <a:rPr lang="en-US" dirty="0"/>
              <a:t>Changing the base of a number doesn’t change the magnitude (value) of a number</a:t>
            </a:r>
          </a:p>
          <a:p>
            <a:pPr>
              <a:spcBef>
                <a:spcPts val="600"/>
              </a:spcBef>
              <a:spcAft>
                <a:spcPts val="0"/>
              </a:spcAft>
              <a:buFont typeface="Arial" panose="020B0604020202020204" pitchFamily="34" charset="0"/>
              <a:buChar char="•"/>
            </a:pPr>
            <a:r>
              <a:rPr lang="en-US" dirty="0"/>
              <a:t>The representation for a number gets longer as the base decreases.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15</a:t>
            </a:fld>
            <a:endParaRPr lang="en-US"/>
          </a:p>
        </p:txBody>
      </p:sp>
    </p:spTree>
    <p:extLst>
      <p:ext uri="{BB962C8B-B14F-4D97-AF65-F5344CB8AC3E}">
        <p14:creationId xmlns:p14="http://schemas.microsoft.com/office/powerpoint/2010/main" val="52672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Same Value, Different Base</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16</a:t>
            </a:fld>
            <a:endParaRPr lang="en-US"/>
          </a:p>
        </p:txBody>
      </p:sp>
      <p:pic>
        <p:nvPicPr>
          <p:cNvPr id="7" name="Picture 6">
            <a:extLst>
              <a:ext uri="{FF2B5EF4-FFF2-40B4-BE49-F238E27FC236}">
                <a16:creationId xmlns:a16="http://schemas.microsoft.com/office/drawing/2014/main" id="{EFF511F8-56A6-4CE8-871A-20628457063D}"/>
              </a:ext>
            </a:extLst>
          </p:cNvPr>
          <p:cNvPicPr>
            <a:picLocks noChangeAspect="1"/>
          </p:cNvPicPr>
          <p:nvPr/>
        </p:nvPicPr>
        <p:blipFill>
          <a:blip r:embed="rId2"/>
          <a:stretch>
            <a:fillRect/>
          </a:stretch>
        </p:blipFill>
        <p:spPr>
          <a:xfrm>
            <a:off x="2735015" y="1802921"/>
            <a:ext cx="6721971" cy="4433258"/>
          </a:xfrm>
          <a:prstGeom prst="rect">
            <a:avLst/>
          </a:prstGeom>
        </p:spPr>
      </p:pic>
    </p:spTree>
    <p:extLst>
      <p:ext uri="{BB962C8B-B14F-4D97-AF65-F5344CB8AC3E}">
        <p14:creationId xmlns:p14="http://schemas.microsoft.com/office/powerpoint/2010/main" val="294563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Hexadecimal Numbers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Hexadecimal is used widely in web design for giving colors</a:t>
            </a:r>
          </a:p>
          <a:p>
            <a:pPr lvl="1">
              <a:spcBef>
                <a:spcPts val="600"/>
              </a:spcBef>
              <a:spcAft>
                <a:spcPts val="0"/>
              </a:spcAft>
              <a:buFont typeface="Arial" panose="020B0604020202020204" pitchFamily="34" charset="0"/>
              <a:buChar char="•"/>
            </a:pPr>
            <a:r>
              <a:rPr lang="en-US" dirty="0"/>
              <a:t>You can use it with Python too, as we just saw</a:t>
            </a:r>
          </a:p>
          <a:p>
            <a:pPr>
              <a:spcBef>
                <a:spcPts val="600"/>
              </a:spcBef>
              <a:spcAft>
                <a:spcPts val="0"/>
              </a:spcAft>
              <a:buFont typeface="Arial" panose="020B0604020202020204" pitchFamily="34" charset="0"/>
              <a:buChar char="•"/>
            </a:pPr>
            <a:r>
              <a:rPr lang="en-US" dirty="0"/>
              <a:t>When giving the Unicode for a character as an escape sequence with </a:t>
            </a:r>
            <a:r>
              <a:rPr lang="en-US" b="1" dirty="0"/>
              <a:t>\u</a:t>
            </a:r>
            <a:r>
              <a:rPr lang="en-US" dirty="0"/>
              <a:t>, we always use hexadecimal</a:t>
            </a:r>
          </a:p>
          <a:p>
            <a:pPr>
              <a:spcBef>
                <a:spcPts val="600"/>
              </a:spcBef>
              <a:spcAft>
                <a:spcPts val="0"/>
              </a:spcAft>
              <a:buFont typeface="Arial" panose="020B0604020202020204" pitchFamily="34" charset="0"/>
              <a:buChar char="•"/>
            </a:pPr>
            <a:r>
              <a:rPr lang="en-US" dirty="0"/>
              <a:t>In contrast, the </a:t>
            </a:r>
            <a:r>
              <a:rPr lang="en-US" b="1" dirty="0" err="1">
                <a:latin typeface="Rockwell" panose="02060603020205020403" pitchFamily="18" charset="0"/>
              </a:rPr>
              <a:t>chr</a:t>
            </a:r>
            <a:r>
              <a:rPr lang="en-US" b="1" dirty="0">
                <a:latin typeface="Rockwell" panose="02060603020205020403" pitchFamily="18" charset="0"/>
              </a:rPr>
              <a:t>() </a:t>
            </a:r>
            <a:r>
              <a:rPr lang="en-US" dirty="0"/>
              <a:t>function expects the decimal representation</a:t>
            </a:r>
          </a:p>
          <a:p>
            <a:pPr>
              <a:spcBef>
                <a:spcPts val="600"/>
              </a:spcBef>
              <a:spcAft>
                <a:spcPts val="0"/>
              </a:spcAft>
              <a:buFont typeface="Arial" panose="020B0604020202020204" pitchFamily="34" charset="0"/>
              <a:buChar char="•"/>
            </a:pPr>
            <a:r>
              <a:rPr lang="en-US" dirty="0"/>
              <a:t>For the heart symbol above, we used </a:t>
            </a:r>
            <a:r>
              <a:rPr lang="en-US" b="1" dirty="0">
                <a:latin typeface="Rockwell" panose="02060603020205020403" pitchFamily="18" charset="0"/>
              </a:rPr>
              <a:t>9829</a:t>
            </a:r>
            <a:r>
              <a:rPr lang="en-US" b="1" dirty="0"/>
              <a:t> </a:t>
            </a:r>
            <a:r>
              <a:rPr lang="en-US" dirty="0"/>
              <a:t>(base 10) for </a:t>
            </a:r>
            <a:r>
              <a:rPr lang="en-US" b="1" dirty="0" err="1"/>
              <a:t>chr</a:t>
            </a:r>
            <a:r>
              <a:rPr lang="en-US" b="1" dirty="0"/>
              <a:t>()</a:t>
            </a:r>
            <a:r>
              <a:rPr lang="en-US" dirty="0"/>
              <a:t>, but </a:t>
            </a:r>
            <a:r>
              <a:rPr lang="en-US" b="1" dirty="0">
                <a:latin typeface="Rockwell" panose="02060603020205020403" pitchFamily="18" charset="0"/>
              </a:rPr>
              <a:t>2665</a:t>
            </a:r>
            <a:r>
              <a:rPr lang="en-US" b="1" dirty="0"/>
              <a:t> </a:t>
            </a:r>
            <a:r>
              <a:rPr lang="en-US" dirty="0"/>
              <a:t>(base 16) for the escape sequence</a:t>
            </a:r>
          </a:p>
          <a:p>
            <a:pPr>
              <a:spcBef>
                <a:spcPts val="600"/>
              </a:spcBef>
              <a:spcAft>
                <a:spcPts val="0"/>
              </a:spcAft>
              <a:buFont typeface="Arial" panose="020B0604020202020204" pitchFamily="34" charset="0"/>
              <a:buChar char="•"/>
            </a:pPr>
            <a:r>
              <a:rPr lang="en-US" dirty="0"/>
              <a:t>The related </a:t>
            </a:r>
            <a:r>
              <a:rPr lang="en-US" b="1" dirty="0" err="1">
                <a:latin typeface="Rockwell" panose="02060603020205020403" pitchFamily="18" charset="0"/>
              </a:rPr>
              <a:t>ord</a:t>
            </a:r>
            <a:r>
              <a:rPr lang="en-US" b="1" dirty="0">
                <a:latin typeface="Rockwell" panose="02060603020205020403" pitchFamily="18" charset="0"/>
              </a:rPr>
              <a:t>() </a:t>
            </a:r>
            <a:r>
              <a:rPr lang="en-US" dirty="0"/>
              <a:t>function returns the Unicode value of a character:</a:t>
            </a:r>
          </a:p>
          <a:p>
            <a:pPr lvl="1">
              <a:spcBef>
                <a:spcPts val="600"/>
              </a:spcBef>
              <a:spcAft>
                <a:spcPts val="0"/>
              </a:spcAft>
              <a:buFont typeface="Arial" panose="020B0604020202020204" pitchFamily="34" charset="0"/>
              <a:buChar char="•"/>
            </a:pPr>
            <a:r>
              <a:rPr lang="en-US" b="1" dirty="0" err="1">
                <a:latin typeface="Rockwell" panose="02060603020205020403" pitchFamily="18" charset="0"/>
              </a:rPr>
              <a:t>ord</a:t>
            </a:r>
            <a:r>
              <a:rPr lang="en-US" b="1" dirty="0">
                <a:latin typeface="Rockwell" panose="02060603020205020403" pitchFamily="18" charset="0"/>
              </a:rPr>
              <a:t>('A') </a:t>
            </a:r>
            <a:r>
              <a:rPr lang="en-US" dirty="0"/>
              <a:t>returns </a:t>
            </a:r>
            <a:r>
              <a:rPr lang="en-US" b="1" dirty="0">
                <a:latin typeface="Rockwell" panose="02060603020205020403" pitchFamily="18" charset="0"/>
              </a:rPr>
              <a:t>65</a:t>
            </a:r>
            <a:r>
              <a:rPr lang="en-US" b="1" dirty="0"/>
              <a:t> </a:t>
            </a:r>
            <a:r>
              <a:rPr lang="en-US" dirty="0"/>
              <a:t>and </a:t>
            </a:r>
            <a:r>
              <a:rPr lang="en-US" b="1" dirty="0" err="1">
                <a:latin typeface="Rockwell" panose="02060603020205020403" pitchFamily="18" charset="0"/>
              </a:rPr>
              <a:t>ord</a:t>
            </a:r>
            <a:r>
              <a:rPr lang="en-US" b="1" dirty="0">
                <a:latin typeface="Rockwell" panose="02060603020205020403" pitchFamily="18" charset="0"/>
              </a:rPr>
              <a:t>('x') </a:t>
            </a:r>
            <a:r>
              <a:rPr lang="en-US" dirty="0"/>
              <a:t>returns </a:t>
            </a:r>
            <a:r>
              <a:rPr lang="en-US" b="1" dirty="0">
                <a:latin typeface="Rockwell" panose="02060603020205020403" pitchFamily="18" charset="0"/>
              </a:rPr>
              <a:t>120</a:t>
            </a:r>
          </a:p>
          <a:p>
            <a:pPr>
              <a:spcBef>
                <a:spcPts val="600"/>
              </a:spcBef>
              <a:spcAft>
                <a:spcPts val="0"/>
              </a:spcAft>
              <a:buFont typeface="Arial" panose="020B0604020202020204" pitchFamily="34" charset="0"/>
              <a:buChar char="•"/>
            </a:pPr>
            <a:r>
              <a:rPr lang="en-US" dirty="0"/>
              <a:t>See </a:t>
            </a:r>
            <a:r>
              <a:rPr lang="en-US" dirty="0">
                <a:solidFill>
                  <a:srgbClr val="0070C0"/>
                </a:solidFill>
              </a:rPr>
              <a:t>data_rep.py </a:t>
            </a:r>
            <a:r>
              <a:rPr lang="en-US" dirty="0"/>
              <a:t>for more examples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17</a:t>
            </a:fld>
            <a:endParaRPr lang="en-US"/>
          </a:p>
        </p:txBody>
      </p:sp>
    </p:spTree>
    <p:extLst>
      <p:ext uri="{BB962C8B-B14F-4D97-AF65-F5344CB8AC3E}">
        <p14:creationId xmlns:p14="http://schemas.microsoft.com/office/powerpoint/2010/main" val="479607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Hexadecimal Numbers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The binary representation for a string can be hard to read:</a:t>
            </a:r>
          </a:p>
          <a:p>
            <a:pPr>
              <a:spcBef>
                <a:spcPts val="600"/>
              </a:spcBef>
              <a:spcAft>
                <a:spcPts val="0"/>
              </a:spcAft>
              <a:buFont typeface="Arial" panose="020B0604020202020204" pitchFamily="34" charset="0"/>
              <a:buChar char="•"/>
            </a:pPr>
            <a:r>
              <a:rPr lang="en-US" b="1" dirty="0"/>
              <a:t>  </a:t>
            </a:r>
            <a:r>
              <a:rPr lang="en-US" b="1" dirty="0">
                <a:solidFill>
                  <a:srgbClr val="FF0000"/>
                </a:solidFill>
              </a:rPr>
              <a:t>0100</a:t>
            </a:r>
            <a:r>
              <a:rPr lang="en-US" b="1" dirty="0">
                <a:solidFill>
                  <a:srgbClr val="0070C0"/>
                </a:solidFill>
              </a:rPr>
              <a:t>1001</a:t>
            </a:r>
            <a:r>
              <a:rPr lang="en-US" b="1" dirty="0"/>
              <a:t> </a:t>
            </a:r>
            <a:r>
              <a:rPr lang="en-US" b="1" dirty="0">
                <a:solidFill>
                  <a:srgbClr val="FF0000"/>
                </a:solidFill>
              </a:rPr>
              <a:t>0010</a:t>
            </a:r>
            <a:r>
              <a:rPr lang="en-US" b="1" dirty="0">
                <a:solidFill>
                  <a:srgbClr val="0070C0"/>
                </a:solidFill>
              </a:rPr>
              <a:t>0111</a:t>
            </a:r>
            <a:r>
              <a:rPr lang="en-US" b="1" dirty="0"/>
              <a:t> 01101101 00100000 01100001</a:t>
            </a:r>
          </a:p>
          <a:p>
            <a:pPr marL="201168" lvl="1" indent="0">
              <a:spcBef>
                <a:spcPts val="600"/>
              </a:spcBef>
              <a:spcAft>
                <a:spcPts val="0"/>
              </a:spcAft>
              <a:buNone/>
            </a:pPr>
            <a:r>
              <a:rPr lang="en-US" sz="2000" b="1" dirty="0"/>
              <a:t>01100110 01110010 01100001 01101001 01100100</a:t>
            </a:r>
          </a:p>
          <a:p>
            <a:pPr marL="201168" lvl="1" indent="0">
              <a:spcBef>
                <a:spcPts val="600"/>
              </a:spcBef>
              <a:spcAft>
                <a:spcPts val="0"/>
              </a:spcAft>
              <a:buNone/>
            </a:pPr>
            <a:r>
              <a:rPr lang="en-US" sz="2000" b="1" dirty="0"/>
              <a:t>00100000 01101111 01100110 00100000 01100011</a:t>
            </a:r>
          </a:p>
          <a:p>
            <a:pPr marL="201168" lvl="1" indent="0">
              <a:spcBef>
                <a:spcPts val="600"/>
              </a:spcBef>
              <a:spcAft>
                <a:spcPts val="0"/>
              </a:spcAft>
              <a:buNone/>
            </a:pPr>
            <a:r>
              <a:rPr lang="en-US" sz="2000" b="1" dirty="0"/>
              <a:t>01101111 01110111 01110011 00101110</a:t>
            </a:r>
          </a:p>
          <a:p>
            <a:pPr>
              <a:spcBef>
                <a:spcPts val="600"/>
              </a:spcBef>
              <a:spcAft>
                <a:spcPts val="0"/>
              </a:spcAft>
              <a:buFont typeface="Arial" panose="020B0604020202020204" pitchFamily="34" charset="0"/>
              <a:buChar char="•"/>
            </a:pPr>
            <a:r>
              <a:rPr lang="en-US" dirty="0"/>
              <a:t>It’s a little easier to deal with codes in hexadecimal:</a:t>
            </a:r>
          </a:p>
          <a:p>
            <a:pPr marL="201168" lvl="1" indent="0">
              <a:spcBef>
                <a:spcPts val="600"/>
              </a:spcBef>
              <a:spcAft>
                <a:spcPts val="0"/>
              </a:spcAft>
              <a:buNone/>
            </a:pPr>
            <a:r>
              <a:rPr lang="en-US" sz="2000" b="1" dirty="0">
                <a:solidFill>
                  <a:srgbClr val="FF0000"/>
                </a:solidFill>
              </a:rPr>
              <a:t>4</a:t>
            </a:r>
            <a:r>
              <a:rPr lang="en-US" sz="2000" b="1" dirty="0">
                <a:solidFill>
                  <a:srgbClr val="0070C0"/>
                </a:solidFill>
              </a:rPr>
              <a:t>9</a:t>
            </a:r>
            <a:r>
              <a:rPr lang="en-US" sz="2000" b="1" dirty="0"/>
              <a:t> </a:t>
            </a:r>
            <a:r>
              <a:rPr lang="en-US" sz="2000" b="1" dirty="0">
                <a:solidFill>
                  <a:srgbClr val="FF0000"/>
                </a:solidFill>
              </a:rPr>
              <a:t>2</a:t>
            </a:r>
            <a:r>
              <a:rPr lang="en-US" sz="2000" b="1" dirty="0">
                <a:solidFill>
                  <a:srgbClr val="0070C0"/>
                </a:solidFill>
              </a:rPr>
              <a:t>7</a:t>
            </a:r>
            <a:r>
              <a:rPr lang="en-US" sz="2000" b="1" dirty="0"/>
              <a:t> 6D 20 61 66 72 61 69 64 20 6F 66 20 63 6F 77 73 2E</a:t>
            </a:r>
          </a:p>
          <a:p>
            <a:pPr>
              <a:spcBef>
                <a:spcPts val="600"/>
              </a:spcBef>
              <a:spcAft>
                <a:spcPts val="0"/>
              </a:spcAft>
              <a:buFont typeface="Arial" panose="020B0604020202020204" pitchFamily="34" charset="0"/>
              <a:buChar char="•"/>
            </a:pPr>
            <a:r>
              <a:rPr lang="en-US" dirty="0"/>
              <a:t>Recall that in hexadecimal we have 16 digits: 0, 1, 2, 3, 4, 5, 6, 7, 8, 9, and the letters A through F for ten through fifteen</a:t>
            </a:r>
          </a:p>
          <a:p>
            <a:pPr>
              <a:spcBef>
                <a:spcPts val="600"/>
              </a:spcBef>
              <a:spcAft>
                <a:spcPts val="0"/>
              </a:spcAft>
              <a:buFont typeface="Arial" panose="020B0604020202020204" pitchFamily="34" charset="0"/>
              <a:buChar char="•"/>
            </a:pPr>
            <a:r>
              <a:rPr lang="en-US" dirty="0"/>
              <a:t>Note that each hexadecimal digit corresponds with four binary digits (bits)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18</a:t>
            </a:fld>
            <a:endParaRPr lang="en-US"/>
          </a:p>
        </p:txBody>
      </p:sp>
    </p:spTree>
    <p:extLst>
      <p:ext uri="{BB962C8B-B14F-4D97-AF65-F5344CB8AC3E}">
        <p14:creationId xmlns:p14="http://schemas.microsoft.com/office/powerpoint/2010/main" val="295662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Binary ↔ Hexadecimal</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3124200" y="1845734"/>
            <a:ext cx="8031480" cy="4023360"/>
          </a:xfrm>
        </p:spPr>
        <p:txBody>
          <a:bodyPr>
            <a:normAutofit/>
          </a:bodyPr>
          <a:lstStyle/>
          <a:p>
            <a:pPr>
              <a:spcBef>
                <a:spcPts val="600"/>
              </a:spcBef>
              <a:spcAft>
                <a:spcPts val="0"/>
              </a:spcAft>
              <a:buFont typeface="Arial" panose="020B0604020202020204" pitchFamily="34" charset="0"/>
              <a:buChar char="•"/>
            </a:pPr>
            <a:r>
              <a:rPr lang="en-US" dirty="0"/>
              <a:t>To convert a hexadecimal number to a binary number, simply convert each digit in the hexadecimal number into a four-digit binary number.</a:t>
            </a:r>
          </a:p>
          <a:p>
            <a:pPr>
              <a:spcBef>
                <a:spcPts val="600"/>
              </a:spcBef>
              <a:spcAft>
                <a:spcPts val="0"/>
              </a:spcAft>
              <a:buFont typeface="Arial" panose="020B0604020202020204" pitchFamily="34" charset="0"/>
              <a:buChar char="•"/>
            </a:pPr>
            <a:r>
              <a:rPr lang="en-US" dirty="0"/>
              <a:t>For example:</a:t>
            </a:r>
          </a:p>
          <a:p>
            <a:pPr marL="201168" lvl="1" indent="0">
              <a:spcBef>
                <a:spcPts val="600"/>
              </a:spcBef>
              <a:spcAft>
                <a:spcPts val="0"/>
              </a:spcAft>
              <a:buNone/>
            </a:pPr>
            <a:r>
              <a:rPr lang="en-US" b="1" dirty="0">
                <a:solidFill>
                  <a:srgbClr val="FF0000"/>
                </a:solidFill>
              </a:rPr>
              <a:t>D</a:t>
            </a:r>
            <a:r>
              <a:rPr lang="en-US" b="1" dirty="0">
                <a:solidFill>
                  <a:srgbClr val="00B050"/>
                </a:solidFill>
              </a:rPr>
              <a:t>2</a:t>
            </a:r>
            <a:r>
              <a:rPr lang="en-US" b="1" dirty="0">
                <a:solidFill>
                  <a:srgbClr val="0070C0"/>
                </a:solidFill>
              </a:rPr>
              <a:t>B</a:t>
            </a:r>
            <a:r>
              <a:rPr lang="en-US" b="1" dirty="0">
                <a:solidFill>
                  <a:srgbClr val="7030A0"/>
                </a:solidFill>
              </a:rPr>
              <a:t>5</a:t>
            </a:r>
            <a:r>
              <a:rPr lang="en-US" baseline="-25000" dirty="0"/>
              <a:t>16</a:t>
            </a:r>
            <a:r>
              <a:rPr lang="en-US" dirty="0"/>
              <a:t> = </a:t>
            </a:r>
            <a:r>
              <a:rPr lang="en-US" b="1" dirty="0">
                <a:solidFill>
                  <a:srgbClr val="FF0000"/>
                </a:solidFill>
              </a:rPr>
              <a:t>1101</a:t>
            </a:r>
            <a:r>
              <a:rPr lang="en-US" b="1" dirty="0">
                <a:solidFill>
                  <a:srgbClr val="00B050"/>
                </a:solidFill>
              </a:rPr>
              <a:t>0010</a:t>
            </a:r>
            <a:r>
              <a:rPr lang="en-US" b="1" dirty="0">
                <a:solidFill>
                  <a:srgbClr val="0070C0"/>
                </a:solidFill>
              </a:rPr>
              <a:t>1011</a:t>
            </a:r>
            <a:r>
              <a:rPr lang="en-US" b="1" dirty="0">
                <a:solidFill>
                  <a:srgbClr val="7030A0"/>
                </a:solidFill>
              </a:rPr>
              <a:t>0101</a:t>
            </a:r>
            <a:r>
              <a:rPr lang="en-US" baseline="-25000" dirty="0"/>
              <a:t>2</a:t>
            </a:r>
          </a:p>
          <a:p>
            <a:pPr>
              <a:spcBef>
                <a:spcPts val="600"/>
              </a:spcBef>
              <a:spcAft>
                <a:spcPts val="0"/>
              </a:spcAft>
              <a:buFont typeface="Arial" panose="020B0604020202020204" pitchFamily="34" charset="0"/>
              <a:buChar char="•"/>
            </a:pPr>
            <a:r>
              <a:rPr lang="en-US" dirty="0"/>
              <a:t>To convert a binary number to a hexadecimal, convert every four binary digits from </a:t>
            </a:r>
            <a:r>
              <a:rPr lang="en-US" b="1" dirty="0"/>
              <a:t>right to left </a:t>
            </a:r>
            <a:r>
              <a:rPr lang="en-US" dirty="0"/>
              <a:t>in the binary number into a hexadecimal digit.</a:t>
            </a:r>
          </a:p>
          <a:p>
            <a:pPr>
              <a:spcBef>
                <a:spcPts val="600"/>
              </a:spcBef>
              <a:spcAft>
                <a:spcPts val="0"/>
              </a:spcAft>
              <a:buFont typeface="Arial" panose="020B0604020202020204" pitchFamily="34" charset="0"/>
              <a:buChar char="•"/>
            </a:pPr>
            <a:r>
              <a:rPr lang="en-US" dirty="0"/>
              <a:t>For example: </a:t>
            </a:r>
            <a:r>
              <a:rPr lang="en-US" b="1" dirty="0">
                <a:solidFill>
                  <a:srgbClr val="0070C0"/>
                </a:solidFill>
              </a:rPr>
              <a:t>0100</a:t>
            </a:r>
            <a:r>
              <a:rPr lang="en-US" b="1" dirty="0">
                <a:solidFill>
                  <a:srgbClr val="00B050"/>
                </a:solidFill>
              </a:rPr>
              <a:t>0111</a:t>
            </a:r>
            <a:r>
              <a:rPr lang="en-US" b="1" dirty="0">
                <a:solidFill>
                  <a:srgbClr val="FF0000"/>
                </a:solidFill>
              </a:rPr>
              <a:t>1110</a:t>
            </a:r>
            <a:r>
              <a:rPr lang="en-US" baseline="-25000" dirty="0"/>
              <a:t>2</a:t>
            </a:r>
            <a:r>
              <a:rPr lang="en-US" dirty="0"/>
              <a:t> = </a:t>
            </a:r>
            <a:r>
              <a:rPr lang="en-US" b="1" dirty="0">
                <a:solidFill>
                  <a:srgbClr val="0070C0"/>
                </a:solidFill>
              </a:rPr>
              <a:t>4</a:t>
            </a:r>
            <a:r>
              <a:rPr lang="en-US" b="1" dirty="0">
                <a:solidFill>
                  <a:srgbClr val="00B050"/>
                </a:solidFill>
              </a:rPr>
              <a:t>7</a:t>
            </a:r>
            <a:r>
              <a:rPr lang="en-US" b="1" dirty="0">
                <a:solidFill>
                  <a:srgbClr val="FF0000"/>
                </a:solidFill>
              </a:rPr>
              <a:t>E</a:t>
            </a:r>
            <a:r>
              <a:rPr lang="en-US" baseline="-25000" dirty="0"/>
              <a:t>16</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19</a:t>
            </a:fld>
            <a:endParaRPr lang="en-US"/>
          </a:p>
        </p:txBody>
      </p:sp>
      <p:pic>
        <p:nvPicPr>
          <p:cNvPr id="7" name="Picture 6">
            <a:extLst>
              <a:ext uri="{FF2B5EF4-FFF2-40B4-BE49-F238E27FC236}">
                <a16:creationId xmlns:a16="http://schemas.microsoft.com/office/drawing/2014/main" id="{1F583360-DB68-4297-B41D-94A742A7EE16}"/>
              </a:ext>
            </a:extLst>
          </p:cNvPr>
          <p:cNvPicPr>
            <a:picLocks noChangeAspect="1"/>
          </p:cNvPicPr>
          <p:nvPr/>
        </p:nvPicPr>
        <p:blipFill>
          <a:blip r:embed="rId2"/>
          <a:stretch>
            <a:fillRect/>
          </a:stretch>
        </p:blipFill>
        <p:spPr>
          <a:xfrm>
            <a:off x="1226149" y="1813054"/>
            <a:ext cx="1548200" cy="4431618"/>
          </a:xfrm>
          <a:prstGeom prst="rect">
            <a:avLst/>
          </a:prstGeom>
        </p:spPr>
      </p:pic>
    </p:spTree>
    <p:extLst>
      <p:ext uri="{BB962C8B-B14F-4D97-AF65-F5344CB8AC3E}">
        <p14:creationId xmlns:p14="http://schemas.microsoft.com/office/powerpoint/2010/main" val="120957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628F-40ED-4849-9E12-DE90495CA3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062A7863-568E-449E-956F-134A25DE58C7}"/>
              </a:ext>
            </a:extLst>
          </p:cNvPr>
          <p:cNvSpPr>
            <a:spLocks noGrp="1"/>
          </p:cNvSpPr>
          <p:nvPr>
            <p:ph idx="1"/>
          </p:nvPr>
        </p:nvSpPr>
        <p:spPr/>
        <p:txBody>
          <a:bodyPr/>
          <a:lstStyle/>
          <a:p>
            <a:r>
              <a:rPr lang="en-US" dirty="0">
                <a:solidFill>
                  <a:schemeClr val="tx1"/>
                </a:solidFill>
              </a:rPr>
              <a:t>This lecture: </a:t>
            </a:r>
            <a:r>
              <a:rPr lang="en-US" dirty="0"/>
              <a:t>Data Representation and Compression</a:t>
            </a:r>
          </a:p>
          <a:p>
            <a:r>
              <a:rPr lang="en-US" dirty="0">
                <a:solidFill>
                  <a:schemeClr val="tx1"/>
                </a:solidFill>
              </a:rPr>
              <a:t>Reading: Read Chapter 8 of </a:t>
            </a:r>
            <a:r>
              <a:rPr lang="en-US" dirty="0" err="1">
                <a:solidFill>
                  <a:schemeClr val="tx1"/>
                </a:solidFill>
              </a:rPr>
              <a:t>Conery</a:t>
            </a:r>
            <a:endParaRPr lang="en-US" dirty="0">
              <a:solidFill>
                <a:schemeClr val="tx1"/>
              </a:solidFill>
            </a:endParaRPr>
          </a:p>
          <a:p>
            <a:r>
              <a:rPr lang="en-US" dirty="0">
                <a:solidFill>
                  <a:srgbClr val="FF0000"/>
                </a:solidFill>
              </a:rPr>
              <a:t>Acknowledgement</a:t>
            </a:r>
            <a:r>
              <a:rPr lang="en-US" dirty="0"/>
              <a:t>: Some of this lecture slides are based on CSE 101 lecture notes by Prof. Kevin McDonald at SBU</a:t>
            </a:r>
          </a:p>
          <a:p>
            <a:endParaRPr lang="en-US" dirty="0"/>
          </a:p>
        </p:txBody>
      </p:sp>
      <p:sp>
        <p:nvSpPr>
          <p:cNvPr id="4" name="Footer Placeholder 3">
            <a:extLst>
              <a:ext uri="{FF2B5EF4-FFF2-40B4-BE49-F238E27FC236}">
                <a16:creationId xmlns:a16="http://schemas.microsoft.com/office/drawing/2014/main" id="{A713110C-3C36-4D3C-A0E5-E104C696468F}"/>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5850E9D7-DE8B-4062-90D8-312415C7E6A4}"/>
              </a:ext>
            </a:extLst>
          </p:cNvPr>
          <p:cNvSpPr>
            <a:spLocks noGrp="1"/>
          </p:cNvSpPr>
          <p:nvPr>
            <p:ph type="sldNum" sz="quarter" idx="12"/>
          </p:nvPr>
        </p:nvSpPr>
        <p:spPr/>
        <p:txBody>
          <a:bodyPr/>
          <a:lstStyle/>
          <a:p>
            <a:fld id="{DADD426C-F078-4967-9FE7-1015426B2B1F}" type="slidenum">
              <a:rPr lang="en-US" smtClean="0"/>
              <a:t>2</a:t>
            </a:fld>
            <a:endParaRPr lang="en-US"/>
          </a:p>
        </p:txBody>
      </p:sp>
    </p:spTree>
    <p:extLst>
      <p:ext uri="{BB962C8B-B14F-4D97-AF65-F5344CB8AC3E}">
        <p14:creationId xmlns:p14="http://schemas.microsoft.com/office/powerpoint/2010/main" val="290830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Groups of Bits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A </a:t>
            </a:r>
            <a:r>
              <a:rPr lang="en-US" b="1" dirty="0"/>
              <a:t>byte</a:t>
            </a:r>
            <a:r>
              <a:rPr lang="en-US" dirty="0"/>
              <a:t> is a collection of 8 bits</a:t>
            </a:r>
          </a:p>
          <a:p>
            <a:pPr lvl="1">
              <a:spcBef>
                <a:spcPts val="600"/>
              </a:spcBef>
              <a:spcAft>
                <a:spcPts val="0"/>
              </a:spcAft>
              <a:buFont typeface="Arial" panose="020B0604020202020204" pitchFamily="34" charset="0"/>
              <a:buChar char="•"/>
            </a:pPr>
            <a:r>
              <a:rPr lang="en-US" dirty="0"/>
              <a:t>A 7-bit ASCII value fits in  single byte</a:t>
            </a:r>
          </a:p>
          <a:p>
            <a:pPr>
              <a:spcBef>
                <a:spcPts val="600"/>
              </a:spcBef>
              <a:spcAft>
                <a:spcPts val="0"/>
              </a:spcAft>
              <a:buFont typeface="Arial" panose="020B0604020202020204" pitchFamily="34" charset="0"/>
              <a:buChar char="•"/>
            </a:pPr>
            <a:r>
              <a:rPr lang="en-US" dirty="0"/>
              <a:t>A 32-bit integer requires 4 bytes (32 ÷ 8 = 4)</a:t>
            </a:r>
          </a:p>
          <a:p>
            <a:pPr>
              <a:spcBef>
                <a:spcPts val="600"/>
              </a:spcBef>
              <a:spcAft>
                <a:spcPts val="0"/>
              </a:spcAft>
              <a:buFont typeface="Arial" panose="020B0604020202020204" pitchFamily="34" charset="0"/>
              <a:buChar char="•"/>
            </a:pPr>
            <a:r>
              <a:rPr lang="en-US" dirty="0"/>
              <a:t>A central processing unit (CPU) operates on several bytes at a time, called a </a:t>
            </a:r>
            <a:r>
              <a:rPr lang="en-US" b="1" dirty="0"/>
              <a:t>word</a:t>
            </a:r>
            <a:endParaRPr lang="en-US" dirty="0"/>
          </a:p>
          <a:p>
            <a:pPr lvl="1">
              <a:spcBef>
                <a:spcPts val="600"/>
              </a:spcBef>
              <a:spcAft>
                <a:spcPts val="0"/>
              </a:spcAft>
              <a:buFont typeface="Arial" panose="020B0604020202020204" pitchFamily="34" charset="0"/>
              <a:buChar char="•"/>
            </a:pPr>
            <a:r>
              <a:rPr lang="en-US" dirty="0"/>
              <a:t>A </a:t>
            </a:r>
            <a:r>
              <a:rPr lang="en-US" b="1" dirty="0"/>
              <a:t>word</a:t>
            </a:r>
            <a:r>
              <a:rPr lang="en-US" dirty="0"/>
              <a:t> is a collection of two or more bytes</a:t>
            </a:r>
          </a:p>
          <a:p>
            <a:pPr lvl="1">
              <a:spcBef>
                <a:spcPts val="600"/>
              </a:spcBef>
              <a:spcAft>
                <a:spcPts val="0"/>
              </a:spcAft>
              <a:buFont typeface="Arial" panose="020B0604020202020204" pitchFamily="34" charset="0"/>
              <a:buChar char="•"/>
            </a:pPr>
            <a:r>
              <a:rPr lang="en-US" dirty="0"/>
              <a:t>Typical word size are 32 bits (4 bytes) and 64 bits (8 bytes)</a:t>
            </a:r>
          </a:p>
          <a:p>
            <a:pPr>
              <a:spcBef>
                <a:spcPts val="600"/>
              </a:spcBef>
              <a:spcAft>
                <a:spcPts val="0"/>
              </a:spcAft>
              <a:buFont typeface="Arial" panose="020B0604020202020204" pitchFamily="34" charset="0"/>
              <a:buChar char="•"/>
            </a:pPr>
            <a:r>
              <a:rPr lang="en-US" dirty="0"/>
              <a:t>Memory capacity is often described in terms of </a:t>
            </a:r>
            <a:r>
              <a:rPr lang="en-US" i="1" dirty="0"/>
              <a:t>megabytes</a:t>
            </a:r>
            <a:r>
              <a:rPr lang="en-US" dirty="0"/>
              <a:t> or </a:t>
            </a:r>
            <a:r>
              <a:rPr lang="en-US" i="1" dirty="0"/>
              <a:t>gigabytes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20</a:t>
            </a:fld>
            <a:endParaRPr lang="en-US"/>
          </a:p>
        </p:txBody>
      </p:sp>
    </p:spTree>
    <p:extLst>
      <p:ext uri="{BB962C8B-B14F-4D97-AF65-F5344CB8AC3E}">
        <p14:creationId xmlns:p14="http://schemas.microsoft.com/office/powerpoint/2010/main" val="351128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Error Detection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Errors in values can be caused by circumstances beyond our control</a:t>
            </a:r>
          </a:p>
          <a:p>
            <a:pPr lvl="1">
              <a:spcBef>
                <a:spcPts val="600"/>
              </a:spcBef>
              <a:spcAft>
                <a:spcPts val="0"/>
              </a:spcAft>
              <a:buFont typeface="Arial" panose="020B0604020202020204" pitchFamily="34" charset="0"/>
              <a:buChar char="•"/>
            </a:pPr>
            <a:r>
              <a:rPr lang="en-US" dirty="0"/>
              <a:t>The storage medium itself has a flaw or is deteriorating</a:t>
            </a:r>
          </a:p>
          <a:p>
            <a:pPr lvl="1">
              <a:spcBef>
                <a:spcPts val="600"/>
              </a:spcBef>
              <a:spcAft>
                <a:spcPts val="0"/>
              </a:spcAft>
              <a:buFont typeface="Arial" panose="020B0604020202020204" pitchFamily="34" charset="0"/>
              <a:buChar char="•"/>
            </a:pPr>
            <a:r>
              <a:rPr lang="en-US" dirty="0"/>
              <a:t>Data can be corrupted by interference during transfer over wires or wirelessly</a:t>
            </a:r>
          </a:p>
          <a:p>
            <a:pPr lvl="1">
              <a:spcBef>
                <a:spcPts val="600"/>
              </a:spcBef>
              <a:spcAft>
                <a:spcPts val="0"/>
              </a:spcAft>
              <a:buFont typeface="Arial" panose="020B0604020202020204" pitchFamily="34" charset="0"/>
              <a:buChar char="•"/>
            </a:pPr>
            <a:r>
              <a:rPr lang="en-US" dirty="0"/>
              <a:t>Even solar activity itself can affect electronic devices and disrupt electronic communication</a:t>
            </a:r>
          </a:p>
          <a:p>
            <a:pPr>
              <a:spcBef>
                <a:spcPts val="600"/>
              </a:spcBef>
              <a:spcAft>
                <a:spcPts val="0"/>
              </a:spcAft>
              <a:buFont typeface="Arial" panose="020B0604020202020204" pitchFamily="34" charset="0"/>
              <a:buChar char="•"/>
            </a:pPr>
            <a:r>
              <a:rPr lang="en-US" dirty="0"/>
              <a:t>The general method for detecting errors is to add extra information to the data</a:t>
            </a:r>
          </a:p>
          <a:p>
            <a:pPr lvl="1">
              <a:spcBef>
                <a:spcPts val="600"/>
              </a:spcBef>
              <a:spcAft>
                <a:spcPts val="0"/>
              </a:spcAft>
              <a:buFont typeface="Arial" panose="020B0604020202020204" pitchFamily="34" charset="0"/>
              <a:buChar char="•"/>
            </a:pPr>
            <a:r>
              <a:rPr lang="en-US" dirty="0"/>
              <a:t>Add extra data to a document before storing it in a file</a:t>
            </a:r>
          </a:p>
          <a:p>
            <a:pPr lvl="1">
              <a:spcBef>
                <a:spcPts val="600"/>
              </a:spcBef>
              <a:spcAft>
                <a:spcPts val="0"/>
              </a:spcAft>
              <a:buFont typeface="Arial" panose="020B0604020202020204" pitchFamily="34" charset="0"/>
              <a:buChar char="•"/>
            </a:pPr>
            <a:r>
              <a:rPr lang="en-US" dirty="0"/>
              <a:t>Append error checking data to a message while sending it</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21</a:t>
            </a:fld>
            <a:endParaRPr lang="en-US"/>
          </a:p>
        </p:txBody>
      </p:sp>
    </p:spTree>
    <p:extLst>
      <p:ext uri="{BB962C8B-B14F-4D97-AF65-F5344CB8AC3E}">
        <p14:creationId xmlns:p14="http://schemas.microsoft.com/office/powerpoint/2010/main" val="84688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Error Detection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The basic procedure for enabling error-free communication:</a:t>
            </a:r>
          </a:p>
          <a:p>
            <a:pPr marL="544068" lvl="1" indent="-342900">
              <a:spcBef>
                <a:spcPts val="600"/>
              </a:spcBef>
              <a:spcAft>
                <a:spcPts val="0"/>
              </a:spcAft>
              <a:buFont typeface="+mj-lt"/>
              <a:buAutoNum type="arabicPeriod"/>
            </a:pPr>
            <a:r>
              <a:rPr lang="en-US" dirty="0"/>
              <a:t>Sender adds error-checking information</a:t>
            </a:r>
          </a:p>
          <a:p>
            <a:pPr marL="544068" lvl="1" indent="-342900">
              <a:spcBef>
                <a:spcPts val="600"/>
              </a:spcBef>
              <a:spcAft>
                <a:spcPts val="0"/>
              </a:spcAft>
              <a:buFont typeface="+mj-lt"/>
              <a:buAutoNum type="arabicPeriod"/>
            </a:pPr>
            <a:r>
              <a:rPr lang="en-US" dirty="0"/>
              <a:t>After receiving the message, the receiver analyzes the message along with the extra data to see if an error occurred</a:t>
            </a:r>
          </a:p>
          <a:p>
            <a:pPr marL="544068" lvl="1" indent="-342900">
              <a:spcBef>
                <a:spcPts val="600"/>
              </a:spcBef>
              <a:spcAft>
                <a:spcPts val="0"/>
              </a:spcAft>
              <a:buFont typeface="+mj-lt"/>
              <a:buAutoNum type="arabicPeriod"/>
            </a:pPr>
            <a:r>
              <a:rPr lang="en-US" dirty="0"/>
              <a:t>If an error occurred, the receiver will ask the sender to send the message again</a:t>
            </a:r>
          </a:p>
          <a:p>
            <a:pPr>
              <a:spcBef>
                <a:spcPts val="600"/>
              </a:spcBef>
              <a:spcAft>
                <a:spcPts val="0"/>
              </a:spcAft>
              <a:buFont typeface="Arial" panose="020B0604020202020204" pitchFamily="34" charset="0"/>
              <a:buChar char="•"/>
            </a:pPr>
            <a:r>
              <a:rPr lang="en-US" dirty="0"/>
              <a:t>A simple method for error-checking is to use a </a:t>
            </a:r>
            <a:r>
              <a:rPr lang="en-US" b="1" dirty="0"/>
              <a:t>parity bit</a:t>
            </a:r>
          </a:p>
          <a:p>
            <a:pPr lvl="1">
              <a:spcBef>
                <a:spcPts val="600"/>
              </a:spcBef>
              <a:spcAft>
                <a:spcPts val="0"/>
              </a:spcAft>
              <a:buFont typeface="Arial" panose="020B0604020202020204" pitchFamily="34" charset="0"/>
              <a:buChar char="•"/>
            </a:pPr>
            <a:r>
              <a:rPr lang="en-US" dirty="0"/>
              <a:t>Add one extra bit to the end of the text</a:t>
            </a:r>
          </a:p>
          <a:p>
            <a:pPr lvl="1">
              <a:spcBef>
                <a:spcPts val="600"/>
              </a:spcBef>
              <a:spcAft>
                <a:spcPts val="0"/>
              </a:spcAft>
              <a:buFont typeface="Arial" panose="020B0604020202020204" pitchFamily="34" charset="0"/>
              <a:buChar char="•"/>
            </a:pPr>
            <a:r>
              <a:rPr lang="en-US" dirty="0"/>
              <a:t>Here, “text” means any string: an entire message or a single character</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22</a:t>
            </a:fld>
            <a:endParaRPr lang="en-US"/>
          </a:p>
        </p:txBody>
      </p:sp>
    </p:spTree>
    <p:extLst>
      <p:ext uri="{BB962C8B-B14F-4D97-AF65-F5344CB8AC3E}">
        <p14:creationId xmlns:p14="http://schemas.microsoft.com/office/powerpoint/2010/main" val="62404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Error Detection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The value of the extra bit should make the total number of '1' bits an even number</a:t>
            </a:r>
          </a:p>
          <a:p>
            <a:pPr lvl="1">
              <a:spcBef>
                <a:spcPts val="600"/>
              </a:spcBef>
              <a:spcAft>
                <a:spcPts val="0"/>
              </a:spcAft>
              <a:buFont typeface="Arial" panose="020B0604020202020204" pitchFamily="34" charset="0"/>
              <a:buChar char="•"/>
            </a:pPr>
            <a:r>
              <a:rPr lang="en-US" dirty="0"/>
              <a:t>This property is called </a:t>
            </a:r>
            <a:r>
              <a:rPr lang="en-US" b="1" dirty="0"/>
              <a:t>even parity</a:t>
            </a:r>
          </a:p>
          <a:p>
            <a:pPr>
              <a:spcBef>
                <a:spcPts val="600"/>
              </a:spcBef>
              <a:spcAft>
                <a:spcPts val="0"/>
              </a:spcAft>
              <a:buFont typeface="Arial" panose="020B0604020202020204" pitchFamily="34" charset="0"/>
              <a:buChar char="•"/>
            </a:pPr>
            <a:r>
              <a:rPr lang="en-US" dirty="0"/>
              <a:t>Example: parity bits for 8-bit ASCII characters</a:t>
            </a:r>
          </a:p>
          <a:p>
            <a:pPr lvl="1">
              <a:spcBef>
                <a:spcPts val="600"/>
              </a:spcBef>
              <a:spcAft>
                <a:spcPts val="0"/>
              </a:spcAft>
              <a:buFont typeface="Arial" panose="020B0604020202020204" pitchFamily="34" charset="0"/>
              <a:buChar char="•"/>
            </a:pPr>
            <a:r>
              <a:rPr lang="en-US" dirty="0"/>
              <a:t>A = 01000001. There are two 1 bits, so attach a 0 as the parity bit (the total # of 1s remains two)</a:t>
            </a:r>
          </a:p>
          <a:p>
            <a:pPr lvl="1">
              <a:spcBef>
                <a:spcPts val="600"/>
              </a:spcBef>
              <a:spcAft>
                <a:spcPts val="0"/>
              </a:spcAft>
              <a:buFont typeface="Arial" panose="020B0604020202020204" pitchFamily="34" charset="0"/>
              <a:buChar char="•"/>
            </a:pPr>
            <a:r>
              <a:rPr lang="en-US" dirty="0"/>
              <a:t>C = 01000011. There are three 1 bits, so attach a 1 as the parity bit (bringing the total # of 1s to four)</a:t>
            </a:r>
          </a:p>
          <a:p>
            <a:pPr>
              <a:spcBef>
                <a:spcPts val="600"/>
              </a:spcBef>
              <a:spcAft>
                <a:spcPts val="0"/>
              </a:spcAft>
              <a:buFont typeface="Arial" panose="020B0604020202020204" pitchFamily="34" charset="0"/>
              <a:buChar char="•"/>
            </a:pPr>
            <a:r>
              <a:rPr lang="en-US" dirty="0"/>
              <a:t>Example: parity bit for a piece of DNA (using ASCII)</a:t>
            </a:r>
          </a:p>
          <a:p>
            <a:pPr lvl="1">
              <a:spcBef>
                <a:spcPts val="600"/>
              </a:spcBef>
              <a:spcAft>
                <a:spcPts val="0"/>
              </a:spcAft>
              <a:buFont typeface="Arial" panose="020B0604020202020204" pitchFamily="34" charset="0"/>
              <a:buChar char="•"/>
            </a:pPr>
            <a:r>
              <a:rPr lang="en-US" dirty="0"/>
              <a:t>ATG = 01000001 01010100 01000111 + 1</a:t>
            </a:r>
          </a:p>
          <a:p>
            <a:pPr lvl="1">
              <a:spcBef>
                <a:spcPts val="600"/>
              </a:spcBef>
              <a:spcAft>
                <a:spcPts val="0"/>
              </a:spcAft>
              <a:buFont typeface="Arial" panose="020B0604020202020204" pitchFamily="34" charset="0"/>
              <a:buChar char="•"/>
            </a:pPr>
            <a:r>
              <a:rPr lang="en-US" dirty="0"/>
              <a:t>The binary code for the entire string contains 9 1's, so we add one more 1 bit to make an even number of 1s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23</a:t>
            </a:fld>
            <a:endParaRPr lang="en-US"/>
          </a:p>
        </p:txBody>
      </p:sp>
    </p:spTree>
    <p:extLst>
      <p:ext uri="{BB962C8B-B14F-4D97-AF65-F5344CB8AC3E}">
        <p14:creationId xmlns:p14="http://schemas.microsoft.com/office/powerpoint/2010/main" val="529915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Error Detection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The receiver treats the parity bit like any other bit in the incoming message</a:t>
            </a:r>
          </a:p>
          <a:p>
            <a:pPr lvl="1">
              <a:spcBef>
                <a:spcPts val="600"/>
              </a:spcBef>
              <a:spcAft>
                <a:spcPts val="0"/>
              </a:spcAft>
              <a:buFont typeface="Arial" panose="020B0604020202020204" pitchFamily="34" charset="0"/>
              <a:buChar char="•"/>
            </a:pPr>
            <a:r>
              <a:rPr lang="en-US" dirty="0"/>
              <a:t>It is included in the count of the number of 1 bits</a:t>
            </a:r>
          </a:p>
          <a:p>
            <a:pPr lvl="1">
              <a:spcBef>
                <a:spcPts val="600"/>
              </a:spcBef>
              <a:spcAft>
                <a:spcPts val="0"/>
              </a:spcAft>
              <a:buFont typeface="Arial" panose="020B0604020202020204" pitchFamily="34" charset="0"/>
              <a:buChar char="•"/>
            </a:pPr>
            <a:r>
              <a:rPr lang="en-US" dirty="0"/>
              <a:t>To get the message contents, the receiver discards the last bit</a:t>
            </a:r>
          </a:p>
          <a:p>
            <a:pPr>
              <a:spcBef>
                <a:spcPts val="600"/>
              </a:spcBef>
              <a:spcAft>
                <a:spcPts val="0"/>
              </a:spcAft>
              <a:buFont typeface="Arial" panose="020B0604020202020204" pitchFamily="34" charset="0"/>
              <a:buChar char="•"/>
            </a:pPr>
            <a:r>
              <a:rPr lang="en-US" dirty="0"/>
              <a:t>Example: when sending an 8-bit ASCII 'C', the bit stream is 010000111: the digits in the code for 'C' plus a parity bit</a:t>
            </a:r>
          </a:p>
          <a:p>
            <a:pPr lvl="1">
              <a:spcBef>
                <a:spcPts val="600"/>
              </a:spcBef>
              <a:spcAft>
                <a:spcPts val="0"/>
              </a:spcAft>
              <a:buFont typeface="Arial" panose="020B0604020202020204" pitchFamily="34" charset="0"/>
              <a:buChar char="•"/>
            </a:pPr>
            <a:r>
              <a:rPr lang="en-US" dirty="0"/>
              <a:t>The receiver reads 9 bits and sees there was an even number of 1 bits; no error detected</a:t>
            </a:r>
          </a:p>
          <a:p>
            <a:pPr lvl="1">
              <a:spcBef>
                <a:spcPts val="600"/>
              </a:spcBef>
              <a:spcAft>
                <a:spcPts val="0"/>
              </a:spcAft>
              <a:buFont typeface="Arial" panose="020B0604020202020204" pitchFamily="34" charset="0"/>
              <a:buChar char="•"/>
            </a:pPr>
            <a:r>
              <a:rPr lang="en-US" dirty="0"/>
              <a:t>The receiver discards the 9th bit</a:t>
            </a:r>
          </a:p>
          <a:p>
            <a:pPr lvl="1">
              <a:spcBef>
                <a:spcPts val="600"/>
              </a:spcBef>
              <a:spcAft>
                <a:spcPts val="0"/>
              </a:spcAft>
              <a:buFont typeface="Arial" panose="020B0604020202020204" pitchFamily="34" charset="0"/>
              <a:buChar char="•"/>
            </a:pPr>
            <a:r>
              <a:rPr lang="en-US" dirty="0"/>
              <a:t>The remaining bits are the contents of the message: 01000011, which is the ASCII code for 'C’</a:t>
            </a:r>
          </a:p>
          <a:p>
            <a:pPr>
              <a:spcBef>
                <a:spcPts val="600"/>
              </a:spcBef>
              <a:spcAft>
                <a:spcPts val="0"/>
              </a:spcAft>
              <a:buFont typeface="Arial" panose="020B0604020202020204" pitchFamily="34" charset="0"/>
              <a:buChar char="•"/>
            </a:pPr>
            <a:r>
              <a:rPr lang="en-US" b="1" dirty="0"/>
              <a:t>Note: </a:t>
            </a:r>
            <a:r>
              <a:rPr lang="en-US" dirty="0"/>
              <a:t>It is a very simple scheme. It can only be used to detect single or any other odd number (i.e., three, five, etc.) of errors in the output. An even number of flipped bits (errors) will make the parity bit appear correct even though the data is erroneous.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24</a:t>
            </a:fld>
            <a:endParaRPr lang="en-US"/>
          </a:p>
        </p:txBody>
      </p:sp>
    </p:spTree>
    <p:extLst>
      <p:ext uri="{BB962C8B-B14F-4D97-AF65-F5344CB8AC3E}">
        <p14:creationId xmlns:p14="http://schemas.microsoft.com/office/powerpoint/2010/main" val="388083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Aside: Communication Protocols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For this error-checking plan to work, the sender and receiver both have to agree on a </a:t>
            </a:r>
            <a:r>
              <a:rPr lang="en-US" b="1" dirty="0"/>
              <a:t>communication protocol</a:t>
            </a:r>
          </a:p>
          <a:p>
            <a:pPr lvl="1">
              <a:spcBef>
                <a:spcPts val="600"/>
              </a:spcBef>
              <a:spcAft>
                <a:spcPts val="0"/>
              </a:spcAft>
              <a:buFont typeface="Arial" panose="020B0604020202020204" pitchFamily="34" charset="0"/>
              <a:buChar char="•"/>
            </a:pPr>
            <a:r>
              <a:rPr lang="en-US" dirty="0"/>
              <a:t>The protocol defines a message structure and also specifies what actions are taken during the transmission or receipt of a message</a:t>
            </a:r>
          </a:p>
          <a:p>
            <a:pPr lvl="1">
              <a:spcBef>
                <a:spcPts val="600"/>
              </a:spcBef>
              <a:spcAft>
                <a:spcPts val="0"/>
              </a:spcAft>
              <a:buFont typeface="Arial" panose="020B0604020202020204" pitchFamily="34" charset="0"/>
              <a:buChar char="•"/>
            </a:pPr>
            <a:r>
              <a:rPr lang="en-US" dirty="0"/>
              <a:t>In our simple protocol, the sender and receiver agree in advance the parity bit is the last bit</a:t>
            </a:r>
          </a:p>
          <a:p>
            <a:pPr>
              <a:spcBef>
                <a:spcPts val="600"/>
              </a:spcBef>
              <a:spcAft>
                <a:spcPts val="0"/>
              </a:spcAft>
              <a:buFont typeface="Arial" panose="020B0604020202020204" pitchFamily="34" charset="0"/>
              <a:buChar char="•"/>
            </a:pPr>
            <a:r>
              <a:rPr lang="en-US" dirty="0"/>
              <a:t>Two of the most important protocols used today are </a:t>
            </a:r>
            <a:r>
              <a:rPr lang="en-US" b="1" dirty="0"/>
              <a:t>Transmission Control Protocol (TCP) </a:t>
            </a:r>
            <a:r>
              <a:rPr lang="en-US" dirty="0"/>
              <a:t>and </a:t>
            </a:r>
            <a:r>
              <a:rPr lang="en-US" b="1" dirty="0"/>
              <a:t>Internet Protocol (IP)</a:t>
            </a:r>
          </a:p>
          <a:p>
            <a:pPr lvl="1">
              <a:spcBef>
                <a:spcPts val="600"/>
              </a:spcBef>
              <a:spcAft>
                <a:spcPts val="0"/>
              </a:spcAft>
              <a:buFont typeface="Arial" panose="020B0604020202020204" pitchFamily="34" charset="0"/>
              <a:buChar char="•"/>
            </a:pPr>
            <a:r>
              <a:rPr lang="en-US" dirty="0"/>
              <a:t>Used extensively in Internet communication, including the Web and online video games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25</a:t>
            </a:fld>
            <a:endParaRPr lang="en-US"/>
          </a:p>
        </p:txBody>
      </p:sp>
    </p:spTree>
    <p:extLst>
      <p:ext uri="{BB962C8B-B14F-4D97-AF65-F5344CB8AC3E}">
        <p14:creationId xmlns:p14="http://schemas.microsoft.com/office/powerpoint/2010/main" val="3428420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Computing Parity Bits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How can we write a function that computes the parity bit for a message?</a:t>
            </a:r>
          </a:p>
          <a:p>
            <a:pPr>
              <a:spcBef>
                <a:spcPts val="600"/>
              </a:spcBef>
              <a:spcAft>
                <a:spcPts val="0"/>
              </a:spcAft>
              <a:buFont typeface="Arial" panose="020B0604020202020204" pitchFamily="34" charset="0"/>
              <a:buChar char="•"/>
            </a:pPr>
            <a:r>
              <a:rPr lang="en-US" dirty="0"/>
              <a:t>Deciding whether to attach a 1 or a 0 to the end of a code is simple using a logic function called “</a:t>
            </a:r>
            <a:r>
              <a:rPr lang="en-US" b="1" dirty="0"/>
              <a:t>exclusive or</a:t>
            </a:r>
            <a:r>
              <a:rPr lang="en-US" dirty="0"/>
              <a:t>”, abbreviated as </a:t>
            </a:r>
            <a:r>
              <a:rPr lang="en-US" b="1" dirty="0"/>
              <a:t>XOR</a:t>
            </a:r>
          </a:p>
          <a:p>
            <a:pPr lvl="1">
              <a:spcBef>
                <a:spcPts val="600"/>
              </a:spcBef>
              <a:spcAft>
                <a:spcPts val="0"/>
              </a:spcAft>
              <a:buFont typeface="Arial" panose="020B0604020202020204" pitchFamily="34" charset="0"/>
              <a:buChar char="•"/>
            </a:pPr>
            <a:r>
              <a:rPr lang="en-US" dirty="0"/>
              <a:t>Normally, </a:t>
            </a:r>
            <a:r>
              <a:rPr lang="en-US" b="1" dirty="0">
                <a:solidFill>
                  <a:srgbClr val="0070C0"/>
                </a:solidFill>
              </a:rPr>
              <a:t>a or b </a:t>
            </a:r>
            <a:r>
              <a:rPr lang="en-US" dirty="0"/>
              <a:t>is true if either </a:t>
            </a:r>
            <a:r>
              <a:rPr lang="en-US" b="1" dirty="0"/>
              <a:t>a </a:t>
            </a:r>
            <a:r>
              <a:rPr lang="en-US" dirty="0"/>
              <a:t>or </a:t>
            </a:r>
            <a:r>
              <a:rPr lang="en-US" b="1" dirty="0"/>
              <a:t>b </a:t>
            </a:r>
            <a:r>
              <a:rPr lang="en-US" dirty="0"/>
              <a:t>is true, or if both of </a:t>
            </a:r>
            <a:r>
              <a:rPr lang="en-US" b="1" dirty="0"/>
              <a:t>a </a:t>
            </a:r>
            <a:r>
              <a:rPr lang="en-US" dirty="0"/>
              <a:t>and </a:t>
            </a:r>
            <a:r>
              <a:rPr lang="en-US" b="1" dirty="0"/>
              <a:t>b </a:t>
            </a:r>
            <a:r>
              <a:rPr lang="en-US" dirty="0"/>
              <a:t>are true</a:t>
            </a:r>
          </a:p>
          <a:p>
            <a:pPr lvl="1">
              <a:spcBef>
                <a:spcPts val="600"/>
              </a:spcBef>
              <a:spcAft>
                <a:spcPts val="0"/>
              </a:spcAft>
              <a:buFont typeface="Arial" panose="020B0604020202020204" pitchFamily="34" charset="0"/>
              <a:buChar char="•"/>
            </a:pPr>
            <a:r>
              <a:rPr lang="en-US" dirty="0"/>
              <a:t>The </a:t>
            </a:r>
            <a:r>
              <a:rPr lang="en-US" dirty="0">
                <a:solidFill>
                  <a:srgbClr val="0070C0"/>
                </a:solidFill>
              </a:rPr>
              <a:t>XOR of variables </a:t>
            </a:r>
            <a:r>
              <a:rPr lang="en-US" b="1" dirty="0">
                <a:solidFill>
                  <a:srgbClr val="0070C0"/>
                </a:solidFill>
              </a:rPr>
              <a:t>a </a:t>
            </a:r>
            <a:r>
              <a:rPr lang="en-US" dirty="0">
                <a:solidFill>
                  <a:srgbClr val="0070C0"/>
                </a:solidFill>
              </a:rPr>
              <a:t>and </a:t>
            </a:r>
            <a:r>
              <a:rPr lang="en-US" b="1" dirty="0">
                <a:solidFill>
                  <a:srgbClr val="0070C0"/>
                </a:solidFill>
              </a:rPr>
              <a:t>b </a:t>
            </a:r>
            <a:r>
              <a:rPr lang="en-US" dirty="0"/>
              <a:t>is true if either one of them is true, but not if both are true</a:t>
            </a:r>
          </a:p>
          <a:p>
            <a:pPr>
              <a:spcBef>
                <a:spcPts val="600"/>
              </a:spcBef>
              <a:spcAft>
                <a:spcPts val="0"/>
              </a:spcAft>
              <a:buFont typeface="Arial" panose="020B0604020202020204" pitchFamily="34" charset="0"/>
              <a:buChar char="•"/>
            </a:pPr>
            <a:r>
              <a:rPr lang="en-US" dirty="0">
                <a:solidFill>
                  <a:srgbClr val="0070C0"/>
                </a:solidFill>
              </a:rPr>
              <a:t>XOR</a:t>
            </a:r>
            <a:r>
              <a:rPr lang="en-US" dirty="0"/>
              <a:t> in Python is denoted using the caret, </a:t>
            </a:r>
            <a:r>
              <a:rPr lang="en-US" b="1" dirty="0">
                <a:solidFill>
                  <a:srgbClr val="0070C0"/>
                </a:solidFill>
              </a:rPr>
              <a:t>^</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26</a:t>
            </a:fld>
            <a:endParaRPr lang="en-US"/>
          </a:p>
        </p:txBody>
      </p:sp>
    </p:spTree>
    <p:extLst>
      <p:ext uri="{BB962C8B-B14F-4D97-AF65-F5344CB8AC3E}">
        <p14:creationId xmlns:p14="http://schemas.microsoft.com/office/powerpoint/2010/main" val="201030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Computing Parity Bits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1097280" y="1845734"/>
            <a:ext cx="10058400" cy="1649941"/>
          </a:xfrm>
        </p:spPr>
        <p:txBody>
          <a:bodyPr/>
          <a:lstStyle/>
          <a:p>
            <a:pPr>
              <a:spcBef>
                <a:spcPts val="600"/>
              </a:spcBef>
              <a:spcAft>
                <a:spcPts val="0"/>
              </a:spcAft>
              <a:buFont typeface="Arial" panose="020B0604020202020204" pitchFamily="34" charset="0"/>
              <a:buChar char="•"/>
            </a:pPr>
            <a:r>
              <a:rPr lang="en-US" dirty="0"/>
              <a:t>It is uncommon in programming to use XOR in Boolean expressions (True/False expressions)</a:t>
            </a:r>
          </a:p>
          <a:p>
            <a:pPr>
              <a:spcBef>
                <a:spcPts val="600"/>
              </a:spcBef>
              <a:spcAft>
                <a:spcPts val="0"/>
              </a:spcAft>
              <a:buFont typeface="Arial" panose="020B0604020202020204" pitchFamily="34" charset="0"/>
              <a:buChar char="•"/>
            </a:pPr>
            <a:r>
              <a:rPr lang="en-US" dirty="0"/>
              <a:t>Rather, XOR is used (almost) exclusively in bitwise operations, which are expressions that involve 0s and 1s</a:t>
            </a:r>
          </a:p>
          <a:p>
            <a:pPr>
              <a:spcBef>
                <a:spcPts val="600"/>
              </a:spcBef>
              <a:spcAft>
                <a:spcPts val="0"/>
              </a:spcAft>
              <a:buFont typeface="Arial" panose="020B0604020202020204" pitchFamily="34" charset="0"/>
              <a:buChar char="•"/>
            </a:pPr>
            <a:r>
              <a:rPr lang="en-US" dirty="0"/>
              <a:t>In Python, </a:t>
            </a:r>
            <a:r>
              <a:rPr lang="en-US" dirty="0">
                <a:solidFill>
                  <a:srgbClr val="0070C0"/>
                </a:solidFill>
              </a:rPr>
              <a:t>bitwise-</a:t>
            </a:r>
            <a:r>
              <a:rPr lang="en-US" b="1" dirty="0">
                <a:solidFill>
                  <a:srgbClr val="0070C0"/>
                </a:solidFill>
              </a:rPr>
              <a:t>and</a:t>
            </a:r>
            <a:r>
              <a:rPr lang="en-US" b="1" dirty="0"/>
              <a:t> </a:t>
            </a:r>
            <a:r>
              <a:rPr lang="en-US" dirty="0"/>
              <a:t>is denoted by the ampersand, </a:t>
            </a:r>
            <a:r>
              <a:rPr lang="en-US" b="1" dirty="0">
                <a:solidFill>
                  <a:srgbClr val="0070C0"/>
                </a:solidFill>
              </a:rPr>
              <a:t>&amp;</a:t>
            </a:r>
            <a:r>
              <a:rPr lang="en-US" dirty="0"/>
              <a:t>, and </a:t>
            </a:r>
            <a:r>
              <a:rPr lang="en-US" dirty="0">
                <a:solidFill>
                  <a:srgbClr val="0070C0"/>
                </a:solidFill>
              </a:rPr>
              <a:t>bitwise </a:t>
            </a:r>
            <a:r>
              <a:rPr lang="en-US" b="1" dirty="0">
                <a:solidFill>
                  <a:srgbClr val="0070C0"/>
                </a:solidFill>
              </a:rPr>
              <a:t>or </a:t>
            </a:r>
            <a:r>
              <a:rPr lang="en-US" dirty="0"/>
              <a:t>is denoted by the vertical bar, or pipe, </a:t>
            </a:r>
            <a:r>
              <a:rPr lang="en-US" b="1" dirty="0">
                <a:solidFill>
                  <a:srgbClr val="0070C0"/>
                </a:solidFill>
              </a:rPr>
              <a:t>|</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27</a:t>
            </a:fld>
            <a:endParaRPr lang="en-US"/>
          </a:p>
        </p:txBody>
      </p:sp>
      <p:pic>
        <p:nvPicPr>
          <p:cNvPr id="6" name="Picture 5">
            <a:extLst>
              <a:ext uri="{FF2B5EF4-FFF2-40B4-BE49-F238E27FC236}">
                <a16:creationId xmlns:a16="http://schemas.microsoft.com/office/drawing/2014/main" id="{C0C6F680-9C6F-4F08-921A-EA41C35D6783}"/>
              </a:ext>
            </a:extLst>
          </p:cNvPr>
          <p:cNvPicPr>
            <a:picLocks noChangeAspect="1"/>
          </p:cNvPicPr>
          <p:nvPr/>
        </p:nvPicPr>
        <p:blipFill>
          <a:blip r:embed="rId2"/>
          <a:stretch>
            <a:fillRect/>
          </a:stretch>
        </p:blipFill>
        <p:spPr>
          <a:xfrm>
            <a:off x="1285875" y="3457575"/>
            <a:ext cx="5124450" cy="2781301"/>
          </a:xfrm>
          <a:prstGeom prst="rect">
            <a:avLst/>
          </a:prstGeom>
        </p:spPr>
      </p:pic>
    </p:spTree>
    <p:extLst>
      <p:ext uri="{BB962C8B-B14F-4D97-AF65-F5344CB8AC3E}">
        <p14:creationId xmlns:p14="http://schemas.microsoft.com/office/powerpoint/2010/main" val="1309085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Computing Parity Bits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Let’s consider a function that computes a parity bit. Here’s the algorithm:</a:t>
            </a:r>
          </a:p>
          <a:p>
            <a:pPr marL="457200" indent="-457200">
              <a:spcBef>
                <a:spcPts val="600"/>
              </a:spcBef>
              <a:spcAft>
                <a:spcPts val="0"/>
              </a:spcAft>
              <a:buFont typeface="+mj-lt"/>
              <a:buAutoNum type="arabicPeriod"/>
            </a:pPr>
            <a:r>
              <a:rPr lang="en-US" dirty="0"/>
              <a:t>Initialize the return value </a:t>
            </a:r>
            <a:r>
              <a:rPr lang="en-US" b="1" dirty="0">
                <a:latin typeface="Rockwell" panose="02060603020205020403" pitchFamily="18" charset="0"/>
              </a:rPr>
              <a:t>p</a:t>
            </a:r>
            <a:r>
              <a:rPr lang="en-US" b="1" dirty="0"/>
              <a:t> </a:t>
            </a:r>
            <a:r>
              <a:rPr lang="en-US" dirty="0"/>
              <a:t>to 0.</a:t>
            </a:r>
          </a:p>
          <a:p>
            <a:pPr marL="457200" indent="-457200">
              <a:spcBef>
                <a:spcPts val="600"/>
              </a:spcBef>
              <a:spcAft>
                <a:spcPts val="0"/>
              </a:spcAft>
              <a:buFont typeface="+mj-lt"/>
              <a:buAutoNum type="arabicPeriod"/>
            </a:pPr>
            <a:r>
              <a:rPr lang="en-US" dirty="0"/>
              <a:t>Iterate over all the bits in the input code, updating </a:t>
            </a:r>
            <a:r>
              <a:rPr lang="en-US" b="1" dirty="0">
                <a:latin typeface="Rockwell" panose="02060603020205020403" pitchFamily="18" charset="0"/>
              </a:rPr>
              <a:t>p</a:t>
            </a:r>
            <a:r>
              <a:rPr lang="en-US" b="1" dirty="0"/>
              <a:t> </a:t>
            </a:r>
            <a:r>
              <a:rPr lang="en-US" dirty="0"/>
              <a:t>using the XOR operator: </a:t>
            </a:r>
            <a:r>
              <a:rPr lang="en-US" b="1" dirty="0">
                <a:latin typeface="Rockwell" panose="02060603020205020403" pitchFamily="18" charset="0"/>
              </a:rPr>
              <a:t>p = p ^ bit</a:t>
            </a:r>
          </a:p>
          <a:p>
            <a:pPr marL="544068" lvl="1" indent="-342900">
              <a:spcBef>
                <a:spcPts val="600"/>
              </a:spcBef>
              <a:spcAft>
                <a:spcPts val="0"/>
              </a:spcAft>
              <a:buFont typeface="+mj-lt"/>
              <a:buAutoNum type="alphaLcPeriod"/>
            </a:pPr>
            <a:r>
              <a:rPr lang="en-US" dirty="0"/>
              <a:t>If a bit is 0, it won’t change </a:t>
            </a:r>
            <a:r>
              <a:rPr lang="en-US" b="1" dirty="0">
                <a:latin typeface="Rockwell" panose="02060603020205020403" pitchFamily="18" charset="0"/>
              </a:rPr>
              <a:t>p</a:t>
            </a:r>
            <a:r>
              <a:rPr lang="en-US" dirty="0"/>
              <a:t>.</a:t>
            </a:r>
          </a:p>
          <a:p>
            <a:pPr marL="544068" lvl="1" indent="-342900">
              <a:spcBef>
                <a:spcPts val="600"/>
              </a:spcBef>
              <a:spcAft>
                <a:spcPts val="0"/>
              </a:spcAft>
              <a:buFont typeface="+mj-lt"/>
              <a:buAutoNum type="alphaLcPeriod"/>
            </a:pPr>
            <a:r>
              <a:rPr lang="en-US" dirty="0"/>
              <a:t>But if it's a 1, it sets </a:t>
            </a:r>
            <a:r>
              <a:rPr lang="en-US" b="1" dirty="0">
                <a:latin typeface="Rockwell" panose="02060603020205020403" pitchFamily="18" charset="0"/>
              </a:rPr>
              <a:t>p</a:t>
            </a:r>
            <a:r>
              <a:rPr lang="en-US" b="1" dirty="0"/>
              <a:t> </a:t>
            </a:r>
            <a:r>
              <a:rPr lang="en-US" dirty="0"/>
              <a:t>to the opposite value.</a:t>
            </a:r>
          </a:p>
          <a:p>
            <a:pPr>
              <a:spcBef>
                <a:spcPts val="600"/>
              </a:spcBef>
              <a:spcAft>
                <a:spcPts val="0"/>
              </a:spcAft>
              <a:buFont typeface="Arial" panose="020B0604020202020204" pitchFamily="34" charset="0"/>
              <a:buChar char="•"/>
            </a:pPr>
            <a:r>
              <a:rPr lang="en-US" dirty="0"/>
              <a:t>Here’s why this works. We start with </a:t>
            </a:r>
            <a:r>
              <a:rPr lang="en-US" b="1" dirty="0">
                <a:latin typeface="Rockwell" panose="02060603020205020403" pitchFamily="18" charset="0"/>
              </a:rPr>
              <a:t>p = 0</a:t>
            </a:r>
            <a:r>
              <a:rPr lang="en-US" dirty="0"/>
              <a:t>. Every time we see a 1, we “flip” the parity bit by replacing </a:t>
            </a:r>
            <a:r>
              <a:rPr lang="en-US" b="1" dirty="0"/>
              <a:t>p </a:t>
            </a:r>
            <a:r>
              <a:rPr lang="en-US" dirty="0"/>
              <a:t>with </a:t>
            </a:r>
          </a:p>
          <a:p>
            <a:pPr marL="201168" lvl="1" indent="0">
              <a:spcBef>
                <a:spcPts val="600"/>
              </a:spcBef>
              <a:spcAft>
                <a:spcPts val="0"/>
              </a:spcAft>
              <a:buNone/>
            </a:pPr>
            <a:r>
              <a:rPr lang="en-US" b="1" dirty="0">
                <a:latin typeface="Rockwell" panose="02060603020205020403" pitchFamily="18" charset="0"/>
              </a:rPr>
              <a:t>p XOR 1</a:t>
            </a:r>
            <a:r>
              <a:rPr lang="en-US" dirty="0">
                <a:latin typeface="Rockwell" panose="02060603020205020403" pitchFamily="18" charset="0"/>
              </a:rPr>
              <a:t>.</a:t>
            </a:r>
          </a:p>
          <a:p>
            <a:pPr>
              <a:spcBef>
                <a:spcPts val="600"/>
              </a:spcBef>
              <a:spcAft>
                <a:spcPts val="0"/>
              </a:spcAft>
              <a:buFont typeface="Arial" panose="020B0604020202020204" pitchFamily="34" charset="0"/>
              <a:buChar char="•"/>
            </a:pPr>
            <a:r>
              <a:rPr lang="en-US" dirty="0"/>
              <a:t>For example, if the data contain three 1s, then </a:t>
            </a:r>
            <a:r>
              <a:rPr lang="en-US" b="1" dirty="0">
                <a:latin typeface="Rockwell" panose="02060603020205020403" pitchFamily="18" charset="0"/>
              </a:rPr>
              <a:t>p</a:t>
            </a:r>
            <a:r>
              <a:rPr lang="en-US" b="1" dirty="0"/>
              <a:t> </a:t>
            </a:r>
            <a:r>
              <a:rPr lang="en-US" dirty="0"/>
              <a:t>will flip three times: </a:t>
            </a:r>
            <a:r>
              <a:rPr lang="en-US" b="1" dirty="0">
                <a:latin typeface="Rockwell" panose="02060603020205020403" pitchFamily="18" charset="0"/>
              </a:rPr>
              <a:t>p </a:t>
            </a:r>
            <a:r>
              <a:rPr lang="en-US" dirty="0">
                <a:latin typeface="Rockwell" panose="02060603020205020403" pitchFamily="18" charset="0"/>
              </a:rPr>
              <a:t>= 0 </a:t>
            </a:r>
            <a:r>
              <a:rPr lang="en-US" dirty="0">
                <a:latin typeface="Rockwell" panose="02060603020205020403" pitchFamily="18" charset="0"/>
                <a:sym typeface="Wingdings" panose="05000000000000000000" pitchFamily="2" charset="2"/>
              </a:rPr>
              <a:t></a:t>
            </a:r>
            <a:r>
              <a:rPr lang="en-US" dirty="0"/>
              <a:t>1 </a:t>
            </a:r>
            <a:r>
              <a:rPr lang="en-US" dirty="0">
                <a:sym typeface="Wingdings" panose="05000000000000000000" pitchFamily="2" charset="2"/>
              </a:rPr>
              <a:t> </a:t>
            </a:r>
            <a:r>
              <a:rPr lang="en-US" dirty="0"/>
              <a:t>0 </a:t>
            </a:r>
            <a:r>
              <a:rPr lang="en-US" dirty="0">
                <a:sym typeface="Wingdings" panose="05000000000000000000" pitchFamily="2" charset="2"/>
              </a:rPr>
              <a:t></a:t>
            </a:r>
            <a:r>
              <a:rPr lang="en-US" dirty="0"/>
              <a:t> 1, so the parity bit will be 1</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28</a:t>
            </a:fld>
            <a:endParaRPr lang="en-US"/>
          </a:p>
        </p:txBody>
      </p:sp>
    </p:spTree>
    <p:extLst>
      <p:ext uri="{BB962C8B-B14F-4D97-AF65-F5344CB8AC3E}">
        <p14:creationId xmlns:p14="http://schemas.microsoft.com/office/powerpoint/2010/main" val="1156513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The parity() Function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Given a string containing only 0s and 1s, the </a:t>
            </a:r>
            <a:r>
              <a:rPr lang="en-US" b="1" dirty="0">
                <a:latin typeface="Rockwell" panose="02060603020205020403" pitchFamily="18" charset="0"/>
              </a:rPr>
              <a:t>parity() </a:t>
            </a:r>
            <a:r>
              <a:rPr lang="en-US" dirty="0"/>
              <a:t>function computes the parity bit</a:t>
            </a:r>
          </a:p>
          <a:p>
            <a:pPr marL="201168" lvl="1" indent="0">
              <a:spcBef>
                <a:spcPts val="600"/>
              </a:spcBef>
              <a:spcAft>
                <a:spcPts val="0"/>
              </a:spcAft>
              <a:buNone/>
            </a:pPr>
            <a:r>
              <a:rPr lang="en-US" b="1" dirty="0">
                <a:latin typeface="Rockwell" panose="02060603020205020403" pitchFamily="18" charset="0"/>
              </a:rPr>
              <a:t>def parity(bits):</a:t>
            </a:r>
          </a:p>
          <a:p>
            <a:pPr marL="201168" lvl="1" indent="0">
              <a:spcBef>
                <a:spcPts val="600"/>
              </a:spcBef>
              <a:spcAft>
                <a:spcPts val="0"/>
              </a:spcAft>
              <a:buNone/>
            </a:pPr>
            <a:r>
              <a:rPr lang="en-US" b="1" dirty="0">
                <a:latin typeface="Rockwell" panose="02060603020205020403" pitchFamily="18" charset="0"/>
              </a:rPr>
              <a:t>    p = 0</a:t>
            </a:r>
          </a:p>
          <a:p>
            <a:pPr marL="201168" lvl="1" indent="0">
              <a:spcBef>
                <a:spcPts val="600"/>
              </a:spcBef>
              <a:spcAft>
                <a:spcPts val="0"/>
              </a:spcAft>
              <a:buNone/>
            </a:pPr>
            <a:r>
              <a:rPr lang="en-US" b="1" dirty="0">
                <a:latin typeface="Rockwell" panose="02060603020205020403" pitchFamily="18" charset="0"/>
              </a:rPr>
              <a:t>    for bit in bits :</a:t>
            </a:r>
          </a:p>
          <a:p>
            <a:pPr marL="201168" lvl="1" indent="0">
              <a:spcBef>
                <a:spcPts val="600"/>
              </a:spcBef>
              <a:spcAft>
                <a:spcPts val="0"/>
              </a:spcAft>
              <a:buNone/>
            </a:pPr>
            <a:r>
              <a:rPr lang="en-US" b="1" dirty="0">
                <a:latin typeface="Rockwell" panose="02060603020205020403" pitchFamily="18" charset="0"/>
              </a:rPr>
              <a:t>        p = p ^ </a:t>
            </a:r>
            <a:r>
              <a:rPr lang="en-US" b="1" dirty="0" err="1">
                <a:latin typeface="Rockwell" panose="02060603020205020403" pitchFamily="18" charset="0"/>
              </a:rPr>
              <a:t>int</a:t>
            </a:r>
            <a:r>
              <a:rPr lang="en-US" b="1" dirty="0">
                <a:latin typeface="Rockwell" panose="02060603020205020403" pitchFamily="18" charset="0"/>
              </a:rPr>
              <a:t>(bit)</a:t>
            </a:r>
          </a:p>
          <a:p>
            <a:pPr marL="201168" lvl="1" indent="0">
              <a:spcBef>
                <a:spcPts val="600"/>
              </a:spcBef>
              <a:spcAft>
                <a:spcPts val="0"/>
              </a:spcAft>
              <a:buNone/>
            </a:pPr>
            <a:r>
              <a:rPr lang="en-US" b="1" dirty="0">
                <a:latin typeface="Rockwell" panose="02060603020205020403" pitchFamily="18" charset="0"/>
              </a:rPr>
              <a:t>    return p</a:t>
            </a:r>
          </a:p>
          <a:p>
            <a:pPr>
              <a:spcBef>
                <a:spcPts val="600"/>
              </a:spcBef>
              <a:spcAft>
                <a:spcPts val="0"/>
              </a:spcAft>
              <a:buFont typeface="Arial" panose="020B0604020202020204" pitchFamily="34" charset="0"/>
              <a:buChar char="•"/>
            </a:pPr>
            <a:r>
              <a:rPr lang="en-US" dirty="0"/>
              <a:t>Examples:</a:t>
            </a:r>
          </a:p>
          <a:p>
            <a:pPr>
              <a:spcBef>
                <a:spcPts val="600"/>
              </a:spcBef>
              <a:spcAft>
                <a:spcPts val="0"/>
              </a:spcAft>
              <a:buFont typeface="Arial" panose="020B0604020202020204" pitchFamily="34" charset="0"/>
              <a:buChar char="•"/>
            </a:pPr>
            <a:r>
              <a:rPr lang="en-US" b="1" dirty="0">
                <a:latin typeface="Rockwell" panose="02060603020205020403" pitchFamily="18" charset="0"/>
              </a:rPr>
              <a:t>parity(‘1000001’) # returns 0</a:t>
            </a:r>
          </a:p>
          <a:p>
            <a:pPr>
              <a:spcBef>
                <a:spcPts val="600"/>
              </a:spcBef>
              <a:spcAft>
                <a:spcPts val="0"/>
              </a:spcAft>
              <a:buFont typeface="Arial" panose="020B0604020202020204" pitchFamily="34" charset="0"/>
              <a:buChar char="•"/>
            </a:pPr>
            <a:r>
              <a:rPr lang="en-US" b="1" dirty="0">
                <a:latin typeface="Rockwell" panose="02060603020205020403" pitchFamily="18" charset="0"/>
              </a:rPr>
              <a:t>parity(‘1000011’) # returns 1</a:t>
            </a:r>
          </a:p>
          <a:p>
            <a:pPr>
              <a:spcBef>
                <a:spcPts val="600"/>
              </a:spcBef>
              <a:spcAft>
                <a:spcPts val="0"/>
              </a:spcAft>
              <a:buFont typeface="Arial" panose="020B0604020202020204" pitchFamily="34" charset="0"/>
              <a:buChar char="•"/>
            </a:pPr>
            <a:r>
              <a:rPr lang="en-US" dirty="0"/>
              <a:t>See </a:t>
            </a:r>
            <a:r>
              <a:rPr lang="en-US" dirty="0">
                <a:solidFill>
                  <a:srgbClr val="0070C0"/>
                </a:solidFill>
              </a:rPr>
              <a:t>data_rep.py</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29</a:t>
            </a:fld>
            <a:endParaRPr lang="en-US"/>
          </a:p>
        </p:txBody>
      </p:sp>
    </p:spTree>
    <p:extLst>
      <p:ext uri="{BB962C8B-B14F-4D97-AF65-F5344CB8AC3E}">
        <p14:creationId xmlns:p14="http://schemas.microsoft.com/office/powerpoint/2010/main" val="5329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BA8D-6AC6-4234-A006-DD2C9502EDC3}"/>
              </a:ext>
            </a:extLst>
          </p:cNvPr>
          <p:cNvSpPr>
            <a:spLocks noGrp="1"/>
          </p:cNvSpPr>
          <p:nvPr>
            <p:ph type="title"/>
          </p:nvPr>
        </p:nvSpPr>
        <p:spPr/>
        <p:txBody>
          <a:bodyPr/>
          <a:lstStyle/>
          <a:p>
            <a:r>
              <a:rPr lang="en-US" dirty="0"/>
              <a:t>Data and Computers</a:t>
            </a:r>
          </a:p>
        </p:txBody>
      </p:sp>
      <p:sp>
        <p:nvSpPr>
          <p:cNvPr id="3" name="Content Placeholder 2">
            <a:extLst>
              <a:ext uri="{FF2B5EF4-FFF2-40B4-BE49-F238E27FC236}">
                <a16:creationId xmlns:a16="http://schemas.microsoft.com/office/drawing/2014/main" id="{C749E8F7-CBEC-4422-A829-F378C42B9A9D}"/>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Computers are multimedia devices, dealing with a vast array of information categories</a:t>
            </a:r>
          </a:p>
          <a:p>
            <a:pPr lvl="1">
              <a:spcBef>
                <a:spcPts val="600"/>
              </a:spcBef>
              <a:spcAft>
                <a:spcPts val="0"/>
              </a:spcAft>
              <a:buFont typeface="Arial" panose="020B0604020202020204" pitchFamily="34" charset="0"/>
              <a:buChar char="•"/>
            </a:pPr>
            <a:r>
              <a:rPr lang="en-US" b="1" dirty="0"/>
              <a:t>Information </a:t>
            </a:r>
            <a:r>
              <a:rPr lang="en-US" dirty="0"/>
              <a:t>is data (basic values, facts) that has been organized or processed into useful form</a:t>
            </a:r>
          </a:p>
          <a:p>
            <a:pPr>
              <a:spcBef>
                <a:spcPts val="600"/>
              </a:spcBef>
              <a:spcAft>
                <a:spcPts val="0"/>
              </a:spcAft>
              <a:buFont typeface="Arial" panose="020B0604020202020204" pitchFamily="34" charset="0"/>
              <a:buChar char="•"/>
            </a:pPr>
            <a:r>
              <a:rPr lang="en-US" dirty="0"/>
              <a:t>Computers store, present and help us modify various kinds of data: numbers, text, audio, images and graphics, video</a:t>
            </a:r>
          </a:p>
          <a:p>
            <a:pPr>
              <a:spcBef>
                <a:spcPts val="600"/>
              </a:spcBef>
              <a:spcAft>
                <a:spcPts val="0"/>
              </a:spcAft>
              <a:buFont typeface="Arial" panose="020B0604020202020204" pitchFamily="34" charset="0"/>
              <a:buChar char="•"/>
            </a:pPr>
            <a:r>
              <a:rPr lang="en-US" dirty="0"/>
              <a:t>Information can be represented in one of two ways: analog or digital</a:t>
            </a:r>
          </a:p>
          <a:p>
            <a:pPr>
              <a:spcBef>
                <a:spcPts val="600"/>
              </a:spcBef>
              <a:spcAft>
                <a:spcPts val="0"/>
              </a:spcAft>
              <a:buFont typeface="Arial" panose="020B0604020202020204" pitchFamily="34" charset="0"/>
              <a:buChar char="•"/>
            </a:pPr>
            <a:r>
              <a:rPr lang="en-US" b="1" dirty="0"/>
              <a:t>Analog </a:t>
            </a:r>
            <a:r>
              <a:rPr lang="en-US" dirty="0"/>
              <a:t>data: a continuous representation, </a:t>
            </a:r>
            <a:r>
              <a:rPr lang="en-US" i="1" dirty="0"/>
              <a:t>analogous </a:t>
            </a:r>
            <a:r>
              <a:rPr lang="en-US" dirty="0"/>
              <a:t>to the actual information it represents</a:t>
            </a:r>
          </a:p>
          <a:p>
            <a:pPr>
              <a:spcBef>
                <a:spcPts val="600"/>
              </a:spcBef>
              <a:spcAft>
                <a:spcPts val="0"/>
              </a:spcAft>
              <a:buFont typeface="Arial" panose="020B0604020202020204" pitchFamily="34" charset="0"/>
              <a:buChar char="•"/>
            </a:pPr>
            <a:r>
              <a:rPr lang="en-US" b="1" dirty="0"/>
              <a:t>Digital </a:t>
            </a:r>
            <a:r>
              <a:rPr lang="en-US" dirty="0"/>
              <a:t>data: a discrete representation that breaks the information up into separate elements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5A623DCD-3B08-43A5-8922-41020FA41193}"/>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6D7FE134-BF26-4E17-B909-C1F5479B9A0B}"/>
              </a:ext>
            </a:extLst>
          </p:cNvPr>
          <p:cNvSpPr>
            <a:spLocks noGrp="1"/>
          </p:cNvSpPr>
          <p:nvPr>
            <p:ph type="sldNum" sz="quarter" idx="12"/>
          </p:nvPr>
        </p:nvSpPr>
        <p:spPr/>
        <p:txBody>
          <a:bodyPr/>
          <a:lstStyle/>
          <a:p>
            <a:fld id="{DADD426C-F078-4967-9FE7-1015426B2B1F}" type="slidenum">
              <a:rPr lang="en-US" smtClean="0"/>
              <a:t>3</a:t>
            </a:fld>
            <a:endParaRPr lang="en-US"/>
          </a:p>
        </p:txBody>
      </p:sp>
    </p:spTree>
    <p:extLst>
      <p:ext uri="{BB962C8B-B14F-4D97-AF65-F5344CB8AC3E}">
        <p14:creationId xmlns:p14="http://schemas.microsoft.com/office/powerpoint/2010/main" val="2174015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Groups of Bits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We can define our own encoding schemes for objects</a:t>
            </a:r>
          </a:p>
          <a:p>
            <a:pPr>
              <a:spcBef>
                <a:spcPts val="600"/>
              </a:spcBef>
              <a:spcAft>
                <a:spcPts val="0"/>
              </a:spcAft>
              <a:buFont typeface="Arial" panose="020B0604020202020204" pitchFamily="34" charset="0"/>
              <a:buChar char="•"/>
            </a:pPr>
            <a:r>
              <a:rPr lang="en-US" dirty="0"/>
              <a:t>Suppose we wanted to encode DNA sequences, which are strings containing the letters A, C, G, and T</a:t>
            </a:r>
          </a:p>
          <a:p>
            <a:pPr>
              <a:spcBef>
                <a:spcPts val="600"/>
              </a:spcBef>
              <a:spcAft>
                <a:spcPts val="0"/>
              </a:spcAft>
              <a:buFont typeface="Arial" panose="020B0604020202020204" pitchFamily="34" charset="0"/>
              <a:buChar char="•"/>
            </a:pPr>
            <a:r>
              <a:rPr lang="en-US" dirty="0"/>
              <a:t>We need only 2 bits to represent 4 different things</a:t>
            </a:r>
          </a:p>
          <a:p>
            <a:pPr>
              <a:spcBef>
                <a:spcPts val="600"/>
              </a:spcBef>
              <a:spcAft>
                <a:spcPts val="0"/>
              </a:spcAft>
              <a:buFont typeface="Arial" panose="020B0604020202020204" pitchFamily="34" charset="0"/>
              <a:buChar char="•"/>
            </a:pPr>
            <a:r>
              <a:rPr lang="en-US" dirty="0"/>
              <a:t>We could create a dictionary to map a letter to a 2-bit code</a:t>
            </a:r>
          </a:p>
          <a:p>
            <a:pPr>
              <a:spcBef>
                <a:spcPts val="600"/>
              </a:spcBef>
              <a:spcAft>
                <a:spcPts val="0"/>
              </a:spcAft>
              <a:buFont typeface="Arial" panose="020B0604020202020204" pitchFamily="34" charset="0"/>
              <a:buChar char="•"/>
            </a:pPr>
            <a:r>
              <a:rPr lang="en-US" dirty="0"/>
              <a:t>Example: “A” </a:t>
            </a:r>
            <a:r>
              <a:rPr lang="en-US" dirty="0">
                <a:sym typeface="Wingdings" panose="05000000000000000000" pitchFamily="2" charset="2"/>
              </a:rPr>
              <a:t></a:t>
            </a:r>
            <a:r>
              <a:rPr lang="en-US" dirty="0"/>
              <a:t> 00</a:t>
            </a:r>
          </a:p>
          <a:p>
            <a:pPr marL="201168" lvl="1" indent="0">
              <a:spcBef>
                <a:spcPts val="600"/>
              </a:spcBef>
              <a:spcAft>
                <a:spcPts val="0"/>
              </a:spcAft>
              <a:buNone/>
            </a:pPr>
            <a:r>
              <a:rPr lang="en-US" sz="2000" dirty="0"/>
              <a:t>	   “C” </a:t>
            </a:r>
            <a:r>
              <a:rPr lang="en-US" sz="2000" dirty="0">
                <a:sym typeface="Wingdings" panose="05000000000000000000" pitchFamily="2" charset="2"/>
              </a:rPr>
              <a:t></a:t>
            </a:r>
            <a:r>
              <a:rPr lang="en-US" sz="2000" dirty="0"/>
              <a:t> 01</a:t>
            </a:r>
          </a:p>
          <a:p>
            <a:pPr marL="201168" lvl="1" indent="0">
              <a:spcBef>
                <a:spcPts val="600"/>
              </a:spcBef>
              <a:spcAft>
                <a:spcPts val="0"/>
              </a:spcAft>
              <a:buNone/>
            </a:pPr>
            <a:r>
              <a:rPr lang="en-US" sz="2000" dirty="0"/>
              <a:t>	   “G” </a:t>
            </a:r>
            <a:r>
              <a:rPr lang="en-US" sz="2000" dirty="0">
                <a:sym typeface="Wingdings" panose="05000000000000000000" pitchFamily="2" charset="2"/>
              </a:rPr>
              <a:t></a:t>
            </a:r>
            <a:r>
              <a:rPr lang="en-US" sz="2000" dirty="0"/>
              <a:t> 10</a:t>
            </a:r>
          </a:p>
          <a:p>
            <a:pPr marL="201168" lvl="1" indent="0">
              <a:spcBef>
                <a:spcPts val="600"/>
              </a:spcBef>
              <a:spcAft>
                <a:spcPts val="0"/>
              </a:spcAft>
              <a:buNone/>
            </a:pPr>
            <a:r>
              <a:rPr lang="en-US" sz="2000" dirty="0"/>
              <a:t>	   “T” </a:t>
            </a:r>
            <a:r>
              <a:rPr lang="en-US" sz="2000" dirty="0">
                <a:sym typeface="Wingdings" panose="05000000000000000000" pitchFamily="2" charset="2"/>
              </a:rPr>
              <a:t> </a:t>
            </a:r>
            <a:r>
              <a:rPr lang="en-US" sz="2000" dirty="0"/>
              <a:t>11</a:t>
            </a:r>
          </a:p>
          <a:p>
            <a:pPr>
              <a:spcBef>
                <a:spcPts val="600"/>
              </a:spcBef>
              <a:spcAft>
                <a:spcPts val="0"/>
              </a:spcAft>
              <a:buFont typeface="Arial" panose="020B0604020202020204" pitchFamily="34" charset="0"/>
              <a:buChar char="•"/>
            </a:pPr>
            <a:r>
              <a:rPr lang="en-US" dirty="0"/>
              <a:t>We will now look at a famous algorithm for compressing data which produces a new, original binary encoding scheme for a given input data-set</a:t>
            </a:r>
          </a:p>
          <a:p>
            <a:pPr>
              <a:spcBef>
                <a:spcPts val="600"/>
              </a:spcBef>
              <a:spcAft>
                <a:spcPts val="0"/>
              </a:spcAft>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30</a:t>
            </a:fld>
            <a:endParaRPr lang="en-US"/>
          </a:p>
        </p:txBody>
      </p:sp>
    </p:spTree>
    <p:extLst>
      <p:ext uri="{BB962C8B-B14F-4D97-AF65-F5344CB8AC3E}">
        <p14:creationId xmlns:p14="http://schemas.microsoft.com/office/powerpoint/2010/main" val="2684814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Text Compression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Data compression algorithms reduce in the amount of space needed to store a piece of data</a:t>
            </a:r>
          </a:p>
          <a:p>
            <a:pPr>
              <a:spcBef>
                <a:spcPts val="600"/>
              </a:spcBef>
              <a:spcAft>
                <a:spcPts val="0"/>
              </a:spcAft>
              <a:buFont typeface="Arial" panose="020B0604020202020204" pitchFamily="34" charset="0"/>
              <a:buChar char="•"/>
            </a:pPr>
            <a:r>
              <a:rPr lang="en-US" dirty="0"/>
              <a:t>A data compression technique can be:</a:t>
            </a:r>
          </a:p>
          <a:p>
            <a:pPr lvl="1">
              <a:spcBef>
                <a:spcPts val="600"/>
              </a:spcBef>
              <a:spcAft>
                <a:spcPts val="0"/>
              </a:spcAft>
              <a:buFont typeface="Arial" panose="020B0604020202020204" pitchFamily="34" charset="0"/>
              <a:buChar char="•"/>
            </a:pPr>
            <a:r>
              <a:rPr lang="en-US" b="1" dirty="0"/>
              <a:t>Lossless </a:t>
            </a:r>
            <a:r>
              <a:rPr lang="en-US" dirty="0"/>
              <a:t>(no information lost)</a:t>
            </a:r>
          </a:p>
          <a:p>
            <a:pPr lvl="1">
              <a:spcBef>
                <a:spcPts val="600"/>
              </a:spcBef>
              <a:spcAft>
                <a:spcPts val="0"/>
              </a:spcAft>
              <a:buFont typeface="Arial" panose="020B0604020202020204" pitchFamily="34" charset="0"/>
              <a:buChar char="•"/>
            </a:pPr>
            <a:r>
              <a:rPr lang="en-US" b="1" dirty="0"/>
              <a:t>Lossy </a:t>
            </a:r>
            <a:r>
              <a:rPr lang="en-US" dirty="0"/>
              <a:t>(information lost)</a:t>
            </a:r>
          </a:p>
          <a:p>
            <a:pPr>
              <a:spcBef>
                <a:spcPts val="600"/>
              </a:spcBef>
              <a:spcAft>
                <a:spcPts val="0"/>
              </a:spcAft>
              <a:buFont typeface="Arial" panose="020B0604020202020204" pitchFamily="34" charset="0"/>
              <a:buChar char="•"/>
            </a:pPr>
            <a:r>
              <a:rPr lang="en-US" dirty="0"/>
              <a:t>There are many algorithms for compressing files (including photos, images and other types of data) but we’ll focus on a lossless technique for text compression called </a:t>
            </a:r>
            <a:r>
              <a:rPr lang="en-US" b="1" dirty="0"/>
              <a:t>Huffman coding</a:t>
            </a:r>
          </a:p>
          <a:p>
            <a:pPr>
              <a:spcBef>
                <a:spcPts val="600"/>
              </a:spcBef>
              <a:spcAft>
                <a:spcPts val="0"/>
              </a:spcAft>
              <a:buFont typeface="Arial" panose="020B0604020202020204" pitchFamily="34" charset="0"/>
              <a:buChar char="•"/>
            </a:pPr>
            <a:r>
              <a:rPr lang="en-US" dirty="0"/>
              <a:t>We will first need to explore a few data structures before we can understand how Huffman coding works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31</a:t>
            </a:fld>
            <a:endParaRPr lang="en-US"/>
          </a:p>
        </p:txBody>
      </p:sp>
    </p:spTree>
    <p:extLst>
      <p:ext uri="{BB962C8B-B14F-4D97-AF65-F5344CB8AC3E}">
        <p14:creationId xmlns:p14="http://schemas.microsoft.com/office/powerpoint/2010/main" val="1805924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Binary Trees (next)</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In mathematics and computer science, a </a:t>
            </a:r>
            <a:r>
              <a:rPr lang="en-US" b="1" dirty="0"/>
              <a:t>tree </a:t>
            </a:r>
            <a:r>
              <a:rPr lang="en-US" dirty="0"/>
              <a:t>consists of data values stored at </a:t>
            </a:r>
            <a:r>
              <a:rPr lang="en-US" b="1" dirty="0"/>
              <a:t>nodes</a:t>
            </a:r>
            <a:r>
              <a:rPr lang="en-US" dirty="0"/>
              <a:t>, which are connected to each other in a hierarchical manner by </a:t>
            </a:r>
            <a:r>
              <a:rPr lang="en-US" b="1" dirty="0"/>
              <a:t>edges</a:t>
            </a:r>
          </a:p>
          <a:p>
            <a:pPr>
              <a:spcBef>
                <a:spcPts val="600"/>
              </a:spcBef>
              <a:spcAft>
                <a:spcPts val="0"/>
              </a:spcAft>
              <a:buFont typeface="Arial" panose="020B0604020202020204" pitchFamily="34" charset="0"/>
              <a:buChar char="•"/>
            </a:pPr>
            <a:r>
              <a:rPr lang="en-US" dirty="0"/>
              <a:t>Like a family tree, a tree shows parent-child relationships</a:t>
            </a:r>
          </a:p>
          <a:p>
            <a:pPr>
              <a:spcBef>
                <a:spcPts val="600"/>
              </a:spcBef>
              <a:spcAft>
                <a:spcPts val="0"/>
              </a:spcAft>
              <a:buFont typeface="Arial" panose="020B0604020202020204" pitchFamily="34" charset="0"/>
              <a:buChar char="•"/>
            </a:pPr>
            <a:r>
              <a:rPr lang="en-US" dirty="0"/>
              <a:t>Each node in the tree, except for a special node called the </a:t>
            </a:r>
            <a:r>
              <a:rPr lang="en-US" b="1" dirty="0"/>
              <a:t>root</a:t>
            </a:r>
            <a:r>
              <a:rPr lang="en-US" dirty="0"/>
              <a:t>, has exactly </a:t>
            </a:r>
            <a:r>
              <a:rPr lang="en-US" i="1" dirty="0"/>
              <a:t>one </a:t>
            </a:r>
            <a:r>
              <a:rPr lang="en-US" b="1" dirty="0"/>
              <a:t>parent node</a:t>
            </a:r>
          </a:p>
          <a:p>
            <a:pPr>
              <a:spcBef>
                <a:spcPts val="600"/>
              </a:spcBef>
              <a:spcAft>
                <a:spcPts val="0"/>
              </a:spcAft>
              <a:buFont typeface="Arial" panose="020B0604020202020204" pitchFamily="34" charset="0"/>
              <a:buChar char="•"/>
            </a:pPr>
            <a:r>
              <a:rPr lang="en-US" dirty="0"/>
              <a:t>Nodes can be connected to 0 or more </a:t>
            </a:r>
            <a:r>
              <a:rPr lang="en-US" b="1" dirty="0"/>
              <a:t>child </a:t>
            </a:r>
            <a:r>
              <a:rPr lang="en-US" dirty="0"/>
              <a:t>nodes immediately beneath them in the tree</a:t>
            </a:r>
          </a:p>
          <a:p>
            <a:pPr>
              <a:spcBef>
                <a:spcPts val="600"/>
              </a:spcBef>
              <a:spcAft>
                <a:spcPts val="0"/>
              </a:spcAft>
              <a:buFont typeface="Arial" panose="020B0604020202020204" pitchFamily="34" charset="0"/>
              <a:buChar char="•"/>
            </a:pPr>
            <a:r>
              <a:rPr lang="en-US" dirty="0"/>
              <a:t>A node with at least one child is called an </a:t>
            </a:r>
            <a:r>
              <a:rPr lang="en-US" b="1" dirty="0"/>
              <a:t>interior node </a:t>
            </a:r>
            <a:r>
              <a:rPr lang="en-US" dirty="0"/>
              <a:t>(colored ‘</a:t>
            </a:r>
            <a:r>
              <a:rPr lang="en-US" dirty="0" err="1"/>
              <a:t>w’hite</a:t>
            </a:r>
            <a:r>
              <a:rPr lang="en-US" dirty="0"/>
              <a:t> in the figure on the next slide)</a:t>
            </a:r>
          </a:p>
          <a:p>
            <a:pPr>
              <a:spcBef>
                <a:spcPts val="600"/>
              </a:spcBef>
              <a:spcAft>
                <a:spcPts val="0"/>
              </a:spcAft>
              <a:buFont typeface="Arial" panose="020B0604020202020204" pitchFamily="34" charset="0"/>
              <a:buChar char="•"/>
            </a:pPr>
            <a:r>
              <a:rPr lang="en-US" dirty="0"/>
              <a:t>Towards the bottom of a tree we find nodes with no children; such nodes are called </a:t>
            </a:r>
            <a:r>
              <a:rPr lang="en-US" b="1" dirty="0"/>
              <a:t>leaves </a:t>
            </a:r>
            <a:r>
              <a:rPr lang="en-US" dirty="0"/>
              <a:t>(shaded ‘</a:t>
            </a:r>
            <a:r>
              <a:rPr lang="en-US" dirty="0" err="1"/>
              <a:t>g’ray</a:t>
            </a:r>
            <a:r>
              <a:rPr lang="en-US" dirty="0"/>
              <a:t> in the figure on the next slide)</a:t>
            </a:r>
          </a:p>
          <a:p>
            <a:pPr>
              <a:spcBef>
                <a:spcPts val="600"/>
              </a:spcBef>
              <a:spcAft>
                <a:spcPts val="0"/>
              </a:spcAft>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32</a:t>
            </a:fld>
            <a:endParaRPr lang="en-US"/>
          </a:p>
        </p:txBody>
      </p:sp>
    </p:spTree>
    <p:extLst>
      <p:ext uri="{BB962C8B-B14F-4D97-AF65-F5344CB8AC3E}">
        <p14:creationId xmlns:p14="http://schemas.microsoft.com/office/powerpoint/2010/main" val="60787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Binary Trees</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1097279" y="1845734"/>
            <a:ext cx="6055996" cy="4023360"/>
          </a:xfrm>
        </p:spPr>
        <p:txBody>
          <a:bodyPr/>
          <a:lstStyle/>
          <a:p>
            <a:pPr>
              <a:spcBef>
                <a:spcPts val="600"/>
              </a:spcBef>
              <a:spcAft>
                <a:spcPts val="0"/>
              </a:spcAft>
              <a:buFont typeface="Arial" panose="020B0604020202020204" pitchFamily="34" charset="0"/>
              <a:buChar char="•"/>
            </a:pPr>
            <a:r>
              <a:rPr lang="en-US" dirty="0"/>
              <a:t>In a </a:t>
            </a:r>
            <a:r>
              <a:rPr lang="en-US" b="1" dirty="0"/>
              <a:t>binary tree</a:t>
            </a:r>
            <a:r>
              <a:rPr lang="en-US" dirty="0"/>
              <a:t>, every node has either 0, 1 or 2 children</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Used in this context, the word “binary” refers to the maximum number of children that a node can have. It does not refer to bits.</a:t>
            </a:r>
          </a:p>
          <a:p>
            <a:pPr>
              <a:spcBef>
                <a:spcPts val="600"/>
              </a:spcBef>
              <a:spcAft>
                <a:spcPts val="0"/>
              </a:spcAft>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33</a:t>
            </a:fld>
            <a:endParaRPr lang="en-US"/>
          </a:p>
        </p:txBody>
      </p:sp>
      <p:pic>
        <p:nvPicPr>
          <p:cNvPr id="6" name="Picture 5">
            <a:extLst>
              <a:ext uri="{FF2B5EF4-FFF2-40B4-BE49-F238E27FC236}">
                <a16:creationId xmlns:a16="http://schemas.microsoft.com/office/drawing/2014/main" id="{C8E00F06-7B9A-4F45-AE98-D4AFBDBD77D0}"/>
              </a:ext>
            </a:extLst>
          </p:cNvPr>
          <p:cNvPicPr>
            <a:picLocks noChangeAspect="1"/>
          </p:cNvPicPr>
          <p:nvPr/>
        </p:nvPicPr>
        <p:blipFill>
          <a:blip r:embed="rId2"/>
          <a:stretch>
            <a:fillRect/>
          </a:stretch>
        </p:blipFill>
        <p:spPr>
          <a:xfrm>
            <a:off x="7372177" y="1789134"/>
            <a:ext cx="3844636" cy="4494068"/>
          </a:xfrm>
          <a:prstGeom prst="rect">
            <a:avLst/>
          </a:prstGeom>
        </p:spPr>
      </p:pic>
    </p:spTree>
    <p:extLst>
      <p:ext uri="{BB962C8B-B14F-4D97-AF65-F5344CB8AC3E}">
        <p14:creationId xmlns:p14="http://schemas.microsoft.com/office/powerpoint/2010/main" val="693154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Huffman coding is a scheme for encoding letters based on the idea of using shorter codes for more commonly used letters</a:t>
            </a:r>
          </a:p>
          <a:p>
            <a:pPr lvl="1">
              <a:spcBef>
                <a:spcPts val="600"/>
              </a:spcBef>
              <a:spcAft>
                <a:spcPts val="0"/>
              </a:spcAft>
              <a:buFont typeface="Arial" panose="020B0604020202020204" pitchFamily="34" charset="0"/>
              <a:buChar char="•"/>
            </a:pPr>
            <a:r>
              <a:rPr lang="en-US" dirty="0"/>
              <a:t>ASCII uses 7 or 8 bits to store every letter, regardless of how often that letter is used in real text</a:t>
            </a:r>
          </a:p>
          <a:p>
            <a:pPr lvl="1">
              <a:spcBef>
                <a:spcPts val="600"/>
              </a:spcBef>
              <a:spcAft>
                <a:spcPts val="0"/>
              </a:spcAft>
              <a:buFont typeface="Arial" panose="020B0604020202020204" pitchFamily="34" charset="0"/>
              <a:buChar char="•"/>
            </a:pPr>
            <a:r>
              <a:rPr lang="en-US" dirty="0"/>
              <a:t>Imagine if we could find a way to store commonly used letters like R, S, T, N, L, E, etc. using fewer bits</a:t>
            </a:r>
          </a:p>
          <a:p>
            <a:pPr>
              <a:spcBef>
                <a:spcPts val="600"/>
              </a:spcBef>
              <a:spcAft>
                <a:spcPts val="0"/>
              </a:spcAft>
              <a:buFont typeface="Arial" panose="020B0604020202020204" pitchFamily="34" charset="0"/>
              <a:buChar char="•"/>
            </a:pPr>
            <a:r>
              <a:rPr lang="en-US" dirty="0"/>
              <a:t>For large data-sets consisting only of characters, the potential savings is huge</a:t>
            </a:r>
          </a:p>
          <a:p>
            <a:pPr lvl="1">
              <a:spcBef>
                <a:spcPts val="600"/>
              </a:spcBef>
              <a:spcAft>
                <a:spcPts val="0"/>
              </a:spcAft>
              <a:buFont typeface="Arial" panose="020B0604020202020204" pitchFamily="34" charset="0"/>
              <a:buChar char="•"/>
            </a:pPr>
            <a:r>
              <a:rPr lang="en-US" dirty="0"/>
              <a:t>This is what Huffman coding accomplishes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34</a:t>
            </a:fld>
            <a:endParaRPr lang="en-US"/>
          </a:p>
        </p:txBody>
      </p:sp>
    </p:spTree>
    <p:extLst>
      <p:ext uri="{BB962C8B-B14F-4D97-AF65-F5344CB8AC3E}">
        <p14:creationId xmlns:p14="http://schemas.microsoft.com/office/powerpoint/2010/main" val="2480913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A </a:t>
            </a:r>
            <a:r>
              <a:rPr lang="en-US" b="1" dirty="0"/>
              <a:t>Huffman tree </a:t>
            </a:r>
            <a:r>
              <a:rPr lang="en-US" dirty="0"/>
              <a:t>is a binary tree that is at the heart of Huffman coding</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Inside of each node of a Huffman tree we store (</a:t>
            </a:r>
            <a:r>
              <a:rPr lang="en-US" dirty="0" err="1"/>
              <a:t>i</a:t>
            </a:r>
            <a:r>
              <a:rPr lang="en-US" dirty="0"/>
              <a:t>) a letter and (ii) the frequency of how often that letter appears in words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35</a:t>
            </a:fld>
            <a:endParaRPr lang="en-US"/>
          </a:p>
        </p:txBody>
      </p:sp>
    </p:spTree>
    <p:extLst>
      <p:ext uri="{BB962C8B-B14F-4D97-AF65-F5344CB8AC3E}">
        <p14:creationId xmlns:p14="http://schemas.microsoft.com/office/powerpoint/2010/main" val="3259478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The Hawaiian Alphabet</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We will use the Hawaiian alphabet as part of a running example to understand how Huffman coding works</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Hawaiian words are spelled with the five vowels A, E, I, O, and U, and only the seven consonants H, K, L, M, N, P, and W</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The ' symbol, called the </a:t>
            </a:r>
            <a:r>
              <a:rPr lang="en-US" i="1" dirty="0" err="1"/>
              <a:t>okina</a:t>
            </a:r>
            <a:r>
              <a:rPr lang="en-US" dirty="0"/>
              <a:t>, is used between two vowels when they should be pronounced as separate syllables</a:t>
            </a:r>
          </a:p>
          <a:p>
            <a:pPr lvl="1">
              <a:spcBef>
                <a:spcPts val="600"/>
              </a:spcBef>
              <a:spcAft>
                <a:spcPts val="0"/>
              </a:spcAft>
              <a:buFont typeface="Arial" panose="020B0604020202020204" pitchFamily="34" charset="0"/>
              <a:buChar char="•"/>
            </a:pPr>
            <a:r>
              <a:rPr lang="en-US" dirty="0"/>
              <a:t>Example: “a’a” is pronounced “ah-ah”</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36</a:t>
            </a:fld>
            <a:endParaRPr lang="en-US"/>
          </a:p>
        </p:txBody>
      </p:sp>
    </p:spTree>
    <p:extLst>
      <p:ext uri="{BB962C8B-B14F-4D97-AF65-F5344CB8AC3E}">
        <p14:creationId xmlns:p14="http://schemas.microsoft.com/office/powerpoint/2010/main" val="3107129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The Hawaiian Alphabet</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1097280" y="1845734"/>
            <a:ext cx="6341745" cy="4023360"/>
          </a:xfrm>
        </p:spPr>
        <p:txBody>
          <a:bodyPr/>
          <a:lstStyle/>
          <a:p>
            <a:pPr>
              <a:spcBef>
                <a:spcPts val="600"/>
              </a:spcBef>
              <a:spcAft>
                <a:spcPts val="0"/>
              </a:spcAft>
              <a:buFont typeface="Arial" panose="020B0604020202020204" pitchFamily="34" charset="0"/>
              <a:buChar char="•"/>
            </a:pPr>
            <a:r>
              <a:rPr lang="en-US" dirty="0"/>
              <a:t>The table to the right shows the frequency of each letter in Hawaiian words</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We will exploit this knowledge to find an efficient encoding of the 13 symbols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37</a:t>
            </a:fld>
            <a:endParaRPr lang="en-US"/>
          </a:p>
        </p:txBody>
      </p:sp>
      <p:pic>
        <p:nvPicPr>
          <p:cNvPr id="6" name="Picture 5">
            <a:extLst>
              <a:ext uri="{FF2B5EF4-FFF2-40B4-BE49-F238E27FC236}">
                <a16:creationId xmlns:a16="http://schemas.microsoft.com/office/drawing/2014/main" id="{363093DB-B2FD-4CAB-9494-CCBA8EDB8FE5}"/>
              </a:ext>
            </a:extLst>
          </p:cNvPr>
          <p:cNvPicPr>
            <a:picLocks noChangeAspect="1"/>
          </p:cNvPicPr>
          <p:nvPr/>
        </p:nvPicPr>
        <p:blipFill>
          <a:blip r:embed="rId2"/>
          <a:stretch>
            <a:fillRect/>
          </a:stretch>
        </p:blipFill>
        <p:spPr>
          <a:xfrm>
            <a:off x="7667909" y="1758133"/>
            <a:ext cx="2533081" cy="4522835"/>
          </a:xfrm>
          <a:prstGeom prst="rect">
            <a:avLst/>
          </a:prstGeom>
        </p:spPr>
      </p:pic>
    </p:spTree>
    <p:extLst>
      <p:ext uri="{BB962C8B-B14F-4D97-AF65-F5344CB8AC3E}">
        <p14:creationId xmlns:p14="http://schemas.microsoft.com/office/powerpoint/2010/main" val="3332510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Data Structures for Huffman Coding</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In an earlier lecture we learned about a special kind of list called a </a:t>
            </a:r>
            <a:r>
              <a:rPr lang="en-US" i="1" dirty="0"/>
              <a:t>priority queue</a:t>
            </a:r>
          </a:p>
          <a:p>
            <a:pPr>
              <a:spcBef>
                <a:spcPts val="600"/>
              </a:spcBef>
              <a:spcAft>
                <a:spcPts val="0"/>
              </a:spcAft>
              <a:buFont typeface="Arial" panose="020B0604020202020204" pitchFamily="34" charset="0"/>
              <a:buChar char="•"/>
            </a:pPr>
            <a:r>
              <a:rPr lang="en-US" dirty="0"/>
              <a:t>Every item inserted into a priority queue has a corresponding numerical priority</a:t>
            </a:r>
          </a:p>
          <a:p>
            <a:pPr>
              <a:spcBef>
                <a:spcPts val="600"/>
              </a:spcBef>
              <a:spcAft>
                <a:spcPts val="0"/>
              </a:spcAft>
              <a:buFont typeface="Arial" panose="020B0604020202020204" pitchFamily="34" charset="0"/>
              <a:buChar char="•"/>
            </a:pPr>
            <a:r>
              <a:rPr lang="en-US" dirty="0"/>
              <a:t>The priority queue always makes sure that the item with highest priority is at the front of the list</a:t>
            </a:r>
          </a:p>
          <a:p>
            <a:pPr>
              <a:spcBef>
                <a:spcPts val="600"/>
              </a:spcBef>
              <a:spcAft>
                <a:spcPts val="0"/>
              </a:spcAft>
              <a:buFont typeface="Arial" panose="020B0604020202020204" pitchFamily="34" charset="0"/>
              <a:buChar char="•"/>
            </a:pPr>
            <a:r>
              <a:rPr lang="en-US" dirty="0"/>
              <a:t>The </a:t>
            </a:r>
            <a:r>
              <a:rPr lang="en-US" b="1" dirty="0" err="1">
                <a:latin typeface="Rockwell" panose="02060603020205020403" pitchFamily="18" charset="0"/>
              </a:rPr>
              <a:t>PriorityQueue</a:t>
            </a:r>
            <a:r>
              <a:rPr lang="en-US" b="1" dirty="0"/>
              <a:t> </a:t>
            </a:r>
            <a:r>
              <a:rPr lang="en-US" dirty="0"/>
              <a:t>class in the </a:t>
            </a:r>
            <a:r>
              <a:rPr lang="en-US" dirty="0" err="1"/>
              <a:t>SpamLab</a:t>
            </a:r>
            <a:r>
              <a:rPr lang="en-US" dirty="0"/>
              <a:t> implements the priority queue concept</a:t>
            </a:r>
          </a:p>
          <a:p>
            <a:pPr>
              <a:spcBef>
                <a:spcPts val="600"/>
              </a:spcBef>
              <a:spcAft>
                <a:spcPts val="0"/>
              </a:spcAft>
              <a:buFont typeface="Arial" panose="020B0604020202020204" pitchFamily="34" charset="0"/>
              <a:buChar char="•"/>
            </a:pPr>
            <a:r>
              <a:rPr lang="en-US" dirty="0"/>
              <a:t>The </a:t>
            </a:r>
            <a:r>
              <a:rPr lang="en-US" b="1" dirty="0">
                <a:latin typeface="Rockwell" panose="02060603020205020403" pitchFamily="18" charset="0"/>
              </a:rPr>
              <a:t>insert() </a:t>
            </a:r>
            <a:r>
              <a:rPr lang="en-US" dirty="0"/>
              <a:t>method adds an item to the priority queue</a:t>
            </a:r>
          </a:p>
          <a:p>
            <a:pPr>
              <a:spcBef>
                <a:spcPts val="600"/>
              </a:spcBef>
              <a:spcAft>
                <a:spcPts val="0"/>
              </a:spcAft>
              <a:buFont typeface="Arial" panose="020B0604020202020204" pitchFamily="34" charset="0"/>
              <a:buChar char="•"/>
            </a:pPr>
            <a:r>
              <a:rPr lang="en-US" dirty="0"/>
              <a:t>The </a:t>
            </a:r>
            <a:r>
              <a:rPr lang="en-US" b="1" dirty="0">
                <a:latin typeface="Rockwell" panose="02060603020205020403" pitchFamily="18" charset="0"/>
              </a:rPr>
              <a:t>pop() </a:t>
            </a:r>
            <a:r>
              <a:rPr lang="en-US" dirty="0"/>
              <a:t>method removes the item at the front of the list, which is guaranteed to be the item of highest priority</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38</a:t>
            </a:fld>
            <a:endParaRPr lang="en-US"/>
          </a:p>
        </p:txBody>
      </p:sp>
    </p:spTree>
    <p:extLst>
      <p:ext uri="{BB962C8B-B14F-4D97-AF65-F5344CB8AC3E}">
        <p14:creationId xmlns:p14="http://schemas.microsoft.com/office/powerpoint/2010/main" val="2820069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Data Structures for Huffman Coding</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We will use a priority queue to help us build a Huffman tree</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In the </a:t>
            </a:r>
            <a:r>
              <a:rPr lang="en-US" dirty="0" err="1"/>
              <a:t>BitLab</a:t>
            </a:r>
            <a:r>
              <a:rPr lang="en-US" dirty="0"/>
              <a:t> lab there is a class called </a:t>
            </a:r>
            <a:r>
              <a:rPr lang="en-US" b="1" dirty="0">
                <a:latin typeface="Rockwell" panose="02060603020205020403" pitchFamily="18" charset="0"/>
              </a:rPr>
              <a:t>Node</a:t>
            </a:r>
            <a:r>
              <a:rPr lang="en-US" b="1" dirty="0"/>
              <a:t> </a:t>
            </a:r>
            <a:r>
              <a:rPr lang="en-US" dirty="0"/>
              <a:t>we can use to build Huffman trees</a:t>
            </a:r>
          </a:p>
          <a:p>
            <a:pPr lvl="1">
              <a:spcBef>
                <a:spcPts val="600"/>
              </a:spcBef>
              <a:spcAft>
                <a:spcPts val="0"/>
              </a:spcAft>
              <a:buFont typeface="Arial" panose="020B0604020202020204" pitchFamily="34" charset="0"/>
              <a:buChar char="•"/>
            </a:pPr>
            <a:r>
              <a:rPr lang="en-US" dirty="0"/>
              <a:t>When creating a </a:t>
            </a:r>
            <a:r>
              <a:rPr lang="en-US" b="1" dirty="0"/>
              <a:t>Node </a:t>
            </a:r>
            <a:r>
              <a:rPr lang="en-US" dirty="0"/>
              <a:t>object, we give the letter and the letter’s frequency, as in this example:</a:t>
            </a:r>
          </a:p>
          <a:p>
            <a:pPr marL="384048" lvl="2" indent="0">
              <a:spcBef>
                <a:spcPts val="600"/>
              </a:spcBef>
              <a:spcAft>
                <a:spcPts val="0"/>
              </a:spcAft>
              <a:buNone/>
            </a:pPr>
            <a:r>
              <a:rPr lang="en-US" sz="1800" b="1" dirty="0">
                <a:latin typeface="Rockwell" panose="02060603020205020403" pitchFamily="18" charset="0"/>
              </a:rPr>
              <a:t>from </a:t>
            </a:r>
            <a:r>
              <a:rPr lang="en-US" sz="1800" b="1" dirty="0" err="1">
                <a:latin typeface="Rockwell" panose="02060603020205020403" pitchFamily="18" charset="0"/>
              </a:rPr>
              <a:t>PythonLabs.BitLab</a:t>
            </a:r>
            <a:r>
              <a:rPr lang="en-US" sz="1800" b="1" dirty="0">
                <a:latin typeface="Rockwell" panose="02060603020205020403" pitchFamily="18" charset="0"/>
              </a:rPr>
              <a:t> import Node</a:t>
            </a:r>
          </a:p>
          <a:p>
            <a:pPr marL="384048" lvl="2" indent="0">
              <a:spcBef>
                <a:spcPts val="600"/>
              </a:spcBef>
              <a:spcAft>
                <a:spcPts val="0"/>
              </a:spcAft>
              <a:buNone/>
            </a:pPr>
            <a:r>
              <a:rPr lang="en-US" sz="1800" b="1" dirty="0">
                <a:latin typeface="Rockwell" panose="02060603020205020403" pitchFamily="18" charset="0"/>
              </a:rPr>
              <a:t>leaf = Node('M', 0.032)</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The above </a:t>
            </a:r>
            <a:r>
              <a:rPr lang="en-US" b="1" dirty="0">
                <a:latin typeface="Rockwell" panose="02060603020205020403" pitchFamily="18" charset="0"/>
              </a:rPr>
              <a:t>Node</a:t>
            </a:r>
            <a:r>
              <a:rPr lang="en-US" b="1" dirty="0"/>
              <a:t> </a:t>
            </a:r>
            <a:r>
              <a:rPr lang="en-US" dirty="0"/>
              <a:t>object creates a leaf node</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The Huffman coding algorithm will take a set of such nodes, one per letter, and insert them into a priority queue</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39</a:t>
            </a:fld>
            <a:endParaRPr lang="en-US"/>
          </a:p>
        </p:txBody>
      </p:sp>
    </p:spTree>
    <p:extLst>
      <p:ext uri="{BB962C8B-B14F-4D97-AF65-F5344CB8AC3E}">
        <p14:creationId xmlns:p14="http://schemas.microsoft.com/office/powerpoint/2010/main" val="296265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BA8D-6AC6-4234-A006-DD2C9502EDC3}"/>
              </a:ext>
            </a:extLst>
          </p:cNvPr>
          <p:cNvSpPr>
            <a:spLocks noGrp="1"/>
          </p:cNvSpPr>
          <p:nvPr>
            <p:ph type="title"/>
          </p:nvPr>
        </p:nvSpPr>
        <p:spPr/>
        <p:txBody>
          <a:bodyPr/>
          <a:lstStyle/>
          <a:p>
            <a:r>
              <a:rPr lang="en-US" dirty="0"/>
              <a:t>Analog vs. Digital</a:t>
            </a:r>
          </a:p>
        </p:txBody>
      </p:sp>
      <p:sp>
        <p:nvSpPr>
          <p:cNvPr id="4" name="Footer Placeholder 3">
            <a:extLst>
              <a:ext uri="{FF2B5EF4-FFF2-40B4-BE49-F238E27FC236}">
                <a16:creationId xmlns:a16="http://schemas.microsoft.com/office/drawing/2014/main" id="{5A623DCD-3B08-43A5-8922-41020FA41193}"/>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6D7FE134-BF26-4E17-B909-C1F5479B9A0B}"/>
              </a:ext>
            </a:extLst>
          </p:cNvPr>
          <p:cNvSpPr>
            <a:spLocks noGrp="1"/>
          </p:cNvSpPr>
          <p:nvPr>
            <p:ph type="sldNum" sz="quarter" idx="12"/>
          </p:nvPr>
        </p:nvSpPr>
        <p:spPr/>
        <p:txBody>
          <a:bodyPr/>
          <a:lstStyle/>
          <a:p>
            <a:fld id="{DADD426C-F078-4967-9FE7-1015426B2B1F}" type="slidenum">
              <a:rPr lang="en-US" smtClean="0"/>
              <a:t>4</a:t>
            </a:fld>
            <a:endParaRPr lang="en-US"/>
          </a:p>
        </p:txBody>
      </p:sp>
      <p:pic>
        <p:nvPicPr>
          <p:cNvPr id="7" name="Picture 6">
            <a:extLst>
              <a:ext uri="{FF2B5EF4-FFF2-40B4-BE49-F238E27FC236}">
                <a16:creationId xmlns:a16="http://schemas.microsoft.com/office/drawing/2014/main" id="{DE4AB69B-BD8E-4A73-A4ED-D227745DF308}"/>
              </a:ext>
            </a:extLst>
          </p:cNvPr>
          <p:cNvPicPr>
            <a:picLocks noChangeAspect="1"/>
          </p:cNvPicPr>
          <p:nvPr/>
        </p:nvPicPr>
        <p:blipFill>
          <a:blip r:embed="rId2"/>
          <a:stretch>
            <a:fillRect/>
          </a:stretch>
        </p:blipFill>
        <p:spPr>
          <a:xfrm>
            <a:off x="1790031" y="1816868"/>
            <a:ext cx="7802312" cy="4411009"/>
          </a:xfrm>
          <a:prstGeom prst="rect">
            <a:avLst/>
          </a:prstGeom>
        </p:spPr>
      </p:pic>
    </p:spTree>
    <p:extLst>
      <p:ext uri="{BB962C8B-B14F-4D97-AF65-F5344CB8AC3E}">
        <p14:creationId xmlns:p14="http://schemas.microsoft.com/office/powerpoint/2010/main" val="1608566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Data Structures for Huffman Coding</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buFont typeface="Arial" panose="020B0604020202020204" pitchFamily="34" charset="0"/>
              <a:buChar char="•"/>
            </a:pPr>
            <a:r>
              <a:rPr lang="en-US" dirty="0"/>
              <a:t>The priority queue will put the node with </a:t>
            </a:r>
            <a:r>
              <a:rPr lang="en-US" b="1" i="1" dirty="0"/>
              <a:t>lowest </a:t>
            </a:r>
            <a:r>
              <a:rPr lang="en-US" dirty="0"/>
              <a:t>frequency at the front of the list</a:t>
            </a:r>
          </a:p>
          <a:p>
            <a:pPr>
              <a:buFont typeface="Arial" panose="020B0604020202020204" pitchFamily="34" charset="0"/>
              <a:buChar char="•"/>
            </a:pPr>
            <a:r>
              <a:rPr lang="en-US" dirty="0"/>
              <a:t>In other words, a letter’s frequency will serve as its “priority”, with high-frequency letters having the lowest priority</a:t>
            </a:r>
          </a:p>
          <a:p>
            <a:pPr>
              <a:buFont typeface="Arial" panose="020B0604020202020204" pitchFamily="34" charset="0"/>
              <a:buChar char="•"/>
            </a:pPr>
            <a:r>
              <a:rPr lang="en-US" dirty="0"/>
              <a:t>If we want to create an interior node, which has one or two children, we have to “tell” the </a:t>
            </a:r>
            <a:r>
              <a:rPr lang="en-US" b="1" dirty="0"/>
              <a:t>Node </a:t>
            </a:r>
            <a:r>
              <a:rPr lang="en-US" dirty="0"/>
              <a:t>object which nodes are its children, as in this example:</a:t>
            </a:r>
          </a:p>
          <a:p>
            <a:pPr marL="201168" lvl="1" indent="0">
              <a:buNone/>
            </a:pPr>
            <a:r>
              <a:rPr lang="en-US" b="1" dirty="0">
                <a:latin typeface="Rockwell" panose="02060603020205020403" pitchFamily="18" charset="0"/>
              </a:rPr>
              <a:t>t0 = Node('W', 0.009)</a:t>
            </a:r>
          </a:p>
          <a:p>
            <a:pPr marL="201168" lvl="1" indent="0">
              <a:buNone/>
            </a:pPr>
            <a:r>
              <a:rPr lang="en-US" b="1" dirty="0">
                <a:latin typeface="Rockwell" panose="02060603020205020403" pitchFamily="18" charset="0"/>
              </a:rPr>
              <a:t>t1 = Node('P', 0.030)</a:t>
            </a:r>
          </a:p>
          <a:p>
            <a:pPr marL="201168" lvl="1" indent="0">
              <a:buNone/>
            </a:pPr>
            <a:r>
              <a:rPr lang="en-US" b="1" dirty="0">
                <a:latin typeface="Rockwell" panose="02060603020205020403" pitchFamily="18" charset="0"/>
              </a:rPr>
              <a:t>t2 = Node(t0, t1)</a:t>
            </a:r>
            <a:endParaRPr lang="en-US" dirty="0">
              <a:latin typeface="Rockwell" panose="02060603020205020403" pitchFamily="18" charset="0"/>
            </a:endParaRP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40</a:t>
            </a:fld>
            <a:endParaRPr lang="en-US"/>
          </a:p>
        </p:txBody>
      </p:sp>
      <p:pic>
        <p:nvPicPr>
          <p:cNvPr id="6" name="Picture 5">
            <a:extLst>
              <a:ext uri="{FF2B5EF4-FFF2-40B4-BE49-F238E27FC236}">
                <a16:creationId xmlns:a16="http://schemas.microsoft.com/office/drawing/2014/main" id="{72F8FA11-32C4-439A-8DF1-1CE2569C04DA}"/>
              </a:ext>
            </a:extLst>
          </p:cNvPr>
          <p:cNvPicPr>
            <a:picLocks noChangeAspect="1"/>
          </p:cNvPicPr>
          <p:nvPr/>
        </p:nvPicPr>
        <p:blipFill>
          <a:blip r:embed="rId2"/>
          <a:stretch>
            <a:fillRect/>
          </a:stretch>
        </p:blipFill>
        <p:spPr>
          <a:xfrm>
            <a:off x="5556641" y="3900546"/>
            <a:ext cx="3408533" cy="2172645"/>
          </a:xfrm>
          <a:prstGeom prst="rect">
            <a:avLst/>
          </a:prstGeom>
        </p:spPr>
      </p:pic>
    </p:spTree>
    <p:extLst>
      <p:ext uri="{BB962C8B-B14F-4D97-AF65-F5344CB8AC3E}">
        <p14:creationId xmlns:p14="http://schemas.microsoft.com/office/powerpoint/2010/main" val="3527626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The Algorithm</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marL="457200" indent="-457200">
              <a:spcBef>
                <a:spcPts val="600"/>
              </a:spcBef>
              <a:spcAft>
                <a:spcPts val="0"/>
              </a:spcAft>
              <a:buFont typeface="+mj-lt"/>
              <a:buAutoNum type="arabicPeriod"/>
            </a:pPr>
            <a:r>
              <a:rPr lang="en-US" dirty="0"/>
              <a:t>Make leaf nodes for every symbol in the alphabet</a:t>
            </a:r>
          </a:p>
          <a:p>
            <a:pPr marL="457200" indent="-457200">
              <a:spcBef>
                <a:spcPts val="600"/>
              </a:spcBef>
              <a:spcAft>
                <a:spcPts val="0"/>
              </a:spcAft>
              <a:buFont typeface="+mj-lt"/>
              <a:buAutoNum type="arabicPeriod"/>
            </a:pPr>
            <a:r>
              <a:rPr lang="en-US" dirty="0"/>
              <a:t>Put these nodes into a priority queue</a:t>
            </a:r>
          </a:p>
          <a:p>
            <a:pPr marL="457200" indent="-457200">
              <a:spcBef>
                <a:spcPts val="600"/>
              </a:spcBef>
              <a:spcAft>
                <a:spcPts val="0"/>
              </a:spcAft>
              <a:buFont typeface="+mj-lt"/>
              <a:buAutoNum type="arabicPeriod"/>
            </a:pPr>
            <a:r>
              <a:rPr lang="en-US" dirty="0"/>
              <a:t>Remove the first two nodes from the queue</a:t>
            </a:r>
          </a:p>
          <a:p>
            <a:pPr marL="457200" indent="-457200">
              <a:spcBef>
                <a:spcPts val="600"/>
              </a:spcBef>
              <a:spcAft>
                <a:spcPts val="0"/>
              </a:spcAft>
              <a:buFont typeface="+mj-lt"/>
              <a:buAutoNum type="arabicPeriod"/>
            </a:pPr>
            <a:r>
              <a:rPr lang="en-US" dirty="0"/>
              <a:t>Create a new interior node using these two nodes</a:t>
            </a:r>
          </a:p>
          <a:p>
            <a:pPr marL="457200" indent="-457200">
              <a:spcBef>
                <a:spcPts val="600"/>
              </a:spcBef>
              <a:spcAft>
                <a:spcPts val="0"/>
              </a:spcAft>
              <a:buFont typeface="+mj-lt"/>
              <a:buAutoNum type="arabicPeriod"/>
            </a:pPr>
            <a:r>
              <a:rPr lang="en-US" dirty="0"/>
              <a:t>Insert the new node back into the queue.</a:t>
            </a:r>
          </a:p>
          <a:p>
            <a:pPr lvl="1">
              <a:spcBef>
                <a:spcPts val="600"/>
              </a:spcBef>
              <a:spcAft>
                <a:spcPts val="0"/>
              </a:spcAft>
              <a:buFont typeface="Arial" panose="020B0604020202020204" pitchFamily="34" charset="0"/>
              <a:buChar char="•"/>
            </a:pPr>
            <a:r>
              <a:rPr lang="en-US" dirty="0"/>
              <a:t>If there are still two more nodes in the queue, go to step 3</a:t>
            </a:r>
          </a:p>
          <a:p>
            <a:pPr lvl="1">
              <a:spcBef>
                <a:spcPts val="600"/>
              </a:spcBef>
              <a:spcAft>
                <a:spcPts val="0"/>
              </a:spcAft>
              <a:buFont typeface="Arial" panose="020B0604020202020204" pitchFamily="34" charset="0"/>
              <a:buChar char="•"/>
            </a:pPr>
            <a:r>
              <a:rPr lang="en-US" dirty="0"/>
              <a:t>Otherwise, stop</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Let’s see how this would work if we consider only the vowels (to make the example simpler)</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41</a:t>
            </a:fld>
            <a:endParaRPr lang="en-US"/>
          </a:p>
        </p:txBody>
      </p:sp>
    </p:spTree>
    <p:extLst>
      <p:ext uri="{BB962C8B-B14F-4D97-AF65-F5344CB8AC3E}">
        <p14:creationId xmlns:p14="http://schemas.microsoft.com/office/powerpoint/2010/main" val="3028603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Below is the priority queue that would be created, with the front of the queue on the left:</a:t>
            </a:r>
          </a:p>
          <a:p>
            <a:pPr>
              <a:spcBef>
                <a:spcPts val="600"/>
              </a:spcBef>
              <a:spcAft>
                <a:spcPts val="0"/>
              </a:spcAft>
              <a:buFont typeface="Arial" panose="020B0604020202020204" pitchFamily="34" charset="0"/>
              <a:buChar char="•"/>
            </a:pPr>
            <a:r>
              <a:rPr lang="en-US" dirty="0"/>
              <a:t>We see that U and E are the two front nodes</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So, we remove them from the queue, create a new interior node, and insert the new node into the queue, as we’ll see on the next slide</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42</a:t>
            </a:fld>
            <a:endParaRPr lang="en-US"/>
          </a:p>
        </p:txBody>
      </p:sp>
      <p:pic>
        <p:nvPicPr>
          <p:cNvPr id="6" name="Picture 5">
            <a:extLst>
              <a:ext uri="{FF2B5EF4-FFF2-40B4-BE49-F238E27FC236}">
                <a16:creationId xmlns:a16="http://schemas.microsoft.com/office/drawing/2014/main" id="{B2C80445-4ECC-4FDA-A043-31D4DCE68855}"/>
              </a:ext>
            </a:extLst>
          </p:cNvPr>
          <p:cNvPicPr>
            <a:picLocks noChangeAspect="1"/>
          </p:cNvPicPr>
          <p:nvPr/>
        </p:nvPicPr>
        <p:blipFill>
          <a:blip r:embed="rId2"/>
          <a:stretch>
            <a:fillRect/>
          </a:stretch>
        </p:blipFill>
        <p:spPr>
          <a:xfrm>
            <a:off x="1759291" y="2821998"/>
            <a:ext cx="7320868" cy="1385455"/>
          </a:xfrm>
          <a:prstGeom prst="rect">
            <a:avLst/>
          </a:prstGeom>
        </p:spPr>
      </p:pic>
    </p:spTree>
    <p:extLst>
      <p:ext uri="{BB962C8B-B14F-4D97-AF65-F5344CB8AC3E}">
        <p14:creationId xmlns:p14="http://schemas.microsoft.com/office/powerpoint/2010/main" val="1747514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1097280" y="4759542"/>
            <a:ext cx="10058400" cy="1450758"/>
          </a:xfrm>
        </p:spPr>
        <p:txBody>
          <a:bodyPr/>
          <a:lstStyle/>
          <a:p>
            <a:pPr>
              <a:spcBef>
                <a:spcPts val="600"/>
              </a:spcBef>
              <a:spcAft>
                <a:spcPts val="0"/>
              </a:spcAft>
              <a:buFont typeface="Arial" panose="020B0604020202020204" pitchFamily="34" charset="0"/>
              <a:buChar char="•"/>
            </a:pPr>
            <a:r>
              <a:rPr lang="en-US" dirty="0"/>
              <a:t>Above the horizontal line is the content of the priority queue</a:t>
            </a:r>
          </a:p>
          <a:p>
            <a:pPr>
              <a:spcBef>
                <a:spcPts val="600"/>
              </a:spcBef>
              <a:spcAft>
                <a:spcPts val="0"/>
              </a:spcAft>
              <a:buFont typeface="Arial" panose="020B0604020202020204" pitchFamily="34" charset="0"/>
              <a:buChar char="•"/>
            </a:pPr>
            <a:r>
              <a:rPr lang="en-US" dirty="0"/>
              <a:t>Note how the queue has one fewer entry in it now</a:t>
            </a:r>
          </a:p>
          <a:p>
            <a:pPr>
              <a:spcBef>
                <a:spcPts val="600"/>
              </a:spcBef>
              <a:spcAft>
                <a:spcPts val="0"/>
              </a:spcAft>
              <a:buFont typeface="Arial" panose="020B0604020202020204" pitchFamily="34" charset="0"/>
              <a:buChar char="•"/>
            </a:pPr>
            <a:r>
              <a:rPr lang="en-US" dirty="0"/>
              <a:t>Next we’ll remove the nodes for I and O, create a new node with these two nodes as children and add the new node back into the queue</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43</a:t>
            </a:fld>
            <a:endParaRPr lang="en-US"/>
          </a:p>
        </p:txBody>
      </p:sp>
      <p:pic>
        <p:nvPicPr>
          <p:cNvPr id="6" name="Picture 5">
            <a:extLst>
              <a:ext uri="{FF2B5EF4-FFF2-40B4-BE49-F238E27FC236}">
                <a16:creationId xmlns:a16="http://schemas.microsoft.com/office/drawing/2014/main" id="{3A886592-4DA3-4616-8169-3A79FA442010}"/>
              </a:ext>
            </a:extLst>
          </p:cNvPr>
          <p:cNvPicPr>
            <a:picLocks noChangeAspect="1"/>
          </p:cNvPicPr>
          <p:nvPr/>
        </p:nvPicPr>
        <p:blipFill>
          <a:blip r:embed="rId2"/>
          <a:stretch>
            <a:fillRect/>
          </a:stretch>
        </p:blipFill>
        <p:spPr>
          <a:xfrm>
            <a:off x="1256197" y="1841631"/>
            <a:ext cx="7927005" cy="2888987"/>
          </a:xfrm>
          <a:prstGeom prst="rect">
            <a:avLst/>
          </a:prstGeom>
        </p:spPr>
      </p:pic>
    </p:spTree>
    <p:extLst>
      <p:ext uri="{BB962C8B-B14F-4D97-AF65-F5344CB8AC3E}">
        <p14:creationId xmlns:p14="http://schemas.microsoft.com/office/powerpoint/2010/main" val="1525599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1097280" y="5334000"/>
            <a:ext cx="10058400" cy="781050"/>
          </a:xfrm>
        </p:spPr>
        <p:txBody>
          <a:bodyPr>
            <a:normAutofit/>
          </a:bodyPr>
          <a:lstStyle/>
          <a:p>
            <a:pPr>
              <a:spcBef>
                <a:spcPts val="600"/>
              </a:spcBef>
              <a:spcAft>
                <a:spcPts val="0"/>
              </a:spcAft>
              <a:buFont typeface="Arial" panose="020B0604020202020204" pitchFamily="34" charset="0"/>
              <a:buChar char="•"/>
            </a:pPr>
            <a:r>
              <a:rPr lang="en-US" dirty="0"/>
              <a:t>Next we’ll remove the nodes with the weights 0.225 and 0.326, and combine them into a new interior node</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44</a:t>
            </a:fld>
            <a:endParaRPr lang="en-US"/>
          </a:p>
        </p:txBody>
      </p:sp>
      <p:pic>
        <p:nvPicPr>
          <p:cNvPr id="6" name="Picture 5">
            <a:extLst>
              <a:ext uri="{FF2B5EF4-FFF2-40B4-BE49-F238E27FC236}">
                <a16:creationId xmlns:a16="http://schemas.microsoft.com/office/drawing/2014/main" id="{9535C7A4-77AB-41A5-A1A2-B9D2F771017B}"/>
              </a:ext>
            </a:extLst>
          </p:cNvPr>
          <p:cNvPicPr>
            <a:picLocks noChangeAspect="1"/>
          </p:cNvPicPr>
          <p:nvPr/>
        </p:nvPicPr>
        <p:blipFill>
          <a:blip r:embed="rId2"/>
          <a:stretch>
            <a:fillRect/>
          </a:stretch>
        </p:blipFill>
        <p:spPr>
          <a:xfrm>
            <a:off x="2132419" y="1888548"/>
            <a:ext cx="7336612" cy="3290455"/>
          </a:xfrm>
          <a:prstGeom prst="rect">
            <a:avLst/>
          </a:prstGeom>
        </p:spPr>
      </p:pic>
    </p:spTree>
    <p:extLst>
      <p:ext uri="{BB962C8B-B14F-4D97-AF65-F5344CB8AC3E}">
        <p14:creationId xmlns:p14="http://schemas.microsoft.com/office/powerpoint/2010/main" val="659902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1097280" y="5210175"/>
            <a:ext cx="10058400" cy="1088806"/>
          </a:xfrm>
        </p:spPr>
        <p:txBody>
          <a:bodyPr/>
          <a:lstStyle/>
          <a:p>
            <a:pPr>
              <a:spcBef>
                <a:spcPts val="600"/>
              </a:spcBef>
              <a:spcAft>
                <a:spcPts val="0"/>
              </a:spcAft>
              <a:buFont typeface="Arial" panose="020B0604020202020204" pitchFamily="34" charset="0"/>
              <a:buChar char="•"/>
            </a:pPr>
            <a:r>
              <a:rPr lang="en-US" dirty="0"/>
              <a:t>Finally, we have only two nodes left, so we remove them both, and combine them into a new interior node</a:t>
            </a:r>
          </a:p>
          <a:p>
            <a:pPr>
              <a:spcBef>
                <a:spcPts val="600"/>
              </a:spcBef>
              <a:spcAft>
                <a:spcPts val="0"/>
              </a:spcAft>
              <a:buFont typeface="Arial" panose="020B0604020202020204" pitchFamily="34" charset="0"/>
              <a:buChar char="•"/>
            </a:pPr>
            <a:r>
              <a:rPr lang="en-US" dirty="0"/>
              <a:t>This last node we create becomes the root of the binary tree</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45</a:t>
            </a:fld>
            <a:endParaRPr lang="en-US"/>
          </a:p>
        </p:txBody>
      </p:sp>
      <p:pic>
        <p:nvPicPr>
          <p:cNvPr id="6" name="Picture 5">
            <a:extLst>
              <a:ext uri="{FF2B5EF4-FFF2-40B4-BE49-F238E27FC236}">
                <a16:creationId xmlns:a16="http://schemas.microsoft.com/office/drawing/2014/main" id="{56AB4F48-676E-471E-B00C-67D6FD8CBBEB}"/>
              </a:ext>
            </a:extLst>
          </p:cNvPr>
          <p:cNvPicPr>
            <a:picLocks noChangeAspect="1"/>
          </p:cNvPicPr>
          <p:nvPr/>
        </p:nvPicPr>
        <p:blipFill>
          <a:blip r:embed="rId2"/>
          <a:stretch>
            <a:fillRect/>
          </a:stretch>
        </p:blipFill>
        <p:spPr>
          <a:xfrm>
            <a:off x="2682864" y="1839228"/>
            <a:ext cx="6483373" cy="3331943"/>
          </a:xfrm>
          <a:prstGeom prst="rect">
            <a:avLst/>
          </a:prstGeom>
        </p:spPr>
      </p:pic>
    </p:spTree>
    <p:extLst>
      <p:ext uri="{BB962C8B-B14F-4D97-AF65-F5344CB8AC3E}">
        <p14:creationId xmlns:p14="http://schemas.microsoft.com/office/powerpoint/2010/main" val="1979077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46</a:t>
            </a:fld>
            <a:endParaRPr lang="en-US"/>
          </a:p>
        </p:txBody>
      </p:sp>
      <p:pic>
        <p:nvPicPr>
          <p:cNvPr id="6" name="Picture 5">
            <a:extLst>
              <a:ext uri="{FF2B5EF4-FFF2-40B4-BE49-F238E27FC236}">
                <a16:creationId xmlns:a16="http://schemas.microsoft.com/office/drawing/2014/main" id="{5C805B05-0861-47E4-9F6A-B5A2F74E646E}"/>
              </a:ext>
            </a:extLst>
          </p:cNvPr>
          <p:cNvPicPr>
            <a:picLocks noChangeAspect="1"/>
          </p:cNvPicPr>
          <p:nvPr/>
        </p:nvPicPr>
        <p:blipFill>
          <a:blip r:embed="rId2"/>
          <a:stretch>
            <a:fillRect/>
          </a:stretch>
        </p:blipFill>
        <p:spPr>
          <a:xfrm>
            <a:off x="2998759" y="1783191"/>
            <a:ext cx="6194480" cy="4510817"/>
          </a:xfrm>
          <a:prstGeom prst="rect">
            <a:avLst/>
          </a:prstGeom>
        </p:spPr>
      </p:pic>
    </p:spTree>
    <p:extLst>
      <p:ext uri="{BB962C8B-B14F-4D97-AF65-F5344CB8AC3E}">
        <p14:creationId xmlns:p14="http://schemas.microsoft.com/office/powerpoint/2010/main" val="1307362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1097280" y="1845734"/>
            <a:ext cx="10058400" cy="792691"/>
          </a:xfrm>
        </p:spPr>
        <p:txBody>
          <a:bodyPr/>
          <a:lstStyle/>
          <a:p>
            <a:pPr>
              <a:spcBef>
                <a:spcPts val="600"/>
              </a:spcBef>
              <a:spcAft>
                <a:spcPts val="0"/>
              </a:spcAft>
              <a:buFont typeface="Arial" panose="020B0604020202020204" pitchFamily="34" charset="0"/>
              <a:buChar char="•"/>
            </a:pPr>
            <a:r>
              <a:rPr lang="en-US" dirty="0"/>
              <a:t>With the tree completed, we now attach 0’s and 1’s to the edges connected to the </a:t>
            </a:r>
            <a:r>
              <a:rPr lang="en-US" b="1" dirty="0"/>
              <a:t>left child </a:t>
            </a:r>
            <a:r>
              <a:rPr lang="en-US" dirty="0"/>
              <a:t>and </a:t>
            </a:r>
            <a:r>
              <a:rPr lang="en-US" b="1" dirty="0"/>
              <a:t>right child </a:t>
            </a:r>
            <a:r>
              <a:rPr lang="en-US" dirty="0"/>
              <a:t>of each node, respectively</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47</a:t>
            </a:fld>
            <a:endParaRPr lang="en-US"/>
          </a:p>
        </p:txBody>
      </p:sp>
      <p:pic>
        <p:nvPicPr>
          <p:cNvPr id="6" name="Picture 5">
            <a:extLst>
              <a:ext uri="{FF2B5EF4-FFF2-40B4-BE49-F238E27FC236}">
                <a16:creationId xmlns:a16="http://schemas.microsoft.com/office/drawing/2014/main" id="{9E180344-6115-4EE5-B41E-15C2617B8824}"/>
              </a:ext>
            </a:extLst>
          </p:cNvPr>
          <p:cNvPicPr>
            <a:picLocks noChangeAspect="1"/>
          </p:cNvPicPr>
          <p:nvPr/>
        </p:nvPicPr>
        <p:blipFill>
          <a:blip r:embed="rId2"/>
          <a:stretch>
            <a:fillRect/>
          </a:stretch>
        </p:blipFill>
        <p:spPr>
          <a:xfrm>
            <a:off x="3007792" y="2479732"/>
            <a:ext cx="6176416" cy="3784487"/>
          </a:xfrm>
          <a:prstGeom prst="rect">
            <a:avLst/>
          </a:prstGeom>
        </p:spPr>
      </p:pic>
    </p:spTree>
    <p:extLst>
      <p:ext uri="{BB962C8B-B14F-4D97-AF65-F5344CB8AC3E}">
        <p14:creationId xmlns:p14="http://schemas.microsoft.com/office/powerpoint/2010/main" val="2983771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1097280" y="1845734"/>
            <a:ext cx="10058400" cy="640291"/>
          </a:xfrm>
        </p:spPr>
        <p:txBody>
          <a:bodyPr/>
          <a:lstStyle/>
          <a:p>
            <a:pPr>
              <a:spcBef>
                <a:spcPts val="600"/>
              </a:spcBef>
              <a:spcAft>
                <a:spcPts val="0"/>
              </a:spcAft>
              <a:buFont typeface="Arial" panose="020B0604020202020204" pitchFamily="34" charset="0"/>
              <a:buChar char="•"/>
            </a:pPr>
            <a:r>
              <a:rPr lang="en-US" dirty="0"/>
              <a:t>Starting at the root, we trace the </a:t>
            </a:r>
            <a:r>
              <a:rPr lang="en-US" b="1" dirty="0"/>
              <a:t>path </a:t>
            </a:r>
            <a:r>
              <a:rPr lang="en-US" dirty="0"/>
              <a:t>from the root to each node to generate the codes for each letter:</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48</a:t>
            </a:fld>
            <a:endParaRPr lang="en-US"/>
          </a:p>
        </p:txBody>
      </p:sp>
      <p:pic>
        <p:nvPicPr>
          <p:cNvPr id="6" name="Picture 5">
            <a:extLst>
              <a:ext uri="{FF2B5EF4-FFF2-40B4-BE49-F238E27FC236}">
                <a16:creationId xmlns:a16="http://schemas.microsoft.com/office/drawing/2014/main" id="{809BF940-FDB0-437D-BFE2-D1300F200073}"/>
              </a:ext>
            </a:extLst>
          </p:cNvPr>
          <p:cNvPicPr>
            <a:picLocks noChangeAspect="1"/>
          </p:cNvPicPr>
          <p:nvPr/>
        </p:nvPicPr>
        <p:blipFill>
          <a:blip r:embed="rId2"/>
          <a:stretch>
            <a:fillRect/>
          </a:stretch>
        </p:blipFill>
        <p:spPr>
          <a:xfrm>
            <a:off x="3008657" y="2244875"/>
            <a:ext cx="8232084" cy="4006551"/>
          </a:xfrm>
          <a:prstGeom prst="rect">
            <a:avLst/>
          </a:prstGeom>
        </p:spPr>
      </p:pic>
    </p:spTree>
    <p:extLst>
      <p:ext uri="{BB962C8B-B14F-4D97-AF65-F5344CB8AC3E}">
        <p14:creationId xmlns:p14="http://schemas.microsoft.com/office/powerpoint/2010/main" val="1005299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The </a:t>
            </a:r>
            <a:r>
              <a:rPr lang="en-US" dirty="0" err="1"/>
              <a:t>build_tree</a:t>
            </a:r>
            <a:r>
              <a:rPr lang="en-US" dirty="0"/>
              <a:t>() Function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We can now implement a function </a:t>
            </a:r>
            <a:r>
              <a:rPr lang="en-US" b="1" dirty="0" err="1">
                <a:latin typeface="Rockwell" panose="02060603020205020403" pitchFamily="18" charset="0"/>
              </a:rPr>
              <a:t>build_tree</a:t>
            </a:r>
            <a:r>
              <a:rPr lang="en-US" b="1" dirty="0">
                <a:latin typeface="Rockwell" panose="02060603020205020403" pitchFamily="18" charset="0"/>
              </a:rPr>
              <a:t>() </a:t>
            </a:r>
            <a:r>
              <a:rPr lang="en-US" dirty="0"/>
              <a:t>that will build a Huffman tree from the list of frequencies</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The function </a:t>
            </a:r>
            <a:r>
              <a:rPr lang="en-US" b="1" dirty="0" err="1">
                <a:latin typeface="Rockwell" panose="02060603020205020403" pitchFamily="18" charset="0"/>
              </a:rPr>
              <a:t>read_frequencies</a:t>
            </a:r>
            <a:r>
              <a:rPr lang="en-US" b="1" dirty="0">
                <a:latin typeface="Rockwell" panose="02060603020205020403" pitchFamily="18" charset="0"/>
              </a:rPr>
              <a:t>() </a:t>
            </a:r>
            <a:r>
              <a:rPr lang="en-US" dirty="0"/>
              <a:t>from the </a:t>
            </a:r>
            <a:r>
              <a:rPr lang="en-US" dirty="0" err="1"/>
              <a:t>BitLab</a:t>
            </a:r>
            <a:r>
              <a:rPr lang="en-US" dirty="0"/>
              <a:t> module will load the frequencies stored from a file into a dictionary</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The </a:t>
            </a:r>
            <a:r>
              <a:rPr lang="en-US" b="1" dirty="0" err="1">
                <a:latin typeface="Rockwell" panose="02060603020205020403" pitchFamily="18" charset="0"/>
              </a:rPr>
              <a:t>build_tree</a:t>
            </a:r>
            <a:r>
              <a:rPr lang="en-US" b="1" dirty="0">
                <a:latin typeface="Rockwell" panose="02060603020205020403" pitchFamily="18" charset="0"/>
              </a:rPr>
              <a:t>() </a:t>
            </a:r>
            <a:r>
              <a:rPr lang="en-US" dirty="0"/>
              <a:t>function then adds the frequencies into </a:t>
            </a:r>
            <a:r>
              <a:rPr lang="en-US" b="1" dirty="0">
                <a:latin typeface="Rockwell" panose="02060603020205020403" pitchFamily="18" charset="0"/>
              </a:rPr>
              <a:t>Node</a:t>
            </a:r>
            <a:r>
              <a:rPr lang="en-US" b="1" dirty="0"/>
              <a:t> </a:t>
            </a:r>
            <a:r>
              <a:rPr lang="en-US" dirty="0"/>
              <a:t>objects, which are in turn added into the priority queue</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Finally, a while-loop assembles the Huffman tree by removing items two at a time from the priority queue and re-inserts the resulting “merged” pairs back into the queue</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49</a:t>
            </a:fld>
            <a:endParaRPr lang="en-US"/>
          </a:p>
        </p:txBody>
      </p:sp>
    </p:spTree>
    <p:extLst>
      <p:ext uri="{BB962C8B-B14F-4D97-AF65-F5344CB8AC3E}">
        <p14:creationId xmlns:p14="http://schemas.microsoft.com/office/powerpoint/2010/main" val="141937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BA8D-6AC6-4234-A006-DD2C9502EDC3}"/>
              </a:ext>
            </a:extLst>
          </p:cNvPr>
          <p:cNvSpPr>
            <a:spLocks noGrp="1"/>
          </p:cNvSpPr>
          <p:nvPr>
            <p:ph type="title"/>
          </p:nvPr>
        </p:nvSpPr>
        <p:spPr/>
        <p:txBody>
          <a:bodyPr/>
          <a:lstStyle/>
          <a:p>
            <a:r>
              <a:rPr lang="en-US" dirty="0"/>
              <a:t>Representing Numbers</a:t>
            </a:r>
          </a:p>
        </p:txBody>
      </p:sp>
      <p:sp>
        <p:nvSpPr>
          <p:cNvPr id="3" name="Content Placeholder 2">
            <a:extLst>
              <a:ext uri="{FF2B5EF4-FFF2-40B4-BE49-F238E27FC236}">
                <a16:creationId xmlns:a16="http://schemas.microsoft.com/office/drawing/2014/main" id="{C749E8F7-CBEC-4422-A829-F378C42B9A9D}"/>
              </a:ext>
            </a:extLst>
          </p:cNvPr>
          <p:cNvSpPr>
            <a:spLocks noGrp="1"/>
          </p:cNvSpPr>
          <p:nvPr>
            <p:ph idx="1"/>
          </p:nvPr>
        </p:nvSpPr>
        <p:spPr/>
        <p:txBody>
          <a:bodyPr/>
          <a:lstStyle/>
          <a:p>
            <a:pPr>
              <a:spcBef>
                <a:spcPts val="600"/>
              </a:spcBef>
              <a:spcAft>
                <a:spcPts val="0"/>
              </a:spcAft>
            </a:pPr>
            <a:r>
              <a:rPr lang="en-US" dirty="0"/>
              <a:t>Human beings have contrived a wide variety of ways to represent the digits that make up numbers</a:t>
            </a:r>
          </a:p>
          <a:p>
            <a:pPr>
              <a:spcBef>
                <a:spcPts val="600"/>
              </a:spcBef>
              <a:spcAft>
                <a:spcPts val="0"/>
              </a:spcAft>
            </a:pPr>
            <a:r>
              <a:rPr lang="en-US" sz="2400" b="1" dirty="0"/>
              <a:t>Egyptian hieroglyphs:</a:t>
            </a:r>
          </a:p>
          <a:p>
            <a:pPr>
              <a:spcBef>
                <a:spcPts val="600"/>
              </a:spcBef>
              <a:spcAft>
                <a:spcPts val="0"/>
              </a:spcAft>
            </a:pPr>
            <a:endParaRPr lang="en-US" dirty="0"/>
          </a:p>
        </p:txBody>
      </p:sp>
      <p:sp>
        <p:nvSpPr>
          <p:cNvPr id="4" name="Footer Placeholder 3">
            <a:extLst>
              <a:ext uri="{FF2B5EF4-FFF2-40B4-BE49-F238E27FC236}">
                <a16:creationId xmlns:a16="http://schemas.microsoft.com/office/drawing/2014/main" id="{5A623DCD-3B08-43A5-8922-41020FA41193}"/>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6D7FE134-BF26-4E17-B909-C1F5479B9A0B}"/>
              </a:ext>
            </a:extLst>
          </p:cNvPr>
          <p:cNvSpPr>
            <a:spLocks noGrp="1"/>
          </p:cNvSpPr>
          <p:nvPr>
            <p:ph type="sldNum" sz="quarter" idx="12"/>
          </p:nvPr>
        </p:nvSpPr>
        <p:spPr/>
        <p:txBody>
          <a:bodyPr/>
          <a:lstStyle/>
          <a:p>
            <a:fld id="{DADD426C-F078-4967-9FE7-1015426B2B1F}" type="slidenum">
              <a:rPr lang="en-US" smtClean="0"/>
              <a:t>5</a:t>
            </a:fld>
            <a:endParaRPr lang="en-US"/>
          </a:p>
        </p:txBody>
      </p:sp>
      <p:sp>
        <p:nvSpPr>
          <p:cNvPr id="6" name="TextBox 5">
            <a:extLst>
              <a:ext uri="{FF2B5EF4-FFF2-40B4-BE49-F238E27FC236}">
                <a16:creationId xmlns:a16="http://schemas.microsoft.com/office/drawing/2014/main" id="{BD358500-3F91-4C99-ABDF-98F3A8483D50}"/>
              </a:ext>
            </a:extLst>
          </p:cNvPr>
          <p:cNvSpPr txBox="1"/>
          <p:nvPr/>
        </p:nvSpPr>
        <p:spPr>
          <a:xfrm>
            <a:off x="6696074" y="2476500"/>
            <a:ext cx="3204384" cy="461665"/>
          </a:xfrm>
          <a:prstGeom prst="rect">
            <a:avLst/>
          </a:prstGeom>
          <a:noFill/>
        </p:spPr>
        <p:txBody>
          <a:bodyPr wrap="square" rtlCol="0">
            <a:spAutoFit/>
          </a:bodyPr>
          <a:lstStyle/>
          <a:p>
            <a:r>
              <a:rPr lang="en-US" sz="2400" b="1" dirty="0"/>
              <a:t>Babylonian numerals:</a:t>
            </a:r>
          </a:p>
        </p:txBody>
      </p:sp>
      <p:sp>
        <p:nvSpPr>
          <p:cNvPr id="7" name="TextBox 6">
            <a:extLst>
              <a:ext uri="{FF2B5EF4-FFF2-40B4-BE49-F238E27FC236}">
                <a16:creationId xmlns:a16="http://schemas.microsoft.com/office/drawing/2014/main" id="{77320E9C-7545-4C0E-859C-37063216871D}"/>
              </a:ext>
            </a:extLst>
          </p:cNvPr>
          <p:cNvSpPr txBox="1"/>
          <p:nvPr/>
        </p:nvSpPr>
        <p:spPr>
          <a:xfrm>
            <a:off x="1085850" y="4057439"/>
            <a:ext cx="3829050" cy="830997"/>
          </a:xfrm>
          <a:prstGeom prst="rect">
            <a:avLst/>
          </a:prstGeom>
          <a:noFill/>
        </p:spPr>
        <p:txBody>
          <a:bodyPr wrap="square" rtlCol="0">
            <a:spAutoFit/>
          </a:bodyPr>
          <a:lstStyle/>
          <a:p>
            <a:r>
              <a:rPr lang="en-US" sz="2400" b="1" dirty="0"/>
              <a:t>Roman numerals:</a:t>
            </a:r>
          </a:p>
          <a:p>
            <a:r>
              <a:rPr lang="en-US" sz="2400" dirty="0"/>
              <a:t>MMXVII = 2017</a:t>
            </a:r>
          </a:p>
        </p:txBody>
      </p:sp>
      <p:pic>
        <p:nvPicPr>
          <p:cNvPr id="8" name="Picture 7">
            <a:extLst>
              <a:ext uri="{FF2B5EF4-FFF2-40B4-BE49-F238E27FC236}">
                <a16:creationId xmlns:a16="http://schemas.microsoft.com/office/drawing/2014/main" id="{5285C0E1-F76E-4F90-BE79-BFC8214CE35E}"/>
              </a:ext>
            </a:extLst>
          </p:cNvPr>
          <p:cNvPicPr>
            <a:picLocks noChangeAspect="1"/>
          </p:cNvPicPr>
          <p:nvPr/>
        </p:nvPicPr>
        <p:blipFill>
          <a:blip r:embed="rId2"/>
          <a:stretch>
            <a:fillRect/>
          </a:stretch>
        </p:blipFill>
        <p:spPr>
          <a:xfrm>
            <a:off x="1568562" y="2889967"/>
            <a:ext cx="2139725" cy="1230879"/>
          </a:xfrm>
          <a:prstGeom prst="rect">
            <a:avLst/>
          </a:prstGeom>
        </p:spPr>
      </p:pic>
      <p:pic>
        <p:nvPicPr>
          <p:cNvPr id="9" name="Picture 8">
            <a:extLst>
              <a:ext uri="{FF2B5EF4-FFF2-40B4-BE49-F238E27FC236}">
                <a16:creationId xmlns:a16="http://schemas.microsoft.com/office/drawing/2014/main" id="{EF80148C-630C-4E34-A7BB-03AF2B507DE5}"/>
              </a:ext>
            </a:extLst>
          </p:cNvPr>
          <p:cNvPicPr>
            <a:picLocks noChangeAspect="1"/>
          </p:cNvPicPr>
          <p:nvPr/>
        </p:nvPicPr>
        <p:blipFill>
          <a:blip r:embed="rId3"/>
          <a:stretch>
            <a:fillRect/>
          </a:stretch>
        </p:blipFill>
        <p:spPr>
          <a:xfrm>
            <a:off x="7045695" y="2887592"/>
            <a:ext cx="3206011" cy="987566"/>
          </a:xfrm>
          <a:prstGeom prst="rect">
            <a:avLst/>
          </a:prstGeom>
        </p:spPr>
      </p:pic>
      <p:sp>
        <p:nvSpPr>
          <p:cNvPr id="10" name="TextBox 9">
            <a:extLst>
              <a:ext uri="{FF2B5EF4-FFF2-40B4-BE49-F238E27FC236}">
                <a16:creationId xmlns:a16="http://schemas.microsoft.com/office/drawing/2014/main" id="{DAE873CE-38BC-489E-89AC-254006C107E7}"/>
              </a:ext>
            </a:extLst>
          </p:cNvPr>
          <p:cNvSpPr txBox="1"/>
          <p:nvPr/>
        </p:nvSpPr>
        <p:spPr>
          <a:xfrm>
            <a:off x="6696073" y="3980023"/>
            <a:ext cx="2476501" cy="461665"/>
          </a:xfrm>
          <a:prstGeom prst="rect">
            <a:avLst/>
          </a:prstGeom>
          <a:noFill/>
        </p:spPr>
        <p:txBody>
          <a:bodyPr wrap="square" rtlCol="0">
            <a:spAutoFit/>
          </a:bodyPr>
          <a:lstStyle/>
          <a:p>
            <a:r>
              <a:rPr lang="en-US" sz="2400" b="1" dirty="0"/>
              <a:t>Many others!</a:t>
            </a:r>
          </a:p>
        </p:txBody>
      </p:sp>
      <p:pic>
        <p:nvPicPr>
          <p:cNvPr id="11" name="Picture 10">
            <a:extLst>
              <a:ext uri="{FF2B5EF4-FFF2-40B4-BE49-F238E27FC236}">
                <a16:creationId xmlns:a16="http://schemas.microsoft.com/office/drawing/2014/main" id="{8E9EC903-94CF-45BF-B5B2-5BC0691D0B28}"/>
              </a:ext>
            </a:extLst>
          </p:cNvPr>
          <p:cNvPicPr>
            <a:picLocks noChangeAspect="1"/>
          </p:cNvPicPr>
          <p:nvPr/>
        </p:nvPicPr>
        <p:blipFill>
          <a:blip r:embed="rId4"/>
          <a:stretch>
            <a:fillRect/>
          </a:stretch>
        </p:blipFill>
        <p:spPr>
          <a:xfrm>
            <a:off x="7123760" y="4441652"/>
            <a:ext cx="4215045" cy="1638786"/>
          </a:xfrm>
          <a:prstGeom prst="rect">
            <a:avLst/>
          </a:prstGeom>
        </p:spPr>
      </p:pic>
      <p:sp>
        <p:nvSpPr>
          <p:cNvPr id="12" name="TextBox 11">
            <a:extLst>
              <a:ext uri="{FF2B5EF4-FFF2-40B4-BE49-F238E27FC236}">
                <a16:creationId xmlns:a16="http://schemas.microsoft.com/office/drawing/2014/main" id="{CA6DC1E5-6FC4-4820-B08A-1917E1D35537}"/>
              </a:ext>
            </a:extLst>
          </p:cNvPr>
          <p:cNvSpPr txBox="1"/>
          <p:nvPr/>
        </p:nvSpPr>
        <p:spPr>
          <a:xfrm>
            <a:off x="1093470" y="4907486"/>
            <a:ext cx="3974771" cy="1323439"/>
          </a:xfrm>
          <a:prstGeom prst="rect">
            <a:avLst/>
          </a:prstGeom>
          <a:noFill/>
        </p:spPr>
        <p:txBody>
          <a:bodyPr wrap="square" rtlCol="0">
            <a:spAutoFit/>
          </a:bodyPr>
          <a:lstStyle/>
          <a:p>
            <a:r>
              <a:rPr lang="en-US" sz="2000" dirty="0"/>
              <a:t>References:</a:t>
            </a:r>
          </a:p>
          <a:p>
            <a:pPr marL="800100" lvl="1" indent="-342900">
              <a:buFont typeface="Arial" panose="020B0604020202020204" pitchFamily="34" charset="0"/>
              <a:buChar char="•"/>
            </a:pPr>
            <a:r>
              <a:rPr lang="en-US" sz="2000" dirty="0">
                <a:hlinkClick r:id="rId5"/>
              </a:rPr>
              <a:t>http://goo.gl/BSrWTH</a:t>
            </a:r>
            <a:endParaRPr lang="en-US" sz="2000" dirty="0"/>
          </a:p>
          <a:p>
            <a:pPr marL="800100" lvl="1" indent="-342900">
              <a:buFont typeface="Arial" panose="020B0604020202020204" pitchFamily="34" charset="0"/>
              <a:buChar char="•"/>
            </a:pPr>
            <a:r>
              <a:rPr lang="en-US" sz="2000" dirty="0">
                <a:hlinkClick r:id="rId6"/>
              </a:rPr>
              <a:t>http://goo.gl/r8NcKF</a:t>
            </a:r>
            <a:endParaRPr lang="en-US" sz="2000" dirty="0"/>
          </a:p>
          <a:p>
            <a:pPr marL="800100" lvl="1" indent="-342900">
              <a:buFont typeface="Arial" panose="020B0604020202020204" pitchFamily="34" charset="0"/>
              <a:buChar char="•"/>
            </a:pPr>
            <a:r>
              <a:rPr lang="en-US" sz="2000" dirty="0"/>
              <a:t>Wikipedia</a:t>
            </a:r>
          </a:p>
        </p:txBody>
      </p:sp>
    </p:spTree>
    <p:extLst>
      <p:ext uri="{BB962C8B-B14F-4D97-AF65-F5344CB8AC3E}">
        <p14:creationId xmlns:p14="http://schemas.microsoft.com/office/powerpoint/2010/main" val="2232746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The </a:t>
            </a:r>
            <a:r>
              <a:rPr lang="en-US" dirty="0" err="1"/>
              <a:t>build_tree</a:t>
            </a:r>
            <a:r>
              <a:rPr lang="en-US" dirty="0"/>
              <a:t>() Function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pPr>
            <a:r>
              <a:rPr lang="en-US" b="1" dirty="0"/>
              <a:t>from </a:t>
            </a:r>
            <a:r>
              <a:rPr lang="en-US" b="1" dirty="0" err="1"/>
              <a:t>PythonLabs.BitLab</a:t>
            </a:r>
            <a:r>
              <a:rPr lang="en-US" b="1" dirty="0"/>
              <a:t> import Node, </a:t>
            </a:r>
            <a:r>
              <a:rPr lang="en-US" b="1" dirty="0" err="1"/>
              <a:t>read_frequencies</a:t>
            </a:r>
            <a:r>
              <a:rPr lang="en-US" b="1" dirty="0"/>
              <a:t>, </a:t>
            </a:r>
            <a:r>
              <a:rPr lang="en-US" b="1" dirty="0" err="1"/>
              <a:t>init_queue</a:t>
            </a:r>
            <a:endParaRPr lang="en-US" b="1" dirty="0"/>
          </a:p>
          <a:p>
            <a:pPr>
              <a:spcBef>
                <a:spcPts val="600"/>
              </a:spcBef>
              <a:spcAft>
                <a:spcPts val="0"/>
              </a:spcAft>
            </a:pPr>
            <a:r>
              <a:rPr lang="en-US" b="1" dirty="0"/>
              <a:t>def </a:t>
            </a:r>
            <a:r>
              <a:rPr lang="en-US" b="1" dirty="0" err="1"/>
              <a:t>build_tree</a:t>
            </a:r>
            <a:r>
              <a:rPr lang="en-US" b="1" dirty="0"/>
              <a:t>(filename):</a:t>
            </a:r>
          </a:p>
          <a:p>
            <a:pPr>
              <a:spcBef>
                <a:spcPts val="600"/>
              </a:spcBef>
              <a:spcAft>
                <a:spcPts val="0"/>
              </a:spcAft>
            </a:pPr>
            <a:r>
              <a:rPr lang="en-US" b="1" dirty="0"/>
              <a:t>    </a:t>
            </a:r>
            <a:r>
              <a:rPr lang="en-US" b="1" dirty="0" err="1"/>
              <a:t>pq</a:t>
            </a:r>
            <a:r>
              <a:rPr lang="en-US" b="1" dirty="0"/>
              <a:t> = </a:t>
            </a:r>
            <a:r>
              <a:rPr lang="en-US" b="1" dirty="0" err="1"/>
              <a:t>init_queue</a:t>
            </a:r>
            <a:r>
              <a:rPr lang="en-US" b="1" dirty="0"/>
              <a:t>(</a:t>
            </a:r>
            <a:r>
              <a:rPr lang="en-US" b="1" dirty="0" err="1"/>
              <a:t>read_frequencies</a:t>
            </a:r>
            <a:r>
              <a:rPr lang="en-US" b="1" dirty="0"/>
              <a:t>(filename))</a:t>
            </a:r>
          </a:p>
          <a:p>
            <a:pPr>
              <a:spcBef>
                <a:spcPts val="600"/>
              </a:spcBef>
              <a:spcAft>
                <a:spcPts val="0"/>
              </a:spcAft>
            </a:pPr>
            <a:r>
              <a:rPr lang="en-US" b="1" dirty="0"/>
              <a:t>    while </a:t>
            </a:r>
            <a:r>
              <a:rPr lang="en-US" b="1" dirty="0" err="1"/>
              <a:t>len</a:t>
            </a:r>
            <a:r>
              <a:rPr lang="en-US" b="1" dirty="0"/>
              <a:t>(</a:t>
            </a:r>
            <a:r>
              <a:rPr lang="en-US" b="1" dirty="0" err="1"/>
              <a:t>pq</a:t>
            </a:r>
            <a:r>
              <a:rPr lang="en-US" b="1" dirty="0"/>
              <a:t>) &gt; 1:</a:t>
            </a:r>
          </a:p>
          <a:p>
            <a:pPr>
              <a:spcBef>
                <a:spcPts val="600"/>
              </a:spcBef>
              <a:spcAft>
                <a:spcPts val="0"/>
              </a:spcAft>
            </a:pPr>
            <a:r>
              <a:rPr lang="en-US" b="1" dirty="0"/>
              <a:t>        n1 = </a:t>
            </a:r>
            <a:r>
              <a:rPr lang="en-US" b="1" dirty="0" err="1"/>
              <a:t>pq.pop</a:t>
            </a:r>
            <a:r>
              <a:rPr lang="en-US" b="1" dirty="0"/>
              <a:t>() # remove 1st element</a:t>
            </a:r>
          </a:p>
          <a:p>
            <a:pPr>
              <a:spcBef>
                <a:spcPts val="600"/>
              </a:spcBef>
              <a:spcAft>
                <a:spcPts val="0"/>
              </a:spcAft>
            </a:pPr>
            <a:r>
              <a:rPr lang="pt-BR" b="1" dirty="0"/>
              <a:t>        n2 = pq.pop() # remove 2nd element</a:t>
            </a:r>
          </a:p>
          <a:p>
            <a:pPr>
              <a:spcBef>
                <a:spcPts val="600"/>
              </a:spcBef>
              <a:spcAft>
                <a:spcPts val="0"/>
              </a:spcAft>
            </a:pPr>
            <a:r>
              <a:rPr lang="pt-BR" b="1" dirty="0"/>
              <a:t>        pq.insert(Node(n1,n2))</a:t>
            </a:r>
          </a:p>
          <a:p>
            <a:pPr>
              <a:spcBef>
                <a:spcPts val="600"/>
              </a:spcBef>
              <a:spcAft>
                <a:spcPts val="0"/>
              </a:spcAft>
            </a:pPr>
            <a:r>
              <a:rPr lang="en-US" b="1" dirty="0"/>
              <a:t>    return </a:t>
            </a:r>
            <a:r>
              <a:rPr lang="en-US" b="1" dirty="0" err="1"/>
              <a:t>pq</a:t>
            </a:r>
            <a:r>
              <a:rPr lang="en-US" b="1" dirty="0"/>
              <a:t>[0]</a:t>
            </a:r>
          </a:p>
          <a:p>
            <a:pPr>
              <a:spcBef>
                <a:spcPts val="600"/>
              </a:spcBef>
              <a:spcAft>
                <a:spcPts val="0"/>
              </a:spcAft>
            </a:pPr>
            <a:endParaRPr lang="en-US" b="1" dirty="0"/>
          </a:p>
          <a:p>
            <a:pPr>
              <a:spcBef>
                <a:spcPts val="600"/>
              </a:spcBef>
              <a:spcAft>
                <a:spcPts val="0"/>
              </a:spcAft>
            </a:pPr>
            <a:r>
              <a:rPr lang="en-US" dirty="0"/>
              <a:t>See </a:t>
            </a:r>
            <a:r>
              <a:rPr lang="en-US" dirty="0">
                <a:solidFill>
                  <a:srgbClr val="0070C0"/>
                </a:solidFill>
              </a:rPr>
              <a:t>huffman.py</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50</a:t>
            </a:fld>
            <a:endParaRPr lang="en-US"/>
          </a:p>
        </p:txBody>
      </p:sp>
    </p:spTree>
    <p:extLst>
      <p:ext uri="{BB962C8B-B14F-4D97-AF65-F5344CB8AC3E}">
        <p14:creationId xmlns:p14="http://schemas.microsoft.com/office/powerpoint/2010/main" val="711769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Let’s try the function with the vowel frequencies:</a:t>
            </a:r>
          </a:p>
          <a:p>
            <a:pPr marL="201168" lvl="1" indent="0">
              <a:spcBef>
                <a:spcPts val="600"/>
              </a:spcBef>
              <a:spcAft>
                <a:spcPts val="0"/>
              </a:spcAft>
              <a:buNone/>
            </a:pPr>
            <a:r>
              <a:rPr lang="en-US" b="1" dirty="0" err="1">
                <a:latin typeface="Rockwell" panose="02060603020205020403" pitchFamily="18" charset="0"/>
              </a:rPr>
              <a:t>vt</a:t>
            </a:r>
            <a:r>
              <a:rPr lang="en-US" b="1" dirty="0">
                <a:latin typeface="Rockwell" panose="02060603020205020403" pitchFamily="18" charset="0"/>
              </a:rPr>
              <a:t> = </a:t>
            </a:r>
            <a:r>
              <a:rPr lang="en-US" b="1" dirty="0" err="1">
                <a:latin typeface="Rockwell" panose="02060603020205020403" pitchFamily="18" charset="0"/>
              </a:rPr>
              <a:t>build_tree</a:t>
            </a:r>
            <a:r>
              <a:rPr lang="en-US" b="1" dirty="0">
                <a:latin typeface="Rockwell" panose="02060603020205020403" pitchFamily="18" charset="0"/>
              </a:rPr>
              <a:t>('hvfreq.txt')</a:t>
            </a:r>
          </a:p>
          <a:p>
            <a:pPr marL="201168" lvl="1" indent="0">
              <a:spcBef>
                <a:spcPts val="600"/>
              </a:spcBef>
              <a:spcAft>
                <a:spcPts val="0"/>
              </a:spcAft>
              <a:buNone/>
            </a:pPr>
            <a:r>
              <a:rPr lang="en-US" b="1" dirty="0">
                <a:latin typeface="Rockwell" panose="02060603020205020403" pitchFamily="18" charset="0"/>
              </a:rPr>
              <a:t>print(</a:t>
            </a:r>
            <a:r>
              <a:rPr lang="en-US" b="1" dirty="0" err="1">
                <a:latin typeface="Rockwell" panose="02060603020205020403" pitchFamily="18" charset="0"/>
              </a:rPr>
              <a:t>vt</a:t>
            </a:r>
            <a:r>
              <a:rPr lang="en-US" b="1" dirty="0">
                <a:latin typeface="Rockwell" panose="02060603020205020403" pitchFamily="18" charset="0"/>
              </a:rPr>
              <a:t>)</a:t>
            </a:r>
          </a:p>
          <a:p>
            <a:pPr marL="201168" lvl="1" indent="0">
              <a:spcBef>
                <a:spcPts val="600"/>
              </a:spcBef>
              <a:spcAft>
                <a:spcPts val="0"/>
              </a:spcAft>
              <a:buNone/>
            </a:pPr>
            <a:r>
              <a:rPr lang="en-US" b="1" dirty="0">
                <a:latin typeface="Rockwell" panose="02060603020205020403" pitchFamily="18" charset="0"/>
              </a:rPr>
              <a:t># </a:t>
            </a:r>
            <a:r>
              <a:rPr lang="en-US" b="1" dirty="0">
                <a:solidFill>
                  <a:srgbClr val="0070C0"/>
                </a:solidFill>
                <a:latin typeface="Rockwell" panose="02060603020205020403" pitchFamily="18" charset="0"/>
              </a:rPr>
              <a:t>hvfreq.txt</a:t>
            </a:r>
            <a:r>
              <a:rPr lang="en-US" b="1" dirty="0">
                <a:latin typeface="Rockwell" panose="02060603020205020403" pitchFamily="18" charset="0"/>
              </a:rPr>
              <a:t> is in </a:t>
            </a:r>
            <a:r>
              <a:rPr lang="en-US" b="1" dirty="0" err="1">
                <a:latin typeface="Rockwell" panose="02060603020205020403" pitchFamily="18" charset="0"/>
              </a:rPr>
              <a:t>PythonLabs</a:t>
            </a:r>
            <a:r>
              <a:rPr lang="en-US" b="1" dirty="0">
                <a:latin typeface="Rockwell" panose="02060603020205020403" pitchFamily="18" charset="0"/>
              </a:rPr>
              <a:t>/data/</a:t>
            </a:r>
            <a:r>
              <a:rPr lang="en-US" b="1" dirty="0" err="1">
                <a:latin typeface="Rockwell" panose="02060603020205020403" pitchFamily="18" charset="0"/>
              </a:rPr>
              <a:t>huffman</a:t>
            </a:r>
            <a:r>
              <a:rPr lang="en-US" b="1" dirty="0">
                <a:latin typeface="Rockwell" panose="02060603020205020403" pitchFamily="18" charset="0"/>
              </a:rPr>
              <a:t>/</a:t>
            </a:r>
          </a:p>
          <a:p>
            <a:pPr>
              <a:spcBef>
                <a:spcPts val="600"/>
              </a:spcBef>
              <a:spcAft>
                <a:spcPts val="0"/>
              </a:spcAft>
              <a:buFont typeface="Arial" panose="020B0604020202020204" pitchFamily="34" charset="0"/>
              <a:buChar char="•"/>
            </a:pPr>
            <a:r>
              <a:rPr lang="en-US" dirty="0"/>
              <a:t>Output:</a:t>
            </a:r>
          </a:p>
          <a:p>
            <a:pPr marL="201168" lvl="1" indent="0">
              <a:spcBef>
                <a:spcPts val="600"/>
              </a:spcBef>
              <a:spcAft>
                <a:spcPts val="0"/>
              </a:spcAft>
              <a:buNone/>
            </a:pPr>
            <a:r>
              <a:rPr lang="pt-BR" b="1" dirty="0">
                <a:latin typeface="Rockwell" panose="02060603020205020403" pitchFamily="18" charset="0"/>
              </a:rPr>
              <a:t>( 1.000 ( A: 0.449 ) ( 0.551 ( 0.225</a:t>
            </a:r>
          </a:p>
          <a:p>
            <a:pPr marL="201168" lvl="1" indent="0">
              <a:spcBef>
                <a:spcPts val="600"/>
              </a:spcBef>
              <a:spcAft>
                <a:spcPts val="0"/>
              </a:spcAft>
              <a:buNone/>
            </a:pPr>
            <a:r>
              <a:rPr lang="pl-PL" b="1" dirty="0">
                <a:latin typeface="Rockwell" panose="02060603020205020403" pitchFamily="18" charset="0"/>
              </a:rPr>
              <a:t>( U: 0.101 ) ( E: 0.124 ) ) ( 0.326 ( I: 0.144 )</a:t>
            </a:r>
          </a:p>
          <a:p>
            <a:pPr marL="201168" lvl="1" indent="0">
              <a:spcBef>
                <a:spcPts val="600"/>
              </a:spcBef>
              <a:spcAft>
                <a:spcPts val="0"/>
              </a:spcAft>
              <a:buNone/>
            </a:pPr>
            <a:r>
              <a:rPr lang="en-US" b="1" dirty="0">
                <a:latin typeface="Rockwell" panose="02060603020205020403" pitchFamily="18" charset="0"/>
              </a:rPr>
              <a:t>( O: 0.182 ) ) ) )</a:t>
            </a:r>
          </a:p>
          <a:p>
            <a:pPr>
              <a:spcBef>
                <a:spcPts val="600"/>
              </a:spcBef>
              <a:spcAft>
                <a:spcPts val="0"/>
              </a:spcAft>
              <a:buFont typeface="Arial" panose="020B0604020202020204" pitchFamily="34" charset="0"/>
              <a:buChar char="•"/>
            </a:pPr>
            <a:r>
              <a:rPr lang="en-US" dirty="0"/>
              <a:t>Although it may not seem like it, this is actually our tree</a:t>
            </a:r>
          </a:p>
          <a:p>
            <a:pPr>
              <a:spcBef>
                <a:spcPts val="600"/>
              </a:spcBef>
              <a:spcAft>
                <a:spcPts val="0"/>
              </a:spcAft>
              <a:buFont typeface="Arial" panose="020B0604020202020204" pitchFamily="34" charset="0"/>
              <a:buChar char="•"/>
            </a:pPr>
            <a:r>
              <a:rPr lang="en-US" dirty="0"/>
              <a:t>Let’s reformat it a little (see next slide)</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51</a:t>
            </a:fld>
            <a:endParaRPr lang="en-US"/>
          </a:p>
        </p:txBody>
      </p:sp>
      <p:pic>
        <p:nvPicPr>
          <p:cNvPr id="6" name="Picture 5">
            <a:extLst>
              <a:ext uri="{FF2B5EF4-FFF2-40B4-BE49-F238E27FC236}">
                <a16:creationId xmlns:a16="http://schemas.microsoft.com/office/drawing/2014/main" id="{6D0CEDCF-C4DA-4017-869B-ADE3349A412E}"/>
              </a:ext>
            </a:extLst>
          </p:cNvPr>
          <p:cNvPicPr>
            <a:picLocks noChangeAspect="1"/>
          </p:cNvPicPr>
          <p:nvPr/>
        </p:nvPicPr>
        <p:blipFill>
          <a:blip r:embed="rId2"/>
          <a:stretch>
            <a:fillRect/>
          </a:stretch>
        </p:blipFill>
        <p:spPr>
          <a:xfrm>
            <a:off x="8164028" y="4192379"/>
            <a:ext cx="2550495" cy="1676715"/>
          </a:xfrm>
          <a:prstGeom prst="rect">
            <a:avLst/>
          </a:prstGeom>
        </p:spPr>
      </p:pic>
    </p:spTree>
    <p:extLst>
      <p:ext uri="{BB962C8B-B14F-4D97-AF65-F5344CB8AC3E}">
        <p14:creationId xmlns:p14="http://schemas.microsoft.com/office/powerpoint/2010/main" val="2545347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52</a:t>
            </a:fld>
            <a:endParaRPr lang="en-US"/>
          </a:p>
        </p:txBody>
      </p:sp>
      <p:pic>
        <p:nvPicPr>
          <p:cNvPr id="6" name="Picture 5">
            <a:extLst>
              <a:ext uri="{FF2B5EF4-FFF2-40B4-BE49-F238E27FC236}">
                <a16:creationId xmlns:a16="http://schemas.microsoft.com/office/drawing/2014/main" id="{833E0EAD-5B4F-4605-9815-2BF717C775E3}"/>
              </a:ext>
            </a:extLst>
          </p:cNvPr>
          <p:cNvPicPr>
            <a:picLocks noChangeAspect="1"/>
          </p:cNvPicPr>
          <p:nvPr/>
        </p:nvPicPr>
        <p:blipFill>
          <a:blip r:embed="rId2"/>
          <a:stretch>
            <a:fillRect/>
          </a:stretch>
        </p:blipFill>
        <p:spPr>
          <a:xfrm>
            <a:off x="2089203" y="1783300"/>
            <a:ext cx="8013595" cy="4510599"/>
          </a:xfrm>
          <a:prstGeom prst="rect">
            <a:avLst/>
          </a:prstGeom>
        </p:spPr>
      </p:pic>
    </p:spTree>
    <p:extLst>
      <p:ext uri="{BB962C8B-B14F-4D97-AF65-F5344CB8AC3E}">
        <p14:creationId xmlns:p14="http://schemas.microsoft.com/office/powerpoint/2010/main" val="1802206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#1</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Finally, the </a:t>
            </a:r>
            <a:r>
              <a:rPr lang="en-US" i="1" dirty="0"/>
              <a:t>recursive </a:t>
            </a:r>
            <a:r>
              <a:rPr lang="en-US" dirty="0"/>
              <a:t>function </a:t>
            </a:r>
            <a:r>
              <a:rPr lang="en-US" b="1" dirty="0" err="1">
                <a:latin typeface="Rockwell" panose="02060603020205020403" pitchFamily="18" charset="0"/>
              </a:rPr>
              <a:t>assign_codes</a:t>
            </a:r>
            <a:r>
              <a:rPr lang="en-US" b="1" dirty="0">
                <a:latin typeface="Rockwell" panose="02060603020205020403" pitchFamily="18" charset="0"/>
              </a:rPr>
              <a:t>() </a:t>
            </a:r>
            <a:r>
              <a:rPr lang="en-US" dirty="0"/>
              <a:t>from </a:t>
            </a:r>
            <a:r>
              <a:rPr lang="en-US" dirty="0" err="1"/>
              <a:t>BitLab</a:t>
            </a:r>
            <a:r>
              <a:rPr lang="en-US" dirty="0"/>
              <a:t> assembled the Huffman codes from the Huffman tree:</a:t>
            </a:r>
          </a:p>
          <a:p>
            <a:pPr marL="201168" lvl="1" indent="0">
              <a:spcBef>
                <a:spcPts val="600"/>
              </a:spcBef>
              <a:spcAft>
                <a:spcPts val="0"/>
              </a:spcAft>
              <a:buNone/>
            </a:pPr>
            <a:r>
              <a:rPr lang="en-US" b="1" dirty="0">
                <a:latin typeface="Rockwell" panose="02060603020205020403" pitchFamily="18" charset="0"/>
              </a:rPr>
              <a:t>from </a:t>
            </a:r>
            <a:r>
              <a:rPr lang="en-US" b="1" dirty="0" err="1">
                <a:latin typeface="Rockwell" panose="02060603020205020403" pitchFamily="18" charset="0"/>
              </a:rPr>
              <a:t>PythonLabs.BitLab</a:t>
            </a:r>
            <a:r>
              <a:rPr lang="en-US" b="1" dirty="0">
                <a:latin typeface="Rockwell" panose="02060603020205020403" pitchFamily="18" charset="0"/>
              </a:rPr>
              <a:t> import </a:t>
            </a:r>
            <a:r>
              <a:rPr lang="en-US" b="1" dirty="0" err="1">
                <a:latin typeface="Rockwell" panose="02060603020205020403" pitchFamily="18" charset="0"/>
              </a:rPr>
              <a:t>assign_codes</a:t>
            </a:r>
            <a:endParaRPr lang="en-US" b="1" dirty="0">
              <a:latin typeface="Rockwell" panose="02060603020205020403" pitchFamily="18" charset="0"/>
            </a:endParaRPr>
          </a:p>
          <a:p>
            <a:pPr marL="201168" lvl="1" indent="0">
              <a:spcBef>
                <a:spcPts val="600"/>
              </a:spcBef>
              <a:spcAft>
                <a:spcPts val="0"/>
              </a:spcAft>
              <a:buNone/>
            </a:pPr>
            <a:r>
              <a:rPr lang="en-US" b="1" dirty="0">
                <a:latin typeface="Rockwell" panose="02060603020205020403" pitchFamily="18" charset="0"/>
              </a:rPr>
              <a:t>codes = </a:t>
            </a:r>
            <a:r>
              <a:rPr lang="en-US" b="1" dirty="0" err="1">
                <a:latin typeface="Rockwell" panose="02060603020205020403" pitchFamily="18" charset="0"/>
              </a:rPr>
              <a:t>assign_codes</a:t>
            </a:r>
            <a:r>
              <a:rPr lang="en-US" b="1" dirty="0">
                <a:latin typeface="Rockwell" panose="02060603020205020403" pitchFamily="18" charset="0"/>
              </a:rPr>
              <a:t>(</a:t>
            </a:r>
            <a:r>
              <a:rPr lang="en-US" b="1" dirty="0" err="1">
                <a:latin typeface="Rockwell" panose="02060603020205020403" pitchFamily="18" charset="0"/>
              </a:rPr>
              <a:t>vt</a:t>
            </a:r>
            <a:r>
              <a:rPr lang="en-US" b="1" dirty="0">
                <a:latin typeface="Rockwell" panose="02060603020205020403" pitchFamily="18" charset="0"/>
              </a:rPr>
              <a:t>)</a:t>
            </a:r>
          </a:p>
          <a:p>
            <a:pPr marL="201168" lvl="1" indent="0">
              <a:spcBef>
                <a:spcPts val="600"/>
              </a:spcBef>
              <a:spcAft>
                <a:spcPts val="0"/>
              </a:spcAft>
              <a:buNone/>
            </a:pPr>
            <a:r>
              <a:rPr lang="en-US" b="1" dirty="0">
                <a:latin typeface="Rockwell" panose="02060603020205020403" pitchFamily="18" charset="0"/>
              </a:rPr>
              <a:t>print(codes)</a:t>
            </a:r>
          </a:p>
          <a:p>
            <a:pPr marL="201168" lvl="1" indent="0">
              <a:spcBef>
                <a:spcPts val="600"/>
              </a:spcBef>
              <a:spcAft>
                <a:spcPts val="0"/>
              </a:spcAft>
              <a:buNone/>
            </a:pPr>
            <a:endParaRPr lang="en-US" b="1" dirty="0">
              <a:latin typeface="Rockwell" panose="02060603020205020403" pitchFamily="18" charset="0"/>
            </a:endParaRPr>
          </a:p>
          <a:p>
            <a:pPr>
              <a:spcBef>
                <a:spcPts val="600"/>
              </a:spcBef>
              <a:spcAft>
                <a:spcPts val="0"/>
              </a:spcAft>
              <a:buFont typeface="Arial" panose="020B0604020202020204" pitchFamily="34" charset="0"/>
              <a:buChar char="•"/>
            </a:pPr>
            <a:r>
              <a:rPr lang="en-US" dirty="0">
                <a:latin typeface="Rockwell" panose="02060603020205020403" pitchFamily="18" charset="0"/>
              </a:rPr>
              <a:t>Output:</a:t>
            </a:r>
          </a:p>
          <a:p>
            <a:pPr marL="201168" lvl="1" indent="0">
              <a:spcBef>
                <a:spcPts val="600"/>
              </a:spcBef>
              <a:spcAft>
                <a:spcPts val="0"/>
              </a:spcAft>
              <a:buNone/>
            </a:pPr>
            <a:r>
              <a:rPr lang="en-US" b="1" dirty="0">
                <a:latin typeface="Rockwell" panose="02060603020205020403" pitchFamily="18" charset="0"/>
              </a:rPr>
              <a:t>{'A': 0, 'E': 101, 'I': 110, 'O': 111, 'U': 100}</a:t>
            </a:r>
          </a:p>
          <a:p>
            <a:pPr>
              <a:spcBef>
                <a:spcPts val="600"/>
              </a:spcBef>
              <a:spcAft>
                <a:spcPts val="0"/>
              </a:spcAft>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53</a:t>
            </a:fld>
            <a:endParaRPr lang="en-US"/>
          </a:p>
        </p:txBody>
      </p:sp>
    </p:spTree>
    <p:extLst>
      <p:ext uri="{BB962C8B-B14F-4D97-AF65-F5344CB8AC3E}">
        <p14:creationId xmlns:p14="http://schemas.microsoft.com/office/powerpoint/2010/main" val="1210316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#2</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The file hafreq.txt contains the frequencies for all letters in the Hawaiian alphabet</a:t>
            </a:r>
          </a:p>
          <a:p>
            <a:pPr>
              <a:spcBef>
                <a:spcPts val="600"/>
              </a:spcBef>
              <a:spcAft>
                <a:spcPts val="0"/>
              </a:spcAft>
              <a:buFont typeface="Arial" panose="020B0604020202020204" pitchFamily="34" charset="0"/>
              <a:buChar char="•"/>
            </a:pPr>
            <a:r>
              <a:rPr lang="en-US" dirty="0"/>
              <a:t>Let’s build the Huffman tree from the frequencies:</a:t>
            </a:r>
          </a:p>
          <a:p>
            <a:pPr marL="201168" lvl="1" indent="0">
              <a:spcBef>
                <a:spcPts val="600"/>
              </a:spcBef>
              <a:spcAft>
                <a:spcPts val="0"/>
              </a:spcAft>
              <a:buNone/>
            </a:pPr>
            <a:r>
              <a:rPr lang="en-US" b="1" dirty="0">
                <a:latin typeface="Rockwell" panose="02060603020205020403" pitchFamily="18" charset="0"/>
              </a:rPr>
              <a:t>at = </a:t>
            </a:r>
            <a:r>
              <a:rPr lang="en-US" b="1" dirty="0" err="1">
                <a:latin typeface="Rockwell" panose="02060603020205020403" pitchFamily="18" charset="0"/>
              </a:rPr>
              <a:t>build_tree</a:t>
            </a:r>
            <a:r>
              <a:rPr lang="en-US" b="1" dirty="0">
                <a:latin typeface="Rockwell" panose="02060603020205020403" pitchFamily="18" charset="0"/>
              </a:rPr>
              <a:t>('hafreq.txt')</a:t>
            </a:r>
          </a:p>
          <a:p>
            <a:pPr>
              <a:spcBef>
                <a:spcPts val="600"/>
              </a:spcBef>
              <a:spcAft>
                <a:spcPts val="0"/>
              </a:spcAft>
              <a:buFont typeface="Arial" panose="020B0604020202020204" pitchFamily="34" charset="0"/>
              <a:buChar char="•"/>
            </a:pPr>
            <a:r>
              <a:rPr lang="en-US" dirty="0"/>
              <a:t>Then assign the codes:</a:t>
            </a:r>
          </a:p>
          <a:p>
            <a:pPr marL="201168" lvl="1" indent="0">
              <a:spcBef>
                <a:spcPts val="600"/>
              </a:spcBef>
              <a:spcAft>
                <a:spcPts val="0"/>
              </a:spcAft>
              <a:buNone/>
            </a:pPr>
            <a:r>
              <a:rPr lang="en-US" b="1" dirty="0">
                <a:latin typeface="Rockwell" panose="02060603020205020403" pitchFamily="18" charset="0"/>
              </a:rPr>
              <a:t>codes = </a:t>
            </a:r>
            <a:r>
              <a:rPr lang="en-US" b="1" dirty="0" err="1">
                <a:latin typeface="Rockwell" panose="02060603020205020403" pitchFamily="18" charset="0"/>
              </a:rPr>
              <a:t>assign_codes</a:t>
            </a:r>
            <a:r>
              <a:rPr lang="en-US" b="1" dirty="0">
                <a:latin typeface="Rockwell" panose="02060603020205020403" pitchFamily="18" charset="0"/>
              </a:rPr>
              <a:t>(at)</a:t>
            </a:r>
          </a:p>
          <a:p>
            <a:pPr>
              <a:spcBef>
                <a:spcPts val="600"/>
              </a:spcBef>
              <a:spcAft>
                <a:spcPts val="0"/>
              </a:spcAft>
              <a:buFont typeface="Arial" panose="020B0604020202020204" pitchFamily="34" charset="0"/>
              <a:buChar char="•"/>
            </a:pPr>
            <a:r>
              <a:rPr lang="en-US" dirty="0"/>
              <a:t>Result: </a:t>
            </a:r>
            <a:r>
              <a:rPr lang="en-US" b="1" dirty="0">
                <a:latin typeface="Rockwell" panose="02060603020205020403" pitchFamily="18" charset="0"/>
              </a:rPr>
              <a:t>{</a:t>
            </a:r>
          </a:p>
          <a:p>
            <a:pPr marL="201168" lvl="1" indent="0">
              <a:spcBef>
                <a:spcPts val="600"/>
              </a:spcBef>
              <a:spcAft>
                <a:spcPts val="0"/>
              </a:spcAft>
              <a:buNone/>
            </a:pPr>
            <a:r>
              <a:rPr lang="en-US" b="1" dirty="0">
                <a:latin typeface="Rockwell" panose="02060603020205020403" pitchFamily="18" charset="0"/>
              </a:rPr>
              <a:t>"'": 0111, 'A': 10, 'E': 1101,</a:t>
            </a:r>
          </a:p>
          <a:p>
            <a:pPr marL="201168" lvl="1" indent="0">
              <a:spcBef>
                <a:spcPts val="600"/>
              </a:spcBef>
              <a:spcAft>
                <a:spcPts val="0"/>
              </a:spcAft>
              <a:buNone/>
            </a:pPr>
            <a:r>
              <a:rPr lang="en-US" b="1" dirty="0">
                <a:latin typeface="Rockwell" panose="02060603020205020403" pitchFamily="18" charset="0"/>
              </a:rPr>
              <a:t>'H': 0001, 'I': 1111, 'K': 001,</a:t>
            </a:r>
          </a:p>
          <a:p>
            <a:pPr marL="201168" lvl="1" indent="0">
              <a:spcBef>
                <a:spcPts val="600"/>
              </a:spcBef>
              <a:spcAft>
                <a:spcPts val="0"/>
              </a:spcAft>
              <a:buNone/>
            </a:pPr>
            <a:r>
              <a:rPr lang="it-IT" b="1" dirty="0">
                <a:latin typeface="Rockwell" panose="02060603020205020403" pitchFamily="18" charset="0"/>
              </a:rPr>
              <a:t>'L': 0000, 'M': 11000, 'N': 1110,</a:t>
            </a:r>
          </a:p>
          <a:p>
            <a:pPr marL="201168" lvl="1" indent="0">
              <a:spcBef>
                <a:spcPts val="600"/>
              </a:spcBef>
              <a:spcAft>
                <a:spcPts val="0"/>
              </a:spcAft>
              <a:buNone/>
            </a:pPr>
            <a:r>
              <a:rPr lang="en-US" b="1" dirty="0">
                <a:latin typeface="Rockwell" panose="02060603020205020403" pitchFamily="18" charset="0"/>
              </a:rPr>
              <a:t>'O': 010, 'P': 110011, 'U': 0110,</a:t>
            </a:r>
          </a:p>
          <a:p>
            <a:pPr marL="201168" lvl="1" indent="0">
              <a:spcBef>
                <a:spcPts val="600"/>
              </a:spcBef>
              <a:spcAft>
                <a:spcPts val="0"/>
              </a:spcAft>
              <a:buNone/>
            </a:pPr>
            <a:r>
              <a:rPr lang="en-US" b="1" dirty="0">
                <a:latin typeface="Rockwell" panose="02060603020205020403" pitchFamily="18" charset="0"/>
              </a:rPr>
              <a:t>'W': 110010 }</a:t>
            </a:r>
            <a:endParaRPr lang="en-US" dirty="0">
              <a:latin typeface="Rockwell" panose="02060603020205020403" pitchFamily="18" charset="0"/>
            </a:endParaRP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54</a:t>
            </a:fld>
            <a:endParaRPr lang="en-US"/>
          </a:p>
        </p:txBody>
      </p:sp>
    </p:spTree>
    <p:extLst>
      <p:ext uri="{BB962C8B-B14F-4D97-AF65-F5344CB8AC3E}">
        <p14:creationId xmlns:p14="http://schemas.microsoft.com/office/powerpoint/2010/main" val="874033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#2</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55</a:t>
            </a:fld>
            <a:endParaRPr lang="en-US"/>
          </a:p>
        </p:txBody>
      </p:sp>
      <p:pic>
        <p:nvPicPr>
          <p:cNvPr id="7" name="Picture 6">
            <a:extLst>
              <a:ext uri="{FF2B5EF4-FFF2-40B4-BE49-F238E27FC236}">
                <a16:creationId xmlns:a16="http://schemas.microsoft.com/office/drawing/2014/main" id="{FB8A28F0-5EB8-4E9E-974B-D5EB37C49195}"/>
              </a:ext>
            </a:extLst>
          </p:cNvPr>
          <p:cNvPicPr>
            <a:picLocks noChangeAspect="1"/>
          </p:cNvPicPr>
          <p:nvPr/>
        </p:nvPicPr>
        <p:blipFill>
          <a:blip r:embed="rId2"/>
          <a:stretch>
            <a:fillRect/>
          </a:stretch>
        </p:blipFill>
        <p:spPr>
          <a:xfrm>
            <a:off x="2469708" y="1784100"/>
            <a:ext cx="6738233" cy="4470899"/>
          </a:xfrm>
          <a:prstGeom prst="rect">
            <a:avLst/>
          </a:prstGeom>
        </p:spPr>
      </p:pic>
    </p:spTree>
    <p:extLst>
      <p:ext uri="{BB962C8B-B14F-4D97-AF65-F5344CB8AC3E}">
        <p14:creationId xmlns:p14="http://schemas.microsoft.com/office/powerpoint/2010/main" val="25269279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#2</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What we find is that the most-frequently appearing letters have short codes, while the less-frequently appearing letters have longer code</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Also of note: no code is the prefix of another code</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For example, the code for A is 10. No other code begins with 10.</a:t>
            </a:r>
          </a:p>
          <a:p>
            <a:pPr lvl="1">
              <a:spcBef>
                <a:spcPts val="600"/>
              </a:spcBef>
              <a:spcAft>
                <a:spcPts val="0"/>
              </a:spcAft>
              <a:buFont typeface="Arial" panose="020B0604020202020204" pitchFamily="34" charset="0"/>
              <a:buChar char="•"/>
            </a:pPr>
            <a:r>
              <a:rPr lang="en-US" dirty="0"/>
              <a:t>This fact is important when we want to decode a message</a:t>
            </a:r>
          </a:p>
          <a:p>
            <a:pPr lvl="1">
              <a:spcBef>
                <a:spcPts val="600"/>
              </a:spcBef>
              <a:spcAft>
                <a:spcPts val="0"/>
              </a:spcAft>
              <a:buFont typeface="Arial" panose="020B0604020202020204" pitchFamily="34" charset="0"/>
              <a:buChar char="•"/>
            </a:pPr>
            <a:r>
              <a:rPr lang="en-US" dirty="0"/>
              <a:t>Let’s see now how we decode a message (next slide)</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56</a:t>
            </a:fld>
            <a:endParaRPr lang="en-US"/>
          </a:p>
        </p:txBody>
      </p:sp>
    </p:spTree>
    <p:extLst>
      <p:ext uri="{BB962C8B-B14F-4D97-AF65-F5344CB8AC3E}">
        <p14:creationId xmlns:p14="http://schemas.microsoft.com/office/powerpoint/2010/main" val="1358688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#2</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Suppose we have the message </a:t>
            </a:r>
            <a:r>
              <a:rPr lang="en-US" dirty="0">
                <a:solidFill>
                  <a:srgbClr val="0070C0"/>
                </a:solidFill>
              </a:rPr>
              <a:t>11000</a:t>
            </a:r>
            <a:r>
              <a:rPr lang="en-US" dirty="0">
                <a:solidFill>
                  <a:srgbClr val="FF0000"/>
                </a:solidFill>
              </a:rPr>
              <a:t>10</a:t>
            </a:r>
            <a:r>
              <a:rPr lang="en-US" dirty="0">
                <a:solidFill>
                  <a:srgbClr val="00B050"/>
                </a:solidFill>
              </a:rPr>
              <a:t>0110</a:t>
            </a:r>
            <a:r>
              <a:rPr lang="en-US" dirty="0"/>
              <a:t>1111</a:t>
            </a:r>
          </a:p>
          <a:p>
            <a:pPr>
              <a:spcBef>
                <a:spcPts val="600"/>
              </a:spcBef>
              <a:spcAft>
                <a:spcPts val="0"/>
              </a:spcAft>
              <a:buFont typeface="Arial" panose="020B0604020202020204" pitchFamily="34" charset="0"/>
              <a:buChar char="•"/>
            </a:pPr>
            <a:r>
              <a:rPr lang="en-US" dirty="0"/>
              <a:t>We scan the digits from left to right</a:t>
            </a:r>
          </a:p>
          <a:p>
            <a:pPr>
              <a:spcBef>
                <a:spcPts val="600"/>
              </a:spcBef>
              <a:spcAft>
                <a:spcPts val="0"/>
              </a:spcAft>
              <a:buFont typeface="Arial" panose="020B0604020202020204" pitchFamily="34" charset="0"/>
              <a:buChar char="•"/>
            </a:pPr>
            <a:r>
              <a:rPr lang="en-US" dirty="0"/>
              <a:t>The first five digits, 11000, form the code for “M”</a:t>
            </a:r>
          </a:p>
          <a:p>
            <a:pPr>
              <a:spcBef>
                <a:spcPts val="600"/>
              </a:spcBef>
              <a:spcAft>
                <a:spcPts val="0"/>
              </a:spcAft>
              <a:buFont typeface="Arial" panose="020B0604020202020204" pitchFamily="34" charset="0"/>
              <a:buChar char="•"/>
            </a:pPr>
            <a:r>
              <a:rPr lang="en-US" dirty="0"/>
              <a:t>The next two digits, 10, form the code for “A”</a:t>
            </a:r>
          </a:p>
          <a:p>
            <a:pPr>
              <a:spcBef>
                <a:spcPts val="600"/>
              </a:spcBef>
              <a:spcAft>
                <a:spcPts val="0"/>
              </a:spcAft>
              <a:buFont typeface="Arial" panose="020B0604020202020204" pitchFamily="34" charset="0"/>
              <a:buChar char="•"/>
            </a:pPr>
            <a:r>
              <a:rPr lang="en-US" dirty="0"/>
              <a:t>The next four digits, 0110, form the code for “U”</a:t>
            </a:r>
          </a:p>
          <a:p>
            <a:pPr>
              <a:spcBef>
                <a:spcPts val="600"/>
              </a:spcBef>
              <a:spcAft>
                <a:spcPts val="0"/>
              </a:spcAft>
              <a:buFont typeface="Arial" panose="020B0604020202020204" pitchFamily="34" charset="0"/>
              <a:buChar char="•"/>
            </a:pPr>
            <a:r>
              <a:rPr lang="en-US" dirty="0"/>
              <a:t>Finally, the last four digits, 1111, form the code for “I”</a:t>
            </a:r>
          </a:p>
          <a:p>
            <a:pPr>
              <a:spcBef>
                <a:spcPts val="600"/>
              </a:spcBef>
              <a:spcAft>
                <a:spcPts val="0"/>
              </a:spcAft>
              <a:buFont typeface="Arial" panose="020B0604020202020204" pitchFamily="34" charset="0"/>
              <a:buChar char="•"/>
            </a:pPr>
            <a:r>
              <a:rPr lang="en-US" dirty="0"/>
              <a:t>So, the original encoded word was “MAUI”</a:t>
            </a:r>
          </a:p>
          <a:p>
            <a:pPr>
              <a:spcBef>
                <a:spcPts val="600"/>
              </a:spcBef>
              <a:spcAft>
                <a:spcPts val="0"/>
              </a:spcAft>
              <a:buFont typeface="Arial" panose="020B0604020202020204" pitchFamily="34" charset="0"/>
              <a:buChar char="•"/>
            </a:pPr>
            <a:r>
              <a:rPr lang="en-US" dirty="0"/>
              <a:t>There is no other way to decode that string of bits to generate a different word</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57</a:t>
            </a:fld>
            <a:endParaRPr lang="en-US"/>
          </a:p>
        </p:txBody>
      </p:sp>
    </p:spTree>
    <p:extLst>
      <p:ext uri="{BB962C8B-B14F-4D97-AF65-F5344CB8AC3E}">
        <p14:creationId xmlns:p14="http://schemas.microsoft.com/office/powerpoint/2010/main" val="25279044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#3</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a:xfrm>
            <a:off x="1097280" y="1845733"/>
            <a:ext cx="6952368" cy="4412191"/>
          </a:xfrm>
        </p:spPr>
        <p:txBody>
          <a:bodyPr>
            <a:normAutofit/>
          </a:bodyPr>
          <a:lstStyle/>
          <a:p>
            <a:pPr>
              <a:buFont typeface="Arial" panose="020B0604020202020204" pitchFamily="34" charset="0"/>
              <a:buChar char="•"/>
            </a:pPr>
            <a:r>
              <a:rPr lang="en-US" dirty="0"/>
              <a:t>Given the following letter frequencies, let’s compute the Huffman coding for the letters</a:t>
            </a:r>
          </a:p>
          <a:p>
            <a:pPr>
              <a:buFont typeface="Arial" panose="020B0604020202020204" pitchFamily="34" charset="0"/>
              <a:buChar char="•"/>
            </a:pPr>
            <a:r>
              <a:rPr lang="en-US" dirty="0"/>
              <a:t>We begin by inserting the letters into a priority queue: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Now merge the 2irst two elements in the queue until the tree is assembled (see few next slides)</a:t>
            </a:r>
          </a:p>
          <a:p>
            <a:pPr>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58</a:t>
            </a:fld>
            <a:endParaRPr lang="en-US"/>
          </a:p>
        </p:txBody>
      </p:sp>
      <p:pic>
        <p:nvPicPr>
          <p:cNvPr id="6" name="Picture 5">
            <a:extLst>
              <a:ext uri="{FF2B5EF4-FFF2-40B4-BE49-F238E27FC236}">
                <a16:creationId xmlns:a16="http://schemas.microsoft.com/office/drawing/2014/main" id="{A1678841-C30B-47AB-B1BF-17031AD8F92F}"/>
              </a:ext>
            </a:extLst>
          </p:cNvPr>
          <p:cNvPicPr>
            <a:picLocks noChangeAspect="1"/>
          </p:cNvPicPr>
          <p:nvPr/>
        </p:nvPicPr>
        <p:blipFill>
          <a:blip r:embed="rId2"/>
          <a:stretch>
            <a:fillRect/>
          </a:stretch>
        </p:blipFill>
        <p:spPr>
          <a:xfrm>
            <a:off x="8268723" y="1811569"/>
            <a:ext cx="2912604" cy="2684318"/>
          </a:xfrm>
          <a:prstGeom prst="rect">
            <a:avLst/>
          </a:prstGeom>
        </p:spPr>
      </p:pic>
      <p:pic>
        <p:nvPicPr>
          <p:cNvPr id="7" name="Picture 6">
            <a:extLst>
              <a:ext uri="{FF2B5EF4-FFF2-40B4-BE49-F238E27FC236}">
                <a16:creationId xmlns:a16="http://schemas.microsoft.com/office/drawing/2014/main" id="{2B9509DB-5EEF-49B9-8E88-B8E0E6CD1B1E}"/>
              </a:ext>
            </a:extLst>
          </p:cNvPr>
          <p:cNvPicPr>
            <a:picLocks noChangeAspect="1"/>
          </p:cNvPicPr>
          <p:nvPr/>
        </p:nvPicPr>
        <p:blipFill>
          <a:blip r:embed="rId3"/>
          <a:stretch>
            <a:fillRect/>
          </a:stretch>
        </p:blipFill>
        <p:spPr>
          <a:xfrm>
            <a:off x="1142835" y="3247023"/>
            <a:ext cx="6991679" cy="1145005"/>
          </a:xfrm>
          <a:prstGeom prst="rect">
            <a:avLst/>
          </a:prstGeom>
        </p:spPr>
      </p:pic>
    </p:spTree>
    <p:extLst>
      <p:ext uri="{BB962C8B-B14F-4D97-AF65-F5344CB8AC3E}">
        <p14:creationId xmlns:p14="http://schemas.microsoft.com/office/powerpoint/2010/main" val="16621180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#3</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59</a:t>
            </a:fld>
            <a:endParaRPr lang="en-US"/>
          </a:p>
        </p:txBody>
      </p:sp>
      <p:pic>
        <p:nvPicPr>
          <p:cNvPr id="6" name="Picture 5">
            <a:extLst>
              <a:ext uri="{FF2B5EF4-FFF2-40B4-BE49-F238E27FC236}">
                <a16:creationId xmlns:a16="http://schemas.microsoft.com/office/drawing/2014/main" id="{ABA58BBD-6993-4A33-827D-64A5A742811A}"/>
              </a:ext>
            </a:extLst>
          </p:cNvPr>
          <p:cNvPicPr>
            <a:picLocks noChangeAspect="1"/>
          </p:cNvPicPr>
          <p:nvPr/>
        </p:nvPicPr>
        <p:blipFill>
          <a:blip r:embed="rId2"/>
          <a:stretch>
            <a:fillRect/>
          </a:stretch>
        </p:blipFill>
        <p:spPr>
          <a:xfrm>
            <a:off x="1366837" y="1971675"/>
            <a:ext cx="9477375" cy="2571751"/>
          </a:xfrm>
          <a:prstGeom prst="rect">
            <a:avLst/>
          </a:prstGeom>
        </p:spPr>
      </p:pic>
    </p:spTree>
    <p:extLst>
      <p:ext uri="{BB962C8B-B14F-4D97-AF65-F5344CB8AC3E}">
        <p14:creationId xmlns:p14="http://schemas.microsoft.com/office/powerpoint/2010/main" val="286655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BA8D-6AC6-4234-A006-DD2C9502EDC3}"/>
              </a:ext>
            </a:extLst>
          </p:cNvPr>
          <p:cNvSpPr>
            <a:spLocks noGrp="1"/>
          </p:cNvSpPr>
          <p:nvPr>
            <p:ph type="title"/>
          </p:nvPr>
        </p:nvSpPr>
        <p:spPr/>
        <p:txBody>
          <a:bodyPr/>
          <a:lstStyle/>
          <a:p>
            <a:r>
              <a:rPr lang="en-US" dirty="0"/>
              <a:t>Positional Notation</a:t>
            </a:r>
          </a:p>
        </p:txBody>
      </p:sp>
      <p:sp>
        <p:nvSpPr>
          <p:cNvPr id="3" name="Content Placeholder 2">
            <a:extLst>
              <a:ext uri="{FF2B5EF4-FFF2-40B4-BE49-F238E27FC236}">
                <a16:creationId xmlns:a16="http://schemas.microsoft.com/office/drawing/2014/main" id="{C749E8F7-CBEC-4422-A829-F378C42B9A9D}"/>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The modern Western style and some other styles of writing numbers use </a:t>
            </a:r>
            <a:r>
              <a:rPr lang="en-US" b="1" dirty="0"/>
              <a:t>positional notation</a:t>
            </a:r>
          </a:p>
          <a:p>
            <a:pPr lvl="1">
              <a:spcBef>
                <a:spcPts val="600"/>
              </a:spcBef>
              <a:spcAft>
                <a:spcPts val="0"/>
              </a:spcAft>
              <a:buFont typeface="Arial" panose="020B0604020202020204" pitchFamily="34" charset="0"/>
              <a:buChar char="•"/>
            </a:pPr>
            <a:r>
              <a:rPr lang="en-US" dirty="0"/>
              <a:t>The position of a digit determines how much it contributes to the number’s value</a:t>
            </a:r>
          </a:p>
          <a:p>
            <a:pPr>
              <a:spcBef>
                <a:spcPts val="600"/>
              </a:spcBef>
              <a:spcAft>
                <a:spcPts val="0"/>
              </a:spcAft>
              <a:buFont typeface="Arial" panose="020B0604020202020204" pitchFamily="34" charset="0"/>
              <a:buChar char="•"/>
            </a:pPr>
            <a:r>
              <a:rPr lang="en-US" dirty="0"/>
              <a:t>With </a:t>
            </a:r>
            <a:r>
              <a:rPr lang="en-US" b="1" dirty="0"/>
              <a:t>decimal</a:t>
            </a:r>
            <a:r>
              <a:rPr lang="en-US" dirty="0"/>
              <a:t> (base 10), </a:t>
            </a:r>
            <a:r>
              <a:rPr lang="en-US" b="1" dirty="0"/>
              <a:t>place-values</a:t>
            </a:r>
            <a:r>
              <a:rPr lang="en-US" dirty="0"/>
              <a:t> are powers of 10:</a:t>
            </a:r>
          </a:p>
          <a:p>
            <a:pPr marL="201168" lvl="1" indent="0">
              <a:spcBef>
                <a:spcPts val="600"/>
              </a:spcBef>
              <a:spcAft>
                <a:spcPts val="0"/>
              </a:spcAft>
              <a:buNone/>
            </a:pPr>
            <a:r>
              <a:rPr lang="en-US" dirty="0"/>
              <a:t>…, 10</a:t>
            </a:r>
            <a:r>
              <a:rPr lang="en-US" baseline="30000" dirty="0"/>
              <a:t>3</a:t>
            </a:r>
            <a:r>
              <a:rPr lang="en-US" dirty="0"/>
              <a:t>, 10</a:t>
            </a:r>
            <a:r>
              <a:rPr lang="en-US" baseline="30000" dirty="0"/>
              <a:t>2</a:t>
            </a:r>
            <a:r>
              <a:rPr lang="en-US" dirty="0"/>
              <a:t>, 10</a:t>
            </a:r>
            <a:r>
              <a:rPr lang="en-US" baseline="30000" dirty="0"/>
              <a:t>1</a:t>
            </a:r>
            <a:r>
              <a:rPr lang="en-US" dirty="0"/>
              <a:t>, 10</a:t>
            </a:r>
            <a:r>
              <a:rPr lang="en-US" baseline="30000" dirty="0"/>
              <a:t>0</a:t>
            </a:r>
            <a:r>
              <a:rPr lang="en-US" dirty="0"/>
              <a:t>, 10</a:t>
            </a:r>
            <a:r>
              <a:rPr lang="en-US" baseline="30000" dirty="0"/>
              <a:t>-1</a:t>
            </a:r>
            <a:r>
              <a:rPr lang="en-US" dirty="0"/>
              <a:t> , 10</a:t>
            </a:r>
            <a:r>
              <a:rPr lang="en-US" baseline="30000" dirty="0"/>
              <a:t>-2</a:t>
            </a:r>
            <a:r>
              <a:rPr lang="en-US" dirty="0"/>
              <a:t>, 10</a:t>
            </a:r>
            <a:r>
              <a:rPr lang="en-US" baseline="30000" dirty="0"/>
              <a:t>-3</a:t>
            </a:r>
            <a:r>
              <a:rPr lang="en-US" dirty="0"/>
              <a:t>, …</a:t>
            </a:r>
          </a:p>
          <a:p>
            <a:pPr marL="201168" lvl="1" indent="0">
              <a:spcBef>
                <a:spcPts val="600"/>
              </a:spcBef>
              <a:spcAft>
                <a:spcPts val="0"/>
              </a:spcAft>
              <a:buNone/>
            </a:pPr>
            <a:r>
              <a:rPr lang="en-US" dirty="0"/>
              <a:t>…, 1000s, 100, 10s, 1/10 s, 1/100 s, 1/1000 s, …</a:t>
            </a:r>
          </a:p>
          <a:p>
            <a:pPr>
              <a:spcBef>
                <a:spcPts val="600"/>
              </a:spcBef>
              <a:spcAft>
                <a:spcPts val="0"/>
              </a:spcAft>
              <a:buFont typeface="Arial" panose="020B0604020202020204" pitchFamily="34" charset="0"/>
              <a:buChar char="•"/>
            </a:pPr>
            <a:r>
              <a:rPr lang="en-US" dirty="0"/>
              <a:t>642.15 really means (6 x 10</a:t>
            </a:r>
            <a:r>
              <a:rPr lang="en-US" baseline="30000" dirty="0"/>
              <a:t>2</a:t>
            </a:r>
            <a:r>
              <a:rPr lang="en-US" dirty="0"/>
              <a:t>) + (4 x 10</a:t>
            </a:r>
            <a:r>
              <a:rPr lang="en-US" baseline="30000" dirty="0"/>
              <a:t>1</a:t>
            </a:r>
            <a:r>
              <a:rPr lang="en-US" dirty="0"/>
              <a:t>) + (2 x 10</a:t>
            </a:r>
            <a:r>
              <a:rPr lang="en-US" baseline="30000" dirty="0"/>
              <a:t>0</a:t>
            </a:r>
            <a:r>
              <a:rPr lang="en-US" dirty="0"/>
              <a:t>) + (1 x 10</a:t>
            </a:r>
            <a:r>
              <a:rPr lang="en-US" baseline="30000" dirty="0"/>
              <a:t>-1</a:t>
            </a:r>
            <a:r>
              <a:rPr lang="en-US" dirty="0"/>
              <a:t>) + (5 x 10</a:t>
            </a:r>
            <a:r>
              <a:rPr lang="en-US" baseline="30000" dirty="0"/>
              <a:t>-2</a:t>
            </a:r>
            <a:r>
              <a:rPr lang="en-US" dirty="0"/>
              <a:t>)</a:t>
            </a:r>
          </a:p>
          <a:p>
            <a:pPr>
              <a:spcBef>
                <a:spcPts val="600"/>
              </a:spcBef>
              <a:spcAft>
                <a:spcPts val="0"/>
              </a:spcAft>
              <a:buFont typeface="Arial" panose="020B0604020202020204" pitchFamily="34" charset="0"/>
              <a:buChar char="•"/>
            </a:pPr>
            <a:r>
              <a:rPr lang="en-US" dirty="0"/>
              <a:t>Early computers represented numbers with base 10, but they were very unreliable. It was too hard to make the computer maintain 10 distinct voltages for the 10 digits.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5A623DCD-3B08-43A5-8922-41020FA41193}"/>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6D7FE134-BF26-4E17-B909-C1F5479B9A0B}"/>
              </a:ext>
            </a:extLst>
          </p:cNvPr>
          <p:cNvSpPr>
            <a:spLocks noGrp="1"/>
          </p:cNvSpPr>
          <p:nvPr>
            <p:ph type="sldNum" sz="quarter" idx="12"/>
          </p:nvPr>
        </p:nvSpPr>
        <p:spPr/>
        <p:txBody>
          <a:bodyPr/>
          <a:lstStyle/>
          <a:p>
            <a:fld id="{DADD426C-F078-4967-9FE7-1015426B2B1F}" type="slidenum">
              <a:rPr lang="en-US" smtClean="0"/>
              <a:t>6</a:t>
            </a:fld>
            <a:endParaRPr lang="en-US"/>
          </a:p>
        </p:txBody>
      </p:sp>
    </p:spTree>
    <p:extLst>
      <p:ext uri="{BB962C8B-B14F-4D97-AF65-F5344CB8AC3E}">
        <p14:creationId xmlns:p14="http://schemas.microsoft.com/office/powerpoint/2010/main" val="34047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#3</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60</a:t>
            </a:fld>
            <a:endParaRPr lang="en-US"/>
          </a:p>
        </p:txBody>
      </p:sp>
      <p:pic>
        <p:nvPicPr>
          <p:cNvPr id="6" name="Picture 5">
            <a:extLst>
              <a:ext uri="{FF2B5EF4-FFF2-40B4-BE49-F238E27FC236}">
                <a16:creationId xmlns:a16="http://schemas.microsoft.com/office/drawing/2014/main" id="{22AE5D62-CCAB-4190-B15C-A33C790C2DC1}"/>
              </a:ext>
            </a:extLst>
          </p:cNvPr>
          <p:cNvPicPr>
            <a:picLocks noChangeAspect="1"/>
          </p:cNvPicPr>
          <p:nvPr/>
        </p:nvPicPr>
        <p:blipFill>
          <a:blip r:embed="rId2"/>
          <a:stretch>
            <a:fillRect/>
          </a:stretch>
        </p:blipFill>
        <p:spPr>
          <a:xfrm>
            <a:off x="1730952" y="1879888"/>
            <a:ext cx="8044295" cy="3593523"/>
          </a:xfrm>
          <a:prstGeom prst="rect">
            <a:avLst/>
          </a:prstGeom>
        </p:spPr>
      </p:pic>
    </p:spTree>
    <p:extLst>
      <p:ext uri="{BB962C8B-B14F-4D97-AF65-F5344CB8AC3E}">
        <p14:creationId xmlns:p14="http://schemas.microsoft.com/office/powerpoint/2010/main" val="3149893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#3</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61</a:t>
            </a:fld>
            <a:endParaRPr lang="en-US"/>
          </a:p>
        </p:txBody>
      </p:sp>
      <p:pic>
        <p:nvPicPr>
          <p:cNvPr id="6" name="Picture 5">
            <a:extLst>
              <a:ext uri="{FF2B5EF4-FFF2-40B4-BE49-F238E27FC236}">
                <a16:creationId xmlns:a16="http://schemas.microsoft.com/office/drawing/2014/main" id="{1E615ED4-BF18-4744-BB7C-0D2B1A6F0620}"/>
              </a:ext>
            </a:extLst>
          </p:cNvPr>
          <p:cNvPicPr>
            <a:picLocks noChangeAspect="1"/>
          </p:cNvPicPr>
          <p:nvPr/>
        </p:nvPicPr>
        <p:blipFill>
          <a:blip r:embed="rId2"/>
          <a:stretch>
            <a:fillRect/>
          </a:stretch>
        </p:blipFill>
        <p:spPr>
          <a:xfrm>
            <a:off x="1908464" y="1892877"/>
            <a:ext cx="8070273" cy="3472295"/>
          </a:xfrm>
          <a:prstGeom prst="rect">
            <a:avLst/>
          </a:prstGeom>
        </p:spPr>
      </p:pic>
    </p:spTree>
    <p:extLst>
      <p:ext uri="{BB962C8B-B14F-4D97-AF65-F5344CB8AC3E}">
        <p14:creationId xmlns:p14="http://schemas.microsoft.com/office/powerpoint/2010/main" val="4021413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#3</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62</a:t>
            </a:fld>
            <a:endParaRPr lang="en-US"/>
          </a:p>
        </p:txBody>
      </p:sp>
      <p:pic>
        <p:nvPicPr>
          <p:cNvPr id="6" name="Picture 5">
            <a:extLst>
              <a:ext uri="{FF2B5EF4-FFF2-40B4-BE49-F238E27FC236}">
                <a16:creationId xmlns:a16="http://schemas.microsoft.com/office/drawing/2014/main" id="{1DB66B7F-07DB-48E2-8676-0AF63584C260}"/>
              </a:ext>
            </a:extLst>
          </p:cNvPr>
          <p:cNvPicPr>
            <a:picLocks noChangeAspect="1"/>
          </p:cNvPicPr>
          <p:nvPr/>
        </p:nvPicPr>
        <p:blipFill>
          <a:blip r:embed="rId2"/>
          <a:stretch>
            <a:fillRect/>
          </a:stretch>
        </p:blipFill>
        <p:spPr>
          <a:xfrm>
            <a:off x="1850447" y="1782040"/>
            <a:ext cx="7386205" cy="4494068"/>
          </a:xfrm>
          <a:prstGeom prst="rect">
            <a:avLst/>
          </a:prstGeom>
        </p:spPr>
      </p:pic>
    </p:spTree>
    <p:extLst>
      <p:ext uri="{BB962C8B-B14F-4D97-AF65-F5344CB8AC3E}">
        <p14:creationId xmlns:p14="http://schemas.microsoft.com/office/powerpoint/2010/main" val="2984129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#3</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63</a:t>
            </a:fld>
            <a:endParaRPr lang="en-US"/>
          </a:p>
        </p:txBody>
      </p:sp>
      <p:pic>
        <p:nvPicPr>
          <p:cNvPr id="6" name="Picture 5">
            <a:extLst>
              <a:ext uri="{FF2B5EF4-FFF2-40B4-BE49-F238E27FC236}">
                <a16:creationId xmlns:a16="http://schemas.microsoft.com/office/drawing/2014/main" id="{F2924167-63CA-4285-8624-48E7D86DBC7E}"/>
              </a:ext>
            </a:extLst>
          </p:cNvPr>
          <p:cNvPicPr>
            <a:picLocks noChangeAspect="1"/>
          </p:cNvPicPr>
          <p:nvPr/>
        </p:nvPicPr>
        <p:blipFill>
          <a:blip r:embed="rId2"/>
          <a:stretch>
            <a:fillRect/>
          </a:stretch>
        </p:blipFill>
        <p:spPr>
          <a:xfrm>
            <a:off x="2317229" y="1768902"/>
            <a:ext cx="6490740" cy="4501295"/>
          </a:xfrm>
          <a:prstGeom prst="rect">
            <a:avLst/>
          </a:prstGeom>
        </p:spPr>
      </p:pic>
    </p:spTree>
    <p:extLst>
      <p:ext uri="{BB962C8B-B14F-4D97-AF65-F5344CB8AC3E}">
        <p14:creationId xmlns:p14="http://schemas.microsoft.com/office/powerpoint/2010/main" val="9934254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Huffman Coding: Example #3</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64</a:t>
            </a:fld>
            <a:endParaRPr lang="en-US"/>
          </a:p>
        </p:txBody>
      </p:sp>
      <p:pic>
        <p:nvPicPr>
          <p:cNvPr id="6" name="Picture 5">
            <a:extLst>
              <a:ext uri="{FF2B5EF4-FFF2-40B4-BE49-F238E27FC236}">
                <a16:creationId xmlns:a16="http://schemas.microsoft.com/office/drawing/2014/main" id="{1195DA32-B4DB-454B-9002-8CF3FC230BCF}"/>
              </a:ext>
            </a:extLst>
          </p:cNvPr>
          <p:cNvPicPr>
            <a:picLocks noChangeAspect="1"/>
          </p:cNvPicPr>
          <p:nvPr/>
        </p:nvPicPr>
        <p:blipFill>
          <a:blip r:embed="rId2"/>
          <a:stretch>
            <a:fillRect/>
          </a:stretch>
        </p:blipFill>
        <p:spPr>
          <a:xfrm>
            <a:off x="2223246" y="1783214"/>
            <a:ext cx="7764557" cy="4472671"/>
          </a:xfrm>
          <a:prstGeom prst="rect">
            <a:avLst/>
          </a:prstGeom>
        </p:spPr>
      </p:pic>
    </p:spTree>
    <p:extLst>
      <p:ext uri="{BB962C8B-B14F-4D97-AF65-F5344CB8AC3E}">
        <p14:creationId xmlns:p14="http://schemas.microsoft.com/office/powerpoint/2010/main" val="17148882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encode()/decode()</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fontScale="92500" lnSpcReduction="10000"/>
          </a:bodyPr>
          <a:lstStyle/>
          <a:p>
            <a:pPr>
              <a:spcBef>
                <a:spcPts val="600"/>
              </a:spcBef>
              <a:spcAft>
                <a:spcPts val="0"/>
              </a:spcAft>
              <a:buFont typeface="Arial" panose="020B0604020202020204" pitchFamily="34" charset="0"/>
              <a:buChar char="•"/>
            </a:pPr>
            <a:r>
              <a:rPr lang="en-US" dirty="0"/>
              <a:t>With the dictionary for a Huffman coding assembled, it becomes very easy to encode strings:</a:t>
            </a:r>
          </a:p>
          <a:p>
            <a:pPr marL="201168" lvl="1" indent="0">
              <a:spcBef>
                <a:spcPts val="600"/>
              </a:spcBef>
              <a:spcAft>
                <a:spcPts val="0"/>
              </a:spcAft>
              <a:buNone/>
            </a:pPr>
            <a:r>
              <a:rPr lang="en-US" b="1" dirty="0" err="1">
                <a:latin typeface="Rockwell" panose="02060603020205020403" pitchFamily="18" charset="0"/>
              </a:rPr>
              <a:t>huffman_codes</a:t>
            </a:r>
            <a:r>
              <a:rPr lang="en-US" b="1" dirty="0">
                <a:latin typeface="Rockwell" panose="02060603020205020403" pitchFamily="18" charset="0"/>
              </a:rPr>
              <a:t> = {</a:t>
            </a:r>
          </a:p>
          <a:p>
            <a:pPr marL="201168" lvl="1" indent="0">
              <a:spcBef>
                <a:spcPts val="600"/>
              </a:spcBef>
              <a:spcAft>
                <a:spcPts val="0"/>
              </a:spcAft>
              <a:buNone/>
            </a:pPr>
            <a:r>
              <a:rPr lang="en-US" b="1" dirty="0">
                <a:latin typeface="Rockwell" panose="02060603020205020403" pitchFamily="18" charset="0"/>
              </a:rPr>
              <a:t>    "'": '0111', 'A': '10', 'E': '1101’,</a:t>
            </a:r>
          </a:p>
          <a:p>
            <a:pPr marL="201168" lvl="1" indent="0">
              <a:spcBef>
                <a:spcPts val="600"/>
              </a:spcBef>
              <a:spcAft>
                <a:spcPts val="0"/>
              </a:spcAft>
              <a:buNone/>
            </a:pPr>
            <a:r>
              <a:rPr lang="en-US" b="1" dirty="0">
                <a:latin typeface="Rockwell" panose="02060603020205020403" pitchFamily="18" charset="0"/>
              </a:rPr>
              <a:t>    'H': '0001', 'I': '1111', 'K': '001’,</a:t>
            </a:r>
          </a:p>
          <a:p>
            <a:pPr marL="201168" lvl="1" indent="0">
              <a:spcBef>
                <a:spcPts val="600"/>
              </a:spcBef>
              <a:spcAft>
                <a:spcPts val="0"/>
              </a:spcAft>
              <a:buNone/>
            </a:pPr>
            <a:r>
              <a:rPr lang="it-IT" b="1" dirty="0">
                <a:latin typeface="Rockwell" panose="02060603020205020403" pitchFamily="18" charset="0"/>
              </a:rPr>
              <a:t>    'L': '0000', 'M': '11000', 'N': '1110’,</a:t>
            </a:r>
          </a:p>
          <a:p>
            <a:pPr marL="201168" lvl="1" indent="0">
              <a:spcBef>
                <a:spcPts val="600"/>
              </a:spcBef>
              <a:spcAft>
                <a:spcPts val="0"/>
              </a:spcAft>
              <a:buNone/>
            </a:pPr>
            <a:r>
              <a:rPr lang="en-US" b="1" dirty="0">
                <a:latin typeface="Rockwell" panose="02060603020205020403" pitchFamily="18" charset="0"/>
              </a:rPr>
              <a:t>    'O': '010', 'P': '110011', 'U': '0110’,</a:t>
            </a:r>
          </a:p>
          <a:p>
            <a:pPr marL="201168" lvl="1" indent="0">
              <a:spcBef>
                <a:spcPts val="600"/>
              </a:spcBef>
              <a:spcAft>
                <a:spcPts val="0"/>
              </a:spcAft>
              <a:buNone/>
            </a:pPr>
            <a:r>
              <a:rPr lang="en-US" b="1" dirty="0">
                <a:latin typeface="Rockwell" panose="02060603020205020403" pitchFamily="18" charset="0"/>
              </a:rPr>
              <a:t>    'W': '110010’}</a:t>
            </a:r>
          </a:p>
          <a:p>
            <a:pPr marL="201168" lvl="1" indent="0">
              <a:spcBef>
                <a:spcPts val="600"/>
              </a:spcBef>
              <a:spcAft>
                <a:spcPts val="0"/>
              </a:spcAft>
              <a:buNone/>
            </a:pPr>
            <a:r>
              <a:rPr lang="en-US" b="1" dirty="0">
                <a:latin typeface="Rockwell" panose="02060603020205020403" pitchFamily="18" charset="0"/>
              </a:rPr>
              <a:t>def encode(word, encodings):</a:t>
            </a:r>
          </a:p>
          <a:p>
            <a:pPr marL="201168" lvl="1" indent="0">
              <a:spcBef>
                <a:spcPts val="600"/>
              </a:spcBef>
              <a:spcAft>
                <a:spcPts val="0"/>
              </a:spcAft>
              <a:buNone/>
            </a:pPr>
            <a:r>
              <a:rPr lang="en-US" b="1" dirty="0">
                <a:latin typeface="Rockwell" panose="02060603020205020403" pitchFamily="18" charset="0"/>
              </a:rPr>
              <a:t>    result = ‘’</a:t>
            </a:r>
          </a:p>
          <a:p>
            <a:pPr marL="201168" lvl="1" indent="0">
              <a:spcBef>
                <a:spcPts val="600"/>
              </a:spcBef>
              <a:spcAft>
                <a:spcPts val="0"/>
              </a:spcAft>
              <a:buNone/>
            </a:pPr>
            <a:r>
              <a:rPr lang="en-US" b="1" dirty="0">
                <a:latin typeface="Rockwell" panose="02060603020205020403" pitchFamily="18" charset="0"/>
              </a:rPr>
              <a:t>    for letter in word:</a:t>
            </a:r>
          </a:p>
          <a:p>
            <a:pPr marL="201168" lvl="1" indent="0">
              <a:spcBef>
                <a:spcPts val="600"/>
              </a:spcBef>
              <a:spcAft>
                <a:spcPts val="0"/>
              </a:spcAft>
              <a:buNone/>
            </a:pPr>
            <a:r>
              <a:rPr lang="en-US" b="1" dirty="0">
                <a:latin typeface="Rockwell" panose="02060603020205020403" pitchFamily="18" charset="0"/>
              </a:rPr>
              <a:t>        result += encodings[letter]</a:t>
            </a:r>
          </a:p>
          <a:p>
            <a:pPr marL="201168" lvl="1" indent="0">
              <a:spcBef>
                <a:spcPts val="600"/>
              </a:spcBef>
              <a:spcAft>
                <a:spcPts val="0"/>
              </a:spcAft>
              <a:buNone/>
            </a:pPr>
            <a:r>
              <a:rPr lang="en-US" b="1" dirty="0">
                <a:latin typeface="Rockwell" panose="02060603020205020403" pitchFamily="18" charset="0"/>
              </a:rPr>
              <a:t>    return result</a:t>
            </a:r>
          </a:p>
          <a:p>
            <a:pPr marL="201168" lvl="1" indent="0">
              <a:spcBef>
                <a:spcPts val="600"/>
              </a:spcBef>
              <a:spcAft>
                <a:spcPts val="0"/>
              </a:spcAft>
              <a:buNone/>
            </a:pPr>
            <a:endParaRPr lang="en-US" b="1" dirty="0">
              <a:latin typeface="Rockwell" panose="02060603020205020403" pitchFamily="18" charset="0"/>
            </a:endParaRPr>
          </a:p>
          <a:p>
            <a:pPr marL="201168" lvl="1" indent="0">
              <a:spcBef>
                <a:spcPts val="600"/>
              </a:spcBef>
              <a:spcAft>
                <a:spcPts val="0"/>
              </a:spcAft>
              <a:buNone/>
            </a:pPr>
            <a:r>
              <a:rPr lang="fr-FR" b="1" dirty="0">
                <a:latin typeface="Rockwell" panose="02060603020205020403" pitchFamily="18" charset="0"/>
              </a:rPr>
              <a:t>encode(‘MAUI’, </a:t>
            </a:r>
            <a:r>
              <a:rPr lang="fr-FR" b="1" dirty="0" err="1">
                <a:latin typeface="Rockwell" panose="02060603020205020403" pitchFamily="18" charset="0"/>
              </a:rPr>
              <a:t>huffman_codes</a:t>
            </a:r>
            <a:r>
              <a:rPr lang="fr-FR" b="1" dirty="0">
                <a:latin typeface="Rockwell" panose="02060603020205020403" pitchFamily="18" charset="0"/>
              </a:rPr>
              <a:t>) # </a:t>
            </a:r>
            <a:r>
              <a:rPr lang="fr-FR" b="1" dirty="0" err="1">
                <a:latin typeface="Rockwell" panose="02060603020205020403" pitchFamily="18" charset="0"/>
              </a:rPr>
              <a:t>sample</a:t>
            </a:r>
            <a:r>
              <a:rPr lang="fr-FR" b="1" dirty="0">
                <a:latin typeface="Rockwell" panose="02060603020205020403" pitchFamily="18" charset="0"/>
              </a:rPr>
              <a:t> call</a:t>
            </a:r>
            <a:endParaRPr lang="en-US" dirty="0">
              <a:latin typeface="Rockwell" panose="02060603020205020403" pitchFamily="18" charset="0"/>
            </a:endParaRP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65</a:t>
            </a:fld>
            <a:endParaRPr lang="en-US"/>
          </a:p>
        </p:txBody>
      </p:sp>
    </p:spTree>
    <p:extLst>
      <p:ext uri="{BB962C8B-B14F-4D97-AF65-F5344CB8AC3E}">
        <p14:creationId xmlns:p14="http://schemas.microsoft.com/office/powerpoint/2010/main" val="829062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encode()/decode()</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Decoding strings is a little trickier because the dictionary’s key/value pairs are reversed from what we need</a:t>
            </a:r>
          </a:p>
          <a:p>
            <a:pPr lvl="1">
              <a:spcBef>
                <a:spcPts val="600"/>
              </a:spcBef>
              <a:spcAft>
                <a:spcPts val="0"/>
              </a:spcAft>
              <a:buFont typeface="Arial" panose="020B0604020202020204" pitchFamily="34" charset="0"/>
              <a:buChar char="•"/>
            </a:pPr>
            <a:r>
              <a:rPr lang="en-US" dirty="0"/>
              <a:t>The dictionary maps letters to codes, which is suitable for encoding</a:t>
            </a:r>
          </a:p>
          <a:p>
            <a:pPr lvl="1">
              <a:spcBef>
                <a:spcPts val="600"/>
              </a:spcBef>
              <a:spcAft>
                <a:spcPts val="0"/>
              </a:spcAft>
              <a:buFont typeface="Arial" panose="020B0604020202020204" pitchFamily="34" charset="0"/>
              <a:buChar char="•"/>
            </a:pPr>
            <a:r>
              <a:rPr lang="en-US" dirty="0"/>
              <a:t>For decoding we need to map codes to letters</a:t>
            </a:r>
          </a:p>
          <a:p>
            <a:pPr>
              <a:spcBef>
                <a:spcPts val="600"/>
              </a:spcBef>
              <a:spcAft>
                <a:spcPts val="0"/>
              </a:spcAft>
              <a:buFont typeface="Arial" panose="020B0604020202020204" pitchFamily="34" charset="0"/>
              <a:buChar char="•"/>
            </a:pPr>
            <a:r>
              <a:rPr lang="en-US" dirty="0"/>
              <a:t>Similar to list comprehensions, a </a:t>
            </a:r>
            <a:r>
              <a:rPr lang="en-US" b="1" dirty="0"/>
              <a:t>dictionary comprehension </a:t>
            </a:r>
            <a:r>
              <a:rPr lang="en-US" dirty="0"/>
              <a:t>lets you create a new dictionary from an existing one</a:t>
            </a:r>
          </a:p>
          <a:p>
            <a:pPr>
              <a:spcBef>
                <a:spcPts val="600"/>
              </a:spcBef>
              <a:spcAft>
                <a:spcPts val="0"/>
              </a:spcAft>
              <a:buFont typeface="Arial" panose="020B0604020202020204" pitchFamily="34" charset="0"/>
              <a:buChar char="•"/>
            </a:pPr>
            <a:r>
              <a:rPr lang="en-US" dirty="0"/>
              <a:t>Here’s the code we need. It maps a value from the </a:t>
            </a:r>
            <a:r>
              <a:rPr lang="en-US" b="1" dirty="0" err="1">
                <a:latin typeface="Rockwell" panose="02060603020205020403" pitchFamily="18" charset="0"/>
              </a:rPr>
              <a:t>huffman_codes</a:t>
            </a:r>
            <a:r>
              <a:rPr lang="en-US" b="1" dirty="0"/>
              <a:t> </a:t>
            </a:r>
            <a:r>
              <a:rPr lang="en-US" dirty="0"/>
              <a:t>dictionary back to its key:</a:t>
            </a:r>
          </a:p>
          <a:p>
            <a:pPr>
              <a:spcBef>
                <a:spcPts val="600"/>
              </a:spcBef>
              <a:spcAft>
                <a:spcPts val="0"/>
              </a:spcAft>
              <a:buFont typeface="Arial" panose="020B0604020202020204" pitchFamily="34" charset="0"/>
              <a:buChar char="•"/>
            </a:pPr>
            <a:endParaRPr lang="en-US" dirty="0"/>
          </a:p>
          <a:p>
            <a:pPr marL="201168" lvl="1" indent="0">
              <a:spcBef>
                <a:spcPts val="600"/>
              </a:spcBef>
              <a:spcAft>
                <a:spcPts val="0"/>
              </a:spcAft>
              <a:buNone/>
            </a:pPr>
            <a:r>
              <a:rPr lang="en-US" b="1" dirty="0" err="1">
                <a:latin typeface="Rockwell" panose="02060603020205020403" pitchFamily="18" charset="0"/>
              </a:rPr>
              <a:t>reversed_codes</a:t>
            </a:r>
            <a:r>
              <a:rPr lang="en-US" b="1" dirty="0">
                <a:latin typeface="Rockwell" panose="02060603020205020403" pitchFamily="18" charset="0"/>
              </a:rPr>
              <a:t> = { </a:t>
            </a:r>
            <a:r>
              <a:rPr lang="en-US" b="1" dirty="0" err="1">
                <a:latin typeface="Rockwell" panose="02060603020205020403" pitchFamily="18" charset="0"/>
              </a:rPr>
              <a:t>huffman_codes</a:t>
            </a:r>
            <a:r>
              <a:rPr lang="en-US" b="1" dirty="0">
                <a:latin typeface="Rockwell" panose="02060603020205020403" pitchFamily="18" charset="0"/>
              </a:rPr>
              <a:t>[key]: key</a:t>
            </a:r>
          </a:p>
          <a:p>
            <a:pPr marL="201168" lvl="1" indent="0">
              <a:spcBef>
                <a:spcPts val="600"/>
              </a:spcBef>
              <a:spcAft>
                <a:spcPts val="0"/>
              </a:spcAft>
              <a:buNone/>
            </a:pPr>
            <a:r>
              <a:rPr lang="en-US" b="1" dirty="0">
                <a:latin typeface="Rockwell" panose="02060603020205020403" pitchFamily="18" charset="0"/>
              </a:rPr>
              <a:t>    for key in </a:t>
            </a:r>
            <a:r>
              <a:rPr lang="en-US" b="1" dirty="0" err="1">
                <a:latin typeface="Rockwell" panose="02060603020205020403" pitchFamily="18" charset="0"/>
              </a:rPr>
              <a:t>huffman_codes.keys</a:t>
            </a:r>
            <a:r>
              <a:rPr lang="en-US" b="1" dirty="0">
                <a:latin typeface="Rockwell" panose="02060603020205020403" pitchFamily="18" charset="0"/>
              </a:rPr>
              <a:t>()}</a:t>
            </a:r>
          </a:p>
          <a:p>
            <a:pPr marL="201168" lvl="1" indent="0">
              <a:spcBef>
                <a:spcPts val="600"/>
              </a:spcBef>
              <a:spcAft>
                <a:spcPts val="0"/>
              </a:spcAft>
              <a:buNone/>
            </a:pPr>
            <a:endParaRPr lang="en-US" b="1" dirty="0">
              <a:latin typeface="Rockwell" panose="02060603020205020403" pitchFamily="18" charset="0"/>
            </a:endParaRPr>
          </a:p>
          <a:p>
            <a:pPr>
              <a:spcBef>
                <a:spcPts val="600"/>
              </a:spcBef>
              <a:spcAft>
                <a:spcPts val="0"/>
              </a:spcAft>
              <a:buFont typeface="Arial" panose="020B0604020202020204" pitchFamily="34" charset="0"/>
              <a:buChar char="•"/>
            </a:pPr>
            <a:r>
              <a:rPr lang="en-US" dirty="0"/>
              <a:t>Would this work if values are not unique in </a:t>
            </a:r>
            <a:r>
              <a:rPr lang="en-US" b="1" dirty="0" err="1">
                <a:latin typeface="Rockwell" panose="02060603020205020403" pitchFamily="18" charset="0"/>
              </a:rPr>
              <a:t>huffman_codes</a:t>
            </a:r>
            <a:r>
              <a:rPr lang="en-US" b="1" dirty="0"/>
              <a:t>?</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66</a:t>
            </a:fld>
            <a:endParaRPr lang="en-US"/>
          </a:p>
        </p:txBody>
      </p:sp>
    </p:spTree>
    <p:extLst>
      <p:ext uri="{BB962C8B-B14F-4D97-AF65-F5344CB8AC3E}">
        <p14:creationId xmlns:p14="http://schemas.microsoft.com/office/powerpoint/2010/main" val="11601801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encode()/decode()</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normAutofit fontScale="92500" lnSpcReduction="20000"/>
          </a:bodyPr>
          <a:lstStyle/>
          <a:p>
            <a:pPr>
              <a:spcBef>
                <a:spcPts val="600"/>
              </a:spcBef>
              <a:spcAft>
                <a:spcPts val="0"/>
              </a:spcAft>
              <a:buFont typeface="Arial" panose="020B0604020202020204" pitchFamily="34" charset="0"/>
              <a:buChar char="•"/>
            </a:pPr>
            <a:r>
              <a:rPr lang="en-US" dirty="0"/>
              <a:t>We can now write the </a:t>
            </a:r>
            <a:r>
              <a:rPr lang="en-US" b="1" dirty="0"/>
              <a:t>decode() </a:t>
            </a:r>
            <a:r>
              <a:rPr lang="en-US" dirty="0"/>
              <a:t>function, where a “reversed” dictionary is given as </a:t>
            </a:r>
            <a:r>
              <a:rPr lang="en-US" b="1" dirty="0" err="1"/>
              <a:t>decodings</a:t>
            </a:r>
            <a:r>
              <a:rPr lang="en-US" b="1" dirty="0"/>
              <a:t> </a:t>
            </a:r>
            <a:r>
              <a:rPr lang="en-US" dirty="0"/>
              <a:t>:</a:t>
            </a:r>
          </a:p>
          <a:p>
            <a:pPr marL="201168" lvl="1" indent="0">
              <a:spcBef>
                <a:spcPts val="600"/>
              </a:spcBef>
              <a:spcAft>
                <a:spcPts val="0"/>
              </a:spcAft>
              <a:buNone/>
            </a:pPr>
            <a:r>
              <a:rPr lang="en-US" b="1" dirty="0">
                <a:latin typeface="Rockwell" panose="02060603020205020403" pitchFamily="18" charset="0"/>
              </a:rPr>
              <a:t>def decode(encoded, </a:t>
            </a:r>
            <a:r>
              <a:rPr lang="en-US" b="1" dirty="0" err="1">
                <a:latin typeface="Rockwell" panose="02060603020205020403" pitchFamily="18" charset="0"/>
              </a:rPr>
              <a:t>decodings</a:t>
            </a:r>
            <a:r>
              <a:rPr lang="en-US" b="1" dirty="0">
                <a:latin typeface="Rockwell" panose="02060603020205020403" pitchFamily="18" charset="0"/>
              </a:rPr>
              <a:t>):</a:t>
            </a:r>
          </a:p>
          <a:p>
            <a:pPr marL="201168" lvl="1" indent="0">
              <a:spcBef>
                <a:spcPts val="600"/>
              </a:spcBef>
              <a:spcAft>
                <a:spcPts val="0"/>
              </a:spcAft>
              <a:buNone/>
            </a:pPr>
            <a:r>
              <a:rPr lang="en-US" b="1" dirty="0">
                <a:latin typeface="Rockwell" panose="02060603020205020403" pitchFamily="18" charset="0"/>
              </a:rPr>
              <a:t>    result = ‘’</a:t>
            </a:r>
          </a:p>
          <a:p>
            <a:pPr marL="201168" lvl="1" indent="0">
              <a:spcBef>
                <a:spcPts val="600"/>
              </a:spcBef>
              <a:spcAft>
                <a:spcPts val="0"/>
              </a:spcAft>
              <a:buNone/>
            </a:pPr>
            <a:r>
              <a:rPr lang="en-US" b="1" dirty="0">
                <a:latin typeface="Rockwell" panose="02060603020205020403" pitchFamily="18" charset="0"/>
              </a:rPr>
              <a:t>    while </a:t>
            </a:r>
            <a:r>
              <a:rPr lang="en-US" b="1" dirty="0" err="1">
                <a:latin typeface="Rockwell" panose="02060603020205020403" pitchFamily="18" charset="0"/>
              </a:rPr>
              <a:t>len</a:t>
            </a:r>
            <a:r>
              <a:rPr lang="en-US" b="1" dirty="0">
                <a:latin typeface="Rockwell" panose="02060603020205020403" pitchFamily="18" charset="0"/>
              </a:rPr>
              <a:t>(encoded) &gt; 0:</a:t>
            </a:r>
          </a:p>
          <a:p>
            <a:pPr marL="201168" lvl="1" indent="0">
              <a:spcBef>
                <a:spcPts val="600"/>
              </a:spcBef>
              <a:spcAft>
                <a:spcPts val="0"/>
              </a:spcAft>
              <a:buNone/>
            </a:pPr>
            <a:r>
              <a:rPr lang="en-US" b="1" dirty="0">
                <a:latin typeface="Rockwell" panose="02060603020205020403" pitchFamily="18" charset="0"/>
              </a:rPr>
              <a:t>        for </a:t>
            </a:r>
            <a:r>
              <a:rPr lang="en-US" b="1" dirty="0" err="1">
                <a:latin typeface="Rockwell" panose="02060603020205020403" pitchFamily="18" charset="0"/>
              </a:rPr>
              <a:t>i</a:t>
            </a:r>
            <a:r>
              <a:rPr lang="en-US" b="1" dirty="0">
                <a:latin typeface="Rockwell" panose="02060603020205020403" pitchFamily="18" charset="0"/>
              </a:rPr>
              <a:t> in range(1, </a:t>
            </a:r>
            <a:r>
              <a:rPr lang="en-US" b="1" dirty="0" err="1">
                <a:latin typeface="Rockwell" panose="02060603020205020403" pitchFamily="18" charset="0"/>
              </a:rPr>
              <a:t>len</a:t>
            </a:r>
            <a:r>
              <a:rPr lang="en-US" b="1" dirty="0">
                <a:latin typeface="Rockwell" panose="02060603020205020403" pitchFamily="18" charset="0"/>
              </a:rPr>
              <a:t>(encoded) + 1):</a:t>
            </a:r>
          </a:p>
          <a:p>
            <a:pPr marL="201168" lvl="1" indent="0">
              <a:spcBef>
                <a:spcPts val="600"/>
              </a:spcBef>
              <a:spcAft>
                <a:spcPts val="0"/>
              </a:spcAft>
              <a:buNone/>
            </a:pPr>
            <a:r>
              <a:rPr lang="en-US" b="1" dirty="0">
                <a:latin typeface="Rockwell" panose="02060603020205020403" pitchFamily="18" charset="0"/>
              </a:rPr>
              <a:t>            if encoded[:</a:t>
            </a:r>
            <a:r>
              <a:rPr lang="en-US" b="1" dirty="0" err="1">
                <a:latin typeface="Rockwell" panose="02060603020205020403" pitchFamily="18" charset="0"/>
              </a:rPr>
              <a:t>i</a:t>
            </a:r>
            <a:r>
              <a:rPr lang="en-US" b="1" dirty="0">
                <a:latin typeface="Rockwell" panose="02060603020205020403" pitchFamily="18" charset="0"/>
              </a:rPr>
              <a:t>] in </a:t>
            </a:r>
            <a:r>
              <a:rPr lang="en-US" b="1" dirty="0" err="1">
                <a:latin typeface="Rockwell" panose="02060603020205020403" pitchFamily="18" charset="0"/>
              </a:rPr>
              <a:t>decodings.keys</a:t>
            </a:r>
            <a:r>
              <a:rPr lang="en-US" b="1" dirty="0">
                <a:latin typeface="Rockwell" panose="02060603020205020403" pitchFamily="18" charset="0"/>
              </a:rPr>
              <a:t>():</a:t>
            </a:r>
          </a:p>
          <a:p>
            <a:pPr marL="201168" lvl="1" indent="0">
              <a:spcBef>
                <a:spcPts val="600"/>
              </a:spcBef>
              <a:spcAft>
                <a:spcPts val="0"/>
              </a:spcAft>
              <a:buNone/>
            </a:pPr>
            <a:r>
              <a:rPr lang="en-US" b="1" dirty="0">
                <a:latin typeface="Rockwell" panose="02060603020205020403" pitchFamily="18" charset="0"/>
              </a:rPr>
              <a:t>                result += </a:t>
            </a:r>
            <a:r>
              <a:rPr lang="en-US" b="1" dirty="0" err="1">
                <a:latin typeface="Rockwell" panose="02060603020205020403" pitchFamily="18" charset="0"/>
              </a:rPr>
              <a:t>decodings</a:t>
            </a:r>
            <a:r>
              <a:rPr lang="en-US" b="1" dirty="0">
                <a:latin typeface="Rockwell" panose="02060603020205020403" pitchFamily="18" charset="0"/>
              </a:rPr>
              <a:t>[encoded[:</a:t>
            </a:r>
            <a:r>
              <a:rPr lang="en-US" b="1" dirty="0" err="1">
                <a:latin typeface="Rockwell" panose="02060603020205020403" pitchFamily="18" charset="0"/>
              </a:rPr>
              <a:t>i</a:t>
            </a:r>
            <a:r>
              <a:rPr lang="en-US" b="1" dirty="0">
                <a:latin typeface="Rockwell" panose="02060603020205020403" pitchFamily="18" charset="0"/>
              </a:rPr>
              <a:t>]]</a:t>
            </a:r>
          </a:p>
          <a:p>
            <a:pPr marL="201168" lvl="1" indent="0">
              <a:spcBef>
                <a:spcPts val="600"/>
              </a:spcBef>
              <a:spcAft>
                <a:spcPts val="0"/>
              </a:spcAft>
              <a:buNone/>
            </a:pPr>
            <a:r>
              <a:rPr lang="en-US" b="1" dirty="0">
                <a:latin typeface="Rockwell" panose="02060603020205020403" pitchFamily="18" charset="0"/>
              </a:rPr>
              <a:t>                encoded = encoded[</a:t>
            </a:r>
            <a:r>
              <a:rPr lang="en-US" b="1" dirty="0" err="1">
                <a:latin typeface="Rockwell" panose="02060603020205020403" pitchFamily="18" charset="0"/>
              </a:rPr>
              <a:t>i</a:t>
            </a:r>
            <a:r>
              <a:rPr lang="en-US" b="1" dirty="0">
                <a:latin typeface="Rockwell" panose="02060603020205020403" pitchFamily="18" charset="0"/>
              </a:rPr>
              <a:t>:]</a:t>
            </a:r>
          </a:p>
          <a:p>
            <a:pPr marL="201168" lvl="1" indent="0">
              <a:spcBef>
                <a:spcPts val="600"/>
              </a:spcBef>
              <a:spcAft>
                <a:spcPts val="0"/>
              </a:spcAft>
              <a:buNone/>
            </a:pPr>
            <a:r>
              <a:rPr lang="en-US" b="1" dirty="0">
                <a:latin typeface="Rockwell" panose="02060603020205020403" pitchFamily="18" charset="0"/>
              </a:rPr>
              <a:t>                </a:t>
            </a:r>
            <a:r>
              <a:rPr lang="en-US" b="1" dirty="0">
                <a:solidFill>
                  <a:srgbClr val="0070C0"/>
                </a:solidFill>
                <a:latin typeface="Rockwell" panose="02060603020205020403" pitchFamily="18" charset="0"/>
              </a:rPr>
              <a:t>break</a:t>
            </a:r>
          </a:p>
          <a:p>
            <a:pPr marL="201168" lvl="1" indent="0">
              <a:spcBef>
                <a:spcPts val="600"/>
              </a:spcBef>
              <a:spcAft>
                <a:spcPts val="0"/>
              </a:spcAft>
              <a:buNone/>
            </a:pPr>
            <a:r>
              <a:rPr lang="en-US" b="1" dirty="0">
                <a:latin typeface="Rockwell" panose="02060603020205020403" pitchFamily="18" charset="0"/>
              </a:rPr>
              <a:t>    return result</a:t>
            </a:r>
          </a:p>
          <a:p>
            <a:pPr marL="201168" lvl="1" indent="0">
              <a:spcBef>
                <a:spcPts val="600"/>
              </a:spcBef>
              <a:spcAft>
                <a:spcPts val="0"/>
              </a:spcAft>
              <a:buNone/>
            </a:pPr>
            <a:endParaRPr lang="en-US" b="1" dirty="0">
              <a:latin typeface="Rockwell" panose="02060603020205020403" pitchFamily="18" charset="0"/>
            </a:endParaRPr>
          </a:p>
          <a:p>
            <a:pPr marL="201168" lvl="1" indent="0">
              <a:spcBef>
                <a:spcPts val="600"/>
              </a:spcBef>
              <a:spcAft>
                <a:spcPts val="0"/>
              </a:spcAft>
              <a:buNone/>
            </a:pPr>
            <a:r>
              <a:rPr lang="en-US" b="1" dirty="0">
                <a:latin typeface="Rockwell" panose="02060603020205020403" pitchFamily="18" charset="0"/>
              </a:rPr>
              <a:t>decode(‘110001001101111’, </a:t>
            </a:r>
            <a:r>
              <a:rPr lang="en-US" b="1" dirty="0" err="1">
                <a:latin typeface="Rockwell" panose="02060603020205020403" pitchFamily="18" charset="0"/>
              </a:rPr>
              <a:t>reversed_codes</a:t>
            </a:r>
            <a:r>
              <a:rPr lang="en-US" b="1" dirty="0">
                <a:latin typeface="Rockwell" panose="02060603020205020403" pitchFamily="18" charset="0"/>
              </a:rPr>
              <a:t>) # sample call</a:t>
            </a:r>
          </a:p>
          <a:p>
            <a:pPr>
              <a:spcBef>
                <a:spcPts val="600"/>
              </a:spcBef>
              <a:spcAft>
                <a:spcPts val="0"/>
              </a:spcAft>
              <a:buFont typeface="Arial" panose="020B0604020202020204" pitchFamily="34" charset="0"/>
              <a:buChar char="•"/>
            </a:pPr>
            <a:endParaRPr lang="en-US" dirty="0"/>
          </a:p>
          <a:p>
            <a:pPr>
              <a:spcBef>
                <a:spcPts val="600"/>
              </a:spcBef>
              <a:spcAft>
                <a:spcPts val="0"/>
              </a:spcAft>
              <a:buFont typeface="Arial" panose="020B0604020202020204" pitchFamily="34" charset="0"/>
              <a:buChar char="•"/>
            </a:pPr>
            <a:r>
              <a:rPr lang="en-US" dirty="0"/>
              <a:t>See </a:t>
            </a:r>
            <a:r>
              <a:rPr lang="en-US" dirty="0">
                <a:solidFill>
                  <a:srgbClr val="0070C0"/>
                </a:solidFill>
              </a:rPr>
              <a:t>huffman.py</a:t>
            </a:r>
            <a:r>
              <a:rPr lang="en-US" dirty="0">
                <a:solidFill>
                  <a:srgbClr val="00B050"/>
                </a:solidFill>
              </a:rPr>
              <a:t> </a:t>
            </a:r>
            <a:r>
              <a:rPr lang="en-US" dirty="0"/>
              <a:t>for this code and examples</a:t>
            </a:r>
          </a:p>
          <a:p>
            <a:pPr>
              <a:spcBef>
                <a:spcPts val="600"/>
              </a:spcBef>
              <a:spcAft>
                <a:spcPts val="0"/>
              </a:spcAft>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67</a:t>
            </a:fld>
            <a:endParaRPr lang="en-US"/>
          </a:p>
        </p:txBody>
      </p:sp>
    </p:spTree>
    <p:extLst>
      <p:ext uri="{BB962C8B-B14F-4D97-AF65-F5344CB8AC3E}">
        <p14:creationId xmlns:p14="http://schemas.microsoft.com/office/powerpoint/2010/main" val="2734055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433E-E8A9-4EEC-AFE5-EE946F2FF79D}"/>
              </a:ext>
            </a:extLst>
          </p:cNvPr>
          <p:cNvSpPr>
            <a:spLocks noGrp="1"/>
          </p:cNvSpPr>
          <p:nvPr>
            <p:ph type="title"/>
          </p:nvPr>
        </p:nvSpPr>
        <p:spPr/>
        <p:txBody>
          <a:bodyPr/>
          <a:lstStyle/>
          <a:p>
            <a:r>
              <a:rPr lang="en-US" dirty="0"/>
              <a:t>Questions?</a:t>
            </a:r>
          </a:p>
        </p:txBody>
      </p:sp>
      <p:sp>
        <p:nvSpPr>
          <p:cNvPr id="4" name="Footer Placeholder 3">
            <a:extLst>
              <a:ext uri="{FF2B5EF4-FFF2-40B4-BE49-F238E27FC236}">
                <a16:creationId xmlns:a16="http://schemas.microsoft.com/office/drawing/2014/main" id="{090658D7-904E-43D8-B292-9577FF222DF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41439FEA-5DE1-4C54-8578-FF1043A99276}"/>
              </a:ext>
            </a:extLst>
          </p:cNvPr>
          <p:cNvSpPr>
            <a:spLocks noGrp="1"/>
          </p:cNvSpPr>
          <p:nvPr>
            <p:ph type="sldNum" sz="quarter" idx="12"/>
          </p:nvPr>
        </p:nvSpPr>
        <p:spPr/>
        <p:txBody>
          <a:bodyPr/>
          <a:lstStyle/>
          <a:p>
            <a:fld id="{DADD426C-F078-4967-9FE7-1015426B2B1F}" type="slidenum">
              <a:rPr lang="en-US" smtClean="0"/>
              <a:t>68</a:t>
            </a:fld>
            <a:endParaRPr lang="en-US"/>
          </a:p>
        </p:txBody>
      </p:sp>
    </p:spTree>
    <p:extLst>
      <p:ext uri="{BB962C8B-B14F-4D97-AF65-F5344CB8AC3E}">
        <p14:creationId xmlns:p14="http://schemas.microsoft.com/office/powerpoint/2010/main" val="109184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BA8D-6AC6-4234-A006-DD2C9502EDC3}"/>
              </a:ext>
            </a:extLst>
          </p:cNvPr>
          <p:cNvSpPr>
            <a:spLocks noGrp="1"/>
          </p:cNvSpPr>
          <p:nvPr>
            <p:ph type="title"/>
          </p:nvPr>
        </p:nvSpPr>
        <p:spPr/>
        <p:txBody>
          <a:bodyPr/>
          <a:lstStyle/>
          <a:p>
            <a:r>
              <a:rPr lang="en-US" dirty="0"/>
              <a:t>Binary Numbers</a:t>
            </a:r>
          </a:p>
        </p:txBody>
      </p:sp>
      <p:sp>
        <p:nvSpPr>
          <p:cNvPr id="3" name="Content Placeholder 2">
            <a:extLst>
              <a:ext uri="{FF2B5EF4-FFF2-40B4-BE49-F238E27FC236}">
                <a16:creationId xmlns:a16="http://schemas.microsoft.com/office/drawing/2014/main" id="{C749E8F7-CBEC-4422-A829-F378C42B9A9D}"/>
              </a:ext>
            </a:extLst>
          </p:cNvPr>
          <p:cNvSpPr>
            <a:spLocks noGrp="1"/>
          </p:cNvSpPr>
          <p:nvPr>
            <p:ph idx="1"/>
          </p:nvPr>
        </p:nvSpPr>
        <p:spPr/>
        <p:txBody>
          <a:bodyPr>
            <a:normAutofit/>
          </a:bodyPr>
          <a:lstStyle/>
          <a:p>
            <a:pPr>
              <a:spcBef>
                <a:spcPts val="600"/>
              </a:spcBef>
              <a:spcAft>
                <a:spcPts val="0"/>
              </a:spcAft>
              <a:buFont typeface="Arial" panose="020B0604020202020204" pitchFamily="34" charset="0"/>
              <a:buChar char="•"/>
            </a:pPr>
            <a:r>
              <a:rPr lang="en-US" dirty="0"/>
              <a:t>Modern digital computers use </a:t>
            </a:r>
            <a:r>
              <a:rPr lang="en-US" b="1" dirty="0"/>
              <a:t>binary digits </a:t>
            </a:r>
            <a:r>
              <a:rPr lang="en-US" dirty="0"/>
              <a:t>(base-2 numbers: 0 and 1)</a:t>
            </a:r>
          </a:p>
          <a:p>
            <a:pPr lvl="1">
              <a:spcBef>
                <a:spcPts val="600"/>
              </a:spcBef>
              <a:spcAft>
                <a:spcPts val="0"/>
              </a:spcAft>
              <a:buFont typeface="Arial" panose="020B0604020202020204" pitchFamily="34" charset="0"/>
              <a:buChar char="•"/>
            </a:pPr>
            <a:r>
              <a:rPr lang="en-US" dirty="0"/>
              <a:t>The word </a:t>
            </a:r>
            <a:r>
              <a:rPr lang="en-US" b="1" dirty="0"/>
              <a:t>bit </a:t>
            </a:r>
            <a:r>
              <a:rPr lang="en-US" dirty="0"/>
              <a:t>is short for </a:t>
            </a:r>
            <a:r>
              <a:rPr lang="en-US" b="1" dirty="0"/>
              <a:t>binary digit</a:t>
            </a:r>
          </a:p>
          <a:p>
            <a:pPr>
              <a:spcBef>
                <a:spcPts val="600"/>
              </a:spcBef>
              <a:spcAft>
                <a:spcPts val="0"/>
              </a:spcAft>
              <a:buFont typeface="Arial" panose="020B0604020202020204" pitchFamily="34" charset="0"/>
              <a:buChar char="•"/>
            </a:pPr>
            <a:r>
              <a:rPr lang="en-US" dirty="0"/>
              <a:t>The hardware determines how bits are stored</a:t>
            </a:r>
          </a:p>
          <a:p>
            <a:pPr lvl="1">
              <a:spcBef>
                <a:spcPts val="600"/>
              </a:spcBef>
              <a:spcAft>
                <a:spcPts val="0"/>
              </a:spcAft>
              <a:buFont typeface="Arial" panose="020B0604020202020204" pitchFamily="34" charset="0"/>
              <a:buChar char="•"/>
            </a:pPr>
            <a:r>
              <a:rPr lang="en-US" dirty="0"/>
              <a:t>Hard drive: magnetized spots on surface of disk</a:t>
            </a:r>
          </a:p>
          <a:p>
            <a:pPr lvl="1">
              <a:spcBef>
                <a:spcPts val="600"/>
              </a:spcBef>
              <a:spcAft>
                <a:spcPts val="0"/>
              </a:spcAft>
              <a:buFont typeface="Arial" panose="020B0604020202020204" pitchFamily="34" charset="0"/>
              <a:buChar char="•"/>
            </a:pPr>
            <a:r>
              <a:rPr lang="en-US" dirty="0"/>
              <a:t>Flash drive: presence/absence of electrons in a memory cell</a:t>
            </a:r>
          </a:p>
          <a:p>
            <a:pPr lvl="1">
              <a:spcBef>
                <a:spcPts val="600"/>
              </a:spcBef>
              <a:spcAft>
                <a:spcPts val="0"/>
              </a:spcAft>
              <a:buFont typeface="Arial" panose="020B0604020202020204" pitchFamily="34" charset="0"/>
              <a:buChar char="•"/>
            </a:pPr>
            <a:r>
              <a:rPr lang="en-US" dirty="0"/>
              <a:t>Optical disc (CD/DVD): pits and lands (flat spots)</a:t>
            </a:r>
          </a:p>
          <a:p>
            <a:pPr>
              <a:spcBef>
                <a:spcPts val="600"/>
              </a:spcBef>
              <a:spcAft>
                <a:spcPts val="0"/>
              </a:spcAft>
              <a:buFont typeface="Arial" panose="020B0604020202020204" pitchFamily="34" charset="0"/>
              <a:buChar char="•"/>
            </a:pPr>
            <a:r>
              <a:rPr lang="en-US" dirty="0"/>
              <a:t>As computational thinkers, we do not need to worry so much about </a:t>
            </a:r>
            <a:r>
              <a:rPr lang="en-US" i="1" dirty="0"/>
              <a:t>how </a:t>
            </a:r>
            <a:r>
              <a:rPr lang="en-US" dirty="0"/>
              <a:t>the bits are stored</a:t>
            </a:r>
          </a:p>
          <a:p>
            <a:pPr>
              <a:spcBef>
                <a:spcPts val="600"/>
              </a:spcBef>
              <a:spcAft>
                <a:spcPts val="0"/>
              </a:spcAft>
              <a:buFont typeface="Arial" panose="020B0604020202020204" pitchFamily="34" charset="0"/>
              <a:buChar char="•"/>
            </a:pPr>
            <a:r>
              <a:rPr lang="en-US" dirty="0"/>
              <a:t>Instead, we will concern ourselves about </a:t>
            </a:r>
            <a:r>
              <a:rPr lang="en-US" i="1" dirty="0"/>
              <a:t>what </a:t>
            </a:r>
            <a:r>
              <a:rPr lang="en-US" dirty="0"/>
              <a:t>bits are stored</a:t>
            </a:r>
          </a:p>
        </p:txBody>
      </p:sp>
      <p:sp>
        <p:nvSpPr>
          <p:cNvPr id="4" name="Footer Placeholder 3">
            <a:extLst>
              <a:ext uri="{FF2B5EF4-FFF2-40B4-BE49-F238E27FC236}">
                <a16:creationId xmlns:a16="http://schemas.microsoft.com/office/drawing/2014/main" id="{5A623DCD-3B08-43A5-8922-41020FA41193}"/>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6D7FE134-BF26-4E17-B909-C1F5479B9A0B}"/>
              </a:ext>
            </a:extLst>
          </p:cNvPr>
          <p:cNvSpPr>
            <a:spLocks noGrp="1"/>
          </p:cNvSpPr>
          <p:nvPr>
            <p:ph type="sldNum" sz="quarter" idx="12"/>
          </p:nvPr>
        </p:nvSpPr>
        <p:spPr/>
        <p:txBody>
          <a:bodyPr/>
          <a:lstStyle/>
          <a:p>
            <a:fld id="{DADD426C-F078-4967-9FE7-1015426B2B1F}" type="slidenum">
              <a:rPr lang="en-US" smtClean="0"/>
              <a:t>7</a:t>
            </a:fld>
            <a:endParaRPr lang="en-US"/>
          </a:p>
        </p:txBody>
      </p:sp>
    </p:spTree>
    <p:extLst>
      <p:ext uri="{BB962C8B-B14F-4D97-AF65-F5344CB8AC3E}">
        <p14:creationId xmlns:p14="http://schemas.microsoft.com/office/powerpoint/2010/main" val="1936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BA8D-6AC6-4234-A006-DD2C9502EDC3}"/>
              </a:ext>
            </a:extLst>
          </p:cNvPr>
          <p:cNvSpPr>
            <a:spLocks noGrp="1"/>
          </p:cNvSpPr>
          <p:nvPr>
            <p:ph type="title"/>
          </p:nvPr>
        </p:nvSpPr>
        <p:spPr/>
        <p:txBody>
          <a:bodyPr/>
          <a:lstStyle/>
          <a:p>
            <a:r>
              <a:rPr lang="en-US" dirty="0"/>
              <a:t>Binary Numbers</a:t>
            </a:r>
          </a:p>
        </p:txBody>
      </p:sp>
      <p:sp>
        <p:nvSpPr>
          <p:cNvPr id="3" name="Content Placeholder 2">
            <a:extLst>
              <a:ext uri="{FF2B5EF4-FFF2-40B4-BE49-F238E27FC236}">
                <a16:creationId xmlns:a16="http://schemas.microsoft.com/office/drawing/2014/main" id="{C749E8F7-CBEC-4422-A829-F378C42B9A9D}"/>
              </a:ext>
            </a:extLst>
          </p:cNvPr>
          <p:cNvSpPr>
            <a:spLocks noGrp="1"/>
          </p:cNvSpPr>
          <p:nvPr>
            <p:ph idx="1"/>
          </p:nvPr>
        </p:nvSpPr>
        <p:spPr/>
        <p:txBody>
          <a:bodyPr/>
          <a:lstStyle/>
          <a:p>
            <a:r>
              <a:rPr lang="en-US" dirty="0"/>
              <a:t>With binary we have just two digits, 0 and 1, and the place-values are powers o 2:</a:t>
            </a:r>
          </a:p>
          <a:p>
            <a:r>
              <a:rPr lang="en-US" dirty="0"/>
              <a:t>…, 2</a:t>
            </a:r>
            <a:r>
              <a:rPr lang="en-US" baseline="30000" dirty="0"/>
              <a:t>3</a:t>
            </a:r>
            <a:r>
              <a:rPr lang="en-US" dirty="0"/>
              <a:t>, 2</a:t>
            </a:r>
            <a:r>
              <a:rPr lang="en-US" baseline="30000" dirty="0"/>
              <a:t>2</a:t>
            </a:r>
            <a:r>
              <a:rPr lang="en-US" dirty="0"/>
              <a:t>, 2</a:t>
            </a:r>
            <a:r>
              <a:rPr lang="en-US" baseline="30000" dirty="0"/>
              <a:t>1</a:t>
            </a:r>
            <a:r>
              <a:rPr lang="en-US" dirty="0"/>
              <a:t>, 2</a:t>
            </a:r>
            <a:r>
              <a:rPr lang="en-US" baseline="30000" dirty="0"/>
              <a:t>0</a:t>
            </a:r>
            <a:r>
              <a:rPr lang="en-US" dirty="0"/>
              <a:t>, 2</a:t>
            </a:r>
            <a:r>
              <a:rPr lang="en-US" baseline="30000" dirty="0"/>
              <a:t>-1</a:t>
            </a:r>
            <a:r>
              <a:rPr lang="en-US" dirty="0"/>
              <a:t>, 2</a:t>
            </a:r>
            <a:r>
              <a:rPr lang="en-US" baseline="30000" dirty="0"/>
              <a:t>-2</a:t>
            </a:r>
            <a:r>
              <a:rPr lang="en-US" dirty="0"/>
              <a:t>, 2</a:t>
            </a:r>
            <a:r>
              <a:rPr lang="en-US" baseline="30000" dirty="0"/>
              <a:t>-3</a:t>
            </a:r>
            <a:r>
              <a:rPr lang="en-US" dirty="0"/>
              <a:t>, …</a:t>
            </a:r>
            <a:endParaRPr lang="en-US" baseline="30000" dirty="0"/>
          </a:p>
          <a:p>
            <a:r>
              <a:rPr lang="en-US" dirty="0"/>
              <a:t>..., 8s, 4s, 2s, 1s, 1/2s, 1/4s, 1/8s, …</a:t>
            </a:r>
          </a:p>
          <a:p>
            <a:r>
              <a:rPr lang="en-US" dirty="0"/>
              <a:t>The number 1011.011</a:t>
            </a:r>
            <a:r>
              <a:rPr lang="en-US" baseline="-25000" dirty="0"/>
              <a:t>2</a:t>
            </a:r>
            <a:r>
              <a:rPr lang="en-US" dirty="0"/>
              <a:t> written in decimal is:</a:t>
            </a:r>
          </a:p>
          <a:p>
            <a:r>
              <a:rPr lang="en-US" dirty="0"/>
              <a:t>(1 x 2</a:t>
            </a:r>
            <a:r>
              <a:rPr lang="en-US" baseline="30000" dirty="0"/>
              <a:t>3</a:t>
            </a:r>
            <a:r>
              <a:rPr lang="en-US" dirty="0"/>
              <a:t>) + (0 x 2</a:t>
            </a:r>
            <a:r>
              <a:rPr lang="en-US" baseline="30000" dirty="0"/>
              <a:t>2</a:t>
            </a:r>
            <a:r>
              <a:rPr lang="en-US" dirty="0"/>
              <a:t>) + (1 x 2</a:t>
            </a:r>
            <a:r>
              <a:rPr lang="en-US" baseline="30000" dirty="0"/>
              <a:t>1</a:t>
            </a:r>
            <a:r>
              <a:rPr lang="en-US" dirty="0"/>
              <a:t>) + (0 x 2</a:t>
            </a:r>
            <a:r>
              <a:rPr lang="en-US" baseline="30000" dirty="0"/>
              <a:t>0</a:t>
            </a:r>
            <a:r>
              <a:rPr lang="en-US" dirty="0"/>
              <a:t>) + (0 x 2</a:t>
            </a:r>
            <a:r>
              <a:rPr lang="en-US" baseline="30000" dirty="0"/>
              <a:t>-1</a:t>
            </a:r>
            <a:r>
              <a:rPr lang="en-US" dirty="0"/>
              <a:t>) + (1 x 2</a:t>
            </a:r>
            <a:r>
              <a:rPr lang="en-US" baseline="30000" dirty="0"/>
              <a:t>-2</a:t>
            </a:r>
            <a:r>
              <a:rPr lang="en-US" dirty="0"/>
              <a:t>) + (1 x 2</a:t>
            </a:r>
            <a:r>
              <a:rPr lang="en-US" baseline="30000" dirty="0"/>
              <a:t>-3</a:t>
            </a:r>
            <a:r>
              <a:rPr lang="en-US" dirty="0"/>
              <a:t>)</a:t>
            </a:r>
          </a:p>
          <a:p>
            <a:r>
              <a:rPr lang="en-US" dirty="0"/>
              <a:t>= 8 + 0 + 2 + 1 + 0 + 1/4 + 1/8 = 11.375</a:t>
            </a:r>
            <a:r>
              <a:rPr lang="en-US" baseline="-25000" dirty="0"/>
              <a:t>10</a:t>
            </a:r>
          </a:p>
          <a:p>
            <a:r>
              <a:rPr lang="en-US" dirty="0"/>
              <a:t>Important observation: 1011.011</a:t>
            </a:r>
            <a:r>
              <a:rPr lang="en-US" baseline="-25000" dirty="0"/>
              <a:t>2</a:t>
            </a:r>
            <a:r>
              <a:rPr lang="en-US" dirty="0"/>
              <a:t> and 11.375</a:t>
            </a:r>
            <a:r>
              <a:rPr lang="en-US" baseline="-25000" dirty="0"/>
              <a:t>10</a:t>
            </a:r>
            <a:r>
              <a:rPr lang="en-US" dirty="0"/>
              <a:t> are two different representations of the same quantity</a:t>
            </a:r>
          </a:p>
          <a:p>
            <a:r>
              <a:rPr lang="en-US" dirty="0"/>
              <a:t>All data in a modern machine is stored using binary numbers</a:t>
            </a:r>
          </a:p>
          <a:p>
            <a:endParaRPr lang="en-US" dirty="0"/>
          </a:p>
        </p:txBody>
      </p:sp>
      <p:sp>
        <p:nvSpPr>
          <p:cNvPr id="4" name="Footer Placeholder 3">
            <a:extLst>
              <a:ext uri="{FF2B5EF4-FFF2-40B4-BE49-F238E27FC236}">
                <a16:creationId xmlns:a16="http://schemas.microsoft.com/office/drawing/2014/main" id="{5A623DCD-3B08-43A5-8922-41020FA41193}"/>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6D7FE134-BF26-4E17-B909-C1F5479B9A0B}"/>
              </a:ext>
            </a:extLst>
          </p:cNvPr>
          <p:cNvSpPr>
            <a:spLocks noGrp="1"/>
          </p:cNvSpPr>
          <p:nvPr>
            <p:ph type="sldNum" sz="quarter" idx="12"/>
          </p:nvPr>
        </p:nvSpPr>
        <p:spPr/>
        <p:txBody>
          <a:bodyPr/>
          <a:lstStyle/>
          <a:p>
            <a:fld id="{DADD426C-F078-4967-9FE7-1015426B2B1F}" type="slidenum">
              <a:rPr lang="en-US" smtClean="0"/>
              <a:t>8</a:t>
            </a:fld>
            <a:endParaRPr lang="en-US"/>
          </a:p>
        </p:txBody>
      </p:sp>
    </p:spTree>
    <p:extLst>
      <p:ext uri="{BB962C8B-B14F-4D97-AF65-F5344CB8AC3E}">
        <p14:creationId xmlns:p14="http://schemas.microsoft.com/office/powerpoint/2010/main" val="299432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04C-538D-4B6B-8259-1B20FCA5A086}"/>
              </a:ext>
            </a:extLst>
          </p:cNvPr>
          <p:cNvSpPr>
            <a:spLocks noGrp="1"/>
          </p:cNvSpPr>
          <p:nvPr>
            <p:ph type="title"/>
          </p:nvPr>
        </p:nvSpPr>
        <p:spPr/>
        <p:txBody>
          <a:bodyPr/>
          <a:lstStyle/>
          <a:p>
            <a:r>
              <a:rPr lang="en-US" dirty="0"/>
              <a:t>Decimal </a:t>
            </a:r>
            <a:r>
              <a:rPr lang="en-US" dirty="0">
                <a:sym typeface="Wingdings" panose="05000000000000000000" pitchFamily="2" charset="2"/>
              </a:rPr>
              <a:t></a:t>
            </a:r>
            <a:r>
              <a:rPr lang="en-US" dirty="0"/>
              <a:t> Binary Conversion</a:t>
            </a:r>
          </a:p>
        </p:txBody>
      </p:sp>
      <p:sp>
        <p:nvSpPr>
          <p:cNvPr id="3" name="Content Placeholder 2">
            <a:extLst>
              <a:ext uri="{FF2B5EF4-FFF2-40B4-BE49-F238E27FC236}">
                <a16:creationId xmlns:a16="http://schemas.microsoft.com/office/drawing/2014/main" id="{1AD8ECCF-BB51-44EA-B205-1A5046A819F8}"/>
              </a:ext>
            </a:extLst>
          </p:cNvPr>
          <p:cNvSpPr>
            <a:spLocks noGrp="1"/>
          </p:cNvSpPr>
          <p:nvPr>
            <p:ph idx="1"/>
          </p:nvPr>
        </p:nvSpPr>
        <p:spPr/>
        <p:txBody>
          <a:bodyPr/>
          <a:lstStyle/>
          <a:p>
            <a:pPr>
              <a:spcBef>
                <a:spcPts val="600"/>
              </a:spcBef>
              <a:spcAft>
                <a:spcPts val="0"/>
              </a:spcAft>
              <a:buFont typeface="Arial" panose="020B0604020202020204" pitchFamily="34" charset="0"/>
              <a:buChar char="•"/>
            </a:pPr>
            <a:r>
              <a:rPr lang="en-US" dirty="0"/>
              <a:t>To convert a decimal number to binary, perform these steps:</a:t>
            </a:r>
          </a:p>
          <a:p>
            <a:pPr marL="544068" lvl="1" indent="-342900">
              <a:spcBef>
                <a:spcPts val="600"/>
              </a:spcBef>
              <a:spcAft>
                <a:spcPts val="0"/>
              </a:spcAft>
              <a:buFont typeface="+mj-lt"/>
              <a:buAutoNum type="arabicPeriod"/>
            </a:pPr>
            <a:r>
              <a:rPr lang="en-US" dirty="0"/>
              <a:t>Repeatedly divide the decimal number by 2.</a:t>
            </a:r>
          </a:p>
          <a:p>
            <a:pPr marL="544068" lvl="1" indent="-342900">
              <a:spcBef>
                <a:spcPts val="600"/>
              </a:spcBef>
              <a:spcAft>
                <a:spcPts val="0"/>
              </a:spcAft>
              <a:buFont typeface="+mj-lt"/>
              <a:buAutoNum type="arabicPeriod"/>
            </a:pPr>
            <a:r>
              <a:rPr lang="en-US" dirty="0"/>
              <a:t>Set aside the remainder of each division.</a:t>
            </a:r>
          </a:p>
          <a:p>
            <a:pPr marL="544068" lvl="1" indent="-342900">
              <a:spcBef>
                <a:spcPts val="600"/>
              </a:spcBef>
              <a:spcAft>
                <a:spcPts val="0"/>
              </a:spcAft>
              <a:buFont typeface="+mj-lt"/>
              <a:buAutoNum type="arabicPeriod"/>
            </a:pPr>
            <a:r>
              <a:rPr lang="en-US" dirty="0"/>
              <a:t>Use the quotient for the next round of division.</a:t>
            </a:r>
          </a:p>
          <a:p>
            <a:pPr marL="544068" lvl="1" indent="-342900">
              <a:spcBef>
                <a:spcPts val="600"/>
              </a:spcBef>
              <a:spcAft>
                <a:spcPts val="0"/>
              </a:spcAft>
              <a:buFont typeface="+mj-lt"/>
              <a:buAutoNum type="arabicPeriod"/>
            </a:pPr>
            <a:r>
              <a:rPr lang="en-US" dirty="0"/>
              <a:t>When the quotient reaches 0, write down all of the remainders in order from last to first. This value is your answer.</a:t>
            </a:r>
          </a:p>
          <a:p>
            <a:pPr>
              <a:spcBef>
                <a:spcPts val="600"/>
              </a:spcBef>
              <a:spcAft>
                <a:spcPts val="0"/>
              </a:spcAft>
              <a:buFont typeface="Arial" panose="020B0604020202020204" pitchFamily="34" charset="0"/>
              <a:buChar char="•"/>
            </a:pPr>
            <a:r>
              <a:rPr lang="en-US" dirty="0"/>
              <a:t>This algorithm is most easily understood by seeing some examples</a:t>
            </a:r>
          </a:p>
        </p:txBody>
      </p:sp>
      <p:sp>
        <p:nvSpPr>
          <p:cNvPr id="4" name="Footer Placeholder 3">
            <a:extLst>
              <a:ext uri="{FF2B5EF4-FFF2-40B4-BE49-F238E27FC236}">
                <a16:creationId xmlns:a16="http://schemas.microsoft.com/office/drawing/2014/main" id="{C21DAFF6-C6FC-40B2-97E2-2235495BE5BB}"/>
              </a:ext>
            </a:extLst>
          </p:cNvPr>
          <p:cNvSpPr>
            <a:spLocks noGrp="1"/>
          </p:cNvSpPr>
          <p:nvPr>
            <p:ph type="ftr" sz="quarter" idx="11"/>
          </p:nvPr>
        </p:nvSpPr>
        <p:spPr/>
        <p:txBody>
          <a:bodyPr/>
          <a:lstStyle/>
          <a:p>
            <a:r>
              <a:rPr lang="en-US" dirty="0"/>
              <a:t>(c) Pravin Pawar, Arthur Lee, Tony Mione- SUNY Korea - CSE 101</a:t>
            </a:r>
          </a:p>
        </p:txBody>
      </p:sp>
      <p:sp>
        <p:nvSpPr>
          <p:cNvPr id="5" name="Slide Number Placeholder 4">
            <a:extLst>
              <a:ext uri="{FF2B5EF4-FFF2-40B4-BE49-F238E27FC236}">
                <a16:creationId xmlns:a16="http://schemas.microsoft.com/office/drawing/2014/main" id="{8F9AD5F7-E867-4FC8-B987-FE22D1E0E219}"/>
              </a:ext>
            </a:extLst>
          </p:cNvPr>
          <p:cNvSpPr>
            <a:spLocks noGrp="1"/>
          </p:cNvSpPr>
          <p:nvPr>
            <p:ph type="sldNum" sz="quarter" idx="12"/>
          </p:nvPr>
        </p:nvSpPr>
        <p:spPr/>
        <p:txBody>
          <a:bodyPr/>
          <a:lstStyle/>
          <a:p>
            <a:fld id="{DADD426C-F078-4967-9FE7-1015426B2B1F}" type="slidenum">
              <a:rPr lang="en-US" smtClean="0"/>
              <a:t>9</a:t>
            </a:fld>
            <a:endParaRPr lang="en-US"/>
          </a:p>
        </p:txBody>
      </p:sp>
    </p:spTree>
    <p:extLst>
      <p:ext uri="{BB962C8B-B14F-4D97-AF65-F5344CB8AC3E}">
        <p14:creationId xmlns:p14="http://schemas.microsoft.com/office/powerpoint/2010/main" val="37980994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9004</TotalTime>
  <Words>6171</Words>
  <Application>Microsoft Office PowerPoint</Application>
  <PresentationFormat>Widescreen</PresentationFormat>
  <Paragraphs>591</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Rockwell</vt:lpstr>
      <vt:lpstr>Retrospect</vt:lpstr>
      <vt:lpstr>Introduction to Computational and Algorithmic Thinking</vt:lpstr>
      <vt:lpstr>Announcements</vt:lpstr>
      <vt:lpstr>Data and Computers</vt:lpstr>
      <vt:lpstr>Analog vs. Digital</vt:lpstr>
      <vt:lpstr>Representing Numbers</vt:lpstr>
      <vt:lpstr>Positional Notation</vt:lpstr>
      <vt:lpstr>Binary Numbers</vt:lpstr>
      <vt:lpstr>Binary Numbers</vt:lpstr>
      <vt:lpstr>Decimal  Binary Conversion</vt:lpstr>
      <vt:lpstr>Decimal  Binary Example #1</vt:lpstr>
      <vt:lpstr>The Function dec2bin()</vt:lpstr>
      <vt:lpstr>Encoding Data (next)</vt:lpstr>
      <vt:lpstr>Representing Characters</vt:lpstr>
      <vt:lpstr>Representing Characters</vt:lpstr>
      <vt:lpstr>Hexadecimal Numbers</vt:lpstr>
      <vt:lpstr>Same Value, Different Base</vt:lpstr>
      <vt:lpstr>Hexadecimal Numbers</vt:lpstr>
      <vt:lpstr>Hexadecimal Numbers</vt:lpstr>
      <vt:lpstr>Binary ↔ Hexadecimal</vt:lpstr>
      <vt:lpstr>Groups of Bits</vt:lpstr>
      <vt:lpstr>Error Detection</vt:lpstr>
      <vt:lpstr>Error Detection</vt:lpstr>
      <vt:lpstr>Error Detection</vt:lpstr>
      <vt:lpstr>Error Detection</vt:lpstr>
      <vt:lpstr>Aside: Communication Protocols</vt:lpstr>
      <vt:lpstr>Computing Parity Bits</vt:lpstr>
      <vt:lpstr>Computing Parity Bits</vt:lpstr>
      <vt:lpstr>Computing Parity Bits</vt:lpstr>
      <vt:lpstr>The parity() Function</vt:lpstr>
      <vt:lpstr>Groups of Bits</vt:lpstr>
      <vt:lpstr>Text Compression</vt:lpstr>
      <vt:lpstr>Binary Trees (next)</vt:lpstr>
      <vt:lpstr>Binary Trees</vt:lpstr>
      <vt:lpstr>Huffman Coding</vt:lpstr>
      <vt:lpstr>Huffman Coding</vt:lpstr>
      <vt:lpstr>The Hawaiian Alphabet</vt:lpstr>
      <vt:lpstr>The Hawaiian Alphabet</vt:lpstr>
      <vt:lpstr>Data Structures for Huffman Coding</vt:lpstr>
      <vt:lpstr>Data Structures for Huffman Coding</vt:lpstr>
      <vt:lpstr>Data Structures for Huffman Coding</vt:lpstr>
      <vt:lpstr>Huffman Coding: The Algorithm</vt:lpstr>
      <vt:lpstr>Huffman Coding: Example #1</vt:lpstr>
      <vt:lpstr>Huffman Coding: Example #1</vt:lpstr>
      <vt:lpstr>Huffman Coding: Example #1</vt:lpstr>
      <vt:lpstr>Huffman Coding: Example #1</vt:lpstr>
      <vt:lpstr>Huffman Coding: Example #1</vt:lpstr>
      <vt:lpstr>Huffman Coding: Example #1</vt:lpstr>
      <vt:lpstr>Huffman Coding: Example #1</vt:lpstr>
      <vt:lpstr>The build_tree() Function</vt:lpstr>
      <vt:lpstr>The build_tree() Function</vt:lpstr>
      <vt:lpstr>Huffman Coding: Example #1</vt:lpstr>
      <vt:lpstr>Huffman Coding: Example #1</vt:lpstr>
      <vt:lpstr>Huffman Coding: Example #1</vt:lpstr>
      <vt:lpstr>Huffman Coding: Example #2</vt:lpstr>
      <vt:lpstr>Huffman Coding: Example #2</vt:lpstr>
      <vt:lpstr>Huffman Coding: Example #2</vt:lpstr>
      <vt:lpstr>Huffman Coding: Example #2</vt:lpstr>
      <vt:lpstr>Huffman Coding: Example #3</vt:lpstr>
      <vt:lpstr>Huffman Coding: Example #3</vt:lpstr>
      <vt:lpstr>Huffman Coding: Example #3</vt:lpstr>
      <vt:lpstr>Huffman Coding: Example #3</vt:lpstr>
      <vt:lpstr>Huffman Coding: Example #3</vt:lpstr>
      <vt:lpstr>Huffman Coding: Example #3</vt:lpstr>
      <vt:lpstr>Huffman Coding: Example #3</vt:lpstr>
      <vt:lpstr>encode()/decode()</vt:lpstr>
      <vt:lpstr>encode()/decode()</vt:lpstr>
      <vt:lpstr>encode()/decode()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Computational and Algorithmic Thinking</dc:title>
  <dc:creator>Antonino Mione</dc:creator>
  <cp:lastModifiedBy>Pravin Pawar</cp:lastModifiedBy>
  <cp:revision>733</cp:revision>
  <dcterms:created xsi:type="dcterms:W3CDTF">2018-01-06T23:48:52Z</dcterms:created>
  <dcterms:modified xsi:type="dcterms:W3CDTF">2019-05-21T06:06:15Z</dcterms:modified>
</cp:coreProperties>
</file>