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3"/>
  </p:notesMasterIdLst>
  <p:sldIdLst>
    <p:sldId id="256" r:id="rId2"/>
    <p:sldId id="322" r:id="rId3"/>
    <p:sldId id="364" r:id="rId4"/>
    <p:sldId id="323" r:id="rId5"/>
    <p:sldId id="282" r:id="rId6"/>
    <p:sldId id="283" r:id="rId7"/>
    <p:sldId id="284" r:id="rId8"/>
    <p:sldId id="285" r:id="rId9"/>
    <p:sldId id="327" r:id="rId10"/>
    <p:sldId id="326" r:id="rId11"/>
    <p:sldId id="369" r:id="rId12"/>
    <p:sldId id="365" r:id="rId13"/>
    <p:sldId id="325" r:id="rId14"/>
    <p:sldId id="286" r:id="rId15"/>
    <p:sldId id="287" r:id="rId16"/>
    <p:sldId id="288" r:id="rId17"/>
    <p:sldId id="290" r:id="rId18"/>
    <p:sldId id="291" r:id="rId19"/>
    <p:sldId id="292" r:id="rId20"/>
    <p:sldId id="289" r:id="rId21"/>
    <p:sldId id="293" r:id="rId22"/>
    <p:sldId id="366" r:id="rId23"/>
    <p:sldId id="294" r:id="rId24"/>
    <p:sldId id="367" r:id="rId25"/>
    <p:sldId id="368" r:id="rId26"/>
    <p:sldId id="340" r:id="rId27"/>
    <p:sldId id="339" r:id="rId28"/>
    <p:sldId id="338" r:id="rId29"/>
    <p:sldId id="337" r:id="rId30"/>
    <p:sldId id="336" r:id="rId31"/>
    <p:sldId id="335" r:id="rId32"/>
    <p:sldId id="345" r:id="rId33"/>
    <p:sldId id="344" r:id="rId34"/>
    <p:sldId id="343" r:id="rId35"/>
    <p:sldId id="341" r:id="rId36"/>
    <p:sldId id="334" r:id="rId37"/>
    <p:sldId id="333" r:id="rId38"/>
    <p:sldId id="332" r:id="rId39"/>
    <p:sldId id="331" r:id="rId40"/>
    <p:sldId id="330" r:id="rId41"/>
    <p:sldId id="329" r:id="rId42"/>
    <p:sldId id="328" r:id="rId43"/>
    <p:sldId id="353" r:id="rId44"/>
    <p:sldId id="352" r:id="rId45"/>
    <p:sldId id="363" r:id="rId46"/>
    <p:sldId id="362" r:id="rId47"/>
    <p:sldId id="361" r:id="rId48"/>
    <p:sldId id="360" r:id="rId49"/>
    <p:sldId id="359" r:id="rId50"/>
    <p:sldId id="358" r:id="rId51"/>
    <p:sldId id="31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4HNqQtIl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iYGIDCv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– Computer programming fundamentals 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console /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console </a:t>
            </a:r>
            <a:r>
              <a:rPr lang="en-US" dirty="0"/>
              <a:t>(or interactive shell) is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window where a single command or short set of commands can be typed to the computer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computer tries to execute those command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b="1" dirty="0"/>
              <a:t>interpreter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Reads Python instructions typed into the console by the user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interpreter converts them into a form the computer’s hardware understands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language that the hardware understands is called </a:t>
            </a:r>
            <a:r>
              <a:rPr lang="en-US" b="1" dirty="0"/>
              <a:t>machine language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matter what language is used, at some point the source code must be translated into machine code for the computer to execute it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1952-7792-4B08-8769-F0FD838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E6DB-A611-42F6-85D3-99D8A4DC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Press "Win-R," type "</a:t>
            </a:r>
            <a:r>
              <a:rPr lang="en-US" dirty="0" err="1"/>
              <a:t>cmd</a:t>
            </a:r>
            <a:r>
              <a:rPr lang="en-US" dirty="0"/>
              <a:t>" and press "Enter" to open a Command Prompt session using just your keyboard. </a:t>
            </a:r>
          </a:p>
          <a:p>
            <a:r>
              <a:rPr lang="en-US" dirty="0"/>
              <a:t>Mac OS</a:t>
            </a:r>
          </a:p>
          <a:p>
            <a:pPr lvl="1"/>
            <a:r>
              <a:rPr lang="en-US" dirty="0"/>
              <a:t>Finder -&gt; Applications -&gt; Utilities -&gt; Terminal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D6CAC-3DF5-4D7E-B294-3C3B4321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8AEFB-31EB-4880-AAC4-A2823CD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Image result for how to get mac os terminal">
            <a:extLst>
              <a:ext uri="{FF2B5EF4-FFF2-40B4-BE49-F238E27FC236}">
                <a16:creationId xmlns:a16="http://schemas.microsoft.com/office/drawing/2014/main" id="{B9E08184-9A73-4C25-AA00-3E857505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3792100"/>
            <a:ext cx="3461657" cy="20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C987-CA7D-47B6-B4F0-C5CB2AB7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74" y="3828965"/>
            <a:ext cx="2725157" cy="16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91980-3FFD-4F08-B003-1F2914E6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58848-B815-4D76-B35B-A5FC70CB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D00BB4-6FEF-4958-8716-DAF638EE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678488"/>
            <a:ext cx="10058400" cy="889054"/>
          </a:xfrm>
        </p:spPr>
        <p:txBody>
          <a:bodyPr/>
          <a:lstStyle/>
          <a:p>
            <a:r>
              <a:rPr lang="en-US" dirty="0"/>
              <a:t>Some Python Statements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C93299-BA7D-483E-8FDD-FF372DE49C0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(“</a:t>
            </a:r>
            <a:r>
              <a:rPr lang="en-US" dirty="0" err="1"/>
              <a:t>helloworld</a:t>
            </a:r>
            <a:r>
              <a:rPr lang="en-US" dirty="0"/>
              <a:t>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= 1;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 = 2;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+ b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name = “SUNY”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country = “Korea”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(name + country)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Pi = 22/7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(type(name))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(type(Pi))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73F47-DC7C-42B7-945E-9F3995FD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course, an </a:t>
            </a:r>
            <a:r>
              <a:rPr lang="en-US" b="1" dirty="0"/>
              <a:t>integrated development environment </a:t>
            </a:r>
            <a:r>
              <a:rPr lang="en-US" dirty="0"/>
              <a:t>(IDE) called </a:t>
            </a:r>
            <a:r>
              <a:rPr lang="en-US" dirty="0" err="1"/>
              <a:t>PyCharm</a:t>
            </a:r>
            <a:r>
              <a:rPr lang="en-US" dirty="0"/>
              <a:t> will be used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is industry-grade software used by professional software developers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still easy enough for novice programmers to use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download and install Python from </a:t>
            </a:r>
            <a:r>
              <a:rPr lang="en-US" dirty="0">
                <a:solidFill>
                  <a:srgbClr val="FF0000"/>
                </a:solidFill>
              </a:rPr>
              <a:t>www.python.org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www.jetbrains.com/pycharm </a:t>
            </a:r>
            <a:r>
              <a:rPr lang="en-US" dirty="0"/>
              <a:t>to download and install the free </a:t>
            </a:r>
            <a:r>
              <a:rPr lang="en-US" dirty="0">
                <a:solidFill>
                  <a:srgbClr val="FF0000"/>
                </a:solidFill>
              </a:rPr>
              <a:t>Community Edition </a:t>
            </a:r>
            <a:r>
              <a:rPr lang="en-US" dirty="0"/>
              <a:t>of </a:t>
            </a:r>
            <a:r>
              <a:rPr lang="en-US" dirty="0" err="1"/>
              <a:t>PyCharm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63396"/>
            <a:ext cx="7947302" cy="397413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https://www.jetbrains.com/pycharm/download/#section=windows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7A736-4BD0-4678-91F1-AD5E429F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32" y="2321612"/>
            <a:ext cx="5766849" cy="36648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6096001" y="3463248"/>
            <a:ext cx="3174521" cy="25760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BAFB7-C80B-4626-8748-C1361048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46" y="1933852"/>
            <a:ext cx="5289001" cy="43108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6554637" y="5672140"/>
            <a:ext cx="1197634" cy="6284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890E0-0963-44AE-A3CC-9A86E402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64" y="1696563"/>
            <a:ext cx="5534025" cy="4562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3397369" y="2897161"/>
            <a:ext cx="2543355" cy="15799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C61DBB-D866-4C35-8262-04E5DA1C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82" y="1710849"/>
            <a:ext cx="554355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5167220" y="3545458"/>
            <a:ext cx="2136478" cy="5693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4D634-F5A2-4274-A1FB-1A01D64FF510}"/>
              </a:ext>
            </a:extLst>
          </p:cNvPr>
          <p:cNvSpPr/>
          <p:nvPr/>
        </p:nvSpPr>
        <p:spPr>
          <a:xfrm>
            <a:off x="6587703" y="5762445"/>
            <a:ext cx="1354350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421A-7886-4CC5-B8FF-185D5E0A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85" y="1734270"/>
            <a:ext cx="3774626" cy="16947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2072676" y="2786332"/>
            <a:ext cx="1306004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50B9B-E7E0-46C7-BA4D-3A515D8E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24" y="1734271"/>
            <a:ext cx="4471217" cy="3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B6A8E-39A0-4188-B559-063AD392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79" y="1710341"/>
            <a:ext cx="5548322" cy="466125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5914845" y="2532914"/>
            <a:ext cx="762000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B739A7-A9B0-4E6A-9944-BFE368E301E7}"/>
              </a:ext>
            </a:extLst>
          </p:cNvPr>
          <p:cNvSpPr/>
          <p:nvPr/>
        </p:nvSpPr>
        <p:spPr>
          <a:xfrm>
            <a:off x="3163379" y="6021238"/>
            <a:ext cx="1724923" cy="3528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Computer Programming Fundamentals</a:t>
            </a:r>
          </a:p>
          <a:p>
            <a:r>
              <a:rPr lang="en-US" dirty="0">
                <a:solidFill>
                  <a:schemeClr val="tx1"/>
                </a:solidFill>
              </a:rPr>
              <a:t>Reading: Read Chapter 2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6C96-539C-49E0-B8D4-9A1E1CD2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4863-5E5D-40B7-838C-9BBD70B7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35C1F-15EB-4C74-95A1-76667824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5776-F284-404D-BF66-385C9EF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AB6E-0D08-48B8-BDEC-9C1CFE5F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91" y="1694375"/>
            <a:ext cx="6223419" cy="45519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8BBDA5-9F18-40EB-809D-0266E70CBAFD}"/>
              </a:ext>
            </a:extLst>
          </p:cNvPr>
          <p:cNvSpPr/>
          <p:nvPr/>
        </p:nvSpPr>
        <p:spPr>
          <a:xfrm>
            <a:off x="4638496" y="3793898"/>
            <a:ext cx="3027513" cy="4502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5C864-FF53-4FCC-856A-3D4C969A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89" y="1787885"/>
            <a:ext cx="6996023" cy="46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E4B-3FFE-498F-84A1-4D5336BB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D145-A3B5-4D06-8B5A-B67379A1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31" y="2432963"/>
            <a:ext cx="10058400" cy="1073635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https://www.youtube.com/watch?v=wb4HNqQtIlI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4B20-5441-48C8-A7CE-82ACE53E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4C31-AD41-4F42-AB9D-70E48EF5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244158"/>
            <a:ext cx="7345362" cy="713374"/>
          </a:xfrm>
        </p:spPr>
        <p:txBody>
          <a:bodyPr>
            <a:normAutofit fontScale="90000"/>
          </a:bodyPr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228E5-FF5B-4461-9D70-DF9A5E03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038495"/>
            <a:ext cx="7381206" cy="52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7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Find out installation location of Python program:</a:t>
            </a:r>
          </a:p>
          <a:p>
            <a:r>
              <a:rPr lang="en-US" dirty="0"/>
              <a:t>Windows terminal command</a:t>
            </a:r>
          </a:p>
          <a:p>
            <a:pPr lvl="1"/>
            <a:r>
              <a:rPr lang="en-US" dirty="0"/>
              <a:t>where python</a:t>
            </a:r>
          </a:p>
          <a:p>
            <a:r>
              <a:rPr lang="en-US" dirty="0"/>
              <a:t>Mac terminal command</a:t>
            </a:r>
          </a:p>
          <a:p>
            <a:pPr lvl="1"/>
            <a:r>
              <a:rPr lang="en-US" dirty="0"/>
              <a:t>which python3</a:t>
            </a:r>
          </a:p>
          <a:p>
            <a:r>
              <a:rPr lang="en-US" dirty="0"/>
              <a:t>Note down the paths of python installation.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9408"/>
          </a:xfrm>
        </p:spPr>
        <p:txBody>
          <a:bodyPr>
            <a:normAutofit/>
          </a:bodyPr>
          <a:lstStyle/>
          <a:p>
            <a:r>
              <a:rPr lang="en-US" sz="4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906012"/>
            <a:ext cx="10058400" cy="4023360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Change project settings (and New Project Settings) in PyCharm: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09BFC-F401-457A-82F2-4467D2E7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8" y="1287816"/>
            <a:ext cx="7014361" cy="49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and run a stand-alone Python program: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err="1"/>
              <a:t>PyCharm</a:t>
            </a:r>
            <a:r>
              <a:rPr lang="en-US" dirty="0"/>
              <a:t> and press the “Create New Project” button.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Pick a “Location” and name for the Project (e.g., “CSE 101”).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File Menu &gt; New &gt; Python File and enter the name of the file for the source code.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the program and save the file.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After saving, go to Run Menu &gt; Run.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name of the program file to run it.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time the program is to be run: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Hit the green triangle in the lower-left corner of the screen.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Or, right-click the name of the file and choose Run.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Expression </a:t>
            </a:r>
            <a:r>
              <a:rPr lang="en-US" dirty="0"/>
              <a:t>represent something like a number, string or value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'Hello, world!' </a:t>
            </a:r>
            <a:r>
              <a:rPr lang="en-US" dirty="0"/>
              <a:t>is an expression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has a value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case, it’s a </a:t>
            </a:r>
            <a:r>
              <a:rPr lang="en-US" b="1" dirty="0"/>
              <a:t>string </a:t>
            </a:r>
            <a:r>
              <a:rPr lang="en-US" dirty="0"/>
              <a:t>(a sequence of characters)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 are also expressions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5 is an </a:t>
            </a:r>
            <a:r>
              <a:rPr lang="en-US" b="1" dirty="0"/>
              <a:t>integer </a:t>
            </a:r>
            <a:r>
              <a:rPr lang="en-US" dirty="0"/>
              <a:t>expression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an integer is zero, or a positive or negative whole number with no fractional part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12.36 is a </a:t>
            </a:r>
            <a:r>
              <a:rPr lang="en-US" b="1" dirty="0"/>
              <a:t>floating-point </a:t>
            </a:r>
            <a:r>
              <a:rPr lang="en-US" dirty="0"/>
              <a:t>expression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floating-point </a:t>
            </a:r>
            <a:r>
              <a:rPr lang="en-US" dirty="0"/>
              <a:t>is a format that computers use to represent </a:t>
            </a:r>
            <a:r>
              <a:rPr lang="en-US" b="1" dirty="0"/>
              <a:t>real </a:t>
            </a:r>
            <a:r>
              <a:rPr lang="en-US" dirty="0"/>
              <a:t>numbers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a real number is zero, or a positive or negative number that might have a fractional part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expression may consists of operators and operands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2 * 9 </a:t>
            </a:r>
            <a:r>
              <a:rPr lang="en-US" dirty="0"/>
              <a:t>is an expression and represents a multiplication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also has </a:t>
            </a:r>
            <a:r>
              <a:rPr lang="en-US" b="1" dirty="0"/>
              <a:t>Boolean </a:t>
            </a:r>
            <a:r>
              <a:rPr lang="en-US" dirty="0"/>
              <a:t>expressions, which are expressions that can be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Boolean expressions allow programs to change their behavior from one run to the next. (More soon).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there are least three kinds of data in Python programming: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true/false (Boolean)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computer programming, there is a wide variety of data because there is a wide variety of problems that computers can help to solve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6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of the simplest statements in Python involve arithmetic expressions, which contain numbers (operands) and mathematical operators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Arithmetic in Python follows the </a:t>
            </a:r>
            <a:r>
              <a:rPr lang="en-US" dirty="0">
                <a:solidFill>
                  <a:srgbClr val="FF0000"/>
                </a:solidFill>
              </a:rPr>
              <a:t>PEMDAS</a:t>
            </a:r>
            <a:r>
              <a:rPr lang="en-US" dirty="0"/>
              <a:t> rule: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First, evaluate all expressions in parentheses </a:t>
            </a:r>
            <a:r>
              <a:rPr lang="en-US" dirty="0">
                <a:solidFill>
                  <a:srgbClr val="FF0000"/>
                </a:solidFill>
              </a:rPr>
              <a:t>(P)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perform exponentiations </a:t>
            </a:r>
            <a:r>
              <a:rPr lang="en-US" dirty="0">
                <a:solidFill>
                  <a:srgbClr val="FF0000"/>
                </a:solidFill>
              </a:rPr>
              <a:t>(E)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Next, perform multiplications </a:t>
            </a:r>
            <a:r>
              <a:rPr lang="en-US" dirty="0">
                <a:solidFill>
                  <a:srgbClr val="FF0000"/>
                </a:solidFill>
              </a:rPr>
              <a:t>(M)</a:t>
            </a:r>
            <a:r>
              <a:rPr lang="en-US" dirty="0"/>
              <a:t> and divisions </a:t>
            </a:r>
            <a:r>
              <a:rPr lang="en-US" dirty="0">
                <a:solidFill>
                  <a:srgbClr val="FF0000"/>
                </a:solidFill>
              </a:rPr>
              <a:t>(D) </a:t>
            </a:r>
            <a:r>
              <a:rPr lang="en-US" dirty="0"/>
              <a:t>in left-to-right order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Finally, perform additions </a:t>
            </a:r>
            <a:r>
              <a:rPr lang="en-US" dirty="0">
                <a:solidFill>
                  <a:srgbClr val="FF0000"/>
                </a:solidFill>
              </a:rPr>
              <a:t>(A) </a:t>
            </a:r>
            <a:r>
              <a:rPr lang="en-US" dirty="0"/>
              <a:t>and subtractions </a:t>
            </a:r>
            <a:r>
              <a:rPr lang="en-US" dirty="0">
                <a:solidFill>
                  <a:srgbClr val="FF0000"/>
                </a:solidFill>
              </a:rPr>
              <a:t>(S) </a:t>
            </a:r>
            <a:r>
              <a:rPr lang="en-US" dirty="0"/>
              <a:t>in left-to-right order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29A6-DAA2-40F6-BED1-A11486A4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550D-ACCF-4F54-90CE-C2DFF1E2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is a program that manages computer hardware and software resources, and provide common services for computer applications.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77E14-DE53-488D-9A8F-C0D87124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6DF3-BDD0-487A-95D0-1E5D90A8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hddmag.com/wp-content/uploads/2017/07/Linux-vs-Windows-vs-Mac-1068x480.jpg">
            <a:extLst>
              <a:ext uri="{FF2B5EF4-FFF2-40B4-BE49-F238E27FC236}">
                <a16:creationId xmlns:a16="http://schemas.microsoft.com/office/drawing/2014/main" id="{9600BEDC-62BA-4A95-AE0D-93AC16A9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69" y="2780923"/>
            <a:ext cx="6632121" cy="29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symbols used for operators are commonly used in other languages and applications (e.g., spreadsheets)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add: +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subtract: -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multiplication: *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division for real numbers: 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division for integers: // (when a remainder is not needed or desired)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remainder: % (gives the remainder of an </a:t>
            </a:r>
            <a:r>
              <a:rPr lang="en-US" i="1" dirty="0"/>
              <a:t>integer </a:t>
            </a:r>
            <a:r>
              <a:rPr lang="en-US" dirty="0"/>
              <a:t>division)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exponentiation: **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05720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+ 5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16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–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*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55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/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2.2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//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example shows </a:t>
            </a:r>
            <a:r>
              <a:rPr lang="en-US" b="1" dirty="0"/>
              <a:t>integer division</a:t>
            </a:r>
            <a:r>
              <a:rPr lang="en-US" dirty="0"/>
              <a:t>. Any remainder is discarded.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11 %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computer divides 11 by 5 and returns the remainder (which is 1) instead of the quotient (which is 2).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remainder operator only with integers.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48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** operator does exponentiation or raises a number to a power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2 ** 5 would be 32 because 2</a:t>
            </a:r>
            <a:r>
              <a:rPr lang="en-US" baseline="30000" dirty="0"/>
              <a:t>5</a:t>
            </a:r>
            <a:r>
              <a:rPr lang="en-US" dirty="0"/>
              <a:t> = 32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raising a number to the power ½ is the same as taking a square root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16 ** 0.5 would be the same as √16 which is 4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2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constant π is built into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the programmer must make it available by </a:t>
            </a:r>
            <a:r>
              <a:rPr lang="en-US" b="1" dirty="0"/>
              <a:t>import</a:t>
            </a:r>
            <a:r>
              <a:rPr lang="en-US" dirty="0"/>
              <a:t>ing the </a:t>
            </a:r>
            <a:r>
              <a:rPr lang="en-US" b="1" dirty="0"/>
              <a:t>math module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import math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the expression </a:t>
            </a:r>
            <a:r>
              <a:rPr lang="en-US" b="1" dirty="0" err="1"/>
              <a:t>math.pi</a:t>
            </a:r>
            <a:r>
              <a:rPr lang="en-US" b="1" dirty="0"/>
              <a:t> </a:t>
            </a:r>
            <a:r>
              <a:rPr lang="en-US" dirty="0"/>
              <a:t>can be used in expressions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math.pi</a:t>
            </a:r>
            <a:r>
              <a:rPr lang="en-US" b="1" dirty="0"/>
              <a:t> * 2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Python module is a file consisting of Python source code that are all related somehow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</a:t>
            </a:r>
            <a:r>
              <a:rPr lang="en-US" b="1" dirty="0"/>
              <a:t>math </a:t>
            </a:r>
            <a:r>
              <a:rPr lang="en-US" dirty="0"/>
              <a:t>module contains code pertaining to mathematical functions and constants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37582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variable </a:t>
            </a:r>
            <a:r>
              <a:rPr lang="en-US" dirty="0"/>
              <a:t>in computer programming is similar to the concept of a variable in mathematics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name for some value or quantity of interest in a given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program, variables can store a person’s age, GPA, name, or almost any other kind of information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Value is temporarily stored in the main memory (RAM) of the computer while the program is running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variable is a kind of </a:t>
            </a:r>
            <a:r>
              <a:rPr lang="en-US" b="1" dirty="0"/>
              <a:t>identifier </a:t>
            </a:r>
            <a:r>
              <a:rPr lang="en-US" dirty="0"/>
              <a:t>because it identifies (names) something in source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important to choose identifiers (e.g., variable names) that are informative and helpful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/>
              <a:t>first_name</a:t>
            </a:r>
            <a:r>
              <a:rPr lang="en-US" b="1" dirty="0"/>
              <a:t> </a:t>
            </a:r>
            <a:r>
              <a:rPr lang="en-US" dirty="0"/>
              <a:t>would be a good variable to store a person’s first name, whereas 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would not be as good because it’s less informative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how the underscore is used to separate words that define the identifier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Spaces are not allowed in variable names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Python variable name may contain lowercase letters, uppercase letters, digits and underscores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character must be a letter or underscore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 and uppercase letters are treated as completely different characters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Because of this we say that Python is a </a:t>
            </a:r>
            <a:r>
              <a:rPr lang="en-US" b="1" dirty="0"/>
              <a:t>case-sensitive language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First_Name</a:t>
            </a:r>
            <a:r>
              <a:rPr lang="en-US" dirty="0"/>
              <a:t>, </a:t>
            </a:r>
            <a:r>
              <a:rPr lang="en-US" b="1" dirty="0" err="1"/>
              <a:t>first_name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FIRST_NAME </a:t>
            </a:r>
            <a:r>
              <a:rPr lang="en-US" dirty="0"/>
              <a:t>would all be treated as different identifiers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a number of </a:t>
            </a:r>
            <a:r>
              <a:rPr lang="en-US" b="1" dirty="0"/>
              <a:t>keywords </a:t>
            </a:r>
            <a:r>
              <a:rPr lang="en-US" dirty="0"/>
              <a:t>built into the Python language that have pre-defined meanings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Predefined keywords may not be used as variables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give a value to a variable, write an </a:t>
            </a:r>
            <a:r>
              <a:rPr lang="en-US" b="1" dirty="0"/>
              <a:t>assignment 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assignment statement consists of a variable name, the equals sign, and a value or expression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count = 3 </a:t>
            </a:r>
            <a:r>
              <a:rPr lang="en-US" dirty="0"/>
              <a:t>(“count is 3” or “count becomes 3”)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total = 3.85 + 12.9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firstName</a:t>
            </a:r>
            <a:r>
              <a:rPr lang="en-US" b="1" dirty="0">
                <a:latin typeface="Rockwell" panose="02060603020205020403" pitchFamily="18" charset="0"/>
              </a:rPr>
              <a:t> = ‘Susan’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examples show three different data types: an integer, a real number, and a string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assigning a value to a variable, you can change the value of the variable with another assignment 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total = 5 + 8 + 3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… other code here …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total = 17 + 6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… etc. …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 can also appear on the right-hand side (RHS) of an assignment 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next_year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this_year</a:t>
            </a:r>
            <a:r>
              <a:rPr lang="en-US" b="1" dirty="0">
                <a:latin typeface="Rockwell" panose="02060603020205020403" pitchFamily="18" charset="0"/>
              </a:rPr>
              <a:t> + 1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total_bill</a:t>
            </a:r>
            <a:r>
              <a:rPr lang="en-US" b="1" dirty="0">
                <a:latin typeface="Rockwell" panose="02060603020205020403" pitchFamily="18" charset="0"/>
              </a:rPr>
              <a:t> = subtotal + tax + tip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Want to compute the area of a square countertop with one corner cut off, as shown here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54E9D-C310-4ADD-A353-ABF78A7A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1" y="2903861"/>
            <a:ext cx="8810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Assume that the triangular cut-out begins halfway along each edge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computation is needed only once, say for a 100cm-long countertop, can write a statement like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100**2 - 50*50/2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this code has a few issues with it: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just a formula of sorts with no explanation of what the numbers mean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works only for countertops exactly 100 cm long. What if we had countertops of other sizes?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a computer programming language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Relatively simple </a:t>
            </a:r>
            <a:r>
              <a:rPr lang="en-US" b="1" dirty="0"/>
              <a:t>syntax </a:t>
            </a:r>
            <a:r>
              <a:rPr lang="en-US" dirty="0"/>
              <a:t>(set of rules programmers must follow when writing programs)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can be used to write simple programs that do basic calculations or very complicated ones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write basic games!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popular with scientists because they can do complex data analysis by writing short programs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can be installed on a wide variety of computer types and operating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first issue: lack of clarity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area = area of square - area of triangle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area of triangle is 1/2 base*height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100**2 - 50*50/2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lines beginning with the # symbol are called </a:t>
            </a:r>
            <a:r>
              <a:rPr lang="en-US" b="1" dirty="0"/>
              <a:t>comments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Comments are notes that the programmer writes to explain what the program does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Comments do not affect the input or output of the program or anything about how it runs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let’s address the other issue: lack of generality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side 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square = side**2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triangle = (side/2)**2 /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square – triangle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compute the area for a countertop of a different size, simply change the first line: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side = 100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code is also more readable; comments aren’t needed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an example of </a:t>
            </a:r>
            <a:r>
              <a:rPr lang="en-US" b="1" dirty="0"/>
              <a:t>self-documenting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spacing in between variables, numbers, and operator is optional, but is included here to make the formulas easier to read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8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improve the code further, make it interactive so that the user can provide the value for </a:t>
            </a:r>
            <a:r>
              <a:rPr lang="en-US" b="1" dirty="0"/>
              <a:t>side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 this by writing an </a:t>
            </a:r>
            <a:r>
              <a:rPr lang="en-US" b="1" dirty="0"/>
              <a:t>input 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input statement reads a string from the keyboard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part of an input statement, the programmer must give a </a:t>
            </a:r>
            <a:r>
              <a:rPr lang="en-US" b="1" dirty="0"/>
              <a:t>prompt </a:t>
            </a:r>
            <a:r>
              <a:rPr lang="en-US" dirty="0"/>
              <a:t>message that tells the user what they should enter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name = input(</a:t>
            </a:r>
            <a:r>
              <a:rPr lang="en-US" dirty="0"/>
              <a:t>’</a:t>
            </a:r>
            <a:r>
              <a:rPr lang="en-US" b="1" dirty="0"/>
              <a:t>What is your name?</a:t>
            </a:r>
            <a:r>
              <a:rPr lang="en-US" dirty="0"/>
              <a:t> ’</a:t>
            </a:r>
            <a:r>
              <a:rPr lang="en-US" b="1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person’s name will be </a:t>
            </a:r>
            <a:r>
              <a:rPr lang="en-US" i="1" dirty="0"/>
              <a:t>assigned to </a:t>
            </a:r>
            <a:r>
              <a:rPr lang="en-US" dirty="0"/>
              <a:t>the </a:t>
            </a:r>
            <a:r>
              <a:rPr lang="en-US" b="1" dirty="0"/>
              <a:t>name </a:t>
            </a:r>
            <a:r>
              <a:rPr lang="en-US" dirty="0"/>
              <a:t>variable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could also say that we are </a:t>
            </a:r>
            <a:r>
              <a:rPr lang="en-US" i="1" dirty="0"/>
              <a:t>saving </a:t>
            </a:r>
            <a:r>
              <a:rPr lang="en-US" dirty="0"/>
              <a:t>the person’s name in the </a:t>
            </a:r>
            <a:r>
              <a:rPr lang="en-US" b="1" dirty="0"/>
              <a:t>name </a:t>
            </a:r>
            <a:r>
              <a:rPr lang="en-US" dirty="0"/>
              <a:t>variable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9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case of the area calculation, the user should enter a number, not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following: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side = </a:t>
            </a:r>
            <a:r>
              <a:rPr lang="nb-NO" b="1" dirty="0"/>
              <a:t>int(input(</a:t>
            </a:r>
            <a:r>
              <a:rPr lang="en-US" b="1" dirty="0"/>
              <a:t>‘</a:t>
            </a:r>
            <a:r>
              <a:rPr lang="nb-NO" b="1" dirty="0"/>
              <a:t>Enter side length:’))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collect a floating-point number, use: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b="1" dirty="0"/>
              <a:t>side = float(input(‘Enter side length:’))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type chosen – </a:t>
            </a:r>
            <a:r>
              <a:rPr lang="en-US" b="1" dirty="0"/>
              <a:t>int </a:t>
            </a:r>
            <a:r>
              <a:rPr lang="en-US" dirty="0"/>
              <a:t>vs. </a:t>
            </a:r>
            <a:r>
              <a:rPr lang="en-US" b="1" dirty="0"/>
              <a:t>float </a:t>
            </a:r>
            <a:r>
              <a:rPr lang="en-US" dirty="0"/>
              <a:t>– depends on the application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this program, read in a float so the user could enter a fraction of a centimeter if desired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last piece of the puzzle is how to display the final result on the computer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42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print </a:t>
            </a:r>
            <a:r>
              <a:rPr lang="en-US" dirty="0"/>
              <a:t>is a Python command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tells Python to display some text on the screen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Python commands are lowercase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syntax to print a basic message is just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print(‘Hello, world!’)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Any text printed with additional print commands will appear on a new line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Python to print the next output on the same line, do this instead: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print(‘Hello, world!’, end=‘’) # for python3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</a:t>
            </a:r>
            <a:r>
              <a:rPr lang="en-US" i="1" dirty="0"/>
              <a:t>print this message, but do not automatically go to the next line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3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print a number, it must first be converted into a string, like so: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print(‘The area is ’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(area))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assumption here is that </a:t>
            </a:r>
            <a:r>
              <a:rPr lang="en-US" b="1" dirty="0"/>
              <a:t>area </a:t>
            </a:r>
            <a:r>
              <a:rPr lang="en-US" dirty="0"/>
              <a:t>is a variable that contains the value we want to print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used in this fashion, the + symbol performs </a:t>
            </a:r>
            <a:r>
              <a:rPr lang="en-US" b="1" dirty="0"/>
              <a:t>string concatenation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simply means Python will join the two strings together into 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0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countertop.py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This program prints the area of a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countertop formed by cutting the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corner off a square piece of material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(e.g., granite).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b="1" dirty="0">
                <a:latin typeface="Rockwell" panose="02060603020205020403" pitchFamily="18" charset="0"/>
              </a:rPr>
              <a:t>side = float(input('Enter side length: '))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square = side**2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triangle = (side/2)**2 / 2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square - triangle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print('The area is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(area))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is an example of the remainder operator in integer division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 total number of cents, the computer should print how many dimes, nickels, and pennies are needed to make that change while minimizing the number of coins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will make good use of 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use the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command to print variables containing numbers to the screen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Recall that </a:t>
            </a:r>
            <a:r>
              <a:rPr lang="en-US" sz="1600" b="1" dirty="0" err="1"/>
              <a:t>str</a:t>
            </a:r>
            <a:r>
              <a:rPr lang="en-US" sz="1600" b="1" dirty="0"/>
              <a:t> </a:t>
            </a:r>
            <a:r>
              <a:rPr lang="en-US" sz="1600" dirty="0"/>
              <a:t>converts a number to a string so that it can be concatenated with other strings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1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cents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(input("Enter the number of cents: "))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dimes = cents // 10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cents = cents % 10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nickels = cents // 5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cents = cents % 5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pennies = cents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print("That number of cents is equal to " +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(dimes) + " dimes, "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(nickels) + "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nickels and "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(pennies) + " pennies.")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7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Escape sequences in programming languages like Python allow printing characters (symbols) on the screen that perform special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some of the escape sequences are: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\t </a:t>
            </a:r>
            <a:r>
              <a:rPr lang="en-US" dirty="0"/>
              <a:t>shifts the text to the right by one tab stop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\n </a:t>
            </a:r>
            <a:r>
              <a:rPr lang="en-US" dirty="0"/>
              <a:t>prints a newline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\” </a:t>
            </a:r>
            <a:r>
              <a:rPr lang="en-US" dirty="0"/>
              <a:t>prints</a:t>
            </a:r>
            <a:r>
              <a:rPr lang="fr-FR" dirty="0"/>
              <a:t> a double </a:t>
            </a:r>
            <a:r>
              <a:rPr lang="en-US" dirty="0"/>
              <a:t>quotation </a:t>
            </a:r>
            <a:r>
              <a:rPr lang="fr-FR" dirty="0"/>
              <a:t>mark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\’ </a:t>
            </a:r>
            <a:r>
              <a:rPr lang="en-US" dirty="0"/>
              <a:t>prints a single quotation mark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lone backslash character is called the </a:t>
            </a:r>
            <a:r>
              <a:rPr lang="en-US" b="1" dirty="0"/>
              <a:t>line-continuation character </a:t>
            </a:r>
            <a:r>
              <a:rPr lang="en-US" dirty="0"/>
              <a:t>(it’s not really an escape sequence, though)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symbol is a signal to Python that the current statement spans two or more lines of a file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39" y="1805610"/>
            <a:ext cx="7345363" cy="393192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B0449-FFD5-4E34-B4BC-AEF4930D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1" y="2385046"/>
            <a:ext cx="5487436" cy="37919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165289" y="4306881"/>
            <a:ext cx="2146852" cy="472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38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limerick.py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Source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print(‘There was an old man with a beard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Who said,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\"</a:t>
            </a:r>
            <a:r>
              <a:rPr lang="en-US" b="1" dirty="0">
                <a:latin typeface="Rockwell" panose="02060603020205020403" pitchFamily="18" charset="0"/>
              </a:rPr>
              <a:t>It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\'</a:t>
            </a:r>
            <a:r>
              <a:rPr lang="en-US" b="1" dirty="0">
                <a:latin typeface="Rockwell" panose="02060603020205020403" pitchFamily="18" charset="0"/>
              </a:rPr>
              <a:t>s just how I feared!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\"\n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t</a:t>
            </a:r>
            <a:r>
              <a:rPr lang="en-US" b="1" dirty="0" err="1">
                <a:latin typeface="Rockwell" panose="02060603020205020403" pitchFamily="18" charset="0"/>
              </a:rPr>
              <a:t>Two</a:t>
            </a:r>
            <a:r>
              <a:rPr lang="en-US" b="1" dirty="0">
                <a:latin typeface="Rockwell" panose="02060603020205020403" pitchFamily="18" charset="0"/>
              </a:rPr>
              <a:t> owls and a hen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t</a:t>
            </a:r>
            <a:r>
              <a:rPr lang="en-US" b="1" dirty="0" err="1">
                <a:latin typeface="Rockwell" panose="02060603020205020403" pitchFamily="18" charset="0"/>
              </a:rPr>
              <a:t>Four</a:t>
            </a:r>
            <a:r>
              <a:rPr lang="en-US" b="1" dirty="0">
                <a:latin typeface="Rockwell" panose="02060603020205020403" pitchFamily="18" charset="0"/>
              </a:rPr>
              <a:t> larks and a wren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Have all built their nests in my beard.’)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Output: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There was an old man with a beard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Who said, "It's just how I feared!"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Two owls and a hen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Four larks and a wren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Have all built their nests in my beard.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39" y="1805610"/>
            <a:ext cx="7345363" cy="393192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A4545-BFBD-44A6-A85B-E865FF6F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67" y="1805610"/>
            <a:ext cx="6843623" cy="421146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420331" y="5373885"/>
            <a:ext cx="2146852" cy="472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4536787" y="2932982"/>
            <a:ext cx="4814247" cy="1285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030761-18EC-4614-827F-55A9A01A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19" y="1719621"/>
            <a:ext cx="7345362" cy="4501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1" y="149351"/>
            <a:ext cx="10058400" cy="1450757"/>
          </a:xfrm>
        </p:spPr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420331" y="4214785"/>
            <a:ext cx="1744680" cy="3485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4267966" y="3429000"/>
            <a:ext cx="3767576" cy="7461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4A41-CE9E-42A5-86FF-FF9E1605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56" y="246317"/>
            <a:ext cx="10058400" cy="1450757"/>
          </a:xfrm>
        </p:spPr>
        <p:txBody>
          <a:bodyPr/>
          <a:lstStyle/>
          <a:p>
            <a:r>
              <a:rPr lang="en-US" dirty="0"/>
              <a:t>Python Installation  on MacBook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0980-F846-495C-902E-DC5EAC34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5" y="2621902"/>
            <a:ext cx="5787893" cy="126896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https://www.youtube.com/watch?v=8BiYGIDCvvA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555C5-4992-4FAC-BFEA-9D62C13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1628-140F-428E-98C5-B141DE02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computer program is a sequence of instructions the computer executes to solve a well-defined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instructions or steps the programmer writes constitute the </a:t>
            </a:r>
            <a:r>
              <a:rPr lang="en-US" b="1" dirty="0"/>
              <a:t>source code </a:t>
            </a:r>
            <a:r>
              <a:rPr lang="en-US" dirty="0"/>
              <a:t>of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many of these instructions look like regular, everyday English with some extra punctuation thrown in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two basic ways to give commands written in Python to the computer: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Type individual instructions via a </a:t>
            </a:r>
            <a:r>
              <a:rPr lang="en-US" b="1" dirty="0"/>
              <a:t>shell</a:t>
            </a:r>
            <a:r>
              <a:rPr lang="en-US" dirty="0"/>
              <a:t>, an interactive program that executes the commands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a complete, stand-alone </a:t>
            </a:r>
            <a:r>
              <a:rPr lang="en-US" b="1" dirty="0"/>
              <a:t>application </a:t>
            </a:r>
            <a:r>
              <a:rPr lang="en-US" dirty="0"/>
              <a:t>that we can run over and 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3006</TotalTime>
  <Words>3643</Words>
  <Application>Microsoft Office PowerPoint</Application>
  <PresentationFormat>Widescreen</PresentationFormat>
  <Paragraphs>400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What is an Operating System? </vt:lpstr>
      <vt:lpstr>What is Python?</vt:lpstr>
      <vt:lpstr>Python Installation on Windows</vt:lpstr>
      <vt:lpstr>Python Installation on Windows</vt:lpstr>
      <vt:lpstr>Python Installation on Windows</vt:lpstr>
      <vt:lpstr>Python Installation  on MacBook</vt:lpstr>
      <vt:lpstr>What is a computer program?</vt:lpstr>
      <vt:lpstr>Python console / interactive shell</vt:lpstr>
      <vt:lpstr>Opening a Terminal</vt:lpstr>
      <vt:lpstr>Some Python Statements</vt:lpstr>
      <vt:lpstr>The PyCharm IDE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Project</vt:lpstr>
      <vt:lpstr>PyCharm IDE</vt:lpstr>
      <vt:lpstr>PyCharm Installation on Mac</vt:lpstr>
      <vt:lpstr>PyCharm IDE</vt:lpstr>
      <vt:lpstr>Setting Default Python Interpreter in PyCharm</vt:lpstr>
      <vt:lpstr>Setting Default Python Interpreter in PyCharm</vt:lpstr>
      <vt:lpstr>PyCharm basics</vt:lpstr>
      <vt:lpstr>Expressions</vt:lpstr>
      <vt:lpstr>Expressions</vt:lpstr>
      <vt:lpstr>Arithmetic in Python</vt:lpstr>
      <vt:lpstr>Arithmetic in Python</vt:lpstr>
      <vt:lpstr>Examples of arithmetic in Python</vt:lpstr>
      <vt:lpstr>Arithmetic in Python</vt:lpstr>
      <vt:lpstr>Arithmetic in Python</vt:lpstr>
      <vt:lpstr>Variables</vt:lpstr>
      <vt:lpstr>Variables</vt:lpstr>
      <vt:lpstr>Assignment statements</vt:lpstr>
      <vt:lpstr>Assignment statements</vt:lpstr>
      <vt:lpstr>Example: Area calculation</vt:lpstr>
      <vt:lpstr>Example: Area calculation</vt:lpstr>
      <vt:lpstr>Example: Area calculation</vt:lpstr>
      <vt:lpstr>Example: Area calculation</vt:lpstr>
      <vt:lpstr>Aside: input statements</vt:lpstr>
      <vt:lpstr>Example: Area calculation</vt:lpstr>
      <vt:lpstr>Aside: print statements</vt:lpstr>
      <vt:lpstr>Aside: print statements</vt:lpstr>
      <vt:lpstr>Example: countertop.py</vt:lpstr>
      <vt:lpstr>Example: coins.py</vt:lpstr>
      <vt:lpstr>Example: coins.py</vt:lpstr>
      <vt:lpstr>Escape sequences</vt:lpstr>
      <vt:lpstr>Example: limerick.py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158</cp:revision>
  <dcterms:created xsi:type="dcterms:W3CDTF">2018-01-06T23:48:52Z</dcterms:created>
  <dcterms:modified xsi:type="dcterms:W3CDTF">2019-03-05T05:08:21Z</dcterms:modified>
</cp:coreProperties>
</file>