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3"/>
  </p:notesMasterIdLst>
  <p:sldIdLst>
    <p:sldId id="256" r:id="rId2"/>
    <p:sldId id="322" r:id="rId3"/>
    <p:sldId id="323" r:id="rId4"/>
    <p:sldId id="339" r:id="rId5"/>
    <p:sldId id="338" r:id="rId6"/>
    <p:sldId id="337" r:id="rId7"/>
    <p:sldId id="336" r:id="rId8"/>
    <p:sldId id="335" r:id="rId9"/>
    <p:sldId id="334" r:id="rId10"/>
    <p:sldId id="333" r:id="rId11"/>
    <p:sldId id="332" r:id="rId12"/>
    <p:sldId id="348" r:id="rId13"/>
    <p:sldId id="347" r:id="rId14"/>
    <p:sldId id="346" r:id="rId15"/>
    <p:sldId id="345" r:id="rId16"/>
    <p:sldId id="344" r:id="rId17"/>
    <p:sldId id="379" r:id="rId18"/>
    <p:sldId id="380" r:id="rId19"/>
    <p:sldId id="381" r:id="rId20"/>
    <p:sldId id="343" r:id="rId21"/>
    <p:sldId id="342" r:id="rId22"/>
    <p:sldId id="382" r:id="rId23"/>
    <p:sldId id="383" r:id="rId24"/>
    <p:sldId id="385" r:id="rId25"/>
    <p:sldId id="386" r:id="rId26"/>
    <p:sldId id="387" r:id="rId27"/>
    <p:sldId id="388" r:id="rId28"/>
    <p:sldId id="389" r:id="rId29"/>
    <p:sldId id="341" r:id="rId30"/>
    <p:sldId id="340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90" r:id="rId40"/>
    <p:sldId id="391" r:id="rId41"/>
    <p:sldId id="392" r:id="rId42"/>
    <p:sldId id="357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358" r:id="rId51"/>
    <p:sldId id="359" r:id="rId52"/>
    <p:sldId id="360" r:id="rId53"/>
    <p:sldId id="361" r:id="rId54"/>
    <p:sldId id="362" r:id="rId55"/>
    <p:sldId id="465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406" r:id="rId69"/>
    <p:sldId id="405" r:id="rId70"/>
    <p:sldId id="404" r:id="rId71"/>
    <p:sldId id="403" r:id="rId72"/>
    <p:sldId id="402" r:id="rId73"/>
    <p:sldId id="401" r:id="rId74"/>
    <p:sldId id="400" r:id="rId75"/>
    <p:sldId id="375" r:id="rId76"/>
    <p:sldId id="407" r:id="rId77"/>
    <p:sldId id="408" r:id="rId78"/>
    <p:sldId id="409" r:id="rId79"/>
    <p:sldId id="376" r:id="rId80"/>
    <p:sldId id="377" r:id="rId81"/>
    <p:sldId id="378" r:id="rId82"/>
    <p:sldId id="331" r:id="rId83"/>
    <p:sldId id="330" r:id="rId84"/>
    <p:sldId id="329" r:id="rId85"/>
    <p:sldId id="422" r:id="rId86"/>
    <p:sldId id="328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434" r:id="rId99"/>
    <p:sldId id="435" r:id="rId100"/>
    <p:sldId id="436" r:id="rId101"/>
    <p:sldId id="437" r:id="rId102"/>
    <p:sldId id="438" r:id="rId103"/>
    <p:sldId id="439" r:id="rId104"/>
    <p:sldId id="440" r:id="rId105"/>
    <p:sldId id="421" r:id="rId106"/>
    <p:sldId id="42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19" r:id="rId128"/>
    <p:sldId id="418" r:id="rId129"/>
    <p:sldId id="417" r:id="rId130"/>
    <p:sldId id="461" r:id="rId131"/>
    <p:sldId id="462" r:id="rId132"/>
    <p:sldId id="463" r:id="rId133"/>
    <p:sldId id="464" r:id="rId134"/>
    <p:sldId id="416" r:id="rId135"/>
    <p:sldId id="415" r:id="rId136"/>
    <p:sldId id="414" r:id="rId137"/>
    <p:sldId id="413" r:id="rId138"/>
    <p:sldId id="412" r:id="rId139"/>
    <p:sldId id="411" r:id="rId140"/>
    <p:sldId id="410" r:id="rId141"/>
    <p:sldId id="318" r:id="rId14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5E667E-A4AF-489F-ABBC-742CDB752D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ix.cs.uoregon.edu/~conery/eic/python/installation.html" TargetMode="External"/><Relationship Id="rId2" Type="http://schemas.openxmlformats.org/officeDocument/2006/relationships/hyperlink" Target="http://ix.cs.uoregon.edu/~conery/eic/python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 – Iteration, Lists, and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kind of object can be stored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statement defines a list with three strings: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breakfast = ['green eggs', 'ham', 'toast']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what happens when we ask Python how many objects are in this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(breakfast) # returns the value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did not count the individual letters with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cf.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(‘apple’) </a:t>
            </a:r>
            <a:r>
              <a:rPr lang="en-US" dirty="0"/>
              <a:t>returns 5 # with a string, it counts the individual letters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contains three string objects, so the return value of the call to </a:t>
            </a:r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is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26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3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  <a:endParaRPr lang="en-US" sz="20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89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  <a:endParaRPr lang="en-US" sz="20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79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52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60997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48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the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for-loop can be used to iterate over the characters of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how this works, let’s look a function called </a:t>
            </a:r>
            <a:r>
              <a:rPr lang="en-US" b="1" dirty="0" err="1"/>
              <a:t>count_vowels</a:t>
            </a:r>
            <a:r>
              <a:rPr lang="en-US" b="1" dirty="0"/>
              <a:t> </a:t>
            </a:r>
            <a:r>
              <a:rPr lang="en-US" dirty="0"/>
              <a:t>that counts the number of vowels (lowercase or uppercase) in a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make this problem a little easier to solve, we will call the </a:t>
            </a:r>
            <a:r>
              <a:rPr lang="en-US" b="1" dirty="0"/>
              <a:t>lower() </a:t>
            </a:r>
            <a:r>
              <a:rPr lang="en-US" dirty="0"/>
              <a:t>method for strings, which makes a copy of a given string and changes all the uppercase letters to lowercase (</a:t>
            </a:r>
            <a:r>
              <a:rPr lang="en-US" b="1" dirty="0"/>
              <a:t>upper() </a:t>
            </a:r>
            <a:r>
              <a:rPr lang="en-US" dirty="0"/>
              <a:t>makes all letters uppercase)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are </a:t>
            </a:r>
            <a:r>
              <a:rPr lang="en-US" b="1" dirty="0"/>
              <a:t>immutable </a:t>
            </a:r>
            <a:r>
              <a:rPr lang="en-US" dirty="0"/>
              <a:t>(unchangeable) quantities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convert a string into lowercase, all we can really do is make a lowercase copy of it and then replace the original string with the new 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59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# search through a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# lowercase copy of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        # the original word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4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A4497-CDAB-40B5-A37F-527B9828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91" y="1890401"/>
            <a:ext cx="2984166" cy="153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" y="2152650"/>
            <a:ext cx="752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87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590800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220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also make a list with no objects: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cars = []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on the right side of that expression is a valid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list is still a list, even though it contains no objects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bag with nothing in it is still a bag, even though it contains nothing in it.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length of an empty list is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(cars) # returns the value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seem strange to create a list with nothing in it, but usually we do so because we need to wait until later to fill in the contents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52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95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 # False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61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08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0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letter in vowels:  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3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6385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691B0-BC8E-432C-831A-0D9C0188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90" y="1886512"/>
            <a:ext cx="2990269" cy="14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0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99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1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building a container, we often want to do something with each item in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idea is to “</a:t>
            </a:r>
            <a:r>
              <a:rPr lang="en-US" dirty="0">
                <a:solidFill>
                  <a:srgbClr val="0070C0"/>
                </a:solidFill>
              </a:rPr>
              <a:t>step through</a:t>
            </a:r>
            <a:r>
              <a:rPr lang="en-US" dirty="0"/>
              <a:t>” the container to “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” each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type of operation is called </a:t>
            </a:r>
            <a:r>
              <a:rPr lang="en-US" b="1" dirty="0">
                <a:solidFill>
                  <a:srgbClr val="FF0000"/>
                </a:solidFill>
              </a:rPr>
              <a:t>iteration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Latin word </a:t>
            </a:r>
            <a:r>
              <a:rPr lang="en-US" i="1" dirty="0" err="1"/>
              <a:t>iter</a:t>
            </a:r>
            <a:r>
              <a:rPr lang="en-US" dirty="0"/>
              <a:t>, for “path” or “road”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find the largest item in an (unsorted) list, an algorithm would need to visit every item during its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look at this algorithm a little later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32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5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letter in vowels:    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244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6385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5C66A-E579-4671-883B-1B4B5558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90" y="1902109"/>
            <a:ext cx="2990269" cy="14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08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5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45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89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9814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91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list can contain objects of any type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is an object. Therefore, a list can contain other lists!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Imagine that we have a group of 4 students, and for each student we have 3 exam scores: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</a:t>
            </a:r>
            <a:r>
              <a:rPr lang="en-US" sz="2000" b="1" dirty="0">
                <a:latin typeface="Rockwell" panose="02060603020205020403" pitchFamily="18" charset="0"/>
              </a:rPr>
              <a:t>[99, 86, 92], [82, 84, 79]]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access a particular score, we need to give two indexes: first, which student we are interested in (0 through 3)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Second, which score of that student we are interested in (0 through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scores[3][1] </a:t>
            </a:r>
            <a:r>
              <a:rPr lang="en-US" dirty="0"/>
              <a:t>is student 3’s score on exam 1 (which is 84)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92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write some code that will compute the average score the students earned on each exam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write more than one version of the program, but let’s start things off simply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first version we will “hard-code” several values (the number of students and the number of scores) in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will generalize things a bit and use variables for these values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87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way to “visit” every item in a list is to use a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-loop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prints every item in the list </a:t>
            </a:r>
            <a:r>
              <a:rPr lang="en-US" b="1" dirty="0"/>
              <a:t>cars 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car in cars: # "for each car in cars"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print(car)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statements inside a for-loop – the </a:t>
            </a:r>
            <a:r>
              <a:rPr lang="en-US" b="1" dirty="0"/>
              <a:t>body </a:t>
            </a:r>
            <a:r>
              <a:rPr lang="en-US" dirty="0"/>
              <a:t>of the loop – must be </a:t>
            </a:r>
            <a:r>
              <a:rPr lang="en-US" b="1" dirty="0"/>
              <a:t>indented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assigns </a:t>
            </a:r>
            <a:r>
              <a:rPr lang="en-US" b="1" dirty="0"/>
              <a:t>car </a:t>
            </a:r>
            <a:r>
              <a:rPr lang="en-US" dirty="0"/>
              <a:t>to be the first item in the list and then executes the indented statement(s)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gets the next item, assigns it to </a:t>
            </a:r>
            <a:r>
              <a:rPr lang="en-US" b="1" dirty="0"/>
              <a:t>car</a:t>
            </a:r>
            <a:r>
              <a:rPr lang="en-US" dirty="0"/>
              <a:t>, and executes the indented statement(s) again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repeats until all the items in list have been processed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78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7059-8036-452D-BDB9-CD875A0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175"/>
            <a:ext cx="267176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66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7059-8036-452D-BDB9-CD875A0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175"/>
            <a:ext cx="267176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145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FD994-A7E7-4F6D-B40D-397E2EB3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32" y="2943225"/>
            <a:ext cx="274999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93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0813B-E38E-4379-AC2F-44CB03CE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2952750"/>
            <a:ext cx="2700338" cy="18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11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version of our code has a major negative: the algorithm will work only for a class of four students who took three exams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had a larger or smaller class? Or suppose the students took more or fewer exams?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develop a better (but more complicated) version of the algorithm that can adapt to larger/smaller class sizes and more/fewer exams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approach will rely on </a:t>
            </a:r>
            <a:r>
              <a:rPr lang="en-US" b="1" dirty="0"/>
              <a:t>nested loops</a:t>
            </a:r>
            <a:r>
              <a:rPr lang="en-US" dirty="0"/>
              <a:t>, which means we will have one loop inside of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Nested loops will become increasingly important as we progress through the course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34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other thing before we look at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syntax like </a:t>
            </a:r>
            <a:r>
              <a:rPr lang="en-US" b="1" dirty="0"/>
              <a:t>'Hi'*3 </a:t>
            </a:r>
            <a:r>
              <a:rPr lang="en-US" dirty="0"/>
              <a:t>will create a new string by repeating a given string a desired number of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b="1" dirty="0"/>
              <a:t>'Hi'*3 </a:t>
            </a:r>
            <a:r>
              <a:rPr lang="en-US" dirty="0"/>
              <a:t>equals </a:t>
            </a:r>
            <a:r>
              <a:rPr lang="en-US" b="1" dirty="0"/>
              <a:t>'</a:t>
            </a:r>
            <a:r>
              <a:rPr lang="en-US" b="1" dirty="0" err="1"/>
              <a:t>HiHiHi</a:t>
            </a:r>
            <a:r>
              <a:rPr lang="en-US" b="1" dirty="0"/>
              <a:t>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similar manner, </a:t>
            </a:r>
            <a:r>
              <a:rPr lang="en-US" b="1" dirty="0"/>
              <a:t>[0]*3 </a:t>
            </a:r>
            <a:r>
              <a:rPr lang="en-US" dirty="0"/>
              <a:t>would create a list containing 3 zeroes, namely, </a:t>
            </a:r>
            <a:r>
              <a:rPr lang="en-US" b="1" dirty="0"/>
              <a:t>[0, 0, 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we can see, the </a:t>
            </a:r>
            <a:r>
              <a:rPr lang="en-US" b="1" dirty="0"/>
              <a:t>* </a:t>
            </a:r>
            <a:r>
              <a:rPr lang="en-US" dirty="0"/>
              <a:t>notation with strings and lists is essentially a form of concatenation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21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9"/>
            <a:ext cx="10058400" cy="44598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 [99, 86, 92],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(scores)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(scores[0]) # each student took the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[0] *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 # same number of exams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 # nested loops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+= student[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third and final version of our exam average calculator, we will </a:t>
            </a:r>
            <a:r>
              <a:rPr lang="en-US" i="1" dirty="0">
                <a:solidFill>
                  <a:srgbClr val="FF0000"/>
                </a:solidFill>
              </a:rPr>
              <a:t>encapsulate</a:t>
            </a:r>
            <a:r>
              <a:rPr lang="en-US" i="1" dirty="0"/>
              <a:t> </a:t>
            </a:r>
            <a:r>
              <a:rPr lang="en-US" dirty="0"/>
              <a:t>(enclose or wrap) the computations inside of a function </a:t>
            </a:r>
            <a:r>
              <a:rPr lang="en-US" b="1" dirty="0" err="1"/>
              <a:t>compute_averages</a:t>
            </a:r>
            <a:r>
              <a:rPr lang="en-US" b="1" dirty="0"/>
              <a:t>(students)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will take the list of scores as its argument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computing the exam averages, the function will return a list of the average scores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we’ll now see that Python functions can return many values at once (via a list), not just a single number or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91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8"/>
            <a:ext cx="10058400" cy="4545541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 [99, 86, 92],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compute_averages</a:t>
            </a:r>
            <a:r>
              <a:rPr lang="en-US" b="1" dirty="0">
                <a:latin typeface="Rockwell" panose="02060603020205020403" pitchFamily="18" charset="0"/>
              </a:rPr>
              <a:t>(students):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(students)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num_exams = len(students[0])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 = [0] *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student in students: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+= student[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</a:t>
            </a:r>
            <a:r>
              <a:rPr lang="en-US" b="1" dirty="0" err="1">
                <a:latin typeface="Rockwell" panose="02060603020205020403" pitchFamily="18" charset="0"/>
              </a:rPr>
              <a:t>compute_averages</a:t>
            </a:r>
            <a:r>
              <a:rPr lang="en-US" b="1" dirty="0">
                <a:latin typeface="Rockwell" panose="02060603020205020403" pitchFamily="18" charset="0"/>
              </a:rPr>
              <a:t>(scores)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5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bottles of beer/milk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conclude the examples on a lighter note by looking at a program that prints the lyrics of the song “99 Bottles of Beer on the Wall”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song, the singer needs to count from 99 down to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range </a:t>
            </a:r>
            <a:r>
              <a:rPr lang="en-US" dirty="0"/>
              <a:t>command lets us count up, but it also can count down if we give a negative number for the step size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/>
              <a:t>range(10,-1,-1) </a:t>
            </a:r>
            <a:r>
              <a:rPr lang="en-US" dirty="0"/>
              <a:t>will count down from 10 to 0 by 1s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b="1" dirty="0"/>
              <a:t>list(range(10,-1,-1)) </a:t>
            </a:r>
            <a:r>
              <a:rPr lang="en-US" dirty="0"/>
              <a:t>would generate the list </a:t>
            </a:r>
            <a:r>
              <a:rPr lang="en-US" b="1" dirty="0"/>
              <a:t>[10, 9, 8, 7, 6, 5, 4, 3, 2, 1, 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on the next slide asks the user for the starting number so that we can start from a value other than 99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had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cars = ['Kia', 'Honda', 'Toyota', 'Ford']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car in cars: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 err="1">
                <a:latin typeface="Rockwell" panose="02060603020205020403" pitchFamily="18" charset="0"/>
              </a:rPr>
              <a:t>print</a:t>
            </a:r>
            <a:r>
              <a:rPr lang="fr-FR" b="1" dirty="0">
                <a:latin typeface="Rockwell" panose="02060603020205020403" pitchFamily="18" charset="0"/>
              </a:rPr>
              <a:t>(car + ' ' + </a:t>
            </a:r>
            <a:r>
              <a:rPr lang="fr-FR" b="1" dirty="0" err="1">
                <a:latin typeface="Rockwell" panose="02060603020205020403" pitchFamily="18" charset="0"/>
              </a:rPr>
              <a:t>str</a:t>
            </a:r>
            <a:r>
              <a:rPr lang="fr-FR" b="1" dirty="0">
                <a:latin typeface="Rockwell" panose="02060603020205020403" pitchFamily="18" charset="0"/>
              </a:rPr>
              <a:t>(</a:t>
            </a:r>
            <a:r>
              <a:rPr lang="fr-FR" b="1" dirty="0" err="1">
                <a:latin typeface="Rockwell" panose="02060603020205020403" pitchFamily="18" charset="0"/>
              </a:rPr>
              <a:t>len</a:t>
            </a:r>
            <a:r>
              <a:rPr lang="fr-FR" b="1" dirty="0">
                <a:latin typeface="Rockwell" panose="02060603020205020403" pitchFamily="18" charset="0"/>
              </a:rPr>
              <a:t>(car)))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would output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Kia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Honda 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Toyota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Ford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 err="1"/>
              <a:t>len</a:t>
            </a:r>
            <a:r>
              <a:rPr lang="en-US" b="1" dirty="0"/>
              <a:t>(car) </a:t>
            </a:r>
            <a:r>
              <a:rPr lang="en-US" dirty="0"/>
              <a:t>gives the length of each car string in the list as we “visit” that car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b="1" dirty="0"/>
              <a:t>(cars) </a:t>
            </a:r>
            <a:r>
              <a:rPr lang="en-US" dirty="0"/>
              <a:t>would give what?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33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bottles.py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9"/>
            <a:ext cx="10058400" cy="459316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age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(input('How old are you?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age &lt; 21: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= 'milk'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= 'beer’;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num_bottles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(input('How many bottles of ‘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                    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do you have?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bottle in range(</a:t>
            </a:r>
            <a:r>
              <a:rPr lang="en-US" b="1" dirty="0" err="1">
                <a:latin typeface="Rockwell" panose="02060603020205020403" pitchFamily="18" charset="0"/>
              </a:rPr>
              <a:t>num_bottles</a:t>
            </a:r>
            <a:r>
              <a:rPr lang="en-US" b="1" dirty="0">
                <a:latin typeface="Rockwell" panose="02060603020205020403" pitchFamily="18" charset="0"/>
              </a:rPr>
              <a:t>, -1, 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if bottle &gt;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(bottle) + ' bottles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' on the wall!’)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bottle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print('1 bottle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on the wall!’)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print('No bottles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on the wall!')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85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that computes the sum of the numbers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Such a function exists in Python (it’s called </a:t>
            </a:r>
            <a:r>
              <a:rPr lang="en-US" b="1" dirty="0"/>
              <a:t>sum()</a:t>
            </a:r>
            <a:r>
              <a:rPr lang="en-US" dirty="0"/>
              <a:t>), but let’s write our own so we can understand for-loops better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we’ll initialize a variable </a:t>
            </a:r>
            <a:r>
              <a:rPr lang="en-US" b="1" dirty="0"/>
              <a:t>total </a:t>
            </a:r>
            <a:r>
              <a:rPr lang="en-US" dirty="0"/>
              <a:t>to zero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a for-loop will add each number in the list to </a:t>
            </a:r>
            <a:r>
              <a:rPr lang="en-US" b="1" dirty="0"/>
              <a:t>total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 </a:t>
            </a:r>
            <a:r>
              <a:rPr lang="en-US" b="1" dirty="0">
                <a:latin typeface="Rockwell" panose="02060603020205020403" pitchFamily="18" charset="0"/>
              </a:rPr>
              <a:t>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means “add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to the value of </a:t>
            </a:r>
            <a:r>
              <a:rPr lang="en-US" b="1" dirty="0"/>
              <a:t>total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alternative way of writing this would be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total = total + </a:t>
            </a:r>
            <a:r>
              <a:rPr lang="en-US" sz="1600" b="1" dirty="0" err="1">
                <a:latin typeface="Rockwell" panose="02060603020205020403" pitchFamily="18" charset="0"/>
              </a:rPr>
              <a:t>num</a:t>
            </a:r>
            <a:endParaRPr lang="en-US" sz="1600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all items have been added, the loop will terminate, and the function returns the final value of </a:t>
            </a:r>
            <a:r>
              <a:rPr lang="en-US" b="1" dirty="0"/>
              <a:t>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sum_tests.py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FBCB4-40FF-4D30-AFA6-B08A094E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33" y="1845734"/>
            <a:ext cx="2902896" cy="1230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91AD9-AF0A-4B3D-84D0-5ACB3249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48914" y="2226311"/>
            <a:ext cx="1450619" cy="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8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A625E8-1CFA-4025-8415-3974D099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09" y="2243235"/>
            <a:ext cx="3328696" cy="7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D500F-838D-4DF5-BB71-E68AA5EE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35" y="2589439"/>
            <a:ext cx="3711057" cy="7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2A085-F758-478B-B2BA-F0D80A66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80" y="3079134"/>
            <a:ext cx="4320949" cy="3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Iteration, Lists, and Algorithm Design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3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the lecture slides are based on CSE 101 lecture notes by Prof. Kevin McDonald at SBU and the textbook by John </a:t>
            </a:r>
            <a:r>
              <a:rPr lang="en-US" dirty="0" err="1"/>
              <a:t>Conery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i="1" dirty="0"/>
              <a:t>trace the execution </a:t>
            </a:r>
            <a:r>
              <a:rPr lang="en-US" dirty="0"/>
              <a:t>of this code to understand it better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red arrow will indicate the current line of code we are executing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table of values will show how the variables change value over time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372E7-B76E-4678-9E72-2AF0825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45734"/>
            <a:ext cx="3467100" cy="215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F92FC-415E-4FF8-AF3E-3943DABB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09" y="2250037"/>
            <a:ext cx="638149" cy="2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F9B7C-C3B6-4778-9A6A-F60809A45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76" y="2950052"/>
            <a:ext cx="6000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46FE7-5F1E-445B-B0F2-3CF497405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056" y="3480100"/>
            <a:ext cx="409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2775-50D2-4C4F-98D6-4EF46B2B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945" y="2968239"/>
            <a:ext cx="390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CB1B8-C8E4-4ED6-84D0-59CC2AF3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70" y="3504989"/>
            <a:ext cx="4191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3F1BF-B7DB-44B6-A9B0-96F077E4B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076" y="2964549"/>
            <a:ext cx="352425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547F7-4BA2-4D6C-85EC-8A1E3378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52" y="2930333"/>
            <a:ext cx="3238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F7C98-8C6F-4509-8606-25F2B6EB9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27" y="3492459"/>
            <a:ext cx="33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5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547F7-4BA2-4D6C-85EC-8A1E3378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52" y="2930333"/>
            <a:ext cx="3238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F7C98-8C6F-4509-8606-25F2B6EB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427" y="3492459"/>
            <a:ext cx="33337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A0746-7B67-4A79-98EB-A0FED218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573" y="3292283"/>
            <a:ext cx="687687" cy="3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features a powerful tool called a </a:t>
            </a:r>
            <a:r>
              <a:rPr lang="en-US" b="1" dirty="0"/>
              <a:t>debugger </a:t>
            </a:r>
            <a:r>
              <a:rPr lang="en-US" dirty="0"/>
              <a:t>which can help you trace the execution of your program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Usually we use a debugger to help find bugs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we will set a </a:t>
            </a:r>
            <a:r>
              <a:rPr lang="en-US" b="1" i="1" dirty="0"/>
              <a:t>breakpoint </a:t>
            </a:r>
            <a:r>
              <a:rPr lang="en-US" dirty="0"/>
              <a:t>by clicking the mouse to the left of the line where we want the computer to pause execution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sum_tests.py</a:t>
            </a:r>
            <a:r>
              <a:rPr lang="en-US" dirty="0"/>
              <a:t> let’s put a breakpoint on line 11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 motivating example of studying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/>
              <a:t>iteration </a:t>
            </a:r>
            <a:r>
              <a:rPr lang="en-US" dirty="0"/>
              <a:t>(code that repeats a list of steps), (ii) </a:t>
            </a:r>
            <a:r>
              <a:rPr lang="en-US" b="1" dirty="0"/>
              <a:t>lists</a:t>
            </a:r>
            <a:r>
              <a:rPr lang="en-US" dirty="0"/>
              <a:t>, and (iii) the thought process for </a:t>
            </a:r>
            <a:r>
              <a:rPr lang="en-US" b="1" dirty="0"/>
              <a:t>designing algorithms</a:t>
            </a:r>
            <a:r>
              <a:rPr lang="en-US" dirty="0"/>
              <a:t>, we will look at an ancient algorithm for finding prime numbers called </a:t>
            </a:r>
            <a:r>
              <a:rPr lang="en-US" b="1" dirty="0"/>
              <a:t>the Sieve of Eratosthenes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prime </a:t>
            </a:r>
            <a:r>
              <a:rPr lang="en-US" dirty="0"/>
              <a:t>is a natural number greater than 1 that has no divisors other than 1 and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modern times, prime numbers play an important role in encrypting data, including Internet traffic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Non-prime numbers are called </a:t>
            </a:r>
            <a:r>
              <a:rPr lang="en-US" b="1" dirty="0"/>
              <a:t>composite </a:t>
            </a:r>
            <a:r>
              <a:rPr lang="en-US" dirty="0"/>
              <a:t>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Example primes: 5, 11, 73, 9967, . . 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Example composites: 10 (2x5), 99 (3x3x11)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44472"/>
            <a:ext cx="10058400" cy="119642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tell the computer to run the program, it will stop at that line and not execute it until we tell it to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you first try the debugger, </a:t>
            </a:r>
            <a:r>
              <a:rPr lang="en-US" dirty="0" err="1"/>
              <a:t>PyCharm</a:t>
            </a:r>
            <a:r>
              <a:rPr lang="en-US" dirty="0"/>
              <a:t> may ask you to install some updates. Do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79C65-5392-4F03-9C43-1925D145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43" y="1815079"/>
            <a:ext cx="6244458" cy="3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3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begin execution, right-click on </a:t>
            </a:r>
            <a:r>
              <a:rPr lang="en-US" dirty="0">
                <a:solidFill>
                  <a:srgbClr val="0070C0"/>
                </a:solidFill>
              </a:rPr>
              <a:t>sum_tests.py </a:t>
            </a:r>
            <a:r>
              <a:rPr lang="en-US" dirty="0"/>
              <a:t>and pick “</a:t>
            </a:r>
            <a:r>
              <a:rPr lang="en-US" dirty="0">
                <a:solidFill>
                  <a:srgbClr val="0070C0"/>
                </a:solidFill>
              </a:rPr>
              <a:t>Debug</a:t>
            </a:r>
            <a:r>
              <a:rPr lang="en-US" dirty="0"/>
              <a:t> ‘</a:t>
            </a:r>
            <a:r>
              <a:rPr lang="en-US" dirty="0" err="1">
                <a:solidFill>
                  <a:srgbClr val="0070C0"/>
                </a:solidFill>
              </a:rPr>
              <a:t>sum_tests</a:t>
            </a:r>
            <a:r>
              <a:rPr lang="en-US" dirty="0"/>
              <a:t>’”. The computer stops at line 11.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“</a:t>
            </a:r>
            <a:r>
              <a:rPr lang="en-US" dirty="0">
                <a:solidFill>
                  <a:srgbClr val="0070C0"/>
                </a:solidFill>
              </a:rPr>
              <a:t>Debugger</a:t>
            </a:r>
            <a:r>
              <a:rPr lang="en-US" dirty="0"/>
              <a:t>” panel opens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right we see a sub-panel named “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” that will show the values of variables as our program runs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1E95-EB8F-40EC-AAC2-7DB8EECE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3" y="3355279"/>
            <a:ext cx="7156386" cy="28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169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time we hit the </a:t>
            </a:r>
            <a:r>
              <a:rPr lang="en-US" dirty="0">
                <a:solidFill>
                  <a:srgbClr val="00B050"/>
                </a:solidFill>
              </a:rPr>
              <a:t>green arrow </a:t>
            </a:r>
            <a:r>
              <a:rPr lang="en-US" dirty="0"/>
              <a:t>(Resume Program button) </a:t>
            </a:r>
            <a:r>
              <a:rPr lang="en-US" dirty="0" err="1"/>
              <a:t>PyCharm</a:t>
            </a:r>
            <a:r>
              <a:rPr lang="en-US" dirty="0"/>
              <a:t> will execute another line of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highlights in blue what line it will execute </a:t>
            </a:r>
            <a:r>
              <a:rPr lang="en-US" i="1" dirty="0"/>
              <a:t>next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04AE5-8FF0-4F21-93A1-12550ADC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12" y="2840100"/>
            <a:ext cx="7389614" cy="34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Here’s the state of the program after hitting the green arrow several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times: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. In lab you will practice using the debugger – getting familiar with this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tool will save you hours of headaches later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536D-0904-47CF-9707-C96865F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33" y="2491663"/>
            <a:ext cx="7503522" cy="25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4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often need an item in the middle of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a list has n item, the locations in the list are numbered from 0 to n-1 (not 1 through 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notation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stands for “the item at location I in list a”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is said aloud as “a sub I”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we use the word </a:t>
            </a:r>
            <a:r>
              <a:rPr lang="en-US" b="1" dirty="0"/>
              <a:t>index</a:t>
            </a:r>
            <a:r>
              <a:rPr lang="en-US" dirty="0"/>
              <a:t> to refer to the numerical position of an element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 = [89, 78, 92, 63, 92]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scores[0] </a:t>
            </a:r>
            <a:r>
              <a:rPr lang="en-US" dirty="0"/>
              <a:t>is 89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scores[2] </a:t>
            </a:r>
            <a:r>
              <a:rPr lang="en-US" dirty="0"/>
              <a:t>is 92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scores[5] </a:t>
            </a:r>
            <a:r>
              <a:rPr lang="en-US" dirty="0"/>
              <a:t>gives an “index out of range” error (why?)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method </a:t>
            </a:r>
            <a:r>
              <a:rPr lang="en-US" dirty="0"/>
              <a:t>will tell us the position of an element in a list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If the requested element is not in the list, the Python interpreter will generate an error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 = [89, 78, 92, 63, 92]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scores.index</a:t>
            </a:r>
            <a:r>
              <a:rPr lang="en-US" b="1" dirty="0"/>
              <a:t>(92) </a:t>
            </a:r>
            <a:r>
              <a:rPr lang="en-US" dirty="0"/>
              <a:t>is 2, the index of the first occurrence of 92 in the </a:t>
            </a:r>
            <a:r>
              <a:rPr lang="en-US" b="1" dirty="0"/>
              <a:t>scores </a:t>
            </a:r>
            <a:r>
              <a:rPr lang="en-US" dirty="0"/>
              <a:t>list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scores.index</a:t>
            </a:r>
            <a:r>
              <a:rPr lang="en-US" b="1" dirty="0"/>
              <a:t>(99) </a:t>
            </a:r>
            <a:r>
              <a:rPr lang="en-US" dirty="0"/>
              <a:t>generates this error: “</a:t>
            </a:r>
            <a:r>
              <a:rPr lang="en-US" dirty="0" err="1"/>
              <a:t>ValueError</a:t>
            </a:r>
            <a:r>
              <a:rPr lang="en-US" dirty="0"/>
              <a:t>: 99 is not in list”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your program needs the index of a value, and you’re not sure if the value is in the list, use an if-statement in conjunction with 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/>
              <a:t>operator to first make sure the item is actually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vowels = ['a', 'e', '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', 'o', 'u']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letter = 'e'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if letter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in</a:t>
            </a:r>
            <a:r>
              <a:rPr lang="en-US" b="1" dirty="0">
                <a:latin typeface="Rockwell" panose="02060603020205020403" pitchFamily="18" charset="0"/>
              </a:rPr>
              <a:t> vowels: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print('That letter is at index ‘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vowels.index</a:t>
            </a:r>
            <a:r>
              <a:rPr lang="en-US" b="1" dirty="0">
                <a:latin typeface="Rockwell" panose="02060603020205020403" pitchFamily="18" charset="0"/>
              </a:rPr>
              <a:t>(letter)) + '.')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print('That letter is not in the list.')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 for this example: </a:t>
            </a:r>
            <a:r>
              <a:rPr lang="en-US" b="1" dirty="0"/>
              <a:t>That letter is at index 1.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common programming “idiom” uses a for-loop based on a list index: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range(n):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# do something with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range(n) </a:t>
            </a:r>
            <a:r>
              <a:rPr lang="en-US" dirty="0"/>
              <a:t>means “the sequence of integers starting from zero and ranging up to, but not including, </a:t>
            </a:r>
            <a:r>
              <a:rPr lang="en-US" b="1" dirty="0"/>
              <a:t>n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executes the body of the loop </a:t>
            </a:r>
            <a:r>
              <a:rPr lang="en-US" b="1" dirty="0"/>
              <a:t>n </a:t>
            </a:r>
            <a:r>
              <a:rPr lang="en-US" dirty="0"/>
              <a:t>times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set to every value between 0 and </a:t>
            </a:r>
            <a:r>
              <a:rPr lang="en-US" b="1" dirty="0"/>
              <a:t>n-1 </a:t>
            </a:r>
            <a:r>
              <a:rPr lang="en-US" dirty="0"/>
              <a:t>(i.e., </a:t>
            </a:r>
            <a:r>
              <a:rPr lang="en-US" b="1" dirty="0"/>
              <a:t>n </a:t>
            </a:r>
            <a:r>
              <a:rPr lang="en-US" dirty="0"/>
              <a:t>is not included)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 err="1"/>
              <a:t>partial_total</a:t>
            </a:r>
            <a:r>
              <a:rPr lang="en-US" b="1" dirty="0"/>
              <a:t> </a:t>
            </a:r>
            <a:r>
              <a:rPr lang="en-US" dirty="0"/>
              <a:t>function on the next slide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 list (see </a:t>
            </a:r>
            <a:r>
              <a:rPr lang="en-US" dirty="0">
                <a:solidFill>
                  <a:srgbClr val="0070C0"/>
                </a:solidFill>
              </a:rPr>
              <a:t>sieve.py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7A57-5561-42EE-8A7E-0234073E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18" y="2328051"/>
            <a:ext cx="1696931" cy="1731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B41C0-EAAD-4B3B-BA6C-4A9C0BF0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73" y="2823967"/>
            <a:ext cx="2696353" cy="2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9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82AE9-C1C2-41F2-A8D9-7E961860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2469"/>
            <a:ext cx="1591743" cy="97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D9670-6D6E-4D0C-8A63-C45A4206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97" y="3085052"/>
            <a:ext cx="2099583" cy="3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basic idea of the algorithm is simple. Below, it is briefly described in </a:t>
            </a:r>
            <a:r>
              <a:rPr lang="en-US" b="1" dirty="0"/>
              <a:t>pseudocode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make a list of numbers, starting with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repeat the following steps until done: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the first unmarked number in the list is prime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cross off multiples of the most recent prime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first we cross off multiples of 2.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we cross off multiples of 3 that were not crossed off in the first round (e.g., 6 is a multiple of 2 and 3, so it was crossed off in the first round).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we cross off multiples of 5 that were not crossed off in the first two rounds. Note that because 4 is a multiple of 2, all multiples of 4 were crossed off in the first round.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ED283-8FA6-40FB-A8BA-E16F92B6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69" y="3429000"/>
            <a:ext cx="3400865" cy="12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46E08-502F-4306-836C-2C920BC8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81" y="3756739"/>
            <a:ext cx="4118907" cy="6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4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501405"/>
            <a:ext cx="608944" cy="300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C5E1-E57A-4B16-997C-CC034FE6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96" y="2524707"/>
            <a:ext cx="2290007" cy="18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0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65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0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8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9A2C8-6F62-4EAB-B0D7-448503872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21" y="3286861"/>
            <a:ext cx="284833" cy="9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8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8B3EBC-1B97-4F9D-AB39-9C22FE895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319" y="3280250"/>
            <a:ext cx="279745" cy="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63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DEF9B-EDEA-472D-99EE-D53FA630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893" y="3246490"/>
            <a:ext cx="429376" cy="9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4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39457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DEF9B-EDEA-472D-99EE-D53FA630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893" y="3246490"/>
            <a:ext cx="429376" cy="9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continues in this fashion until there are no more numbers to cross off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explore the stopping condition in more detail later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E9C49-FB9F-4BB3-90FD-349AEFA5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2" y="2531515"/>
            <a:ext cx="8464236" cy="37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and lists have much in common, including indexing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Notation like </a:t>
            </a:r>
            <a:r>
              <a:rPr lang="en-US" b="1" dirty="0"/>
              <a:t>name[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would give us the character at index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just as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gives us the element at index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</a:t>
            </a:r>
            <a:r>
              <a:rPr lang="en-US" b="1" dirty="0" err="1"/>
              <a:t>nums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title = 'Lord of the Rings'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print(title[0]) # prints L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print(title[6]) # prints f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j = 10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print(title[j]) # prints 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3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lists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range </a:t>
            </a:r>
            <a:r>
              <a:rPr lang="en-US" dirty="0"/>
              <a:t>function can be used to make a list of integers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makes a </a:t>
            </a:r>
            <a:r>
              <a:rPr lang="en-US" dirty="0">
                <a:solidFill>
                  <a:srgbClr val="0070C0"/>
                </a:solidFill>
              </a:rPr>
              <a:t>list of the numbers </a:t>
            </a:r>
            <a:r>
              <a:rPr lang="en-US" dirty="0"/>
              <a:t>from 0 to 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list(range(10))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/>
              <a:t>list </a:t>
            </a:r>
            <a:r>
              <a:rPr lang="en-US" dirty="0"/>
              <a:t>is the name of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/>
              <a:t>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class describes what kinds of data an object can store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if we use a class name as a function, Python will create an object of that 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functions are called </a:t>
            </a:r>
            <a:r>
              <a:rPr lang="en-US" b="1" dirty="0"/>
              <a:t>constructors </a:t>
            </a:r>
            <a:r>
              <a:rPr lang="en-US" dirty="0"/>
              <a:t>because they construct new 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on this topic later in the course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Sieve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now have all the pieces we need to make a list of prime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Python </a:t>
            </a:r>
            <a:r>
              <a:rPr lang="en-US" b="1" dirty="0"/>
              <a:t>list </a:t>
            </a:r>
            <a:r>
              <a:rPr lang="en-US" dirty="0"/>
              <a:t>object to represent a “worksheet” of numbers that we will progressively cross off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initially have all the integers from 2 to </a:t>
            </a:r>
            <a:r>
              <a:rPr lang="en-US" i="1" dirty="0"/>
              <a:t>n </a:t>
            </a:r>
            <a:r>
              <a:rPr lang="en-US" dirty="0"/>
              <a:t>(the upper limit)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for-loops to iterate over the list to cross off composite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pass </a:t>
            </a:r>
            <a:r>
              <a:rPr lang="en-US" i="1" dirty="0"/>
              <a:t>two </a:t>
            </a:r>
            <a:r>
              <a:rPr lang="en-US" dirty="0"/>
              <a:t>values to </a:t>
            </a:r>
            <a:r>
              <a:rPr lang="en-US" b="1" dirty="0"/>
              <a:t>range</a:t>
            </a:r>
            <a:r>
              <a:rPr lang="en-US" dirty="0"/>
              <a:t>, it uses one as the lower limit and the other as the upper limit (minus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make a list of numbers between 2 and 99 we would type </a:t>
            </a:r>
            <a:r>
              <a:rPr lang="en-US" b="1" dirty="0"/>
              <a:t>list(range(2, 100))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7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Sieve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of the algorithm are easier to explain if we add two “placeholder” values at the front of the list to represent 0 and 1 (neither of which is a prime number)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special value called </a:t>
            </a:r>
            <a:r>
              <a:rPr lang="en-US" b="1" dirty="0"/>
              <a:t>None </a:t>
            </a:r>
            <a:r>
              <a:rPr lang="en-US" dirty="0"/>
              <a:t>that stands for “no object”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 expression </a:t>
            </a:r>
            <a:r>
              <a:rPr lang="en-US" b="1" dirty="0">
                <a:latin typeface="Rockwell" panose="02060603020205020403" pitchFamily="18" charset="0"/>
              </a:rPr>
              <a:t>a + b </a:t>
            </a:r>
            <a:r>
              <a:rPr lang="en-US" dirty="0"/>
              <a:t>means “concatenate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” where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lists, the statement below creates the initial worksheet: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list(range(2,100))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two placeholders at the front, we now know any number </a:t>
            </a:r>
            <a:r>
              <a:rPr lang="en-US" b="1" dirty="0"/>
              <a:t>I </a:t>
            </a:r>
            <a:r>
              <a:rPr lang="en-US" dirty="0"/>
              <a:t>will be at </a:t>
            </a:r>
            <a:r>
              <a:rPr lang="en-US" b="1" dirty="0">
                <a:latin typeface="Rockwell" panose="02060603020205020403" pitchFamily="18" charset="0"/>
              </a:rPr>
              <a:t>worksheet[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number 5 will be at </a:t>
            </a:r>
            <a:r>
              <a:rPr lang="en-US" b="1" dirty="0">
                <a:latin typeface="Rockwell" panose="02060603020205020403" pitchFamily="18" charset="0"/>
              </a:rPr>
              <a:t>worksheet[5]</a:t>
            </a:r>
            <a:r>
              <a:rPr lang="en-US" b="1" dirty="0"/>
              <a:t> </a:t>
            </a:r>
            <a:r>
              <a:rPr lang="en-US" dirty="0"/>
              <a:t>instead of </a:t>
            </a:r>
            <a:r>
              <a:rPr lang="en-US" b="1" dirty="0">
                <a:latin typeface="Rockwell" panose="02060603020205020403" pitchFamily="18" charset="0"/>
              </a:rPr>
              <a:t>worksheet[3]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2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PythonLabs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PythonLabs</a:t>
            </a:r>
            <a:r>
              <a:rPr lang="en-US" dirty="0"/>
              <a:t> is a set of Python modules developed for the course textbook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PythonLabs</a:t>
            </a:r>
            <a:r>
              <a:rPr lang="en-US" dirty="0"/>
              <a:t> homepage: </a:t>
            </a:r>
            <a:r>
              <a:rPr lang="en-US" dirty="0">
                <a:hlinkClick r:id="rId2"/>
              </a:rPr>
              <a:t>http://ix.cs.uoregon.edu/~conery/eic/python/index.html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Installation instructions: </a:t>
            </a:r>
            <a:r>
              <a:rPr lang="en-US" dirty="0">
                <a:hlinkClick r:id="rId3"/>
              </a:rPr>
              <a:t>http://ix.cs.uoregon.edu/~conery/eic/python/installation.html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7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EBD-BDF3-4A39-8C5C-9B7317AD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D7D5-6947-4012-ABAC-1C058928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module for the Sieve algorithm is named </a:t>
            </a:r>
            <a:r>
              <a:rPr lang="en-US" dirty="0" err="1"/>
              <a:t>SieveLab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SieveLab</a:t>
            </a:r>
            <a:r>
              <a:rPr lang="en-US" dirty="0"/>
              <a:t> has: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complete implementation of a </a:t>
            </a:r>
            <a:r>
              <a:rPr lang="en-US" b="1" dirty="0"/>
              <a:t>sieve </a:t>
            </a:r>
            <a:r>
              <a:rPr lang="en-US" dirty="0"/>
              <a:t>function for finding prime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that use algorithm animation to generate graphical displays to show how the algorithm works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PyCharm, right-click on the Examples folder and select the menu option “Mark Directory as” and choose “Sources Root”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24474-93D3-46E0-8B0D-A8C1C33D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7A52-0064-423F-9CE9-BA58BCBD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7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Below you can see an example of how to use the </a:t>
            </a:r>
            <a:r>
              <a:rPr lang="en-US" dirty="0" err="1"/>
              <a:t>SieveLab</a:t>
            </a:r>
            <a:r>
              <a:rPr lang="en-US" dirty="0"/>
              <a:t> module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import </a:t>
            </a:r>
            <a:r>
              <a:rPr lang="en-US" b="1" dirty="0" err="1">
                <a:latin typeface="Rockwell" panose="02060603020205020403" pitchFamily="18" charset="0"/>
              </a:rPr>
              <a:t>PythonLabs.SieveLab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 400))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PythonLabs.SieveLab.view_sieve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call a </a:t>
            </a:r>
            <a:r>
              <a:rPr lang="en-US" dirty="0" err="1"/>
              <a:t>SieveLab</a:t>
            </a:r>
            <a:r>
              <a:rPr lang="en-US" dirty="0"/>
              <a:t> function named </a:t>
            </a:r>
            <a:r>
              <a:rPr lang="en-US" b="1" dirty="0" err="1">
                <a:latin typeface="Rockwell" panose="02060603020205020403" pitchFamily="18" charset="0"/>
              </a:rPr>
              <a:t>mark_multiples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to see how the algorithm removes multiples of a specified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arguments to </a:t>
            </a:r>
            <a:r>
              <a:rPr lang="en-US" b="1" dirty="0" err="1">
                <a:latin typeface="Rockwell" panose="02060603020205020403" pitchFamily="18" charset="0"/>
              </a:rPr>
              <a:t>mark_multiples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are a number </a:t>
            </a:r>
            <a:r>
              <a:rPr lang="en-US" b="1" dirty="0"/>
              <a:t>k </a:t>
            </a:r>
            <a:r>
              <a:rPr lang="en-US" dirty="0"/>
              <a:t>and the </a:t>
            </a:r>
            <a:r>
              <a:rPr lang="en-US" b="1" dirty="0">
                <a:latin typeface="Rockwell" panose="02060603020205020403" pitchFamily="18" charset="0"/>
              </a:rPr>
              <a:t>worksheet</a:t>
            </a:r>
            <a:r>
              <a:rPr lang="en-US" b="1" dirty="0"/>
              <a:t> </a:t>
            </a: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screen will be updated to show that </a:t>
            </a:r>
            <a:r>
              <a:rPr lang="en-US" b="1" dirty="0"/>
              <a:t>k </a:t>
            </a:r>
            <a:r>
              <a:rPr lang="en-US" dirty="0"/>
              <a:t>is prime (indicated by a blue square)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Gray boxes will be drawn over all the multiples of </a:t>
            </a:r>
            <a:r>
              <a:rPr lang="en-US" b="1" dirty="0"/>
              <a:t>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599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(2,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A1678-0F04-4B56-9210-3A2298AE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19325"/>
            <a:ext cx="5700713" cy="39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7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We can call </a:t>
            </a:r>
            <a:r>
              <a:rPr lang="en-US" dirty="0" err="1"/>
              <a:t>SieveLab’s</a:t>
            </a:r>
            <a:r>
              <a:rPr lang="en-US" dirty="0"/>
              <a:t> </a:t>
            </a:r>
            <a:r>
              <a:rPr lang="en-US" b="1" dirty="0" err="1"/>
              <a:t>erase_multiples</a:t>
            </a:r>
            <a:r>
              <a:rPr lang="en-US" b="1" dirty="0"/>
              <a:t> </a:t>
            </a:r>
            <a:r>
              <a:rPr lang="en-US" dirty="0"/>
              <a:t>function to erase the marked numbers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Let’s erase the multiples of 2 using this function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6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(2,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03DD-C9E7-472F-BF93-D925217E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2200275"/>
            <a:ext cx="540919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depicted in the previous slide works well for short lists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what if you want to find prime numbers between 2 and 100? 1000?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a tedious process to write out a list of 100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a lot of paper to make a list of 1000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Chances are you will make a few arithmetic mistakes (this is a boring job!)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turn this method into a computation?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Yes, but we need to be more precise about the steps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3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erasing multiples of 2, the lowest unmarked number is 3, so on the next round we will remove multiples of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repeat the “marking” and “erasing” steps until only prime numbers are left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what this process looks like for marking and erasing multiples of 3, 5 and 7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6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74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(3,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604EA-CFCD-4156-B249-69D73705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97" y="2237317"/>
            <a:ext cx="5678206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5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789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(3,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EEA00-8934-4F6B-A751-477B244B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85" y="2262187"/>
            <a:ext cx="5580630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0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599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(5,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3A18-1E3B-4D34-A060-B9A97B82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24" y="2261129"/>
            <a:ext cx="5618152" cy="3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6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55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(5,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A6554-C75B-43F2-9A8F-FAB4442D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86" y="2176992"/>
            <a:ext cx="5636388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8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4504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(7,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80BCC-B4F6-4303-BFF0-75559A54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75" y="2295525"/>
            <a:ext cx="5663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519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694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(7,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B989F-FC74-4D7C-B935-765B629C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30" y="2242080"/>
            <a:ext cx="5594339" cy="40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3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 algorithm: a 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important step toward implementing the Sieve algorithm is to write a function that solves a small part of the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</a:t>
            </a:r>
            <a:r>
              <a:rPr lang="en-US" b="1" dirty="0"/>
              <a:t>sift </a:t>
            </a:r>
            <a:r>
              <a:rPr lang="en-US" dirty="0"/>
              <a:t>will make a single pass through the 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Pass it a number </a:t>
            </a:r>
            <a:r>
              <a:rPr lang="en-US" b="1" dirty="0"/>
              <a:t>k</a:t>
            </a:r>
            <a:r>
              <a:rPr lang="en-US" dirty="0"/>
              <a:t>, and </a:t>
            </a:r>
            <a:r>
              <a:rPr lang="en-US" b="1" dirty="0"/>
              <a:t>sift </a:t>
            </a:r>
            <a:r>
              <a:rPr lang="en-US" dirty="0"/>
              <a:t>will find and remove multiples of </a:t>
            </a:r>
            <a:r>
              <a:rPr lang="en-US" b="1" dirty="0"/>
              <a:t>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sift out multiples of 5 from the list called </a:t>
            </a:r>
            <a:r>
              <a:rPr lang="en-US" b="1" dirty="0"/>
              <a:t>worksheet </a:t>
            </a:r>
            <a:r>
              <a:rPr lang="en-US" dirty="0"/>
              <a:t>we would type this: </a:t>
            </a:r>
            <a:r>
              <a:rPr lang="en-US" b="1" dirty="0"/>
              <a:t>sift(5,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sift </a:t>
            </a:r>
            <a:r>
              <a:rPr lang="en-US" dirty="0"/>
              <a:t>has a very specific purpose, and it is unlikely to be used except as part of an implementation of the Sieve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Programmers call special-purpose functions like this </a:t>
            </a:r>
            <a:r>
              <a:rPr lang="en-US" b="1" dirty="0"/>
              <a:t>helper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6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each call to sift we want to find multiples of 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one is 2xk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 that the remaining multiples (3xk, 4xk, </a:t>
            </a:r>
            <a:r>
              <a:rPr lang="en-US" dirty="0" err="1"/>
              <a:t>etc</a:t>
            </a:r>
            <a:r>
              <a:rPr lang="en-US" dirty="0"/>
              <a:t>) are all k steps apart: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for-loop with a </a:t>
            </a:r>
            <a:r>
              <a:rPr lang="en-US" b="1" dirty="0"/>
              <a:t>range</a:t>
            </a:r>
            <a:r>
              <a:rPr lang="en-US" dirty="0"/>
              <a:t> expression to walk through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 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this </a:t>
            </a:r>
            <a:r>
              <a:rPr lang="en-US" b="1" dirty="0"/>
              <a:t>range</a:t>
            </a:r>
            <a:r>
              <a:rPr lang="en-US" dirty="0"/>
              <a:t> expression has three arguments: the starting point, the ending point, and the </a:t>
            </a:r>
            <a:r>
              <a:rPr lang="en-US" b="1" dirty="0"/>
              <a:t>step size (k)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69D7A-2AB7-4B54-96BD-0DC3EC32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071813"/>
            <a:ext cx="7758113" cy="10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76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remove a number from the worksheet, we could use the Python </a:t>
            </a:r>
            <a:r>
              <a:rPr lang="en-US" b="1" dirty="0"/>
              <a:t>del </a:t>
            </a:r>
            <a:r>
              <a:rPr lang="en-US" dirty="0"/>
              <a:t>statement, which deletes an item from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this would shorten the list and make it harder to walk through on future iterations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solution: replace the items with placeholders (</a:t>
            </a:r>
            <a:r>
              <a:rPr lang="en-US" b="1" dirty="0"/>
              <a:t>None </a:t>
            </a:r>
            <a:r>
              <a:rPr lang="en-US" dirty="0"/>
              <a:t>objects)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complete implementation of the </a:t>
            </a:r>
            <a:r>
              <a:rPr lang="en-US" b="1" dirty="0"/>
              <a:t>sift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detailed specification of the starting condition is there in the pseudocode (e.g., “</a:t>
            </a:r>
            <a:r>
              <a:rPr lang="en-US" dirty="0">
                <a:solidFill>
                  <a:srgbClr val="0070C0"/>
                </a:solidFill>
              </a:rPr>
              <a:t>make a list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about the other steps? “</a:t>
            </a:r>
            <a:r>
              <a:rPr lang="en-US" dirty="0">
                <a:solidFill>
                  <a:srgbClr val="0070C0"/>
                </a:solidFill>
              </a:rPr>
              <a:t>Cross off</a:t>
            </a:r>
            <a:r>
              <a:rPr lang="en-US" dirty="0"/>
              <a:t>” and “</a:t>
            </a:r>
            <a:r>
              <a:rPr lang="en-US" dirty="0">
                <a:solidFill>
                  <a:srgbClr val="0070C0"/>
                </a:solidFill>
              </a:rPr>
              <a:t>next number</a:t>
            </a:r>
            <a:r>
              <a:rPr lang="en-US" dirty="0"/>
              <a:t>” need to be clearly defined if we’re going to use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stopping condition is not so clear just yet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do we stop the process? Perhaps when all the numbers are crossed off?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you’ve probably guessed by now, we will write a program to implement the Sieve of Eratosthenes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need to explore a few new ideas in Python first, however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5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of </a:t>
            </a:r>
            <a:r>
              <a:rPr lang="en-US" b="1" dirty="0"/>
              <a:t>sift </a:t>
            </a:r>
            <a:r>
              <a:rPr lang="en-US" dirty="0"/>
              <a:t>in action: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 16))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[None, None, 2, 3, 4, 5, 6, 7, 8, 9, 10, 11, 12, </a:t>
            </a:r>
            <a:r>
              <a:rPr lang="en-US" b="1" dirty="0"/>
              <a:t>13, 14, 15]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call </a:t>
            </a:r>
            <a:r>
              <a:rPr lang="en-US" b="1" dirty="0">
                <a:latin typeface="Rockwell" panose="02060603020205020403" pitchFamily="18" charset="0"/>
              </a:rPr>
              <a:t>sift(2,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becomes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[None, None, 2, 3, None, 5, None, 7, None, 9, None, 11, None, 13, None, 15]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helper function to do the hard work, writing the </a:t>
            </a:r>
            <a:r>
              <a:rPr lang="en-US" b="1" dirty="0"/>
              <a:t>sieve </a:t>
            </a:r>
            <a:r>
              <a:rPr lang="en-US" dirty="0"/>
              <a:t>function is straightforward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a program has helpers, a function like </a:t>
            </a:r>
            <a:r>
              <a:rPr lang="en-US" b="1" dirty="0"/>
              <a:t>sieve </a:t>
            </a:r>
            <a:r>
              <a:rPr lang="en-US" dirty="0"/>
              <a:t>(which is called to solve the complete problem) is known as a </a:t>
            </a:r>
            <a:r>
              <a:rPr lang="en-US" b="1" dirty="0"/>
              <a:t>top-level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to write a loop that starts by sifting multiples of 2 and keep calling </a:t>
            </a:r>
            <a:r>
              <a:rPr lang="en-US" b="1" dirty="0"/>
              <a:t>sift </a:t>
            </a:r>
            <a:r>
              <a:rPr lang="en-US" dirty="0"/>
              <a:t>until all composite numbers are removed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loop can stop when the next number to send to </a:t>
            </a:r>
            <a:r>
              <a:rPr lang="en-US" b="1" dirty="0"/>
              <a:t>sift </a:t>
            </a:r>
            <a:r>
              <a:rPr lang="en-US" dirty="0"/>
              <a:t>is greater than the square root of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that controls the loop should set </a:t>
            </a:r>
            <a:r>
              <a:rPr lang="en-US" b="1" dirty="0"/>
              <a:t>k </a:t>
            </a:r>
            <a:r>
              <a:rPr lang="en-US" dirty="0"/>
              <a:t>to every value from 2 up to the square root (why?) of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sqrt(n))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4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sqrt(n))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problem with this code: we cannot pass a floating-point value to </a:t>
            </a:r>
            <a:r>
              <a:rPr lang="en-US" b="1" dirty="0"/>
              <a:t>range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“round up” the square root, we’ll have what we want: an integer that is greater than the highest possible prime factor of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function named </a:t>
            </a:r>
            <a:r>
              <a:rPr lang="en-US" b="1" dirty="0"/>
              <a:t>ceil </a:t>
            </a:r>
            <a:r>
              <a:rPr lang="en-US" dirty="0"/>
              <a:t>in Python’s math library does this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ceil </a:t>
            </a:r>
            <a:r>
              <a:rPr lang="en-US" dirty="0"/>
              <a:t>is short for “ceiling”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corresponding function named </a:t>
            </a:r>
            <a:r>
              <a:rPr lang="en-US" b="1" dirty="0"/>
              <a:t>floor </a:t>
            </a:r>
            <a:r>
              <a:rPr lang="en-US" dirty="0"/>
              <a:t>rounds a floating-point value down to the nearest integer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6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sieve()’s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important detail: before sifting out multiples of a number, we make sure we haven’t already removed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we don’t sift multiples of 4 because 4 was already removed when sifting multiples of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sift </a:t>
            </a:r>
            <a:r>
              <a:rPr lang="en-US" dirty="0"/>
              <a:t>would still work, but our program would be less efficient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loop looks like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ceil(sqrt(n))):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worksheet[k]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sift(k,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expression </a:t>
            </a:r>
            <a:r>
              <a:rPr lang="en-US" b="1" dirty="0">
                <a:solidFill>
                  <a:srgbClr val="0070C0"/>
                </a:solidFill>
              </a:rPr>
              <a:t>x is not None </a:t>
            </a:r>
            <a:r>
              <a:rPr lang="en-US" dirty="0"/>
              <a:t>is the preferred way of testing to see if </a:t>
            </a:r>
            <a:r>
              <a:rPr lang="en-US" b="1" dirty="0"/>
              <a:t>x </a:t>
            </a:r>
            <a:r>
              <a:rPr lang="en-US" dirty="0"/>
              <a:t>is a reference to the </a:t>
            </a:r>
            <a:r>
              <a:rPr lang="en-US" b="1" dirty="0"/>
              <a:t>None </a:t>
            </a:r>
            <a:r>
              <a:rPr lang="en-US" dirty="0"/>
              <a:t>object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5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just one last step: to make the final list we have to remove the </a:t>
            </a:r>
            <a:r>
              <a:rPr lang="en-US" b="1" dirty="0"/>
              <a:t>None </a:t>
            </a:r>
            <a:r>
              <a:rPr lang="en-US" dirty="0"/>
              <a:t>objects from the 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new helper function called </a:t>
            </a:r>
            <a:r>
              <a:rPr lang="en-US" b="1" dirty="0" err="1"/>
              <a:t>non_nulls</a:t>
            </a:r>
            <a:r>
              <a:rPr lang="en-US" b="1" dirty="0"/>
              <a:t> </a:t>
            </a:r>
            <a:r>
              <a:rPr lang="en-US" dirty="0"/>
              <a:t>returns a copy of the worksheet, but without any </a:t>
            </a:r>
            <a:r>
              <a:rPr lang="en-US" b="1" dirty="0"/>
              <a:t>None </a:t>
            </a:r>
            <a:r>
              <a:rPr lang="en-US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an initial empty list named </a:t>
            </a:r>
            <a:r>
              <a:rPr lang="en-US" b="1" dirty="0"/>
              <a:t>res </a:t>
            </a:r>
            <a:r>
              <a:rPr lang="en-US" dirty="0"/>
              <a:t>(for “result”)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uses a for loop to look at every item in the input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an item is not </a:t>
            </a:r>
            <a:r>
              <a:rPr lang="en-US" b="1" dirty="0"/>
              <a:t>None</a:t>
            </a:r>
            <a:r>
              <a:rPr lang="en-US" dirty="0"/>
              <a:t>, the item is appended to </a:t>
            </a:r>
            <a:r>
              <a:rPr lang="en-US" b="1" dirty="0"/>
              <a:t>res </a:t>
            </a:r>
            <a:r>
              <a:rPr lang="en-US" dirty="0"/>
              <a:t>using the </a:t>
            </a:r>
            <a:r>
              <a:rPr lang="en-US" b="1" dirty="0"/>
              <a:t>append </a:t>
            </a:r>
            <a:r>
              <a:rPr lang="en-US" dirty="0"/>
              <a:t>method for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iteration is complete, </a:t>
            </a:r>
            <a:r>
              <a:rPr lang="en-US" b="1" dirty="0"/>
              <a:t>res </a:t>
            </a:r>
            <a:r>
              <a:rPr lang="en-US" dirty="0"/>
              <a:t>is returned as the result of the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76F18-3168-4D3F-B032-15E5040B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58" y="2197862"/>
            <a:ext cx="1760443" cy="1395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BCEE7-6AC0-4ABF-93A1-50B3AC7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86125" y="2328051"/>
            <a:ext cx="2028825" cy="2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3E4E5-8E6F-4EF6-9F10-62F4097A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03" y="2298309"/>
            <a:ext cx="1703194" cy="113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655F-E964-4F6A-8A42-077D9349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78" y="2584164"/>
            <a:ext cx="2066925" cy="2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7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6F934-D11C-4732-AB82-4E88FF83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14" y="2725667"/>
            <a:ext cx="2819572" cy="9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5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B377A-BA26-4D19-A5D4-761F2614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063779"/>
            <a:ext cx="3005635" cy="1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4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appending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+= </a:t>
            </a:r>
            <a:r>
              <a:rPr lang="en-US" dirty="0"/>
              <a:t>can be used to concatenate one string to the end of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syntax can also be used to append one list to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= ['apple', 'orange’]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+= ['banana', 'mango', 'pear’]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fruits </a:t>
            </a:r>
            <a:r>
              <a:rPr lang="en-US" dirty="0"/>
              <a:t>is now: </a:t>
            </a:r>
            <a:r>
              <a:rPr lang="en-US" b="1" dirty="0"/>
              <a:t>['apple', 'orange’,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	               'banana', 'mango', 'pear']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+= ['pineapple']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fruits </a:t>
            </a:r>
            <a:r>
              <a:rPr lang="en-US" dirty="0"/>
              <a:t>is now: </a:t>
            </a:r>
            <a:r>
              <a:rPr lang="en-US" b="1" dirty="0"/>
              <a:t>['apple', 'orange’,</a:t>
            </a:r>
          </a:p>
          <a:p>
            <a:pPr marL="1317120" lvl="7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        ‘banana', 'mango', 'pear’,</a:t>
            </a:r>
          </a:p>
          <a:p>
            <a:pPr marL="1317120" lvl="7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        'pineapple’]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everyday life we often encounter collections of things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Course catalog: a collection of course descriptions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Parking lot: a collection of vehicles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Mathematicians also work with collections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Matrix (a table of numbers)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Sequence (e.g., 1, 1, 2, 3, 5, 8, ...)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computer science we make a collection by defining a </a:t>
            </a:r>
            <a:r>
              <a:rPr lang="en-US" b="1" dirty="0"/>
              <a:t>data structure </a:t>
            </a:r>
            <a:r>
              <a:rPr lang="en-US" dirty="0"/>
              <a:t>that includes references to </a:t>
            </a:r>
            <a:r>
              <a:rPr lang="en-US" b="1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term </a:t>
            </a:r>
            <a:r>
              <a:rPr lang="en-US" b="1" dirty="0"/>
              <a:t>object </a:t>
            </a:r>
            <a:r>
              <a:rPr lang="en-US" dirty="0"/>
              <a:t>simply means </a:t>
            </a:r>
            <a:r>
              <a:rPr lang="en-US" i="1" dirty="0"/>
              <a:t>generic piece of data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Objects include numbers, strings, dates, and others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programming terminology, a </a:t>
            </a:r>
            <a:r>
              <a:rPr lang="en-US" b="1" dirty="0"/>
              <a:t>container </a:t>
            </a:r>
            <a:r>
              <a:rPr lang="en-US" dirty="0"/>
              <a:t>is an object that contains other 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6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algorithm: </a:t>
            </a:r>
            <a:r>
              <a:rPr lang="en-US" b="1" dirty="0"/>
              <a:t>completed!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put all the pieces together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b="1" dirty="0"/>
              <a:t>math </a:t>
            </a:r>
            <a:r>
              <a:rPr lang="en-US" dirty="0"/>
              <a:t>library to get access to </a:t>
            </a:r>
            <a:r>
              <a:rPr lang="en-US" b="1" dirty="0"/>
              <a:t>sqrt </a:t>
            </a:r>
            <a:r>
              <a:rPr lang="en-US" dirty="0"/>
              <a:t>and </a:t>
            </a:r>
            <a:r>
              <a:rPr lang="en-US" b="1" dirty="0"/>
              <a:t>ceil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body of the </a:t>
            </a:r>
            <a:r>
              <a:rPr lang="en-US" b="1" dirty="0"/>
              <a:t>sieve </a:t>
            </a:r>
            <a:r>
              <a:rPr lang="en-US" dirty="0"/>
              <a:t>function we need to: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b="1" dirty="0"/>
              <a:t>worksheet </a:t>
            </a:r>
            <a:r>
              <a:rPr lang="en-US" dirty="0"/>
              <a:t>with two initial </a:t>
            </a:r>
            <a:r>
              <a:rPr lang="en-US" b="1" dirty="0"/>
              <a:t>None </a:t>
            </a:r>
            <a:r>
              <a:rPr lang="en-US" dirty="0"/>
              <a:t>objects and all integers from 2 to </a:t>
            </a:r>
            <a:r>
              <a:rPr lang="en-US" b="1" dirty="0"/>
              <a:t>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the for-loop that calls </a:t>
            </a:r>
            <a:r>
              <a:rPr lang="en-US" b="1" dirty="0"/>
              <a:t>sift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 err="1"/>
              <a:t>non_nulls</a:t>
            </a:r>
            <a:r>
              <a:rPr lang="en-US" b="1" dirty="0"/>
              <a:t> </a:t>
            </a:r>
            <a:r>
              <a:rPr lang="en-US" dirty="0"/>
              <a:t>to remove the </a:t>
            </a:r>
            <a:r>
              <a:rPr lang="en-US" b="1" dirty="0"/>
              <a:t>None </a:t>
            </a:r>
            <a:r>
              <a:rPr lang="en-US" dirty="0"/>
              <a:t>objects from the </a:t>
            </a:r>
            <a:r>
              <a:rPr lang="en-US" b="1" dirty="0"/>
              <a:t>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sieve.py</a:t>
            </a:r>
            <a:r>
              <a:rPr lang="en-US" dirty="0"/>
              <a:t> and the next slide for the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>
                <a:solidFill>
                  <a:srgbClr val="0070C0"/>
                </a:solidFill>
              </a:rPr>
              <a:t>PythonLabs</a:t>
            </a:r>
            <a:r>
              <a:rPr lang="en-US" dirty="0">
                <a:solidFill>
                  <a:srgbClr val="0070C0"/>
                </a:solidFill>
              </a:rPr>
              <a:t>/SieveLab.py</a:t>
            </a:r>
            <a:r>
              <a:rPr lang="en-US" dirty="0"/>
              <a:t>: lines 12–28 for the textbook’s implementation of the </a:t>
            </a:r>
            <a:r>
              <a:rPr lang="en-US" b="1" dirty="0"/>
              <a:t>sieve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rgbClr val="0070C0"/>
                </a:solidFill>
              </a:rPr>
              <a:t>sieve_visualization.py </a:t>
            </a:r>
            <a:r>
              <a:rPr lang="en-US" dirty="0"/>
              <a:t>to see it in action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7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9533"/>
            <a:ext cx="10058400" cy="4614051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math import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*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... # see earlier slides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... # see earlier slides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sieve(n):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worksheet = [None, None] + list(range(2, n))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k in range(2, ceil(sqrt(n))):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worksheet[k]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sift(k, worksheet)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primes = sieve(100)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print(primes)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FFAC2-B91D-483D-ADC1-7EBDF66257ED}"/>
              </a:ext>
            </a:extLst>
          </p:cNvPr>
          <p:cNvSpPr/>
          <p:nvPr/>
        </p:nvSpPr>
        <p:spPr>
          <a:xfrm>
            <a:off x="6658250" y="2034659"/>
            <a:ext cx="165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See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sieve.py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141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function for making lists of prime numbers we can save it for later 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it to answer questions about primes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primes are less than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the largest gap between successive primes?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some twin primes (two prime numbers that differ only by 2, like 17 and 19)?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other questions are possible.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good example of </a:t>
            </a:r>
            <a:r>
              <a:rPr lang="en-US" b="1" dirty="0"/>
              <a:t>abstraction</a:t>
            </a:r>
            <a:r>
              <a:rPr lang="en-US" dirty="0"/>
              <a:t>: we have a nice, neat package that we can save and </a:t>
            </a:r>
            <a:r>
              <a:rPr lang="en-US" b="1" dirty="0"/>
              <a:t>reuse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future, we don’t have to worry about the implementation details of </a:t>
            </a:r>
            <a:r>
              <a:rPr lang="en-US" b="1" dirty="0"/>
              <a:t>sieve</a:t>
            </a:r>
            <a:r>
              <a:rPr lang="en-US" dirty="0"/>
              <a:t>: we can just use it!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(and people who use it) just need to know that </a:t>
            </a:r>
            <a:r>
              <a:rPr lang="en-US" b="1" dirty="0"/>
              <a:t>sieve(n) </a:t>
            </a:r>
            <a:r>
              <a:rPr lang="en-US" dirty="0"/>
              <a:t>makes a list of prime numbers from 2 to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98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now take a look at some additional examples of how to use for-loops and lists to solve problems in Python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6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the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 though there already exists a function in Python that finds the maximum value in a list (it’s called </a:t>
            </a:r>
            <a:r>
              <a:rPr lang="en-US" b="1" dirty="0"/>
              <a:t>max</a:t>
            </a:r>
            <a:r>
              <a:rPr lang="en-US" dirty="0"/>
              <a:t>), we will write our own algorithm for performing this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basic idea is to </a:t>
            </a:r>
            <a:r>
              <a:rPr lang="en-US" i="1" dirty="0"/>
              <a:t>iterate </a:t>
            </a:r>
            <a:r>
              <a:rPr lang="en-US" dirty="0"/>
              <a:t>over the list and keep track of the largest value we have seen up to that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begin by taking the value at index 0 as the maximum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continue with the remainder of the list, comparing the next value with the current maximum and updating the maximum if and when we find a value larger than the current maximum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72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69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0980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1677A-E9E8-4396-BF5A-B9DF04CB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93" y="1845734"/>
            <a:ext cx="2526165" cy="19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63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DDE91-B51B-4FCC-9177-1A1398F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87" y="1864612"/>
            <a:ext cx="2486376" cy="19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47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2C25F-9E99-4F3A-B0B1-2ABAA68F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68" y="1845598"/>
            <a:ext cx="2493603" cy="1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11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2C25F-9E99-4F3A-B0B1-2ABAA68F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68" y="1845598"/>
            <a:ext cx="2493603" cy="1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kind of container in Python is called a </a:t>
            </a:r>
            <a:r>
              <a:rPr lang="en-US" b="1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to make a list is to enclose a set of objects in square brackets: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ages = [61, 32, 19, 37, 42, 39]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above statement is an assignment statement, actually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allocates </a:t>
            </a:r>
            <a:r>
              <a:rPr lang="en-US" dirty="0"/>
              <a:t>space in its </a:t>
            </a:r>
            <a:r>
              <a:rPr lang="en-US" b="1" dirty="0"/>
              <a:t>object store</a:t>
            </a:r>
            <a:r>
              <a:rPr lang="en-US" dirty="0"/>
              <a:t>, which is a fancy term for a particular section in the memory of the computer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creates an object to represent the list and associates the name </a:t>
            </a:r>
            <a:r>
              <a:rPr lang="en-US" b="1" dirty="0"/>
              <a:t>ages </a:t>
            </a:r>
            <a:r>
              <a:rPr lang="en-US" dirty="0"/>
              <a:t>with the new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function tells us how many elements are in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(ages) # returns the value 6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77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98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36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] &gt; maximum: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77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3051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D2743-FF5F-425D-B694-4DBBB57B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89" y="1855194"/>
            <a:ext cx="2500831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4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02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5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] &gt; maximum: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29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30517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7E85E-E65D-4065-B982-D6E431D7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76" y="1845562"/>
            <a:ext cx="2493603" cy="19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49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713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3520</TotalTime>
  <Words>13322</Words>
  <Application>Microsoft Office PowerPoint</Application>
  <PresentationFormat>Widescreen</PresentationFormat>
  <Paragraphs>1615</Paragraphs>
  <Slides>141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Rockwell</vt:lpstr>
      <vt:lpstr>Verdana</vt:lpstr>
      <vt:lpstr>Retrospect</vt:lpstr>
      <vt:lpstr>Introduction to Computational and Algorithmic Thinking</vt:lpstr>
      <vt:lpstr>Announcements</vt:lpstr>
      <vt:lpstr>The Sieve of Eratosthenes</vt:lpstr>
      <vt:lpstr>The Sieve of Eratosthenes</vt:lpstr>
      <vt:lpstr>The Sieve of Eratosthenes</vt:lpstr>
      <vt:lpstr>Devising an algorithm</vt:lpstr>
      <vt:lpstr>Devising an algorithm</vt:lpstr>
      <vt:lpstr>Collections</vt:lpstr>
      <vt:lpstr>Lists</vt:lpstr>
      <vt:lpstr>Lists of strings</vt:lpstr>
      <vt:lpstr>Empty lists</vt:lpstr>
      <vt:lpstr>Iteration</vt:lpstr>
      <vt:lpstr>for-loops</vt:lpstr>
      <vt:lpstr>for-loops</vt:lpstr>
      <vt:lpstr>Example: sum()</vt:lpstr>
      <vt:lpstr>Example: sum()</vt:lpstr>
      <vt:lpstr>Example: sum()</vt:lpstr>
      <vt:lpstr>Example: sum()</vt:lpstr>
      <vt:lpstr>Example: sum()</vt:lpstr>
      <vt:lpstr>Example: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 in PyCharm</vt:lpstr>
      <vt:lpstr>Trace execution in PyCharm</vt:lpstr>
      <vt:lpstr>Trace execution in PyCharm</vt:lpstr>
      <vt:lpstr>Trace execution in PyCharm</vt:lpstr>
      <vt:lpstr>Trace execution in PyCharm</vt:lpstr>
      <vt:lpstr>List indexes</vt:lpstr>
      <vt:lpstr>List indexes</vt:lpstr>
      <vt:lpstr>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String indexes</vt:lpstr>
      <vt:lpstr>Making lists of numbers</vt:lpstr>
      <vt:lpstr>Back to the Sieve algorithm</vt:lpstr>
      <vt:lpstr>Back to the Sieve algorithm</vt:lpstr>
      <vt:lpstr>PythonLabs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 algorithm: a helper function</vt:lpstr>
      <vt:lpstr>Stepping through the worksheet</vt:lpstr>
      <vt:lpstr>Stepping through the worksheet</vt:lpstr>
      <vt:lpstr>Stepping through the worksheet</vt:lpstr>
      <vt:lpstr>The sieve() function</vt:lpstr>
      <vt:lpstr>The sieve() function</vt:lpstr>
      <vt:lpstr>sieve()’s main loop</vt:lpstr>
      <vt:lpstr>Sieve: remove the placeholders</vt:lpstr>
      <vt:lpstr>Sieve: remove the placeholders</vt:lpstr>
      <vt:lpstr>Sieve: remove the placeholders</vt:lpstr>
      <vt:lpstr>Sieve: remove the placeholders</vt:lpstr>
      <vt:lpstr>Sieve: remove the placeholders</vt:lpstr>
      <vt:lpstr>Aside: appending to a List</vt:lpstr>
      <vt:lpstr>The Sieve algorithm: completed!</vt:lpstr>
      <vt:lpstr>Completed sieve() function</vt:lpstr>
      <vt:lpstr>Abstraction</vt:lpstr>
      <vt:lpstr>Additional examples</vt:lpstr>
      <vt:lpstr>Example: find the maximum</vt:lpstr>
      <vt:lpstr>Example: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Example: count the vowels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A list of lists</vt:lpstr>
      <vt:lpstr>Example: compute averages (v1)</vt:lpstr>
      <vt:lpstr>Example: averages_v1.py</vt:lpstr>
      <vt:lpstr>Example: averages_v1.py</vt:lpstr>
      <vt:lpstr>Example: averages_v1.py</vt:lpstr>
      <vt:lpstr>Example: averages_v1.py</vt:lpstr>
      <vt:lpstr>Example: averages_v1.py</vt:lpstr>
      <vt:lpstr>Example: compute averages (v2)</vt:lpstr>
      <vt:lpstr>Example: averages_v2.py</vt:lpstr>
      <vt:lpstr>Example: averages_v2.py</vt:lpstr>
      <vt:lpstr>Example: compute averages (v3)</vt:lpstr>
      <vt:lpstr>Example: averages_v3.py</vt:lpstr>
      <vt:lpstr>Example: bottles of beer/milk</vt:lpstr>
      <vt:lpstr>Example: bottles.py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202</cp:revision>
  <cp:lastPrinted>2019-03-21T05:20:48Z</cp:lastPrinted>
  <dcterms:created xsi:type="dcterms:W3CDTF">2018-01-06T23:48:52Z</dcterms:created>
  <dcterms:modified xsi:type="dcterms:W3CDTF">2019-03-21T09:26:46Z</dcterms:modified>
</cp:coreProperties>
</file>