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9"/>
  </p:notesMasterIdLst>
  <p:sldIdLst>
    <p:sldId id="256" r:id="rId2"/>
    <p:sldId id="322" r:id="rId3"/>
    <p:sldId id="323" r:id="rId4"/>
    <p:sldId id="332" r:id="rId5"/>
    <p:sldId id="331" r:id="rId6"/>
    <p:sldId id="330" r:id="rId7"/>
    <p:sldId id="329" r:id="rId8"/>
    <p:sldId id="328" r:id="rId9"/>
    <p:sldId id="327" r:id="rId10"/>
    <p:sldId id="326" r:id="rId11"/>
    <p:sldId id="325" r:id="rId12"/>
    <p:sldId id="343" r:id="rId13"/>
    <p:sldId id="342" r:id="rId14"/>
    <p:sldId id="341" r:id="rId15"/>
    <p:sldId id="340" r:id="rId16"/>
    <p:sldId id="339" r:id="rId17"/>
    <p:sldId id="338" r:id="rId18"/>
    <p:sldId id="337" r:id="rId19"/>
    <p:sldId id="336" r:id="rId20"/>
    <p:sldId id="335" r:id="rId21"/>
    <p:sldId id="352" r:id="rId22"/>
    <p:sldId id="351" r:id="rId23"/>
    <p:sldId id="350" r:id="rId24"/>
    <p:sldId id="349" r:id="rId25"/>
    <p:sldId id="348" r:id="rId26"/>
    <p:sldId id="347" r:id="rId27"/>
    <p:sldId id="346" r:id="rId28"/>
    <p:sldId id="345" r:id="rId29"/>
    <p:sldId id="344" r:id="rId30"/>
    <p:sldId id="334" r:id="rId31"/>
    <p:sldId id="333" r:id="rId32"/>
    <p:sldId id="369" r:id="rId33"/>
    <p:sldId id="368" r:id="rId34"/>
    <p:sldId id="367" r:id="rId35"/>
    <p:sldId id="366" r:id="rId36"/>
    <p:sldId id="365" r:id="rId37"/>
    <p:sldId id="364" r:id="rId38"/>
    <p:sldId id="363" r:id="rId39"/>
    <p:sldId id="362" r:id="rId40"/>
    <p:sldId id="361" r:id="rId41"/>
    <p:sldId id="360" r:id="rId42"/>
    <p:sldId id="359" r:id="rId43"/>
    <p:sldId id="358" r:id="rId44"/>
    <p:sldId id="357" r:id="rId45"/>
    <p:sldId id="356" r:id="rId46"/>
    <p:sldId id="355" r:id="rId47"/>
    <p:sldId id="354" r:id="rId48"/>
    <p:sldId id="353" r:id="rId49"/>
    <p:sldId id="383" r:id="rId50"/>
    <p:sldId id="382" r:id="rId51"/>
    <p:sldId id="381" r:id="rId52"/>
    <p:sldId id="380" r:id="rId53"/>
    <p:sldId id="379" r:id="rId54"/>
    <p:sldId id="378" r:id="rId55"/>
    <p:sldId id="377" r:id="rId56"/>
    <p:sldId id="376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375" r:id="rId72"/>
    <p:sldId id="374" r:id="rId73"/>
    <p:sldId id="373" r:id="rId74"/>
    <p:sldId id="372" r:id="rId75"/>
    <p:sldId id="371" r:id="rId76"/>
    <p:sldId id="370" r:id="rId77"/>
    <p:sldId id="318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E667E-A4AF-489F-ABBC-742CDB752DA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9217B-0819-4A5E-A22B-6D17EF0C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0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7D00-93DD-4940-8FD7-72D171BB6C86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43E-4F7E-4780-B70F-3538D32CF675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7B8B-6C04-436C-B9CA-7E32F910B067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D1F-A211-4519-B9B1-D59FC7C7B6E8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58F4-4510-4835-B48A-C9692BE1A9BE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FF9-7C0F-4578-9DA5-6E494F24FE4F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9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9C68-9D2B-475A-BAAD-95B35904D276}" type="datetime1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81F3-F521-49F2-B6F8-8D7496925039}" type="datetime1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475C-C634-489E-AF93-64B17549A749}" type="datetime1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706907-04E0-4508-94B9-19529985F41D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AF9-FDB7-4735-9CB1-5599909F77CE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1CA6E8-78F5-4EC8-8C98-EB073A8A7B4F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2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05E5-B00A-4D12-8EEF-FD975F2A9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and Algorithmic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689D0-A904-492A-BBC8-EE34E6015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8 – Random numbers and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19501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want the period to be as long as possible to make the numbers as unpredictable as possible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implement the above formula, but first we need to explore </a:t>
            </a:r>
            <a:r>
              <a:rPr lang="en-US" dirty="0">
                <a:solidFill>
                  <a:srgbClr val="FF0000"/>
                </a:solidFill>
              </a:rPr>
              <a:t>some new programming concepts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4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on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possibility for working with random numbers is to generate as many as we need and store them in a list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Often, however, in real applications we don’t know exactly how many random numbers we will ultimately need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Also, in practice we might not want to generate a very long list of random numbers and store them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Typically, we need only one or just a few random numbers at a time, so generating thousands or even millions of them at once is a waste of time and memory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Rather than building such a list, we can instead generate the numbers one at a time, </a:t>
            </a:r>
            <a:r>
              <a:rPr lang="en-US" i="1" dirty="0">
                <a:solidFill>
                  <a:srgbClr val="FF0000"/>
                </a:solidFill>
              </a:rPr>
              <a:t>on demand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7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on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define a function </a:t>
            </a:r>
            <a:r>
              <a:rPr lang="en-US" b="1" dirty="0">
                <a:latin typeface="Rockwell" panose="02060603020205020403" pitchFamily="18" charset="0"/>
              </a:rPr>
              <a:t>rand() </a:t>
            </a:r>
            <a:r>
              <a:rPr lang="en-US" dirty="0"/>
              <a:t>and a </a:t>
            </a:r>
            <a:r>
              <a:rPr lang="en-US" b="1" dirty="0"/>
              <a:t>global variable x </a:t>
            </a:r>
            <a:r>
              <a:rPr lang="en-US" dirty="0"/>
              <a:t>to store the most recently generated random number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global variable </a:t>
            </a:r>
            <a:r>
              <a:rPr lang="en-US" dirty="0"/>
              <a:t>is a variable defined outside functions and is available for use by any function in a .</a:t>
            </a:r>
            <a:r>
              <a:rPr lang="en-US" dirty="0" err="1"/>
              <a:t>py</a:t>
            </a:r>
            <a:r>
              <a:rPr lang="en-US" dirty="0"/>
              <a:t> file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value of a global variable is preserved between function calls, unlike local variables, which disappear when a function returns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want a function to </a:t>
            </a:r>
            <a:r>
              <a:rPr lang="en-US" dirty="0">
                <a:solidFill>
                  <a:srgbClr val="FF0000"/>
                </a:solidFill>
              </a:rPr>
              <a:t>change</a:t>
            </a:r>
            <a:r>
              <a:rPr lang="en-US" dirty="0"/>
              <a:t> the value of a global variable, we need to indicate this by using the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global</a:t>
            </a:r>
            <a:r>
              <a:rPr lang="en-US" b="1" dirty="0"/>
              <a:t> </a:t>
            </a:r>
            <a:r>
              <a:rPr lang="en-US" dirty="0"/>
              <a:t>keyword in the function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are only reading the global variable, we do not need to use the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global</a:t>
            </a:r>
            <a:r>
              <a:rPr lang="en-US" b="1" dirty="0"/>
              <a:t> </a:t>
            </a:r>
            <a:r>
              <a:rPr lang="en-US" dirty="0"/>
              <a:t>keyword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rand() Function (v1)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consider a function for generating random numbers that uses the formula we saw earlier: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x = 0      # global variable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rand(a, c, m):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global x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(a * x + c) % m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x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Call the function several times with </a:t>
            </a:r>
            <a:r>
              <a:rPr lang="en-US" i="1" dirty="0"/>
              <a:t>a</a:t>
            </a:r>
            <a:r>
              <a:rPr lang="en-US" dirty="0"/>
              <a:t>=1, </a:t>
            </a:r>
            <a:r>
              <a:rPr lang="en-US" i="1" dirty="0"/>
              <a:t>c</a:t>
            </a:r>
            <a:r>
              <a:rPr lang="en-US" dirty="0"/>
              <a:t>=7, </a:t>
            </a:r>
            <a:r>
              <a:rPr lang="en-US" i="1" dirty="0"/>
              <a:t>m</a:t>
            </a:r>
            <a:r>
              <a:rPr lang="en-US" dirty="0"/>
              <a:t>=12: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rand(1, 7, 12)     # returns 7 and updates x to 7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rand(1, 7, 12)     # returns 2 and updates x to 2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rand(1, 7, 12)     # returns 9 and updates x to 9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see why x is updated in this way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rand() Function (v1)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key line of code is </a:t>
            </a:r>
            <a:r>
              <a:rPr lang="en-US" b="1" dirty="0">
                <a:latin typeface="Rockwell" panose="02060603020205020403" pitchFamily="18" charset="0"/>
              </a:rPr>
              <a:t>x = (a * x + c) % 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Initially, </a:t>
            </a:r>
            <a:r>
              <a:rPr lang="en-US" b="1" dirty="0">
                <a:latin typeface="Rockwell" panose="02060603020205020403" pitchFamily="18" charset="0"/>
              </a:rPr>
              <a:t>x =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0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Rockwell" panose="02060603020205020403" pitchFamily="18" charset="0"/>
              </a:rPr>
              <a:t>rand(1,7,12)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x = (1 *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0</a:t>
            </a:r>
            <a:r>
              <a:rPr lang="en-US" b="1" dirty="0">
                <a:latin typeface="Rockwell" panose="02060603020205020403" pitchFamily="18" charset="0"/>
              </a:rPr>
              <a:t> + 7) % 12 = 7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So, </a:t>
            </a:r>
            <a:r>
              <a:rPr lang="en-US" b="1" dirty="0">
                <a:latin typeface="Rockwell" panose="02060603020205020403" pitchFamily="18" charset="0"/>
              </a:rPr>
              <a:t>x</a:t>
            </a:r>
            <a:r>
              <a:rPr lang="en-US" b="1" dirty="0"/>
              <a:t> </a:t>
            </a:r>
            <a:r>
              <a:rPr lang="en-US" dirty="0"/>
              <a:t>becomes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7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b="1" dirty="0">
                <a:latin typeface="Rockwell" panose="02060603020205020403" pitchFamily="18" charset="0"/>
              </a:rPr>
              <a:t>rand(1,7,12)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x = (1 *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7</a:t>
            </a:r>
            <a:r>
              <a:rPr lang="en-US" b="1" dirty="0">
                <a:latin typeface="Rockwell" panose="02060603020205020403" pitchFamily="18" charset="0"/>
              </a:rPr>
              <a:t> + 7) % 12 = 2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So, </a:t>
            </a:r>
            <a:r>
              <a:rPr lang="en-US" b="1" dirty="0">
                <a:latin typeface="Rockwell" panose="02060603020205020403" pitchFamily="18" charset="0"/>
              </a:rPr>
              <a:t>x</a:t>
            </a:r>
            <a:r>
              <a:rPr lang="en-US" b="1" dirty="0"/>
              <a:t> </a:t>
            </a:r>
            <a:r>
              <a:rPr lang="en-US" dirty="0"/>
              <a:t>becomes 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2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b="1" dirty="0">
                <a:latin typeface="Rockwell" panose="02060603020205020403" pitchFamily="18" charset="0"/>
              </a:rPr>
              <a:t>rand(1,7,12)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x = (1 * 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2</a:t>
            </a:r>
            <a:r>
              <a:rPr lang="en-US" b="1" dirty="0">
                <a:latin typeface="Rockwell" panose="02060603020205020403" pitchFamily="18" charset="0"/>
              </a:rPr>
              <a:t> + 7) % 12 = 9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So, </a:t>
            </a:r>
            <a:r>
              <a:rPr lang="en-US" b="1" dirty="0">
                <a:latin typeface="Rockwell" panose="02060603020205020403" pitchFamily="18" charset="0"/>
              </a:rPr>
              <a:t>x</a:t>
            </a:r>
            <a:r>
              <a:rPr lang="en-US" b="1" dirty="0"/>
              <a:t> </a:t>
            </a:r>
            <a:r>
              <a:rPr lang="en-US" dirty="0"/>
              <a:t>becomes </a:t>
            </a:r>
            <a:r>
              <a:rPr lang="en-US" b="1" dirty="0">
                <a:latin typeface="Rockwell" panose="02060603020205020403" pitchFamily="18" charset="0"/>
              </a:rPr>
              <a:t>9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only reason this series of computations works correctly is because the value of </a:t>
            </a:r>
            <a:r>
              <a:rPr lang="en-US" b="1" dirty="0"/>
              <a:t>x </a:t>
            </a:r>
            <a:r>
              <a:rPr lang="en-US" dirty="0"/>
              <a:t>is </a:t>
            </a:r>
            <a:r>
              <a:rPr lang="en-US" dirty="0">
                <a:solidFill>
                  <a:srgbClr val="00B050"/>
                </a:solidFill>
              </a:rPr>
              <a:t>preserved</a:t>
            </a:r>
            <a:r>
              <a:rPr lang="en-US" dirty="0"/>
              <a:t> between function calls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4A48E-2F2C-43EB-871D-2B27F3FD6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03957">
            <a:off x="2681931" y="2226151"/>
            <a:ext cx="1392070" cy="321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F08C7-0400-4C41-A589-2DB1BD1B9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20000">
            <a:off x="3046855" y="2961797"/>
            <a:ext cx="1031333" cy="229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C664BA-E332-4A14-973C-CDD8CBE7D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0000">
            <a:off x="3023805" y="3622146"/>
            <a:ext cx="1060659" cy="2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2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wanted to use our new </a:t>
            </a:r>
            <a:r>
              <a:rPr lang="en-US" b="1" dirty="0">
                <a:latin typeface="Rockwell" panose="02060603020205020403" pitchFamily="18" charset="0"/>
              </a:rPr>
              <a:t>rand() </a:t>
            </a:r>
            <a:r>
              <a:rPr lang="en-US" dirty="0"/>
              <a:t>function in several files. We have two options: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Copy and paste the function to each file (bad idea), or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Place the file in a .</a:t>
            </a:r>
            <a:r>
              <a:rPr lang="en-US" dirty="0" err="1"/>
              <a:t>py</a:t>
            </a:r>
            <a:r>
              <a:rPr lang="en-US" dirty="0"/>
              <a:t> by itself (or with other functions) to create a </a:t>
            </a:r>
            <a:r>
              <a:rPr lang="en-US" b="1" dirty="0">
                <a:solidFill>
                  <a:srgbClr val="FF0000"/>
                </a:solidFill>
              </a:rPr>
              <a:t>module</a:t>
            </a:r>
            <a:r>
              <a:rPr lang="en-US" b="1" dirty="0"/>
              <a:t> </a:t>
            </a:r>
            <a:r>
              <a:rPr lang="en-US" dirty="0"/>
              <a:t>that can be imported using an </a:t>
            </a:r>
            <a:r>
              <a:rPr lang="en-US" b="1" dirty="0">
                <a:latin typeface="Rockwell" panose="02060603020205020403" pitchFamily="18" charset="0"/>
              </a:rPr>
              <a:t>import</a:t>
            </a:r>
            <a:r>
              <a:rPr lang="en-US" b="1" dirty="0"/>
              <a:t> </a:t>
            </a:r>
            <a:r>
              <a:rPr lang="en-US" dirty="0"/>
              <a:t>statement (the right way)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should place our function in a module, along with the global variable </a:t>
            </a:r>
            <a:r>
              <a:rPr lang="en-US" b="1" dirty="0">
                <a:latin typeface="Rockwell" panose="02060603020205020403" pitchFamily="18" charset="0"/>
              </a:rPr>
              <a:t>x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global variable will be “</a:t>
            </a:r>
            <a:r>
              <a:rPr lang="en-US" dirty="0">
                <a:solidFill>
                  <a:srgbClr val="FF0000"/>
                </a:solidFill>
              </a:rPr>
              <a:t>hidden</a:t>
            </a:r>
            <a:r>
              <a:rPr lang="en-US" dirty="0"/>
              <a:t>” inside the module so that there is no danger of a “name clash”, meaning that other modules could have their own global variables named </a:t>
            </a:r>
            <a:r>
              <a:rPr lang="en-US" b="1" dirty="0">
                <a:latin typeface="Rockwell" panose="02060603020205020403" pitchFamily="18" charset="0"/>
              </a:rPr>
              <a:t>x</a:t>
            </a:r>
            <a:r>
              <a:rPr lang="en-US" b="1" dirty="0"/>
              <a:t> </a:t>
            </a:r>
            <a:r>
              <a:rPr lang="en-US" dirty="0"/>
              <a:t>if they want to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90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idea of gathering functions and their related data values (variables) into a single package is called </a:t>
            </a:r>
            <a:r>
              <a:rPr lang="en-US" b="1" i="1" dirty="0"/>
              <a:t>encapsulation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It’s an extension of the concept called </a:t>
            </a:r>
            <a:r>
              <a:rPr lang="en-US" b="1" dirty="0"/>
              <a:t>abstraction </a:t>
            </a:r>
            <a:r>
              <a:rPr lang="en-US" dirty="0"/>
              <a:t>we studied earlier in the course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know that the </a:t>
            </a:r>
            <a:r>
              <a:rPr lang="en-US" b="1" dirty="0"/>
              <a:t>math </a:t>
            </a:r>
            <a:r>
              <a:rPr lang="en-US" dirty="0"/>
              <a:t>module has some useful functions and constants, like </a:t>
            </a:r>
            <a:r>
              <a:rPr lang="en-US" b="1" dirty="0">
                <a:latin typeface="Rockwell" panose="02060603020205020403" pitchFamily="18" charset="0"/>
              </a:rPr>
              <a:t>sqrt()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pi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module like </a:t>
            </a:r>
            <a:r>
              <a:rPr lang="en-US" b="1" dirty="0"/>
              <a:t>math </a:t>
            </a:r>
            <a:r>
              <a:rPr lang="en-US" dirty="0"/>
              <a:t>is an example of a </a:t>
            </a:r>
            <a:r>
              <a:rPr lang="en-US" b="1" i="1" dirty="0"/>
              <a:t>namespace</a:t>
            </a:r>
            <a:r>
              <a:rPr lang="en-US" dirty="0"/>
              <a:t>, a collection of names that could be names of functions, objects or anything else in Python that has a name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module/namespace is one way of implementing the concept of encapsulation in Python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create a new module, all we need to do is save the functions and variables of the module in a file ending in .</a:t>
            </a:r>
            <a:r>
              <a:rPr lang="en-US" dirty="0" err="1"/>
              <a:t>py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if we were to save the </a:t>
            </a:r>
            <a:r>
              <a:rPr lang="en-US" b="1" dirty="0"/>
              <a:t>rand() </a:t>
            </a:r>
            <a:r>
              <a:rPr lang="en-US" dirty="0"/>
              <a:t>function in the file </a:t>
            </a:r>
            <a:r>
              <a:rPr lang="en-US" b="1" dirty="0">
                <a:latin typeface="Rockwell" panose="02060603020205020403" pitchFamily="18" charset="0"/>
              </a:rPr>
              <a:t>prng.py</a:t>
            </a:r>
            <a:r>
              <a:rPr lang="en-US" dirty="0"/>
              <a:t>, we could then import the </a:t>
            </a:r>
            <a:r>
              <a:rPr lang="en-US" b="1" dirty="0"/>
              <a:t>rand() </a:t>
            </a:r>
            <a:r>
              <a:rPr lang="en-US" dirty="0"/>
              <a:t>function in a new Python program by typing </a:t>
            </a:r>
            <a:r>
              <a:rPr lang="en-US" b="1" dirty="0">
                <a:latin typeface="Rockwell" panose="02060603020205020403" pitchFamily="18" charset="0"/>
              </a:rPr>
              <a:t>import </a:t>
            </a:r>
            <a:r>
              <a:rPr lang="en-US" b="1" dirty="0" err="1">
                <a:latin typeface="Rockwell" panose="02060603020205020403" pitchFamily="18" charset="0"/>
              </a:rPr>
              <a:t>prng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at the top of the new program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Next slide shows a revised version of our </a:t>
            </a:r>
            <a:r>
              <a:rPr lang="en-US" b="1" dirty="0">
                <a:latin typeface="Rockwell" panose="02060603020205020403" pitchFamily="18" charset="0"/>
              </a:rPr>
              <a:t>rand() </a:t>
            </a:r>
            <a:r>
              <a:rPr lang="en-US" dirty="0"/>
              <a:t>function that encapsulates the function in a module and stores the values of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 </a:t>
            </a:r>
            <a:r>
              <a:rPr lang="en-US" dirty="0"/>
              <a:t>and </a:t>
            </a:r>
            <a:r>
              <a:rPr lang="en-US" i="1" dirty="0"/>
              <a:t>m </a:t>
            </a:r>
            <a:r>
              <a:rPr lang="en-US" dirty="0"/>
              <a:t>as global variables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means the user no longer needs to pass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c, </a:t>
            </a:r>
            <a:r>
              <a:rPr lang="en-US" dirty="0"/>
              <a:t>or </a:t>
            </a:r>
            <a:r>
              <a:rPr lang="en-US" i="1" dirty="0"/>
              <a:t>m </a:t>
            </a:r>
            <a:r>
              <a:rPr lang="en-US" dirty="0"/>
              <a:t>as arguments anymore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also add a new function </a:t>
            </a:r>
            <a:r>
              <a:rPr lang="en-US" b="1" dirty="0">
                <a:latin typeface="Rockwell" panose="02060603020205020403" pitchFamily="18" charset="0"/>
              </a:rPr>
              <a:t>reset() </a:t>
            </a:r>
            <a:r>
              <a:rPr lang="en-US" dirty="0"/>
              <a:t>to reset the PRNG to its starting state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17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rand() Function (v2)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E0B59-FAD0-4D22-AF6B-8C1488508D80}"/>
              </a:ext>
            </a:extLst>
          </p:cNvPr>
          <p:cNvSpPr txBox="1"/>
          <p:nvPr/>
        </p:nvSpPr>
        <p:spPr>
          <a:xfrm>
            <a:off x="1182848" y="1879134"/>
            <a:ext cx="2944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x = 0</a:t>
            </a:r>
          </a:p>
          <a:p>
            <a:r>
              <a:rPr lang="en-US" b="1" dirty="0">
                <a:latin typeface="Rockwell" panose="02060603020205020403" pitchFamily="18" charset="0"/>
              </a:rPr>
              <a:t>a = 81</a:t>
            </a:r>
          </a:p>
          <a:p>
            <a:r>
              <a:rPr lang="en-US" b="1" dirty="0">
                <a:latin typeface="Rockwell" panose="02060603020205020403" pitchFamily="18" charset="0"/>
              </a:rPr>
              <a:t>c = 337</a:t>
            </a:r>
          </a:p>
          <a:p>
            <a:r>
              <a:rPr lang="en-US" b="1" dirty="0">
                <a:latin typeface="Rockwell" panose="02060603020205020403" pitchFamily="18" charset="0"/>
              </a:rPr>
              <a:t>m = 1000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3BB04-B79F-4E12-B8AB-AEE03A7DF86A}"/>
              </a:ext>
            </a:extLst>
          </p:cNvPr>
          <p:cNvSpPr txBox="1"/>
          <p:nvPr/>
        </p:nvSpPr>
        <p:spPr>
          <a:xfrm>
            <a:off x="5142455" y="1895912"/>
            <a:ext cx="2944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def rand():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global x</a:t>
            </a:r>
          </a:p>
          <a:p>
            <a:r>
              <a:rPr lang="pt-BR" b="1" dirty="0">
                <a:latin typeface="Rockwell" panose="02060603020205020403" pitchFamily="18" charset="0"/>
              </a:rPr>
              <a:t>    x = (a * x + c) % m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return x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24474-54AB-4A66-9B46-47380D3CB252}"/>
              </a:ext>
            </a:extLst>
          </p:cNvPr>
          <p:cNvSpPr txBox="1"/>
          <p:nvPr/>
        </p:nvSpPr>
        <p:spPr>
          <a:xfrm>
            <a:off x="1150158" y="3761760"/>
            <a:ext cx="5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def reset(</a:t>
            </a:r>
            <a:r>
              <a:rPr lang="en-US" b="1" dirty="0" err="1">
                <a:latin typeface="Rockwell" panose="02060603020205020403" pitchFamily="18" charset="0"/>
              </a:rPr>
              <a:t>mult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inc</a:t>
            </a:r>
            <a:r>
              <a:rPr lang="en-US" b="1" dirty="0">
                <a:latin typeface="Rockwell" panose="02060603020205020403" pitchFamily="18" charset="0"/>
              </a:rPr>
              <a:t>, mod):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global x, a, c, m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x = 0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a = </a:t>
            </a:r>
            <a:r>
              <a:rPr lang="en-US" b="1" dirty="0" err="1">
                <a:latin typeface="Rockwell" panose="02060603020205020403" pitchFamily="18" charset="0"/>
              </a:rPr>
              <a:t>mult</a:t>
            </a:r>
            <a:endParaRPr lang="en-US" b="1" dirty="0">
              <a:latin typeface="Rockwell" panose="02060603020205020403" pitchFamily="18" charset="0"/>
            </a:endParaRPr>
          </a:p>
          <a:p>
            <a:r>
              <a:rPr lang="en-US" b="1" dirty="0">
                <a:latin typeface="Rockwell" panose="02060603020205020403" pitchFamily="18" charset="0"/>
              </a:rPr>
              <a:t>    c = </a:t>
            </a:r>
            <a:r>
              <a:rPr lang="en-US" b="1" dirty="0" err="1">
                <a:latin typeface="Rockwell" panose="02060603020205020403" pitchFamily="18" charset="0"/>
              </a:rPr>
              <a:t>inc</a:t>
            </a:r>
            <a:endParaRPr lang="en-US" b="1" dirty="0">
              <a:latin typeface="Rockwell" panose="02060603020205020403" pitchFamily="18" charset="0"/>
            </a:endParaRPr>
          </a:p>
          <a:p>
            <a:r>
              <a:rPr lang="en-US" b="1" dirty="0">
                <a:latin typeface="Rockwell" panose="02060603020205020403" pitchFamily="18" charset="0"/>
              </a:rPr>
              <a:t>    m = mod</a:t>
            </a:r>
            <a:endParaRPr lang="en-US" dirty="0">
              <a:latin typeface="Rockwell" panose="02060603020205020403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35D405-F43D-4FDD-A516-C9FA2CDBC02B}"/>
              </a:ext>
            </a:extLst>
          </p:cNvPr>
          <p:cNvCxnSpPr/>
          <p:nvPr/>
        </p:nvCxnSpPr>
        <p:spPr>
          <a:xfrm>
            <a:off x="3967993" y="1879134"/>
            <a:ext cx="0" cy="12171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18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rand() Function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x =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 = 81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 = 337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m = 1000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rand()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(81 *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0</a:t>
            </a:r>
            <a:r>
              <a:rPr lang="en-US" b="1" dirty="0">
                <a:latin typeface="Rockwell" panose="02060603020205020403" pitchFamily="18" charset="0"/>
              </a:rPr>
              <a:t> + 337) % 1000 =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337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rand()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(81 *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337</a:t>
            </a:r>
            <a:r>
              <a:rPr lang="en-US" b="1" dirty="0">
                <a:latin typeface="Rockwell" panose="02060603020205020403" pitchFamily="18" charset="0"/>
              </a:rPr>
              <a:t> + 337) % 1000 = 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634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rand()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(81 * 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634</a:t>
            </a:r>
            <a:r>
              <a:rPr lang="en-US" b="1" dirty="0">
                <a:latin typeface="Rockwell" panose="02060603020205020403" pitchFamily="18" charset="0"/>
              </a:rPr>
              <a:t> + 337) % 1000 = </a:t>
            </a:r>
            <a:r>
              <a:rPr lang="en-US" b="1" dirty="0">
                <a:solidFill>
                  <a:srgbClr val="7030A0"/>
                </a:solidFill>
                <a:latin typeface="Rockwell" panose="02060603020205020403" pitchFamily="18" charset="0"/>
              </a:rPr>
              <a:t>691</a:t>
            </a:r>
            <a:endParaRPr lang="en-US" dirty="0">
              <a:solidFill>
                <a:srgbClr val="7030A0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9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628F-40ED-4849-9E12-DE90495C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7863-568E-449E-956F-134A25DE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lecture: </a:t>
            </a:r>
            <a:r>
              <a:rPr lang="en-US" dirty="0"/>
              <a:t>Random Numbers and Object Oriented Programming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Reading: Read Chapter 7 of </a:t>
            </a:r>
            <a:r>
              <a:rPr lang="en-US" dirty="0" err="1">
                <a:solidFill>
                  <a:schemeClr val="tx1"/>
                </a:solidFill>
              </a:rPr>
              <a:t>Conery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Acknowledgement</a:t>
            </a:r>
            <a:r>
              <a:rPr lang="en-US" dirty="0"/>
              <a:t>: Some of this lecture slides are based on CSE 101 lecture notes by Prof. Kevin McDonald at SBU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3110C-3C36-4D3C-A0E5-E104C696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0E9D7-DE8B-4062-90D8-312415C7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rand() Function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change the values of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c, </a:t>
            </a:r>
            <a:r>
              <a:rPr lang="en-US" dirty="0"/>
              <a:t>and </a:t>
            </a:r>
            <a:r>
              <a:rPr lang="en-US" i="1" dirty="0"/>
              <a:t>m </a:t>
            </a:r>
            <a:r>
              <a:rPr lang="en-US" dirty="0"/>
              <a:t>by calling the </a:t>
            </a:r>
            <a:r>
              <a:rPr lang="en-US" b="1" dirty="0"/>
              <a:t>reset()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function. Example: </a:t>
            </a:r>
            <a:r>
              <a:rPr lang="en-US" b="1" dirty="0"/>
              <a:t>reset(19, 4, 999)</a:t>
            </a:r>
            <a:r>
              <a:rPr lang="en-US" dirty="0"/>
              <a:t>, which also sets </a:t>
            </a:r>
            <a:r>
              <a:rPr lang="en-US" b="1" dirty="0"/>
              <a:t>x =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we will generate a different sequence of random numbers: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rand()</a:t>
            </a:r>
            <a:r>
              <a:rPr lang="en-US" dirty="0"/>
              <a:t>: </a:t>
            </a:r>
            <a:r>
              <a:rPr lang="en-US" b="1" dirty="0"/>
              <a:t>(19 *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+ 4) % 999 = </a:t>
            </a:r>
            <a:r>
              <a:rPr lang="en-US" b="1" dirty="0">
                <a:solidFill>
                  <a:srgbClr val="0070C0"/>
                </a:solidFill>
              </a:rPr>
              <a:t>4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rand()</a:t>
            </a:r>
            <a:r>
              <a:rPr lang="en-US" dirty="0"/>
              <a:t>: </a:t>
            </a:r>
            <a:r>
              <a:rPr lang="en-US" b="1" dirty="0"/>
              <a:t>(19 * </a:t>
            </a:r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en-US" b="1" dirty="0"/>
              <a:t> + 4) % 999 = </a:t>
            </a:r>
            <a:r>
              <a:rPr lang="en-US" b="1" dirty="0">
                <a:solidFill>
                  <a:srgbClr val="00B050"/>
                </a:solidFill>
              </a:rPr>
              <a:t>80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rand()</a:t>
            </a:r>
            <a:r>
              <a:rPr lang="en-US" dirty="0"/>
              <a:t>: </a:t>
            </a:r>
            <a:r>
              <a:rPr lang="en-US" b="1" dirty="0"/>
              <a:t>(19 * </a:t>
            </a:r>
            <a:r>
              <a:rPr lang="en-US" b="1" dirty="0">
                <a:solidFill>
                  <a:srgbClr val="00B050"/>
                </a:solidFill>
              </a:rPr>
              <a:t>80</a:t>
            </a:r>
            <a:r>
              <a:rPr lang="en-US" b="1" dirty="0"/>
              <a:t> + 4) % 999 = </a:t>
            </a:r>
            <a:r>
              <a:rPr lang="en-US" b="1" dirty="0">
                <a:solidFill>
                  <a:srgbClr val="7030A0"/>
                </a:solidFill>
              </a:rPr>
              <a:t>525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35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with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wanted to simulate the rolling of a six-sided die in a board game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would want to generate integers in the range 1 through 6, inclusive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Our function </a:t>
            </a:r>
            <a:r>
              <a:rPr lang="en-US" b="1" dirty="0">
                <a:latin typeface="Rockwell" panose="02060603020205020403" pitchFamily="18" charset="0"/>
              </a:rPr>
              <a:t>rand() </a:t>
            </a:r>
            <a:r>
              <a:rPr lang="en-US" dirty="0"/>
              <a:t>generates values outside this range, however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solve this problem using an expression like </a:t>
            </a:r>
            <a:r>
              <a:rPr lang="en-US" b="1" dirty="0">
                <a:latin typeface="Rockwell" panose="02060603020205020403" pitchFamily="18" charset="0"/>
              </a:rPr>
              <a:t>rand() % 6 + 1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expression </a:t>
            </a:r>
            <a:r>
              <a:rPr lang="en-US" b="1" dirty="0">
                <a:latin typeface="Rockwell" panose="02060603020205020403" pitchFamily="18" charset="0"/>
              </a:rPr>
              <a:t>rand() % 6 </a:t>
            </a:r>
            <a:r>
              <a:rPr lang="en-US" dirty="0"/>
              <a:t>gives us a value in the range 0 through 5, which we can then “shift up” by adding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Why not do </a:t>
            </a:r>
            <a:r>
              <a:rPr lang="en-US" b="1" dirty="0">
                <a:latin typeface="Rockwell" panose="02060603020205020403" pitchFamily="18" charset="0"/>
              </a:rPr>
              <a:t>rand() % 7</a:t>
            </a:r>
            <a:r>
              <a:rPr lang="en-US" b="1" dirty="0"/>
              <a:t> </a:t>
            </a:r>
            <a:r>
              <a:rPr lang="en-US" dirty="0"/>
              <a:t>instead?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41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with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always initialize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c, </a:t>
            </a:r>
            <a:r>
              <a:rPr lang="en-US" dirty="0"/>
              <a:t>and </a:t>
            </a:r>
            <a:r>
              <a:rPr lang="en-US" i="1" dirty="0"/>
              <a:t>m </a:t>
            </a:r>
            <a:r>
              <a:rPr lang="en-US" dirty="0"/>
              <a:t>to the same values, then every program that uses the </a:t>
            </a:r>
            <a:r>
              <a:rPr lang="en-US" b="1" dirty="0">
                <a:latin typeface="Rockwell" panose="02060603020205020403" pitchFamily="18" charset="0"/>
              </a:rPr>
              <a:t>rand() </a:t>
            </a:r>
            <a:r>
              <a:rPr lang="en-US" dirty="0"/>
              <a:t>function will get the same exactly sequence of pseudorandom values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Instead, we could allow someone using our code to set the starting value of </a:t>
            </a:r>
            <a:r>
              <a:rPr lang="en-US" i="1" dirty="0"/>
              <a:t>x</a:t>
            </a:r>
            <a:r>
              <a:rPr lang="en-US" dirty="0"/>
              <a:t>, which we call the </a:t>
            </a:r>
            <a:r>
              <a:rPr lang="en-US" b="1" dirty="0">
                <a:solidFill>
                  <a:srgbClr val="FF0000"/>
                </a:solidFill>
              </a:rPr>
              <a:t>seed</a:t>
            </a:r>
            <a:r>
              <a:rPr lang="en-US" b="1" dirty="0"/>
              <a:t> </a:t>
            </a:r>
            <a:r>
              <a:rPr lang="en-US" dirty="0"/>
              <a:t>of the pseudorandom number generator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Another option is we can have the computer pick the seed by using the </a:t>
            </a:r>
            <a:r>
              <a:rPr lang="en-US" dirty="0">
                <a:solidFill>
                  <a:srgbClr val="FF0000"/>
                </a:solidFill>
              </a:rPr>
              <a:t>system clock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The time module has a function called </a:t>
            </a:r>
            <a:r>
              <a:rPr lang="en-US" b="1" dirty="0">
                <a:latin typeface="Rockwell" panose="02060603020205020403" pitchFamily="18" charset="0"/>
              </a:rPr>
              <a:t>time() </a:t>
            </a:r>
            <a:r>
              <a:rPr lang="en-US" dirty="0"/>
              <a:t>which returns the number of seconds since January 1, 1970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Fractions of a second are also included in the returned value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75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with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Our revised module shown on the right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uses </a:t>
            </a:r>
            <a:r>
              <a:rPr lang="en-US" sz="2000" b="1" dirty="0" err="1">
                <a:latin typeface="Rockwell" panose="02060603020205020403" pitchFamily="18" charset="0"/>
              </a:rPr>
              <a:t>time.time</a:t>
            </a:r>
            <a:r>
              <a:rPr lang="en-US" sz="2000" b="1" dirty="0">
                <a:latin typeface="Rockwell" panose="02060603020205020403" pitchFamily="18" charset="0"/>
              </a:rPr>
              <a:t>() </a:t>
            </a:r>
            <a:r>
              <a:rPr lang="en-US" sz="2000" dirty="0"/>
              <a:t>to pick a random seed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random_numbers.py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F2F2A-17B6-40FC-9872-0FDECFC87B0F}"/>
              </a:ext>
            </a:extLst>
          </p:cNvPr>
          <p:cNvSpPr txBox="1"/>
          <p:nvPr/>
        </p:nvSpPr>
        <p:spPr>
          <a:xfrm>
            <a:off x="7190071" y="1845734"/>
            <a:ext cx="369610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Rockwell" panose="02060603020205020403" pitchFamily="18" charset="0"/>
              </a:rPr>
              <a:t>import time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Rockwell" panose="02060603020205020403" pitchFamily="18" charset="0"/>
              </a:rPr>
              <a:t>a = 81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Rockwell" panose="02060603020205020403" pitchFamily="18" charset="0"/>
              </a:rPr>
              <a:t>c = 337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Rockwell" panose="02060603020205020403" pitchFamily="18" charset="0"/>
              </a:rPr>
              <a:t>m = 1000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Rockwell" panose="02060603020205020403" pitchFamily="18" charset="0"/>
              </a:rPr>
              <a:t>x = int(</a:t>
            </a:r>
            <a:r>
              <a:rPr lang="en-US" b="1" dirty="0" err="1">
                <a:latin typeface="Rockwell" panose="02060603020205020403" pitchFamily="18" charset="0"/>
              </a:rPr>
              <a:t>time.time</a:t>
            </a:r>
            <a:r>
              <a:rPr lang="en-US" b="1" dirty="0">
                <a:latin typeface="Rockwell" panose="02060603020205020403" pitchFamily="18" charset="0"/>
              </a:rPr>
              <a:t>()) % m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Rockwell" panose="02060603020205020403" pitchFamily="18" charset="0"/>
              </a:rPr>
              <a:t>def rand():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Rockwell" panose="02060603020205020403" pitchFamily="18" charset="0"/>
              </a:rPr>
              <a:t>    global x</a:t>
            </a:r>
          </a:p>
          <a:p>
            <a:pPr>
              <a:spcBef>
                <a:spcPts val="600"/>
              </a:spcBef>
            </a:pPr>
            <a:r>
              <a:rPr lang="pt-BR" b="1" dirty="0">
                <a:latin typeface="Rockwell" panose="02060603020205020403" pitchFamily="18" charset="0"/>
              </a:rPr>
              <a:t>    x = (a * x + c) % m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Rockwell" panose="02060603020205020403" pitchFamily="18" charset="0"/>
              </a:rPr>
              <a:t>    return x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54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 in a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general, how can we generate random integers from an arbitrary range?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formula is surprisingly simple: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rand() % (high – low + 1) + low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suppose we wanted to generate a value in the range -1 through 10, inclusive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formula indicates we should use this code: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rand() % (10 - (-5) + 1) + (-5)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Simplifying gives us: </a:t>
            </a:r>
            <a:r>
              <a:rPr lang="en-US" b="1" dirty="0">
                <a:latin typeface="Rockwell" panose="02060603020205020403" pitchFamily="18" charset="0"/>
              </a:rPr>
              <a:t>rand() % 16 – 5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random_numbers.py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44D4-8793-45E8-A327-79CF651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0BA1-343B-4AC5-A679-9A093A3D9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features a very compact syntax for generating a list called a </a:t>
            </a:r>
            <a:r>
              <a:rPr lang="en-US" b="1" dirty="0">
                <a:solidFill>
                  <a:srgbClr val="FF0000"/>
                </a:solidFill>
              </a:rPr>
              <a:t>list comprehension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write a pair of square brackets and inside the brackets put an expression that describes each list item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to make a list of numbers from 1 to 10 write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[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for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in range(1,11)]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make a list of the first 10 perfect squares we could write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[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**2 for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in range(1,11)]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general, we write an expression that describes each new item in the new list and a loop that describes a set of existing values to work from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list of 10 random numbers: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[rand()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range(10)]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4D591-7490-434D-9A75-8D99FA61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3F46C-39C8-4D7C-B952-7293192F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38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wanted to take a list of words and capitalize them all: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names = ['bob', 'DANE', '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mikey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', '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ToMmY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']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names = [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s.capitalize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() for s in names]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70C0"/>
              </a:solidFill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names</a:t>
            </a:r>
            <a:r>
              <a:rPr lang="en-US" b="1" dirty="0"/>
              <a:t> </a:t>
            </a:r>
            <a:r>
              <a:rPr lang="en-US" dirty="0"/>
              <a:t>would become </a:t>
            </a:r>
            <a:r>
              <a:rPr lang="en-US" b="1" dirty="0">
                <a:latin typeface="Rockwell" panose="02060603020205020403" pitchFamily="18" charset="0"/>
              </a:rPr>
              <a:t>['Bob', 'Dane', 'Mikey', 'Tommy’]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Or perhaps we wanted to extract the first initial of each person and capitalize it: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initials = [s[0].upper() for s in names]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70C0"/>
              </a:solidFill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initials</a:t>
            </a:r>
            <a:r>
              <a:rPr lang="en-US" b="1" dirty="0"/>
              <a:t> </a:t>
            </a:r>
            <a:r>
              <a:rPr lang="en-US" dirty="0"/>
              <a:t>would be </a:t>
            </a:r>
            <a:r>
              <a:rPr lang="en-US" b="1" dirty="0">
                <a:latin typeface="Rockwell" panose="02060603020205020403" pitchFamily="18" charset="0"/>
              </a:rPr>
              <a:t>['B', 'D', 'M', 'T’]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42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Shuffles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needed the ability to randomly </a:t>
            </a:r>
            <a:r>
              <a:rPr lang="en-US" i="1" dirty="0"/>
              <a:t>permute </a:t>
            </a:r>
            <a:r>
              <a:rPr lang="en-US" dirty="0"/>
              <a:t>(shuffle) a list of items, such as a deck of 52 playing cards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explore how we might write a function that does exactly this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>
                <a:latin typeface="Rockwell" panose="02060603020205020403" pitchFamily="18" charset="0"/>
              </a:rPr>
              <a:t>RandomLab</a:t>
            </a:r>
            <a:r>
              <a:rPr lang="en-US" b="1" dirty="0"/>
              <a:t> </a:t>
            </a:r>
            <a:r>
              <a:rPr lang="en-US" dirty="0"/>
              <a:t>module defines a </a:t>
            </a:r>
            <a:r>
              <a:rPr lang="en-US" b="1" dirty="0"/>
              <a:t>class </a:t>
            </a:r>
            <a:r>
              <a:rPr lang="en-US" dirty="0"/>
              <a:t>called </a:t>
            </a:r>
            <a:r>
              <a:rPr lang="en-US" b="1" dirty="0"/>
              <a:t>Card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i="1" dirty="0"/>
              <a:t>class </a:t>
            </a:r>
            <a:r>
              <a:rPr lang="en-US" dirty="0"/>
              <a:t>defines a new type of object in an </a:t>
            </a:r>
            <a:r>
              <a:rPr lang="en-US" dirty="0">
                <a:solidFill>
                  <a:srgbClr val="FF0000"/>
                </a:solidFill>
              </a:rPr>
              <a:t>object-oriented programming language </a:t>
            </a:r>
            <a:r>
              <a:rPr lang="en-US" dirty="0"/>
              <a:t>like Python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use a special method called the </a:t>
            </a:r>
            <a:r>
              <a:rPr lang="en-US" b="1" dirty="0"/>
              <a:t>constructor </a:t>
            </a:r>
            <a:r>
              <a:rPr lang="en-US" dirty="0"/>
              <a:t>to create (construct) new objects of the class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from </a:t>
            </a:r>
            <a:r>
              <a:rPr lang="en-US" b="1" dirty="0" err="1">
                <a:latin typeface="Rockwell" panose="02060603020205020403" pitchFamily="18" charset="0"/>
              </a:rPr>
              <a:t>PythonLabs.RandomLab</a:t>
            </a:r>
            <a:r>
              <a:rPr lang="en-US" b="1" dirty="0">
                <a:latin typeface="Rockwell" panose="02060603020205020403" pitchFamily="18" charset="0"/>
              </a:rPr>
              <a:t> import Card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card =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Card()</a:t>
            </a:r>
            <a:endParaRPr lang="en-US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27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320787-D12A-49EF-853A-CB0CEA47F9F2}"/>
              </a:ext>
            </a:extLst>
          </p:cNvPr>
          <p:cNvSpPr/>
          <p:nvPr/>
        </p:nvSpPr>
        <p:spPr>
          <a:xfrm>
            <a:off x="2935709" y="3811603"/>
            <a:ext cx="4798649" cy="1263186"/>
          </a:xfrm>
          <a:custGeom>
            <a:avLst/>
            <a:gdLst>
              <a:gd name="connsiteX0" fmla="*/ 2541070 w 4798649"/>
              <a:gd name="connsiteY0" fmla="*/ 0 h 1263186"/>
              <a:gd name="connsiteX1" fmla="*/ 4572000 w 4798649"/>
              <a:gd name="connsiteY1" fmla="*/ 346510 h 1263186"/>
              <a:gd name="connsiteX2" fmla="*/ 4235116 w 4798649"/>
              <a:gd name="connsiteY2" fmla="*/ 1260910 h 1263186"/>
              <a:gd name="connsiteX3" fmla="*/ 0 w 4798649"/>
              <a:gd name="connsiteY3" fmla="*/ 625642 h 1263186"/>
              <a:gd name="connsiteX4" fmla="*/ 0 w 4798649"/>
              <a:gd name="connsiteY4" fmla="*/ 625642 h 126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8649" h="1263186">
                <a:moveTo>
                  <a:pt x="2541070" y="0"/>
                </a:moveTo>
                <a:cubicBezTo>
                  <a:pt x="3415364" y="68179"/>
                  <a:pt x="4289659" y="136358"/>
                  <a:pt x="4572000" y="346510"/>
                </a:cubicBezTo>
                <a:cubicBezTo>
                  <a:pt x="4854341" y="556662"/>
                  <a:pt x="4997116" y="1214388"/>
                  <a:pt x="4235116" y="1260910"/>
                </a:cubicBezTo>
                <a:cubicBezTo>
                  <a:pt x="3473116" y="1307432"/>
                  <a:pt x="0" y="625642"/>
                  <a:pt x="0" y="625642"/>
                </a:cubicBezTo>
                <a:lnTo>
                  <a:pt x="0" y="625642"/>
                </a:lnTo>
              </a:path>
            </a:pathLst>
          </a:custGeom>
          <a:noFill/>
          <a:ln w="25400">
            <a:solidFill>
              <a:srgbClr val="7030A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58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Card </a:t>
            </a:r>
            <a:r>
              <a:rPr lang="en-US" dirty="0"/>
              <a:t>object has a separate </a:t>
            </a:r>
            <a:r>
              <a:rPr lang="en-US" b="1" dirty="0"/>
              <a:t>rank </a:t>
            </a:r>
            <a:r>
              <a:rPr lang="en-US" dirty="0"/>
              <a:t>and </a:t>
            </a:r>
            <a:r>
              <a:rPr lang="en-US" b="1" dirty="0"/>
              <a:t>suit</a:t>
            </a:r>
            <a:r>
              <a:rPr lang="en-US" dirty="0"/>
              <a:t>, which we can query using the </a:t>
            </a:r>
            <a:r>
              <a:rPr lang="en-US" b="1" dirty="0">
                <a:latin typeface="Rockwell" panose="02060603020205020403" pitchFamily="18" charset="0"/>
              </a:rPr>
              <a:t>rank()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suit() </a:t>
            </a:r>
            <a:r>
              <a:rPr lang="en-US" dirty="0"/>
              <a:t>methods, respectively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2 through Ace are ranked 0 through 12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suits are mapped to integers as follows: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Clubs: 0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Diamonds: 1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Hearts: 2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Spades: 3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for a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object representing the 9 of Spades, </a:t>
            </a:r>
            <a:r>
              <a:rPr lang="en-US" b="1" dirty="0">
                <a:latin typeface="Rockwell" panose="02060603020205020403" pitchFamily="18" charset="0"/>
              </a:rPr>
              <a:t>rank() </a:t>
            </a:r>
            <a:r>
              <a:rPr lang="en-US" dirty="0"/>
              <a:t>would return 7 and </a:t>
            </a:r>
            <a:r>
              <a:rPr lang="en-US" b="1" dirty="0">
                <a:latin typeface="Rockwell" panose="02060603020205020403" pitchFamily="18" charset="0"/>
              </a:rPr>
              <a:t>suit() </a:t>
            </a:r>
            <a:r>
              <a:rPr lang="en-US" dirty="0"/>
              <a:t>would return 3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7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ranks and suits are numbered so that we can uniquely identify each card of a standard 52-card deck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calling the constructor to create a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object, we provide a number in the range 0 through 51 to identify which card we want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Card(0)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Card(1)</a:t>
            </a:r>
            <a:r>
              <a:rPr lang="en-US" b="1" dirty="0"/>
              <a:t> </a:t>
            </a:r>
            <a:r>
              <a:rPr lang="en-US" dirty="0"/>
              <a:t>are the 2 and 3 of Clubs, respectively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Card(50)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Card(51) </a:t>
            </a:r>
            <a:r>
              <a:rPr lang="en-US" dirty="0"/>
              <a:t>are the King and Ace of Spades, respectively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Card(46) </a:t>
            </a:r>
            <a:r>
              <a:rPr lang="en-US" dirty="0"/>
              <a:t>is 9 of Spades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print(Card(51)) </a:t>
            </a:r>
            <a:r>
              <a:rPr lang="en-US" dirty="0"/>
              <a:t>would output </a:t>
            </a:r>
            <a:r>
              <a:rPr lang="en-US" b="1" dirty="0"/>
              <a:t>A♠ </a:t>
            </a:r>
            <a:r>
              <a:rPr lang="en-US" dirty="0"/>
              <a:t>(yes, including that Spade symbol!)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1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of Chance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Many games involve chance of some kind: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Card games with drawing cards from a shuffled deck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Rolling dice to determine how many places we move a piece on a game board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Spinning a wheel to randomly determine an outcome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expect these outcomes to be </a:t>
            </a:r>
            <a:r>
              <a:rPr lang="en-US" b="1" dirty="0"/>
              <a:t>random </a:t>
            </a:r>
            <a:r>
              <a:rPr lang="en-US" dirty="0"/>
              <a:t>or unbiased – in other words, </a:t>
            </a:r>
            <a:r>
              <a:rPr lang="en-US" i="1" dirty="0"/>
              <a:t>unpredictable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Computers can be programmed to generate </a:t>
            </a:r>
            <a:r>
              <a:rPr lang="en-US" i="1" dirty="0"/>
              <a:t>apparently </a:t>
            </a:r>
            <a:r>
              <a:rPr lang="en-US" dirty="0"/>
              <a:t>“random” sequences of numbers and other quantities for such games and other applications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37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use a list comprehension to generate all 52 cards and store them in a list: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deck = [Card(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) for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in range(0,52)]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With slicing we can take a look at just the first 5 by appending </a:t>
            </a:r>
            <a:r>
              <a:rPr lang="en-US" b="1" dirty="0"/>
              <a:t>[:5] </a:t>
            </a:r>
            <a:r>
              <a:rPr lang="en-US" dirty="0"/>
              <a:t>to the name of the variable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notation means “slice out all the elements of the list up to (but not including) the element at index 5”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print(deck[:5])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Output: </a:t>
            </a:r>
            <a:r>
              <a:rPr lang="en-US" b="1" dirty="0"/>
              <a:t>[2♣, 3♣, 4♣, 5♣, 6♣]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87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 Card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order of the cards generated by the list comprehension (i.e., sequential order) is only one particular ordering or </a:t>
            </a:r>
            <a:r>
              <a:rPr lang="en-US" b="1" dirty="0"/>
              <a:t>permutation </a:t>
            </a:r>
            <a:r>
              <a:rPr lang="en-US" dirty="0"/>
              <a:t>of the cards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want to define a function that will let us permute a list to generate a more random ordering of the items in the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simple algorithm for permuting the items in a list is to iterate over the list and exchange each element with a random element to its right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most easily seen by example, as on the next slide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29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 Card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93895" cy="402336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Iterate over the entire list </a:t>
            </a:r>
            <a:r>
              <a:rPr lang="en-US" b="1" dirty="0">
                <a:latin typeface="Rockwell" panose="02060603020205020403" pitchFamily="18" charset="0"/>
              </a:rPr>
              <a:t>deck</a:t>
            </a:r>
            <a:r>
              <a:rPr lang="en-US" b="1" dirty="0"/>
              <a:t> </a:t>
            </a:r>
            <a:r>
              <a:rPr lang="en-US" dirty="0"/>
              <a:t>(with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as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the loop variable and index), swapping a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random item to the right of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with </a:t>
            </a:r>
            <a:r>
              <a:rPr lang="en-US" b="1" dirty="0">
                <a:latin typeface="Rockwell" panose="02060603020205020403" pitchFamily="18" charset="0"/>
              </a:rPr>
              <a:t>deck[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BDB96-F234-4638-9314-14EF2C9D1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737" y="1854386"/>
            <a:ext cx="4785956" cy="440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24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 Card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shuffling algorithm is very easy to implement with the help of a function that will choose a random item to the right of </a:t>
            </a:r>
            <a:r>
              <a:rPr lang="en-US" b="1" dirty="0">
                <a:latin typeface="Rockwell" panose="02060603020205020403" pitchFamily="18" charset="0"/>
              </a:rPr>
              <a:t>deck[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function </a:t>
            </a:r>
            <a:r>
              <a:rPr lang="en-US" b="1" dirty="0" err="1">
                <a:latin typeface="Rockwell" panose="02060603020205020403" pitchFamily="18" charset="0"/>
              </a:rPr>
              <a:t>randint</a:t>
            </a:r>
            <a:r>
              <a:rPr lang="en-US" b="1" dirty="0">
                <a:latin typeface="Rockwell" panose="02060603020205020403" pitchFamily="18" charset="0"/>
              </a:rPr>
              <a:t>(low, high) </a:t>
            </a:r>
            <a:r>
              <a:rPr lang="en-US" dirty="0"/>
              <a:t>from the </a:t>
            </a:r>
            <a:r>
              <a:rPr lang="en-US" b="1" dirty="0">
                <a:latin typeface="Rockwell" panose="02060603020205020403" pitchFamily="18" charset="0"/>
              </a:rPr>
              <a:t>random</a:t>
            </a:r>
            <a:r>
              <a:rPr lang="en-US" b="1" dirty="0"/>
              <a:t> </a:t>
            </a:r>
            <a:r>
              <a:rPr lang="en-US" dirty="0"/>
              <a:t>module generates a random integer in the range </a:t>
            </a:r>
            <a:r>
              <a:rPr lang="en-US" b="1" dirty="0">
                <a:latin typeface="Rockwell" panose="02060603020205020403" pitchFamily="18" charset="0"/>
              </a:rPr>
              <a:t>low</a:t>
            </a:r>
            <a:r>
              <a:rPr lang="en-US" b="1" dirty="0"/>
              <a:t> </a:t>
            </a:r>
            <a:r>
              <a:rPr lang="en-US" dirty="0"/>
              <a:t>through </a:t>
            </a:r>
            <a:r>
              <a:rPr lang="en-US" b="1" dirty="0">
                <a:latin typeface="Rockwell" panose="02060603020205020403" pitchFamily="18" charset="0"/>
              </a:rPr>
              <a:t>high</a:t>
            </a:r>
            <a:r>
              <a:rPr lang="en-US" b="1" dirty="0"/>
              <a:t> </a:t>
            </a:r>
            <a:r>
              <a:rPr lang="en-US" dirty="0"/>
              <a:t>(inclusive of both </a:t>
            </a:r>
            <a:r>
              <a:rPr lang="en-US" b="1" dirty="0">
                <a:latin typeface="Rockwell" panose="02060603020205020403" pitchFamily="18" charset="0"/>
              </a:rPr>
              <a:t>low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high</a:t>
            </a:r>
            <a:r>
              <a:rPr lang="en-US" dirty="0"/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latin typeface="Rockwell" panose="02060603020205020403" pitchFamily="18" charset="0"/>
              </a:rPr>
              <a:t>permute</a:t>
            </a:r>
            <a:r>
              <a:rPr lang="en-US" b="1" dirty="0"/>
              <a:t> </a:t>
            </a:r>
            <a:r>
              <a:rPr lang="en-US" dirty="0"/>
              <a:t>function will shuffle any list of items: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import random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def permute(a):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(a)-1):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    r =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random.randint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(a)-1)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70C0"/>
                </a:solidFill>
                <a:latin typeface="Rockwell" panose="02060603020205020403" pitchFamily="18" charset="0"/>
              </a:rPr>
              <a:t>        a[i], a[r] = a[r], a[i] # swap items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23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 Card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import random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permute(a):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(a)-1):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r = 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random.randint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(a)-1)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</a:t>
            </a:r>
            <a:r>
              <a:rPr lang="pt-BR" b="1" dirty="0">
                <a:solidFill>
                  <a:srgbClr val="0070C0"/>
                </a:solidFill>
                <a:latin typeface="Rockwell" panose="02060603020205020403" pitchFamily="18" charset="0"/>
              </a:rPr>
              <a:t>a[i], a[r] = a[r], a[i]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# swap items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r = 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random.randint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(a)-1) </a:t>
            </a:r>
            <a:r>
              <a:rPr lang="en-US" dirty="0"/>
              <a:t>picks the random index, </a:t>
            </a:r>
            <a:r>
              <a:rPr lang="en-US" b="1" dirty="0"/>
              <a:t>r</a:t>
            </a:r>
            <a:r>
              <a:rPr lang="en-US" dirty="0"/>
              <a:t>, that is to the right of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(or might choose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itself, meaning that </a:t>
            </a:r>
            <a:r>
              <a:rPr lang="en-US" b="1" dirty="0"/>
              <a:t>a[</a:t>
            </a:r>
            <a:r>
              <a:rPr lang="en-US" b="1" dirty="0" err="1"/>
              <a:t>i</a:t>
            </a:r>
            <a:r>
              <a:rPr lang="en-US" b="1" dirty="0"/>
              <a:t>] </a:t>
            </a:r>
            <a:r>
              <a:rPr lang="en-US" dirty="0"/>
              <a:t>doesn’t move)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a[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], a[r] = a[r], a[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] </a:t>
            </a:r>
            <a:r>
              <a:rPr lang="en-US" dirty="0"/>
              <a:t>swaps </a:t>
            </a:r>
            <a:r>
              <a:rPr lang="en-US" b="1" dirty="0">
                <a:latin typeface="Rockwell" panose="02060603020205020403" pitchFamily="18" charset="0"/>
              </a:rPr>
              <a:t>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  <a:r>
              <a:rPr lang="en-US" b="1" dirty="0"/>
              <a:t> </a:t>
            </a:r>
            <a:r>
              <a:rPr lang="en-US" dirty="0"/>
              <a:t>with the randomly chosen item to its right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would call this function with </a:t>
            </a:r>
            <a:r>
              <a:rPr lang="en-US" b="1" dirty="0">
                <a:latin typeface="Rockwell" panose="02060603020205020403" pitchFamily="18" charset="0"/>
              </a:rPr>
              <a:t>permute(deck)</a:t>
            </a:r>
            <a:r>
              <a:rPr lang="en-US" b="1" dirty="0"/>
              <a:t> </a:t>
            </a:r>
            <a:r>
              <a:rPr lang="en-US" dirty="0"/>
              <a:t>to shuffle our list of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8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class we have been working with defines a new kind of object we can use in programs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object-oriented programming, a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determines the data and operations associated with an object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for a playing card object we need some way to store the rank and suit of a card; these are its data attributes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Operations for a playing card might include code that lets us print a playing card on the screen or retrieve the card’s rank and suit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8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values associated with a particular object are called </a:t>
            </a:r>
            <a:r>
              <a:rPr lang="en-US" b="1" dirty="0">
                <a:solidFill>
                  <a:srgbClr val="FF0000"/>
                </a:solidFill>
              </a:rPr>
              <a:t>instance variables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say that an object is an </a:t>
            </a:r>
            <a:r>
              <a:rPr lang="en-US" b="1" dirty="0"/>
              <a:t>instance </a:t>
            </a:r>
            <a:r>
              <a:rPr lang="en-US" dirty="0"/>
              <a:t>of a class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each of the 52 </a:t>
            </a:r>
            <a:r>
              <a:rPr lang="en-US" b="1" dirty="0"/>
              <a:t>Card </a:t>
            </a:r>
            <a:r>
              <a:rPr lang="en-US" dirty="0"/>
              <a:t>objects is an independent instance of the </a:t>
            </a:r>
            <a:r>
              <a:rPr lang="en-US" b="1" dirty="0"/>
              <a:t>Card </a:t>
            </a:r>
            <a:r>
              <a:rPr lang="en-US" dirty="0"/>
              <a:t>class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 such, each </a:t>
            </a:r>
            <a:r>
              <a:rPr lang="en-US" b="1" dirty="0"/>
              <a:t>Card </a:t>
            </a:r>
            <a:r>
              <a:rPr lang="en-US" dirty="0"/>
              <a:t>object has its own copies of the instance variable that store the object’s rank and suit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operations associated with an object are called </a:t>
            </a:r>
            <a:r>
              <a:rPr lang="en-US" b="1" dirty="0"/>
              <a:t>methods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So, a class defines the data properties and methods that an object of the class has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29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2384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Let’s see an example where we create three distinct </a:t>
            </a:r>
            <a:r>
              <a:rPr lang="en-US" b="1" dirty="0"/>
              <a:t>Card </a:t>
            </a:r>
            <a:r>
              <a:rPr lang="en-US" dirty="0"/>
              <a:t>objects in a program: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43208-2E12-4E79-8336-4ECCE59F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37" y="2200003"/>
            <a:ext cx="8693727" cy="399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95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74870"/>
            <a:ext cx="10058400" cy="174894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Three </a:t>
            </a:r>
            <a:r>
              <a:rPr lang="en-US" b="1" dirty="0"/>
              <a:t>Card </a:t>
            </a:r>
            <a:r>
              <a:rPr lang="en-US" dirty="0"/>
              <a:t>objects were constructed. They are referenced using the variables </a:t>
            </a:r>
            <a:r>
              <a:rPr lang="en-US" b="1" dirty="0">
                <a:latin typeface="Rockwell" panose="02060603020205020403" pitchFamily="18" charset="0"/>
              </a:rPr>
              <a:t>c1</a:t>
            </a:r>
            <a:r>
              <a:rPr lang="en-US" dirty="0"/>
              <a:t>, </a:t>
            </a:r>
            <a:r>
              <a:rPr lang="en-US" b="1" dirty="0">
                <a:latin typeface="Rockwell" panose="02060603020205020403" pitchFamily="18" charset="0"/>
              </a:rPr>
              <a:t>c2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c3</a:t>
            </a:r>
            <a:r>
              <a:rPr lang="en-US" b="1" dirty="0"/>
              <a:t> </a:t>
            </a:r>
            <a:r>
              <a:rPr lang="en-US" dirty="0"/>
              <a:t>in </a:t>
            </a:r>
            <a:r>
              <a:rPr lang="en-US" b="1" dirty="0">
                <a:latin typeface="Rockwell" panose="02060603020205020403" pitchFamily="18" charset="0"/>
              </a:rPr>
              <a:t>main</a:t>
            </a:r>
            <a:r>
              <a:rPr lang="en-US" b="1" dirty="0"/>
              <a:t> </a:t>
            </a:r>
            <a:r>
              <a:rPr lang="en-US" dirty="0"/>
              <a:t>as shown on the left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objects as they might exist in the computer memory are shown in the middle of the diagram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Rather than storing the rank and suit separately, they are combined into a single integer called </a:t>
            </a:r>
            <a:r>
              <a:rPr lang="en-US" b="1" dirty="0">
                <a:latin typeface="Rockwell" panose="02060603020205020403" pitchFamily="18" charset="0"/>
              </a:rPr>
              <a:t>_id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0FB422-0FB4-4FA2-BB41-629AF07B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72" y="1776116"/>
            <a:ext cx="6399855" cy="27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61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891048"/>
            <a:ext cx="10058400" cy="1450758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Prepending an underscore to a variable indicates that </a:t>
            </a:r>
            <a:r>
              <a:rPr lang="en-US" b="1" dirty="0">
                <a:latin typeface="Rockwell" panose="02060603020205020403" pitchFamily="18" charset="0"/>
              </a:rPr>
              <a:t>_id </a:t>
            </a:r>
            <a:r>
              <a:rPr lang="en-US" dirty="0"/>
              <a:t>is an instance variable; this is a naming convention, not a strict rule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retrieve the rank or suit, we need to call the methods </a:t>
            </a:r>
            <a:r>
              <a:rPr lang="en-US" b="1" dirty="0">
                <a:latin typeface="Rockwell" panose="02060603020205020403" pitchFamily="18" charset="0"/>
              </a:rPr>
              <a:t>rank() </a:t>
            </a:r>
            <a:r>
              <a:rPr lang="en-US" dirty="0"/>
              <a:t>or </a:t>
            </a:r>
            <a:r>
              <a:rPr lang="en-US" b="1" dirty="0">
                <a:latin typeface="Rockwell" panose="02060603020205020403" pitchFamily="18" charset="0"/>
              </a:rPr>
              <a:t>suit()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/>
              <a:t>as depicted on the right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 call: </a:t>
            </a:r>
            <a:r>
              <a:rPr lang="en-US" b="1" dirty="0">
                <a:latin typeface="Rockwell" panose="02060603020205020403" pitchFamily="18" charset="0"/>
              </a:rPr>
              <a:t>c1.rank() </a:t>
            </a:r>
            <a:r>
              <a:rPr lang="en-US" dirty="0"/>
              <a:t>since </a:t>
            </a:r>
            <a:r>
              <a:rPr lang="en-US" b="1" dirty="0">
                <a:latin typeface="Rockwell" panose="02060603020205020403" pitchFamily="18" charset="0"/>
              </a:rPr>
              <a:t>rank() </a:t>
            </a:r>
            <a:r>
              <a:rPr lang="en-US" dirty="0"/>
              <a:t>is a method, not a function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D10C9-6910-4342-ACDB-F5FA649A6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542" y="1845645"/>
            <a:ext cx="6156614" cy="297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of Chance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lecture we will explore algorithms for generating values that are apparently random and unpredictable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say “apparently” because we need to use mathematical formulas to generate sequences of numbers that at the very least appear to be random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Since we will use an algorithm to generate “random” values, we really can’t say the sequence of values is truly random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say instead that a computer generates </a:t>
            </a:r>
            <a:r>
              <a:rPr lang="en-US" b="1" dirty="0"/>
              <a:t>pseudorandom n</a:t>
            </a:r>
            <a:r>
              <a:rPr lang="en-US" dirty="0"/>
              <a:t>umbers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16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define a new class we usually include the following aspects: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or more instance variables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or more methods that perform some operation or execute some algorithm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init</a:t>
            </a:r>
            <a:r>
              <a:rPr lang="en-US" b="1" dirty="0">
                <a:latin typeface="Rockwell" panose="02060603020205020403" pitchFamily="18" charset="0"/>
              </a:rPr>
              <a:t>__ </a:t>
            </a:r>
            <a:r>
              <a:rPr lang="en-US" dirty="0"/>
              <a:t>method, which initializes (gives starting values to) the instance variables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repr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/>
              <a:t> </a:t>
            </a:r>
            <a:r>
              <a:rPr lang="en-US" dirty="0"/>
              <a:t>method, which defines a string representation of an object that is suitable for printing on the screen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step through building the </a:t>
            </a:r>
            <a:r>
              <a:rPr lang="en-US" b="1" dirty="0"/>
              <a:t>Card </a:t>
            </a:r>
            <a:r>
              <a:rPr lang="en-US" dirty="0"/>
              <a:t>class from the ground up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12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code we build up in piecemeal fashion will all eventually be saved in a file named </a:t>
            </a:r>
            <a:r>
              <a:rPr lang="en-US" b="1" dirty="0">
                <a:latin typeface="Rockwell" panose="02060603020205020403" pitchFamily="18" charset="0"/>
              </a:rPr>
              <a:t>Card.py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begin by writing a class statement: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class Card: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Next we write the 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init</a:t>
            </a:r>
            <a:r>
              <a:rPr lang="en-US" b="1" dirty="0">
                <a:latin typeface="Rockwell" panose="02060603020205020403" pitchFamily="18" charset="0"/>
              </a:rPr>
              <a:t>__ </a:t>
            </a:r>
            <a:r>
              <a:rPr lang="en-US" dirty="0"/>
              <a:t>method. The </a:t>
            </a:r>
            <a:r>
              <a:rPr lang="en-US" b="1" dirty="0">
                <a:latin typeface="Rockwell" panose="02060603020205020403" pitchFamily="18" charset="0"/>
              </a:rPr>
              <a:t>self</a:t>
            </a:r>
            <a:r>
              <a:rPr lang="en-US" b="1" dirty="0"/>
              <a:t> </a:t>
            </a:r>
            <a:r>
              <a:rPr lang="en-US" dirty="0"/>
              <a:t>keyword refers to the object itself.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def __</a:t>
            </a:r>
            <a:r>
              <a:rPr lang="en-US" b="1" dirty="0" err="1">
                <a:latin typeface="Rockwell" panose="02060603020205020403" pitchFamily="18" charset="0"/>
              </a:rPr>
              <a:t>init</a:t>
            </a:r>
            <a:r>
              <a:rPr lang="en-US" b="1" dirty="0">
                <a:latin typeface="Rockwell" panose="02060603020205020403" pitchFamily="18" charset="0"/>
              </a:rPr>
              <a:t>__(self, n):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self._id</a:t>
            </a:r>
            <a:r>
              <a:rPr lang="en-US" b="1" dirty="0">
                <a:latin typeface="Rockwell" panose="02060603020205020403" pitchFamily="18" charset="0"/>
              </a:rPr>
              <a:t> = 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init</a:t>
            </a:r>
            <a:r>
              <a:rPr lang="en-US" b="1" dirty="0">
                <a:latin typeface="Rockwell" panose="02060603020205020403" pitchFamily="18" charset="0"/>
              </a:rPr>
              <a:t>__ </a:t>
            </a:r>
            <a:r>
              <a:rPr lang="en-US" dirty="0"/>
              <a:t>method is called the class’ </a:t>
            </a:r>
            <a:r>
              <a:rPr lang="en-US" b="1" dirty="0">
                <a:solidFill>
                  <a:srgbClr val="FF0000"/>
                </a:solidFill>
              </a:rPr>
              <a:t>constructor</a:t>
            </a:r>
            <a:r>
              <a:rPr lang="en-US" b="1" dirty="0"/>
              <a:t> </a:t>
            </a:r>
            <a:r>
              <a:rPr lang="en-US" dirty="0"/>
              <a:t>because it is used to construct new objects of the class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20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we can write the </a:t>
            </a:r>
            <a:r>
              <a:rPr lang="en-US" b="1" dirty="0">
                <a:latin typeface="Rockwell" panose="02060603020205020403" pitchFamily="18" charset="0"/>
              </a:rPr>
              <a:t>rank()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suit() </a:t>
            </a:r>
            <a:r>
              <a:rPr lang="en-US" dirty="0"/>
              <a:t>methods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They translate the </a:t>
            </a:r>
            <a:r>
              <a:rPr lang="en-US" b="1" dirty="0">
                <a:latin typeface="Rockwell" panose="02060603020205020403" pitchFamily="18" charset="0"/>
              </a:rPr>
              <a:t>_id </a:t>
            </a:r>
            <a:r>
              <a:rPr lang="en-US" dirty="0"/>
              <a:t>number into the rank and suit of a card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suit(self):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self._id</a:t>
            </a:r>
            <a:r>
              <a:rPr lang="en-US" b="1" dirty="0">
                <a:latin typeface="Rockwell" panose="02060603020205020403" pitchFamily="18" charset="0"/>
              </a:rPr>
              <a:t> // 13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rank(self):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self._id</a:t>
            </a:r>
            <a:r>
              <a:rPr lang="en-US" b="1" dirty="0">
                <a:latin typeface="Rockwell" panose="02060603020205020403" pitchFamily="18" charset="0"/>
              </a:rPr>
              <a:t> % 13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encoding ensures that all 13 cards of a single suit are placed together in consecutive order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let’s write a simple 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repr</a:t>
            </a:r>
            <a:r>
              <a:rPr lang="en-US" b="1" dirty="0">
                <a:latin typeface="Rockwell" panose="02060603020205020403" pitchFamily="18" charset="0"/>
              </a:rPr>
              <a:t>__ </a:t>
            </a:r>
            <a:r>
              <a:rPr lang="en-US" dirty="0"/>
              <a:t>method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__</a:t>
            </a:r>
            <a:r>
              <a:rPr lang="en-US" b="1" dirty="0" err="1">
                <a:latin typeface="Rockwell" panose="02060603020205020403" pitchFamily="18" charset="0"/>
              </a:rPr>
              <a:t>repr</a:t>
            </a:r>
            <a:r>
              <a:rPr lang="en-US" b="1" dirty="0">
                <a:latin typeface="Rockwell" panose="02060603020205020403" pitchFamily="18" charset="0"/>
              </a:rPr>
              <a:t>__(self):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'Card #'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self._id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8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class so far: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class Card: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0070C0"/>
                </a:solidFill>
                <a:latin typeface="Rockwell" panose="02060603020205020403" pitchFamily="18" charset="0"/>
              </a:rPr>
              <a:t>    “”” Instance variables: _id “””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def __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init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__(self, n):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self._id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= 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70C0"/>
              </a:solidFill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def suit(self):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    return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self._id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// 13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70C0"/>
              </a:solidFill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def rank(self):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    return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self._id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% 13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70C0"/>
              </a:solidFill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def __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repr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__(self):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    return 'Card #' +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str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self._id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)</a:t>
            </a:r>
            <a:endParaRPr lang="en-US" dirty="0">
              <a:solidFill>
                <a:srgbClr val="0070C0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00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Card Class (next)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created card #43: </a:t>
            </a:r>
            <a:r>
              <a:rPr lang="en-US" b="1" dirty="0">
                <a:latin typeface="Rockwell" panose="02060603020205020403" pitchFamily="18" charset="0"/>
              </a:rPr>
              <a:t>c1 = Card(43)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go ahead and print out </a:t>
            </a:r>
            <a:r>
              <a:rPr lang="en-US" b="1" dirty="0">
                <a:latin typeface="Rockwell" panose="02060603020205020403" pitchFamily="18" charset="0"/>
              </a:rPr>
              <a:t>c1</a:t>
            </a:r>
            <a:r>
              <a:rPr lang="en-US" dirty="0"/>
              <a:t>, we will get output like this: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Card #43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That’s not very informative, so we’ll have to fix it later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write a function </a:t>
            </a:r>
            <a:r>
              <a:rPr lang="en-US" b="1" dirty="0" err="1">
                <a:latin typeface="Rockwell" panose="02060603020205020403" pitchFamily="18" charset="0"/>
              </a:rPr>
              <a:t>new_deck</a:t>
            </a:r>
            <a:r>
              <a:rPr lang="en-US" b="1" dirty="0">
                <a:latin typeface="Rockwell" panose="02060603020205020403" pitchFamily="18" charset="0"/>
              </a:rPr>
              <a:t>() </a:t>
            </a:r>
            <a:r>
              <a:rPr lang="en-US" dirty="0"/>
              <a:t>that creates a list of 52 playing-card objects. This function is not part of the </a:t>
            </a:r>
            <a:r>
              <a:rPr lang="en-US" b="1" dirty="0"/>
              <a:t>Card </a:t>
            </a:r>
            <a:r>
              <a:rPr lang="en-US" dirty="0"/>
              <a:t>class itself. It is an example of use code of the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class.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new_deck</a:t>
            </a:r>
            <a:r>
              <a:rPr lang="en-US" b="1" dirty="0">
                <a:latin typeface="Rockwell" panose="02060603020205020403" pitchFamily="18" charset="0"/>
              </a:rPr>
              <a:t>():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[Card(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)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range(52)]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example call to this function: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deck = </a:t>
            </a:r>
            <a:r>
              <a:rPr lang="en-US" b="1" dirty="0" err="1">
                <a:latin typeface="Rockwell" panose="02060603020205020403" pitchFamily="18" charset="0"/>
              </a:rPr>
              <a:t>new_deck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36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Another improvement we can make is to add special methods that allow us to compare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objects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want to be able to sort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objects, we must provide the 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lt</a:t>
            </a:r>
            <a:r>
              <a:rPr lang="en-US" b="1" dirty="0">
                <a:latin typeface="Rockwell" panose="02060603020205020403" pitchFamily="18" charset="0"/>
              </a:rPr>
              <a:t>__() </a:t>
            </a:r>
            <a:r>
              <a:rPr lang="en-US" dirty="0"/>
              <a:t>method, which tells us if one object is “less than” another: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__</a:t>
            </a:r>
            <a:r>
              <a:rPr lang="en-US" b="1" dirty="0" err="1">
                <a:latin typeface="Rockwell" panose="02060603020205020403" pitchFamily="18" charset="0"/>
              </a:rPr>
              <a:t>lt</a:t>
            </a:r>
            <a:r>
              <a:rPr lang="en-US" b="1" dirty="0">
                <a:latin typeface="Rockwell" panose="02060603020205020403" pitchFamily="18" charset="0"/>
              </a:rPr>
              <a:t>__(self, other):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self._id</a:t>
            </a:r>
            <a:r>
              <a:rPr lang="en-US" b="1" dirty="0">
                <a:latin typeface="Rockwell" panose="02060603020205020403" pitchFamily="18" charset="0"/>
              </a:rPr>
              <a:t> &lt; </a:t>
            </a:r>
            <a:r>
              <a:rPr lang="en-US" b="1" dirty="0" err="1">
                <a:latin typeface="Rockwell" panose="02060603020205020403" pitchFamily="18" charset="0"/>
              </a:rPr>
              <a:t>other._id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eq</a:t>
            </a:r>
            <a:r>
              <a:rPr lang="en-US" b="1" dirty="0">
                <a:latin typeface="Rockwell" panose="02060603020205020403" pitchFamily="18" charset="0"/>
              </a:rPr>
              <a:t>__() </a:t>
            </a:r>
            <a:r>
              <a:rPr lang="en-US" dirty="0"/>
              <a:t>defines what it means for two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objects to be “equal to” each other: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__</a:t>
            </a:r>
            <a:r>
              <a:rPr lang="en-US" b="1" dirty="0" err="1">
                <a:latin typeface="Rockwell" panose="02060603020205020403" pitchFamily="18" charset="0"/>
              </a:rPr>
              <a:t>eq</a:t>
            </a:r>
            <a:r>
              <a:rPr lang="en-US" b="1" dirty="0">
                <a:latin typeface="Rockwell" panose="02060603020205020403" pitchFamily="18" charset="0"/>
              </a:rPr>
              <a:t>__(self, other):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self._id</a:t>
            </a:r>
            <a:r>
              <a:rPr lang="en-US" b="1" dirty="0">
                <a:latin typeface="Rockwell" panose="02060603020205020403" pitchFamily="18" charset="0"/>
              </a:rPr>
              <a:t> == </a:t>
            </a:r>
            <a:r>
              <a:rPr lang="en-US" b="1" dirty="0" err="1">
                <a:latin typeface="Rockwell" panose="02060603020205020403" pitchFamily="18" charset="0"/>
              </a:rPr>
              <a:t>other._id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90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consider the following objects: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c1 = Card(1)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c2 = Card(4)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expression </a:t>
            </a:r>
            <a:r>
              <a:rPr lang="en-US" b="1" dirty="0">
                <a:latin typeface="Rockwell" panose="02060603020205020403" pitchFamily="18" charset="0"/>
              </a:rPr>
              <a:t>c1 &lt; c</a:t>
            </a:r>
            <a:r>
              <a:rPr lang="en-US" b="1" dirty="0"/>
              <a:t>2 </a:t>
            </a:r>
            <a:r>
              <a:rPr lang="en-US" dirty="0"/>
              <a:t>would be </a:t>
            </a:r>
            <a:r>
              <a:rPr lang="en-US" b="1" dirty="0">
                <a:latin typeface="Rockwell" panose="02060603020205020403" pitchFamily="18" charset="0"/>
              </a:rPr>
              <a:t>True</a:t>
            </a:r>
            <a:r>
              <a:rPr lang="en-US" dirty="0"/>
              <a:t>, but </a:t>
            </a:r>
            <a:r>
              <a:rPr lang="en-US" b="1" dirty="0">
                <a:latin typeface="Rockwell" panose="02060603020205020403" pitchFamily="18" charset="0"/>
              </a:rPr>
              <a:t>c1 == c2 </a:t>
            </a:r>
            <a:r>
              <a:rPr lang="en-US" dirty="0"/>
              <a:t>would be </a:t>
            </a:r>
            <a:r>
              <a:rPr lang="en-US" b="1" dirty="0">
                <a:latin typeface="Rockwell" panose="02060603020205020403" pitchFamily="18" charset="0"/>
              </a:rPr>
              <a:t>False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that we can compare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objects, we can sort them using the </a:t>
            </a:r>
            <a:r>
              <a:rPr lang="en-US" b="1" dirty="0">
                <a:latin typeface="Rockwell" panose="02060603020205020403" pitchFamily="18" charset="0"/>
              </a:rPr>
              <a:t>sorted</a:t>
            </a:r>
            <a:r>
              <a:rPr lang="en-US" b="1" dirty="0"/>
              <a:t> </a:t>
            </a:r>
            <a:r>
              <a:rPr lang="en-US" dirty="0"/>
              <a:t>function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sorted</a:t>
            </a:r>
            <a:r>
              <a:rPr lang="en-US" b="1" dirty="0"/>
              <a:t> </a:t>
            </a:r>
            <a:r>
              <a:rPr lang="en-US" dirty="0"/>
              <a:t>makes a copy of a list and then sorts the copy: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cards_sorted</a:t>
            </a:r>
            <a:r>
              <a:rPr lang="en-US" b="1" dirty="0">
                <a:latin typeface="Rockwell" panose="02060603020205020403" pitchFamily="18" charset="0"/>
              </a:rPr>
              <a:t> = sorted(cards)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638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class defines an </a:t>
            </a:r>
            <a:r>
              <a:rPr lang="en-US" b="1" dirty="0"/>
              <a:t>application program interface </a:t>
            </a:r>
            <a:r>
              <a:rPr lang="en-US" dirty="0"/>
              <a:t>or API: a set of related methods that other programmers can use to build other software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Also, we are applying the concept of encapsulation by gathering all the code that defines a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object in one place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 that topic, it can be useful to define </a:t>
            </a:r>
            <a:r>
              <a:rPr lang="en-US" b="1" dirty="0">
                <a:solidFill>
                  <a:srgbClr val="FF0000"/>
                </a:solidFill>
              </a:rPr>
              <a:t>class variables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values that pertain to a particular class but are </a:t>
            </a:r>
            <a:r>
              <a:rPr lang="en-US" dirty="0">
                <a:solidFill>
                  <a:srgbClr val="FF0000"/>
                </a:solidFill>
              </a:rPr>
              <a:t>not instance variables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our </a:t>
            </a:r>
            <a:r>
              <a:rPr lang="en-US" b="1" dirty="0"/>
              <a:t>Card </a:t>
            </a:r>
            <a:r>
              <a:rPr lang="en-US" dirty="0"/>
              <a:t>class it would be useful if we could print symbols representing the suits: ♣ ♦ ♥ ♠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Python we have access to many thousands of symbols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access them by giving the correct numeric codes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add two class variables: </a:t>
            </a:r>
            <a:r>
              <a:rPr lang="en-US" b="1" dirty="0" err="1">
                <a:latin typeface="Rockwell" panose="02060603020205020403" pitchFamily="18" charset="0"/>
              </a:rPr>
              <a:t>suit_sym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Rockwell" panose="02060603020205020403" pitchFamily="18" charset="0"/>
              </a:rPr>
              <a:t>rank_sym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to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class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10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suit_sym</a:t>
            </a:r>
            <a:r>
              <a:rPr lang="en-US" b="1" dirty="0">
                <a:latin typeface="Rockwell" panose="02060603020205020403" pitchFamily="18" charset="0"/>
              </a:rPr>
              <a:t> = {0: '\u2663', 1: '\u2666’,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   2: '\u2665', 3: '\u2660’}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were to print </a:t>
            </a:r>
            <a:r>
              <a:rPr lang="en-US" b="1" dirty="0" err="1"/>
              <a:t>suit_sym</a:t>
            </a:r>
            <a:r>
              <a:rPr lang="en-US" dirty="0"/>
              <a:t>, we would get this output: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{0: '♣', 1: '♦', 2: '♥', 3: '♠'}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codes for various symbols can be found on the Internet by searching for “</a:t>
            </a:r>
            <a:r>
              <a:rPr lang="en-US" b="1" dirty="0"/>
              <a:t>Unicode characters</a:t>
            </a:r>
            <a:r>
              <a:rPr lang="en-US" dirty="0"/>
              <a:t>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Likewise, we can define a dictionary for all the ranks: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b="1" dirty="0">
                <a:latin typeface="Rockwell" panose="02060603020205020403" pitchFamily="18" charset="0"/>
              </a:rPr>
              <a:t>rank_sym = {0: '2', 1: '3', 2: '4', 3: '5', 4: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latin typeface="Rockwell" panose="02060603020205020403" pitchFamily="18" charset="0"/>
              </a:rPr>
              <a:t>                                '6', 5: '7', 6: '8', 7: '9', 8: '10', 9: 'J', 10: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       'Q', 11: 'K', 12: 'A'}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Our goal now is to be able to print a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object in a form like “2♣”.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Let’s see how to do that.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08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change our definition of the 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repr</a:t>
            </a:r>
            <a:r>
              <a:rPr lang="en-US" b="1" dirty="0">
                <a:latin typeface="Rockwell" panose="02060603020205020403" pitchFamily="18" charset="0"/>
              </a:rPr>
              <a:t>__ </a:t>
            </a:r>
            <a:r>
              <a:rPr lang="en-US" dirty="0"/>
              <a:t>method to this: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__</a:t>
            </a:r>
            <a:r>
              <a:rPr lang="en-US" b="1" dirty="0" err="1">
                <a:latin typeface="Rockwell" panose="02060603020205020403" pitchFamily="18" charset="0"/>
              </a:rPr>
              <a:t>repr</a:t>
            </a:r>
            <a:r>
              <a:rPr lang="en-US" b="1" dirty="0">
                <a:latin typeface="Rockwell" panose="02060603020205020403" pitchFamily="18" charset="0"/>
              </a:rPr>
              <a:t>(self):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Card.rank_sym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 err="1">
                <a:latin typeface="Rockwell" panose="02060603020205020403" pitchFamily="18" charset="0"/>
              </a:rPr>
              <a:t>self.rank</a:t>
            </a:r>
            <a:r>
              <a:rPr lang="en-US" b="1" dirty="0">
                <a:latin typeface="Rockwell" panose="02060603020205020403" pitchFamily="18" charset="0"/>
              </a:rPr>
              <a:t>()] +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</a:t>
            </a:r>
            <a:r>
              <a:rPr lang="en-US" b="1" dirty="0" err="1">
                <a:latin typeface="Rockwell" panose="02060603020205020403" pitchFamily="18" charset="0"/>
              </a:rPr>
              <a:t>Card.suit_sym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 err="1">
                <a:latin typeface="Rockwell" panose="02060603020205020403" pitchFamily="18" charset="0"/>
              </a:rPr>
              <a:t>self.suit</a:t>
            </a:r>
            <a:r>
              <a:rPr lang="en-US" b="1" dirty="0">
                <a:latin typeface="Rockwell" panose="02060603020205020403" pitchFamily="18" charset="0"/>
              </a:rPr>
              <a:t>()]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Now, when we print a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object, we will get output like 2♣, A♦, 8♠, J♠, etc.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Randomness is a difficult property to quantify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Is the list </a:t>
            </a:r>
            <a:r>
              <a:rPr lang="en-US" b="1" dirty="0">
                <a:latin typeface="Rockwell" panose="02060603020205020403" pitchFamily="18" charset="0"/>
              </a:rPr>
              <a:t>[3, 7, 1, 4] </a:t>
            </a:r>
            <a:r>
              <a:rPr lang="en-US" dirty="0"/>
              <a:t>more or less random than </a:t>
            </a:r>
            <a:r>
              <a:rPr lang="en-US" b="1" dirty="0">
                <a:latin typeface="Rockwell" panose="02060603020205020403" pitchFamily="18" charset="0"/>
              </a:rPr>
              <a:t>[4, 1, 7, 3]</a:t>
            </a:r>
            <a:r>
              <a:rPr lang="en-US" dirty="0"/>
              <a:t>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algorithm that generates pseudorandom numbers is called </a:t>
            </a:r>
            <a:r>
              <a:rPr lang="en-US" b="1" dirty="0"/>
              <a:t>pseudorandom number generator</a:t>
            </a:r>
            <a:r>
              <a:rPr lang="en-US" dirty="0"/>
              <a:t>, or PRNG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goal is for the algorithm to generate numbers without any kind of apparent predictability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has a built-in capability to generate random values through its </a:t>
            </a:r>
            <a:r>
              <a:rPr lang="en-US" b="1" dirty="0"/>
              <a:t>random </a:t>
            </a:r>
            <a:r>
              <a:rPr lang="en-US" dirty="0"/>
              <a:t>module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generate a random integer in the range 1-10: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import random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num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random.randint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(1,10) # 10, not 11!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94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Exception-handling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if another programmer using our class inadvertently gives a value outside the range 0 through 51 for </a:t>
            </a:r>
            <a:r>
              <a:rPr lang="en-US" b="1" dirty="0"/>
              <a:t>n </a:t>
            </a:r>
            <a:r>
              <a:rPr lang="en-US" dirty="0"/>
              <a:t>when constructing a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object?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init</a:t>
            </a:r>
            <a:r>
              <a:rPr lang="en-US" b="1" dirty="0">
                <a:latin typeface="Rockwell" panose="02060603020205020403" pitchFamily="18" charset="0"/>
              </a:rPr>
              <a:t>__ </a:t>
            </a:r>
            <a:r>
              <a:rPr lang="en-US" dirty="0"/>
              <a:t>method will accept the value, but it really shouldn’t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solve this problem by adding </a:t>
            </a:r>
            <a:r>
              <a:rPr lang="en-US" b="1" dirty="0"/>
              <a:t>exception handling </a:t>
            </a:r>
            <a:r>
              <a:rPr lang="en-US" dirty="0"/>
              <a:t>to our code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i="1" dirty="0"/>
              <a:t>exception </a:t>
            </a:r>
            <a:r>
              <a:rPr lang="en-US" dirty="0"/>
              <a:t>is an unexpected event or error that has been detected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say that the program has </a:t>
            </a:r>
            <a:r>
              <a:rPr lang="en-US" b="1" dirty="0"/>
              <a:t>raised </a:t>
            </a:r>
            <a:r>
              <a:rPr lang="en-US" dirty="0"/>
              <a:t>an exception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Let’s have the 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init</a:t>
            </a:r>
            <a:r>
              <a:rPr lang="en-US" b="1" dirty="0">
                <a:latin typeface="Rockwell" panose="02060603020205020403" pitchFamily="18" charset="0"/>
              </a:rPr>
              <a:t>__ </a:t>
            </a:r>
            <a:r>
              <a:rPr lang="en-US" dirty="0"/>
              <a:t>method raise an exception if an invalid value is given for </a:t>
            </a:r>
            <a:r>
              <a:rPr lang="en-US" b="1" dirty="0"/>
              <a:t>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71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Exception-handling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__</a:t>
            </a:r>
            <a:r>
              <a:rPr lang="en-US" b="1" dirty="0" err="1">
                <a:latin typeface="Rockwell" panose="02060603020205020403" pitchFamily="18" charset="0"/>
              </a:rPr>
              <a:t>init</a:t>
            </a:r>
            <a:r>
              <a:rPr lang="en-US" b="1" dirty="0">
                <a:latin typeface="Rockwell" panose="02060603020205020403" pitchFamily="18" charset="0"/>
              </a:rPr>
              <a:t>__(self, n):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n in range(0, 52):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self._id</a:t>
            </a:r>
            <a:r>
              <a:rPr lang="en-US" b="1" dirty="0">
                <a:latin typeface="Rockwell" panose="02060603020205020403" pitchFamily="18" charset="0"/>
              </a:rPr>
              <a:t> = 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raise Exception</a:t>
            </a:r>
            <a:r>
              <a:rPr lang="en-US" b="1" dirty="0">
                <a:latin typeface="Rockwell" panose="02060603020205020403" pitchFamily="18" charset="0"/>
              </a:rPr>
              <a:t>('Card number must be in the range 0-51.’)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new version of 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init</a:t>
            </a:r>
            <a:r>
              <a:rPr lang="en-US" b="1" dirty="0">
                <a:latin typeface="Rockwell" panose="02060603020205020403" pitchFamily="18" charset="0"/>
              </a:rPr>
              <a:t>__ </a:t>
            </a:r>
            <a:r>
              <a:rPr lang="en-US" dirty="0"/>
              <a:t>verifies that the argument </a:t>
            </a:r>
            <a:r>
              <a:rPr lang="en-US" b="1" dirty="0">
                <a:latin typeface="Rockwell" panose="02060603020205020403" pitchFamily="18" charset="0"/>
              </a:rPr>
              <a:t>n</a:t>
            </a:r>
            <a:r>
              <a:rPr lang="en-US" b="1" dirty="0"/>
              <a:t> </a:t>
            </a:r>
            <a:r>
              <a:rPr lang="en-US" dirty="0"/>
              <a:t>is valid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not, it raises the exception and includes a diagnostic message of sorts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4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Exception-handling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a function now that a programmer might use to make new cards that catches any exception that might be thrown by the 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init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/>
              <a:t> </a:t>
            </a:r>
            <a:r>
              <a:rPr lang="en-US" dirty="0"/>
              <a:t>method: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make_card</a:t>
            </a:r>
            <a:r>
              <a:rPr lang="en-US" b="1" dirty="0">
                <a:latin typeface="Rockwell" panose="02060603020205020403" pitchFamily="18" charset="0"/>
              </a:rPr>
              <a:t>(n):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try</a:t>
            </a:r>
            <a:r>
              <a:rPr lang="en-US" b="1" dirty="0">
                <a:latin typeface="Rockwell" panose="02060603020205020403" pitchFamily="18" charset="0"/>
              </a:rPr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Card(n)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except</a:t>
            </a:r>
            <a:r>
              <a:rPr lang="en-US" b="1" dirty="0">
                <a:latin typeface="Rockwell" panose="02060603020205020403" pitchFamily="18" charset="0"/>
              </a:rPr>
              <a:t> Exception as 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print('Invalid card: '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(e))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None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call </a:t>
            </a:r>
            <a:r>
              <a:rPr lang="en-US" b="1" dirty="0" err="1">
                <a:latin typeface="Rockwell" panose="02060603020205020403" pitchFamily="18" charset="0"/>
              </a:rPr>
              <a:t>make_card</a:t>
            </a:r>
            <a:r>
              <a:rPr lang="en-US" b="1" dirty="0">
                <a:latin typeface="Rockwell" panose="02060603020205020403" pitchFamily="18" charset="0"/>
              </a:rPr>
              <a:t>(55)</a:t>
            </a:r>
            <a:r>
              <a:rPr lang="en-US" dirty="0"/>
              <a:t>, we get this output: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Invalid card: Card number must be in the range 0-51.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156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Exception-handling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concludes our development of the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class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card.py </a:t>
            </a:r>
            <a:r>
              <a:rPr lang="en-US" dirty="0"/>
              <a:t>for the completed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class and </a:t>
            </a:r>
            <a:r>
              <a:rPr lang="en-US" dirty="0">
                <a:solidFill>
                  <a:srgbClr val="0070C0"/>
                </a:solidFill>
              </a:rPr>
              <a:t>use_card.py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use_card2.py </a:t>
            </a:r>
            <a:r>
              <a:rPr lang="en-US" dirty="0"/>
              <a:t>for some tests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To run, drag </a:t>
            </a:r>
            <a:r>
              <a:rPr lang="en-US" dirty="0">
                <a:solidFill>
                  <a:srgbClr val="0070C0"/>
                </a:solidFill>
              </a:rPr>
              <a:t>use_card.py </a:t>
            </a:r>
            <a:r>
              <a:rPr lang="en-US" dirty="0"/>
              <a:t>into PyCharm and run it. Be sure that </a:t>
            </a:r>
            <a:r>
              <a:rPr lang="en-US" dirty="0">
                <a:solidFill>
                  <a:srgbClr val="0070C0"/>
                </a:solidFill>
              </a:rPr>
              <a:t>card.py </a:t>
            </a:r>
            <a:r>
              <a:rPr lang="en-US" dirty="0"/>
              <a:t>is in the same folder where </a:t>
            </a:r>
            <a:r>
              <a:rPr lang="en-US" dirty="0">
                <a:solidFill>
                  <a:srgbClr val="0070C0"/>
                </a:solidFill>
              </a:rPr>
              <a:t>use_card.py </a:t>
            </a:r>
            <a:r>
              <a:rPr lang="en-US" dirty="0"/>
              <a:t>is located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Acronym Generator (v1)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explore a function that will create an acronym from the first letter of each “long” word in a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Define a “long” word to be any word with more than two letters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studying this first version, we will look at a second version that affords a little extra flexibility in creating acronyms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702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acronym1.py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(w) &gt;= 3:             # keep only long words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2354209"/>
            <a:ext cx="574649" cy="314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7DD04B-8B4B-4F3E-89A5-5F98BFDC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29" y="2587184"/>
            <a:ext cx="6108855" cy="9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510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2668844"/>
            <a:ext cx="574649" cy="314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D1EA1F-0A7D-4520-A1F3-0246CCD2B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849" y="2631635"/>
            <a:ext cx="6030786" cy="11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014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2973644"/>
            <a:ext cx="574649" cy="314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B991D4-A29D-428E-88C5-A0C8972BA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549" y="2647702"/>
            <a:ext cx="5978741" cy="1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799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3219446"/>
            <a:ext cx="574649" cy="314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A4723B-6E5D-43ED-BF51-D44B3835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80" y="2622302"/>
            <a:ext cx="5972235" cy="162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9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mod </a:t>
            </a:r>
            <a:r>
              <a:rPr lang="en-US" dirty="0"/>
              <a:t>operator, denoted </a:t>
            </a:r>
            <a:r>
              <a:rPr lang="en-US" b="1" dirty="0">
                <a:solidFill>
                  <a:srgbClr val="0070C0"/>
                </a:solidFill>
              </a:rPr>
              <a:t>%</a:t>
            </a:r>
            <a:r>
              <a:rPr lang="en-US" b="1" dirty="0"/>
              <a:t> </a:t>
            </a:r>
            <a:r>
              <a:rPr lang="en-US" dirty="0"/>
              <a:t>in Python, will be a key part of generating pseudorandom numbers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wanted to generate a seemingly random sequence of numbers, all in the range 0 through 11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start with the number 0 and store it in a new list named </a:t>
            </a:r>
            <a:r>
              <a:rPr lang="en-US" b="1" dirty="0"/>
              <a:t>t</a:t>
            </a:r>
            <a:r>
              <a:rPr lang="en-US" dirty="0"/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t = 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basic formula for generating numbers involves: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(1) adding a value to the previously-generated number and then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(2) performing a modulo operation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28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solidFill>
                  <a:srgbClr val="00B050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(w) &gt; 3:      # True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3534076"/>
            <a:ext cx="574649" cy="314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84AAD-BF40-4468-A7F4-20C942CB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2612248"/>
            <a:ext cx="5998259" cy="16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536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3838871"/>
            <a:ext cx="574649" cy="314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F069C1-7830-4A16-8F15-370C7C1DB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930" y="2619507"/>
            <a:ext cx="5978741" cy="158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891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3219439"/>
            <a:ext cx="574649" cy="314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F069C1-7830-4A16-8F15-370C7C1DB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930" y="2619507"/>
            <a:ext cx="5978741" cy="158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209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solidFill>
                  <a:srgbClr val="00B050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(w) &gt; 3:      # True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3534074"/>
            <a:ext cx="574649" cy="314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F069C1-7830-4A16-8F15-370C7C1DB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930" y="2619507"/>
            <a:ext cx="5978741" cy="158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939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solidFill>
                  <a:schemeClr val="tx1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3838874"/>
            <a:ext cx="574649" cy="314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3ED31-428B-4DB5-BCD2-4A1F5CF9F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941" y="2607696"/>
            <a:ext cx="5965730" cy="16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188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solidFill>
                  <a:schemeClr val="tx1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3219749"/>
            <a:ext cx="574649" cy="314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8D78A6-DBF4-4728-9F1F-5A8E9C4DC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473" y="2614046"/>
            <a:ext cx="5972235" cy="157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733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(w) &gt; 3:      # False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3534381"/>
            <a:ext cx="574649" cy="314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2C5305-6FF4-40A2-A2A8-9C8583A6D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073" y="2602711"/>
            <a:ext cx="5978741" cy="158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202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solidFill>
                  <a:schemeClr val="tx1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3219751"/>
            <a:ext cx="574649" cy="314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1D7F49-9AEC-4246-A8D8-96A417DE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986" y="2594464"/>
            <a:ext cx="5978741" cy="159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986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solidFill>
                  <a:srgbClr val="00B050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(w) &gt; 3:      # True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3534076"/>
            <a:ext cx="574649" cy="314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1D7F49-9AEC-4246-A8D8-96A417DE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986" y="2594464"/>
            <a:ext cx="5978741" cy="159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solidFill>
                  <a:schemeClr val="tx1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3838876"/>
            <a:ext cx="574649" cy="314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F357B-764E-4AF1-9795-3FB1CEBF9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682" y="2597948"/>
            <a:ext cx="5985247" cy="156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2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our particular example, we could use 7 as our added value and then mod by 12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Conveniently, the Python language lets us write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t[-1] </a:t>
            </a:r>
            <a:r>
              <a:rPr lang="en-US" dirty="0"/>
              <a:t>to mean “retrieve the last element of list </a:t>
            </a:r>
            <a:r>
              <a:rPr lang="en-US" b="1" dirty="0"/>
              <a:t>t</a:t>
            </a:r>
            <a:r>
              <a:rPr lang="en-US" dirty="0"/>
              <a:t>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write </a:t>
            </a:r>
            <a:r>
              <a:rPr lang="en-US" b="1" dirty="0">
                <a:latin typeface="Rockwell" panose="02060603020205020403" pitchFamily="18" charset="0"/>
              </a:rPr>
              <a:t>t[-2] </a:t>
            </a:r>
            <a:r>
              <a:rPr lang="en-US" dirty="0"/>
              <a:t>to get the second-to-last element,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t[-3] </a:t>
            </a:r>
            <a:r>
              <a:rPr lang="en-US" dirty="0"/>
              <a:t>to get the third-to-last element, and so 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 in general we can write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t.append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((t[-1]+7)%12) </a:t>
            </a:r>
            <a:r>
              <a:rPr lang="en-US" dirty="0"/>
              <a:t>to generate and store the “next” pseudorandom number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put this code inside a loop, we can generate a series of random values and store them in the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253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solidFill>
                  <a:schemeClr val="tx1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4133842"/>
            <a:ext cx="574649" cy="314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1EEDF6-FFBD-431C-B1B6-98B1A1CE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274" y="2611767"/>
            <a:ext cx="5952718" cy="15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926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Acronym Generator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Python allows function arguments to have </a:t>
            </a:r>
            <a:r>
              <a:rPr lang="en-US" b="1" dirty="0">
                <a:solidFill>
                  <a:srgbClr val="FF0000"/>
                </a:solidFill>
              </a:rPr>
              <a:t>default values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function is called without the argument, the argument gets its default value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Otherwise, the argument’s value is given in the normal way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have seen a few examples of functions that have optional arguments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good example is the </a:t>
            </a:r>
            <a:r>
              <a:rPr lang="en-US" b="1" dirty="0">
                <a:latin typeface="Rockwell" panose="02060603020205020403" pitchFamily="18" charset="0"/>
              </a:rPr>
              <a:t>round()</a:t>
            </a:r>
            <a:r>
              <a:rPr lang="en-US" b="1" dirty="0"/>
              <a:t> </a:t>
            </a:r>
            <a:r>
              <a:rPr lang="en-US" dirty="0"/>
              <a:t>function, which takes two arguments: the value to round and an optional argument that indicates how many digits after the decimal point we want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second argument is not provided, the number of digits defaults to 0, e.g.,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ckwell" panose="02060603020205020403" pitchFamily="18" charset="0"/>
              </a:rPr>
              <a:t>round(4.56324) = 5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ckwell" panose="02060603020205020403" pitchFamily="18" charset="0"/>
              </a:rPr>
              <a:t>round(4.56324, 2) = 4.56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Acronym Generator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The second version of </a:t>
            </a:r>
            <a:r>
              <a:rPr lang="en-US" b="1" dirty="0">
                <a:latin typeface="Rockwell" panose="02060603020205020403" pitchFamily="18" charset="0"/>
              </a:rPr>
              <a:t>acronym</a:t>
            </a:r>
            <a:r>
              <a:rPr lang="en-US" b="1" dirty="0"/>
              <a:t> </a:t>
            </a:r>
            <a:r>
              <a:rPr lang="en-US" dirty="0"/>
              <a:t>takes an optional argument, </a:t>
            </a:r>
            <a:r>
              <a:rPr lang="en-US" b="1" dirty="0" err="1">
                <a:latin typeface="Rockwell" panose="02060603020205020403" pitchFamily="18" charset="0"/>
              </a:rPr>
              <a:t>include_shorts</a:t>
            </a:r>
            <a:r>
              <a:rPr lang="en-US" dirty="0"/>
              <a:t>, that tells the function to include the first letter of all words (including short words), but short words will </a:t>
            </a:r>
            <a:r>
              <a:rPr lang="en-US" b="1" dirty="0"/>
              <a:t>not </a:t>
            </a:r>
            <a:r>
              <a:rPr lang="en-US" dirty="0"/>
              <a:t>be capitalized if they are included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The first version of </a:t>
            </a:r>
            <a:r>
              <a:rPr lang="en-US" b="1" dirty="0">
                <a:latin typeface="Rockwell" panose="02060603020205020403" pitchFamily="18" charset="0"/>
              </a:rPr>
              <a:t>acronym</a:t>
            </a:r>
            <a:r>
              <a:rPr lang="en-US" b="1" dirty="0"/>
              <a:t> </a:t>
            </a:r>
            <a:r>
              <a:rPr lang="en-US" dirty="0"/>
              <a:t>simply discarded all short words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410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acronym2.py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acronym(phrase, 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include_shorts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=False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elif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include_shorts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        result +=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w.lower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result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By default, the </a:t>
            </a:r>
            <a:r>
              <a:rPr lang="en-US" dirty="0">
                <a:solidFill>
                  <a:srgbClr val="FF0000"/>
                </a:solidFill>
              </a:rPr>
              <a:t>optional argument is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False</a:t>
            </a:r>
            <a:r>
              <a:rPr lang="en-US" dirty="0"/>
              <a:t>, causing short words to be excluded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When the optional argument is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True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and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w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is a short word, the first letter of the word in lowercase is concatenated to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result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910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acronym()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acronym(‘United States of America’) </a:t>
            </a:r>
            <a:r>
              <a:rPr lang="en-US" dirty="0"/>
              <a:t>still returns </a:t>
            </a:r>
            <a:r>
              <a:rPr lang="en-US" b="1" dirty="0"/>
              <a:t>‘</a:t>
            </a:r>
            <a:r>
              <a:rPr lang="en-US" b="1" dirty="0">
                <a:latin typeface="Rockwell" panose="02060603020205020403" pitchFamily="18" charset="0"/>
              </a:rPr>
              <a:t>USA</a:t>
            </a:r>
            <a:r>
              <a:rPr lang="en-US" b="1" dirty="0"/>
              <a:t>’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acronym(‘United States of America’, True) </a:t>
            </a:r>
            <a:r>
              <a:rPr lang="en-US" dirty="0"/>
              <a:t>returns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‘</a:t>
            </a:r>
            <a:r>
              <a:rPr lang="en-US" b="1" dirty="0" err="1">
                <a:latin typeface="Rockwell" panose="02060603020205020403" pitchFamily="18" charset="0"/>
              </a:rPr>
              <a:t>USoA</a:t>
            </a:r>
            <a:r>
              <a:rPr lang="en-US" b="1" dirty="0"/>
              <a:t>’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306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 another example, suppose we want to make a revised version of the </a:t>
            </a:r>
            <a:r>
              <a:rPr lang="en-US" b="1" dirty="0" err="1"/>
              <a:t>bmi</a:t>
            </a:r>
            <a:r>
              <a:rPr lang="en-US" b="1" dirty="0"/>
              <a:t>() </a:t>
            </a:r>
            <a:r>
              <a:rPr lang="en-US" dirty="0"/>
              <a:t>function from earlier in the course: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bmi</a:t>
            </a:r>
            <a:r>
              <a:rPr lang="en-US" b="1" dirty="0">
                <a:latin typeface="Rockwell" panose="02060603020205020403" pitchFamily="18" charset="0"/>
              </a:rPr>
              <a:t>(weight, height):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(weight * 703) / (height ** 2)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version of </a:t>
            </a:r>
            <a:r>
              <a:rPr lang="en-US" b="1" dirty="0" err="1">
                <a:latin typeface="Rockwell" panose="02060603020205020403" pitchFamily="18" charset="0"/>
              </a:rPr>
              <a:t>bmi</a:t>
            </a:r>
            <a:r>
              <a:rPr lang="en-US" b="1" dirty="0">
                <a:latin typeface="Rockwell" panose="02060603020205020403" pitchFamily="18" charset="0"/>
              </a:rPr>
              <a:t>() </a:t>
            </a:r>
            <a:r>
              <a:rPr lang="en-US" dirty="0"/>
              <a:t>assumes weight is given in pounds and height in total inches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instead we want to give the programmer the option to use metric or standard (English) units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add a third, optional argument, </a:t>
            </a:r>
            <a:r>
              <a:rPr lang="en-US" b="1" dirty="0">
                <a:latin typeface="Rockwell" panose="02060603020205020403" pitchFamily="18" charset="0"/>
              </a:rPr>
              <a:t>units</a:t>
            </a:r>
            <a:r>
              <a:rPr lang="en-US" dirty="0"/>
              <a:t>, that defaults to metric if the programmer doesn’t give a third argument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see the function on the next slide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212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bmi_v4.py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bmi</a:t>
            </a:r>
            <a:r>
              <a:rPr lang="en-US" b="1" dirty="0">
                <a:latin typeface="Rockwell" panose="02060603020205020403" pitchFamily="18" charset="0"/>
              </a:rPr>
              <a:t>(height, weight,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units = 'metric’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units == 'metric’: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weight / height**2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elif</a:t>
            </a:r>
            <a:r>
              <a:rPr lang="en-US" b="1" dirty="0">
                <a:latin typeface="Rockwell" panose="02060603020205020403" pitchFamily="18" charset="0"/>
              </a:rPr>
              <a:t> units == 'standard’: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(weight * 703) / (height ** 2)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None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Examples: 				 Return Value: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bmi</a:t>
            </a:r>
            <a:r>
              <a:rPr lang="en-US" b="1" dirty="0">
                <a:latin typeface="Rockwell" panose="02060603020205020403" pitchFamily="18" charset="0"/>
              </a:rPr>
              <a:t>(100, 150, ‘standard’) 		 10.545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bmi</a:t>
            </a:r>
            <a:r>
              <a:rPr lang="en-US" b="1" dirty="0">
                <a:latin typeface="Rockwell" panose="02060603020205020403" pitchFamily="18" charset="0"/>
              </a:rPr>
              <a:t>(100, 150) 				 0.015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>
                <a:latin typeface="Rockwell" panose="02060603020205020403" pitchFamily="18" charset="0"/>
              </a:rPr>
              <a:t>bmi(100, 150, ‘metric’)			 0.015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>
                <a:latin typeface="Rockwell" panose="02060603020205020403" pitchFamily="18" charset="0"/>
              </a:rPr>
              <a:t>bmi(100, 150, ‘unknown’) 		 None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67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433E-E8A9-4EEC-AFE5-EE946F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658D7-904E-43D8-B292-9577FF22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39FEA-5DE1-4C54-8578-FF1043A9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4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t = 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for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in range(15):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rgbClr val="0070C0"/>
                </a:solidFill>
                <a:latin typeface="Rockwell" panose="02060603020205020403" pitchFamily="18" charset="0"/>
              </a:rPr>
              <a:t>    t.append((t[-1] + 7) % 12)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above code will generate the list: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[0,7,2,9,4,11,6,1,8,3,10,5,0,7,2,9</a:t>
            </a:r>
            <a:r>
              <a:rPr lang="en-US" b="1" dirty="0"/>
              <a:t>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“random” are these numbers?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They look pretty random, but we notice that eventually they start to repeat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we improve things?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Part of the issue is the divisor of 12, but the formula itself is a little too simplistic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more general formula for generating pseudorandom numbers is x</a:t>
            </a:r>
            <a:r>
              <a:rPr lang="en-US" baseline="-25000" dirty="0"/>
              <a:t>i+1</a:t>
            </a:r>
            <a:r>
              <a:rPr lang="en-US" dirty="0"/>
              <a:t>=(a*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+c</a:t>
            </a:r>
            <a:r>
              <a:rPr lang="en-US" dirty="0"/>
              <a:t>) mod </a:t>
            </a:r>
            <a:r>
              <a:rPr lang="en-US" i="1" dirty="0"/>
              <a:t>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en-US" baseline="-25000" dirty="0"/>
              <a:t>i+1</a:t>
            </a:r>
            <a:r>
              <a:rPr lang="en-US" dirty="0"/>
              <a:t> is the “next” random number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is the most recently generated random number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i</a:t>
            </a:r>
            <a:r>
              <a:rPr lang="en-US" dirty="0"/>
              <a:t> is the position of the number in the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m</a:t>
            </a:r>
            <a:r>
              <a:rPr lang="en-US" dirty="0"/>
              <a:t> are constants called the </a:t>
            </a:r>
            <a:r>
              <a:rPr lang="en-US" i="1" dirty="0"/>
              <a:t>multiplier</a:t>
            </a:r>
            <a:r>
              <a:rPr lang="en-US" dirty="0"/>
              <a:t>, </a:t>
            </a:r>
            <a:r>
              <a:rPr lang="en-US" i="1" dirty="0"/>
              <a:t>increment</a:t>
            </a:r>
            <a:r>
              <a:rPr lang="en-US" dirty="0"/>
              <a:t>, and </a:t>
            </a:r>
            <a:r>
              <a:rPr lang="en-US" i="1" dirty="0"/>
              <a:t>modulus</a:t>
            </a:r>
            <a:r>
              <a:rPr lang="en-US" dirty="0"/>
              <a:t>, respectively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values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m</a:t>
            </a:r>
            <a:r>
              <a:rPr lang="en-US" dirty="0"/>
              <a:t> are chosen carefully, then every value from 0 through </a:t>
            </a:r>
            <a:r>
              <a:rPr lang="en-US" i="1" dirty="0"/>
              <a:t>m-1</a:t>
            </a:r>
            <a:r>
              <a:rPr lang="en-US" dirty="0"/>
              <a:t> will appear in the list exactly once before the sequence repeats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number of items in the repetitive part of the list is called the </a:t>
            </a:r>
            <a:r>
              <a:rPr lang="en-US" b="1" dirty="0"/>
              <a:t>period</a:t>
            </a:r>
            <a:r>
              <a:rPr lang="en-US" dirty="0"/>
              <a:t> of the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038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7920</TotalTime>
  <Words>7739</Words>
  <Application>Microsoft Office PowerPoint</Application>
  <PresentationFormat>Widescreen</PresentationFormat>
  <Paragraphs>797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Rockwell</vt:lpstr>
      <vt:lpstr>Retrospect</vt:lpstr>
      <vt:lpstr>Introduction to Computational and Algorithmic Thinking</vt:lpstr>
      <vt:lpstr>Announcements</vt:lpstr>
      <vt:lpstr>Games of Chance</vt:lpstr>
      <vt:lpstr>Games of Chance</vt:lpstr>
      <vt:lpstr>Pseudorandom Numbers</vt:lpstr>
      <vt:lpstr>Modular Arithmetic</vt:lpstr>
      <vt:lpstr>Modular Arithmetic</vt:lpstr>
      <vt:lpstr>Modular Arithmetic</vt:lpstr>
      <vt:lpstr>Modular Arithmetic</vt:lpstr>
      <vt:lpstr>Modular Arithmetic</vt:lpstr>
      <vt:lpstr>Numbers on Demand</vt:lpstr>
      <vt:lpstr>Numbers on Demand</vt:lpstr>
      <vt:lpstr>The rand() Function (v1)</vt:lpstr>
      <vt:lpstr>The rand() Function (v1)</vt:lpstr>
      <vt:lpstr>Modules and Encapsulation</vt:lpstr>
      <vt:lpstr>Modules and Encapsulation</vt:lpstr>
      <vt:lpstr>Modules and Encapsulation</vt:lpstr>
      <vt:lpstr>The rand() Function (v2)</vt:lpstr>
      <vt:lpstr>The rand() Function (v2)</vt:lpstr>
      <vt:lpstr>The rand() Function (v2)</vt:lpstr>
      <vt:lpstr>Games with Random Numbers</vt:lpstr>
      <vt:lpstr>Games with Random Numbers</vt:lpstr>
      <vt:lpstr>Games with Random Numbers</vt:lpstr>
      <vt:lpstr>Random Numbers in a Range</vt:lpstr>
      <vt:lpstr>List Comprehensions</vt:lpstr>
      <vt:lpstr>List Comprehensions</vt:lpstr>
      <vt:lpstr>Random Shuffles</vt:lpstr>
      <vt:lpstr>The Card Class</vt:lpstr>
      <vt:lpstr>The Card Class</vt:lpstr>
      <vt:lpstr>The Card Class</vt:lpstr>
      <vt:lpstr>Shuffling Card Objects</vt:lpstr>
      <vt:lpstr>Shuffling Card Objects</vt:lpstr>
      <vt:lpstr>Shuffling Card Objects</vt:lpstr>
      <vt:lpstr>Shuffling Card Objects</vt:lpstr>
      <vt:lpstr>Defining New Objects</vt:lpstr>
      <vt:lpstr>Defining New Objects</vt:lpstr>
      <vt:lpstr>Defining New Objects</vt:lpstr>
      <vt:lpstr>Defining New Objects</vt:lpstr>
      <vt:lpstr>Defining New Objects</vt:lpstr>
      <vt:lpstr>Defining New Objects</vt:lpstr>
      <vt:lpstr>Building the Card Class</vt:lpstr>
      <vt:lpstr>Building the Card Class</vt:lpstr>
      <vt:lpstr>Building the Card Class</vt:lpstr>
      <vt:lpstr>Building the Card Class (next)</vt:lpstr>
      <vt:lpstr>Building the Card Class</vt:lpstr>
      <vt:lpstr>Building the Card Class</vt:lpstr>
      <vt:lpstr>Building the Card Class</vt:lpstr>
      <vt:lpstr>Building the Card Class</vt:lpstr>
      <vt:lpstr>Building the Card Class</vt:lpstr>
      <vt:lpstr>Exceptions and Exception-handling</vt:lpstr>
      <vt:lpstr>Exceptions and Exception-handling</vt:lpstr>
      <vt:lpstr>Exceptions and Exception-handling</vt:lpstr>
      <vt:lpstr>Exceptions and Exception-handling</vt:lpstr>
      <vt:lpstr>Example: Acronym Generator (v1)</vt:lpstr>
      <vt:lpstr>Example: acronym1.py</vt:lpstr>
      <vt:lpstr>Trace: acronym() (version 1)</vt:lpstr>
      <vt:lpstr>Trace: acronym() (version 1)</vt:lpstr>
      <vt:lpstr>Trace: acronym() (version 1)</vt:lpstr>
      <vt:lpstr>Trace: acronym() (version 1)</vt:lpstr>
      <vt:lpstr>Trace: acronym() (version 1)</vt:lpstr>
      <vt:lpstr>Trace: acronym() (version 1)</vt:lpstr>
      <vt:lpstr>Trace: acronym() (version 1)</vt:lpstr>
      <vt:lpstr>Trace: acronym() (version 1)</vt:lpstr>
      <vt:lpstr>Trace: acronym() (version 1)</vt:lpstr>
      <vt:lpstr>Trace: acronym() (version 1)</vt:lpstr>
      <vt:lpstr>Trace: acronym() (version 1)</vt:lpstr>
      <vt:lpstr>Trace: acronym() (version 1)</vt:lpstr>
      <vt:lpstr>Trace: acronym() (version 1)</vt:lpstr>
      <vt:lpstr>Trace: acronym() (version 1)</vt:lpstr>
      <vt:lpstr>Trace: acronym() (version 1)</vt:lpstr>
      <vt:lpstr>Example: Acronym Generator (v2)</vt:lpstr>
      <vt:lpstr>Example: Acronym Generator (v2)</vt:lpstr>
      <vt:lpstr>Example: acronym2.py</vt:lpstr>
      <vt:lpstr>Example: acronym() (v2)</vt:lpstr>
      <vt:lpstr>Optional Arguments</vt:lpstr>
      <vt:lpstr>Example: bmi_v4.py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Computational and Algorithmic Thinking</dc:title>
  <dc:creator>Antonino Mione</dc:creator>
  <cp:lastModifiedBy>Pravin Pawar</cp:lastModifiedBy>
  <cp:revision>645</cp:revision>
  <dcterms:created xsi:type="dcterms:W3CDTF">2018-01-06T23:48:52Z</dcterms:created>
  <dcterms:modified xsi:type="dcterms:W3CDTF">2019-05-09T08:54:20Z</dcterms:modified>
</cp:coreProperties>
</file>