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02" r:id="rId1"/>
  </p:sldMasterIdLst>
  <p:notesMasterIdLst>
    <p:notesMasterId r:id="rId21"/>
  </p:notesMasterIdLst>
  <p:sldIdLst>
    <p:sldId id="256" r:id="rId2"/>
    <p:sldId id="278" r:id="rId3"/>
    <p:sldId id="257" r:id="rId4"/>
    <p:sldId id="258" r:id="rId5"/>
    <p:sldId id="277" r:id="rId6"/>
    <p:sldId id="260" r:id="rId7"/>
    <p:sldId id="279" r:id="rId8"/>
    <p:sldId id="271" r:id="rId9"/>
    <p:sldId id="261" r:id="rId10"/>
    <p:sldId id="262" r:id="rId11"/>
    <p:sldId id="263" r:id="rId12"/>
    <p:sldId id="273" r:id="rId13"/>
    <p:sldId id="269" r:id="rId14"/>
    <p:sldId id="266" r:id="rId15"/>
    <p:sldId id="274" r:id="rId16"/>
    <p:sldId id="265" r:id="rId17"/>
    <p:sldId id="268" r:id="rId18"/>
    <p:sldId id="275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A025E-C960-4AB6-8E8E-0EE6D13ED4ED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E31148-DA10-4FDB-BB8B-FBD91B38A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18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0245-6F3E-4E49-A01A-33C72AF40E97}" type="datetime1">
              <a:rPr lang="en-US" smtClean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 - SUNY Korea, </a:t>
            </a:r>
            <a:r>
              <a:rPr lang="en-US" dirty="0" err="1"/>
              <a:t>Ritwik</a:t>
            </a:r>
            <a:r>
              <a:rPr lang="en-US" dirty="0"/>
              <a:t> Banerjee - SBU - CSE 216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186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1E2E-9E30-4203-ABFC-10F381BF2A12}" type="datetime1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 - SUNY Korea, </a:t>
            </a:r>
            <a:r>
              <a:rPr lang="en-US" dirty="0" err="1"/>
              <a:t>Ritwik</a:t>
            </a:r>
            <a:r>
              <a:rPr lang="en-US" dirty="0"/>
              <a:t> Banerjee - SBU - CSE 216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432360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1E2E-9E30-4203-ABFC-10F381BF2A12}" type="datetime1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 - SUNY Korea, </a:t>
            </a:r>
            <a:r>
              <a:rPr lang="en-US" dirty="0" err="1"/>
              <a:t>Ritwik</a:t>
            </a:r>
            <a:r>
              <a:rPr lang="en-US" dirty="0"/>
              <a:t> Banerjee - SBU - CSE 216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72940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1E2E-9E30-4203-ABFC-10F381BF2A12}" type="datetime1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 - SUNY Korea, </a:t>
            </a:r>
            <a:r>
              <a:rPr lang="en-US" dirty="0" err="1"/>
              <a:t>Ritwik</a:t>
            </a:r>
            <a:r>
              <a:rPr lang="en-US" dirty="0"/>
              <a:t> Banerjee - SBU - CSE 216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715998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73CD0-6D6C-4FEA-9A98-7F5E7DAD237A}" type="datetime1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 - SUNY Korea, </a:t>
            </a:r>
            <a:r>
              <a:rPr lang="en-US" dirty="0" err="1"/>
              <a:t>Ritwik</a:t>
            </a:r>
            <a:r>
              <a:rPr lang="en-US" dirty="0"/>
              <a:t> Banerjee - SBU - CSE 216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665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1E2E-9E30-4203-ABFC-10F381BF2A12}" type="datetime1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 - SUNY Korea, </a:t>
            </a:r>
            <a:r>
              <a:rPr lang="en-US" dirty="0" err="1"/>
              <a:t>Ritwik</a:t>
            </a:r>
            <a:r>
              <a:rPr lang="en-US" dirty="0"/>
              <a:t> Banerjee - SBU - CSE 216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58153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1E2E-9E30-4203-ABFC-10F381BF2A12}" type="datetime1">
              <a:rPr lang="en-US" smtClean="0"/>
              <a:t>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 - SUNY Korea, </a:t>
            </a:r>
            <a:r>
              <a:rPr lang="en-US" dirty="0" err="1"/>
              <a:t>Ritwik</a:t>
            </a:r>
            <a:r>
              <a:rPr lang="en-US" dirty="0"/>
              <a:t> Banerjee - SBU - CSE 216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0900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B876-920C-40A7-A429-70EA2E711116}" type="datetime1">
              <a:rPr lang="en-US" smtClean="0"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 - SUNY Korea, </a:t>
            </a:r>
            <a:r>
              <a:rPr lang="en-US" dirty="0" err="1"/>
              <a:t>Ritwik</a:t>
            </a:r>
            <a:r>
              <a:rPr lang="en-US" dirty="0"/>
              <a:t> Banerjee - SBU - CSE 216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07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B759-A4D2-4F8B-AEBE-C918CFB723A5}" type="datetime1">
              <a:rPr lang="en-US" smtClean="0"/>
              <a:t>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(c) Pravin Pawar - SUNY Korea, </a:t>
            </a:r>
            <a:r>
              <a:rPr lang="en-US" dirty="0" err="1"/>
              <a:t>Ritwik</a:t>
            </a:r>
            <a:r>
              <a:rPr lang="en-US" dirty="0"/>
              <a:t> Banerjee - SBU - CSE 216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232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D941E2E-9E30-4203-ABFC-10F381BF2A12}" type="datetime1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(c) Pravin Pawar - SUNY Korea, </a:t>
            </a:r>
            <a:r>
              <a:rPr lang="en-US" dirty="0" err="1"/>
              <a:t>Ritwik</a:t>
            </a:r>
            <a:r>
              <a:rPr lang="en-US" dirty="0"/>
              <a:t> Banerjee - SBU - CSE 216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9BF8A0-881F-9B42-8DF7-7F4C738CB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71043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5A15-D7AD-40D4-96ED-A55891BF6EC5}" type="datetime1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 - SUNY Korea, </a:t>
            </a:r>
            <a:r>
              <a:rPr lang="en-US" dirty="0" err="1"/>
              <a:t>Ritwik</a:t>
            </a:r>
            <a:r>
              <a:rPr lang="en-US" dirty="0"/>
              <a:t> Banerjee - SBU - CSE 216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32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D941E2E-9E30-4203-ABFC-10F381BF2A12}" type="datetime1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(c) Pravin Pawar - SUNY Korea, </a:t>
            </a:r>
            <a:r>
              <a:rPr lang="en-US" dirty="0" err="1"/>
              <a:t>Ritwik</a:t>
            </a:r>
            <a:r>
              <a:rPr lang="en-US" dirty="0"/>
              <a:t> Banerjee - SBU - CSE 216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29BF8A0-881F-9B42-8DF7-7F4C738CBC5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81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pawar.github.io/CSE216-S19/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antonino.mione@sunykorea.ac.k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utgers.instructure.com/courses/35/pages/piazza" TargetMode="External"/><Relationship Id="rId2" Type="http://schemas.openxmlformats.org/officeDocument/2006/relationships/hyperlink" Target="http://piazza.com/sunykorea.ac.kr/spring2019/cse216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US" sz="3600" dirty="0"/>
            </a:br>
            <a:r>
              <a:rPr lang="en-US" sz="3600" dirty="0"/>
              <a:t>Spring 2019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CSE 216 : Programming Abstractions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0 </a:t>
            </a:r>
            <a:r>
              <a:rPr lang="mr-IN" dirty="0"/>
              <a:t>–</a:t>
            </a:r>
            <a:r>
              <a:rPr lang="en-US" dirty="0"/>
              <a:t> Course Introduction</a:t>
            </a:r>
          </a:p>
        </p:txBody>
      </p:sp>
      <p:pic>
        <p:nvPicPr>
          <p:cNvPr id="1026" name="Picture 2" descr="Image result for SUNY korea logo">
            <a:extLst>
              <a:ext uri="{FF2B5EF4-FFF2-40B4-BE49-F238E27FC236}">
                <a16:creationId xmlns:a16="http://schemas.microsoft.com/office/drawing/2014/main" id="{D344065C-229B-49CD-9291-AA967AE84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243" y="147168"/>
            <a:ext cx="3025790" cy="145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846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122" y="1766046"/>
            <a:ext cx="8432149" cy="458992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Over the course of the term you will be required to solve computational problems by writing software</a:t>
            </a:r>
          </a:p>
          <a:p>
            <a:pPr>
              <a:spcBef>
                <a:spcPts val="0"/>
              </a:spcBef>
            </a:pPr>
            <a:r>
              <a:rPr lang="en-US" dirty="0"/>
              <a:t>These homework assignments will reinforce concepts from class and have you explore new concepts, too</a:t>
            </a:r>
          </a:p>
          <a:p>
            <a:pPr>
              <a:spcBef>
                <a:spcPts val="0"/>
              </a:spcBef>
            </a:pPr>
            <a:r>
              <a:rPr lang="en-US" dirty="0"/>
              <a:t>All work will due on fixed dates and times</a:t>
            </a:r>
          </a:p>
          <a:p>
            <a:pPr>
              <a:spcBef>
                <a:spcPts val="0"/>
              </a:spcBef>
            </a:pPr>
            <a:r>
              <a:rPr lang="en-US" dirty="0"/>
              <a:t>All work will be completed on an individual basis (write your own code) </a:t>
            </a:r>
            <a:r>
              <a:rPr lang="en-US" i="1" dirty="0"/>
              <a:t>unless otherwise instructed</a:t>
            </a:r>
            <a:r>
              <a:rPr lang="en-US" dirty="0"/>
              <a:t>!</a:t>
            </a:r>
          </a:p>
          <a:p>
            <a:pPr>
              <a:spcBef>
                <a:spcPts val="0"/>
              </a:spcBef>
            </a:pPr>
            <a:r>
              <a:rPr lang="en-US" dirty="0"/>
              <a:t>You will use </a:t>
            </a:r>
            <a:r>
              <a:rPr lang="en-US" b="1" dirty="0"/>
              <a:t>Blackboard </a:t>
            </a:r>
            <a:r>
              <a:rPr lang="en-US" dirty="0"/>
              <a:t>to submit your completed assignments</a:t>
            </a:r>
          </a:p>
          <a:p>
            <a:pPr>
              <a:spcBef>
                <a:spcPts val="0"/>
              </a:spcBef>
            </a:pPr>
            <a:r>
              <a:rPr lang="en-US" dirty="0"/>
              <a:t>Please start early on the assignments! 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6E361-E938-4823-A54F-1E02FD617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 - SUNY Korea, </a:t>
            </a:r>
            <a:r>
              <a:rPr lang="en-US" dirty="0" err="1"/>
              <a:t>Ritwik</a:t>
            </a:r>
            <a:r>
              <a:rPr lang="en-US" dirty="0"/>
              <a:t> Banerjee - SBU - CSE 216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D13B4E-3C08-4202-A33A-B8A93087F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03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Late-work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371" y="1882588"/>
            <a:ext cx="8629370" cy="4320987"/>
          </a:xfrm>
        </p:spPr>
        <p:txBody>
          <a:bodyPr>
            <a:normAutofit/>
          </a:bodyPr>
          <a:lstStyle/>
          <a:p>
            <a:r>
              <a:rPr lang="en-US" dirty="0"/>
              <a:t>Assignments must be turned in by the due date and time.</a:t>
            </a:r>
          </a:p>
          <a:p>
            <a:pPr lvl="1"/>
            <a:r>
              <a:rPr lang="en-US" dirty="0"/>
              <a:t>Any part of an assignment that’s late means the entire assignment is late.</a:t>
            </a:r>
          </a:p>
          <a:p>
            <a:pPr lvl="1"/>
            <a:r>
              <a:rPr lang="en-US" dirty="0"/>
              <a:t>If your assignment is incomplete or not entirely working by the due date, turn in what you have to get some partial credit.</a:t>
            </a:r>
          </a:p>
          <a:p>
            <a:r>
              <a:rPr lang="en-US" dirty="0"/>
              <a:t>If you have an emergency situation, email me before the due date and I may be able to work something out</a:t>
            </a:r>
          </a:p>
          <a:p>
            <a:r>
              <a:rPr lang="en-US" dirty="0"/>
              <a:t>Bottom line: Plan ahead, start early!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2BC2E6-B95C-4F6B-8FEC-5DF5A5EF6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 - SUNY Korea, </a:t>
            </a:r>
            <a:r>
              <a:rPr lang="en-US" dirty="0" err="1"/>
              <a:t>Ritwik</a:t>
            </a:r>
            <a:r>
              <a:rPr lang="en-US" dirty="0"/>
              <a:t> Banerjee - SBU - CSE 216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32E5AE-E36C-4C58-8023-42772454A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34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Cooperation vs. Copying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598" y="1828800"/>
            <a:ext cx="8622461" cy="4446494"/>
          </a:xfrm>
        </p:spPr>
        <p:txBody>
          <a:bodyPr>
            <a:normAutofit/>
          </a:bodyPr>
          <a:lstStyle/>
          <a:p>
            <a:r>
              <a:rPr lang="en-US" dirty="0"/>
              <a:t>Cooperation (talking over problems) is a good way to learn and is encouraged</a:t>
            </a:r>
          </a:p>
          <a:p>
            <a:r>
              <a:rPr lang="en-US" b="1" i="1" dirty="0"/>
              <a:t>Do not copy code. Do not let others look at or copy your code.</a:t>
            </a:r>
          </a:p>
          <a:p>
            <a:r>
              <a:rPr lang="en-US" dirty="0"/>
              <a:t>Copying is not allowed on homework or exams no matter the source (written or verbal)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When you submit your homework or tests, </a:t>
            </a:r>
            <a:r>
              <a:rPr lang="en-US" b="1" dirty="0"/>
              <a:t>you are pledging that the work is your own and you have not copied it.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You are also pledging that you have not allowed others to copy it</a:t>
            </a:r>
            <a:r>
              <a:rPr lang="en-US" dirty="0"/>
              <a:t>.</a:t>
            </a:r>
          </a:p>
          <a:p>
            <a:r>
              <a:rPr lang="en-US" b="1" dirty="0"/>
              <a:t>DO NOT COPY! (</a:t>
            </a:r>
            <a:r>
              <a:rPr lang="en-US" b="1" i="1" dirty="0"/>
              <a:t>Software tools catch it easily</a:t>
            </a:r>
            <a:r>
              <a:rPr lang="en-US" b="1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BC619-FF2E-4AF5-91C3-BAE55A9E4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 - SUNY Korea, </a:t>
            </a:r>
            <a:r>
              <a:rPr lang="en-US" dirty="0" err="1"/>
              <a:t>Ritwik</a:t>
            </a:r>
            <a:r>
              <a:rPr lang="en-US" dirty="0"/>
              <a:t> Banerjee - SBU - CSE 216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9A8F6B-3E45-4D27-89FF-4A941AA39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009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547" y="1757082"/>
            <a:ext cx="8629371" cy="4536141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Examination dates will be posted on the schedule page of the course website. Tentative dates are:</a:t>
            </a:r>
          </a:p>
          <a:p>
            <a:pPr lvl="1">
              <a:spcBef>
                <a:spcPts val="0"/>
              </a:spcBef>
            </a:pPr>
            <a:r>
              <a:rPr lang="en-US" dirty="0"/>
              <a:t>Midterm exam: Thu, 18 April</a:t>
            </a:r>
          </a:p>
          <a:p>
            <a:pPr lvl="1">
              <a:spcBef>
                <a:spcPts val="0"/>
              </a:spcBef>
            </a:pPr>
            <a:r>
              <a:rPr lang="en-US" dirty="0"/>
              <a:t>Final exam: June 13, 3:15 – 5:45 PM</a:t>
            </a:r>
          </a:p>
          <a:p>
            <a:pPr>
              <a:spcBef>
                <a:spcPts val="0"/>
              </a:spcBef>
            </a:pPr>
            <a:r>
              <a:rPr lang="en-US" dirty="0"/>
              <a:t>Do not miss exams</a:t>
            </a:r>
          </a:p>
          <a:p>
            <a:pPr>
              <a:spcBef>
                <a:spcPts val="0"/>
              </a:spcBef>
            </a:pPr>
            <a:r>
              <a:rPr lang="en-US" dirty="0"/>
              <a:t>Arrange your work and travel schedules as needed to be present for examinations</a:t>
            </a:r>
          </a:p>
          <a:p>
            <a:pPr>
              <a:spcBef>
                <a:spcPts val="0"/>
              </a:spcBef>
            </a:pPr>
            <a:r>
              <a:rPr lang="en-US" dirty="0"/>
              <a:t>Makeup exams will only be given for verified, officially sanctioned university activities</a:t>
            </a:r>
          </a:p>
          <a:p>
            <a:pPr>
              <a:spcBef>
                <a:spcPts val="0"/>
              </a:spcBef>
            </a:pPr>
            <a:r>
              <a:rPr lang="en-US" dirty="0"/>
              <a:t>All examinations will be closed-notes and closed-book, except one sheet of notes (A4 or 8.5x11), both sides, handwritten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2B9A11-1172-4DBD-A1C3-4253FCB48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 - SUNY Korea, </a:t>
            </a:r>
            <a:r>
              <a:rPr lang="en-US" dirty="0" err="1"/>
              <a:t>Ritwik</a:t>
            </a:r>
            <a:r>
              <a:rPr lang="en-US" dirty="0"/>
              <a:t> Banerjee - SBU - CSE 216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4AF1E9-DAEC-4625-9311-00B831764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92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277" y="1963271"/>
            <a:ext cx="7921158" cy="4168588"/>
          </a:xfrm>
        </p:spPr>
        <p:txBody>
          <a:bodyPr>
            <a:normAutofit/>
          </a:bodyPr>
          <a:lstStyle/>
          <a:p>
            <a:r>
              <a:rPr lang="en-US" dirty="0"/>
              <a:t>Programming assignments (40%, 5 assignments given, lowest grade dropped) = 40% (200 points)</a:t>
            </a:r>
          </a:p>
          <a:p>
            <a:r>
              <a:rPr lang="en-US" dirty="0"/>
              <a:t>Quizzes (10%, 3 quizzes given, lowest grade dropped) = 10% (100 points)</a:t>
            </a:r>
          </a:p>
          <a:p>
            <a:r>
              <a:rPr lang="en-US" dirty="0"/>
              <a:t>Recitations (~10 recitations, 1% each) = (100 points)</a:t>
            </a:r>
          </a:p>
          <a:p>
            <a:r>
              <a:rPr lang="en-US" dirty="0"/>
              <a:t>Mid-term exam = 20% (100 points)</a:t>
            </a:r>
          </a:p>
          <a:p>
            <a:r>
              <a:rPr lang="en-US" dirty="0"/>
              <a:t>Final exam = 20% (100 points) </a:t>
            </a:r>
          </a:p>
          <a:p>
            <a:r>
              <a:rPr lang="en-US" dirty="0"/>
              <a:t>Policies:</a:t>
            </a:r>
          </a:p>
          <a:p>
            <a:pPr lvl="1"/>
            <a:r>
              <a:rPr lang="en-US" dirty="0"/>
              <a:t>Makeup exams will only be given for verified, officially sanctioned university activities</a:t>
            </a:r>
          </a:p>
          <a:p>
            <a:pPr lvl="1"/>
            <a:r>
              <a:rPr lang="en-US" dirty="0"/>
              <a:t>All makeup exams may be oral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9D016B-8D1D-4788-A640-08E4FD7AA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 - SUNY Korea, </a:t>
            </a:r>
            <a:r>
              <a:rPr lang="en-US" dirty="0" err="1"/>
              <a:t>Ritwik</a:t>
            </a:r>
            <a:r>
              <a:rPr lang="en-US" dirty="0"/>
              <a:t> Banerjee - SBU - CSE 216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070D0-8706-4FCB-9697-A6B5C4AB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22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DAAB4-6182-4038-AA4F-029432279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77A47-BD4C-4148-85FD-5D22F0F02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405" y="1837765"/>
            <a:ext cx="8485935" cy="423134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To promote consistency of grading, questions and concerns about grading should be addressed first to the TA and then, if that does not resolve the issue, to the instructor.</a:t>
            </a:r>
          </a:p>
          <a:p>
            <a:pPr>
              <a:spcBef>
                <a:spcPts val="0"/>
              </a:spcBef>
            </a:pPr>
            <a:r>
              <a:rPr lang="en-US" dirty="0"/>
              <a:t>You are welcome to contact the TA by email or come to his/her office hour. If you would like to speak with the TA in person, and have a schedule conflict with his/her office hour, you are welcome to make an appointment to meet the TA at another time.</a:t>
            </a:r>
          </a:p>
          <a:p>
            <a:pPr>
              <a:spcBef>
                <a:spcPts val="0"/>
              </a:spcBef>
            </a:pPr>
            <a:r>
              <a:rPr lang="en-US" dirty="0"/>
              <a:t>For the assignments, quizzes and mid-term exams, request for re-grading must be made within one week from after the announcement of grades.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E843FA-0127-4C77-84AF-6A4187B2A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 - SUNY Korea, </a:t>
            </a:r>
            <a:r>
              <a:rPr lang="en-US" dirty="0" err="1"/>
              <a:t>Ritwik</a:t>
            </a:r>
            <a:r>
              <a:rPr lang="en-US" dirty="0"/>
              <a:t> Banerjee - SBU - CSE 216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CB933E-65CD-44F8-B9EB-6D52638CC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83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 Assistance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806" y="1918448"/>
            <a:ext cx="8181135" cy="4258234"/>
          </a:xfrm>
        </p:spPr>
        <p:txBody>
          <a:bodyPr>
            <a:normAutofit/>
          </a:bodyPr>
          <a:lstStyle/>
          <a:p>
            <a:r>
              <a:rPr lang="en-US" dirty="0"/>
              <a:t>TAs are available almost every day each week</a:t>
            </a:r>
          </a:p>
          <a:p>
            <a:pPr lvl="1"/>
            <a:r>
              <a:rPr lang="en-US" dirty="0"/>
              <a:t>Schedule is forthcoming (posted on course web)</a:t>
            </a:r>
          </a:p>
          <a:p>
            <a:pPr lvl="1"/>
            <a:r>
              <a:rPr lang="en-US" dirty="0"/>
              <a:t>In “CS Commons” (next to CSD office)</a:t>
            </a:r>
          </a:p>
          <a:p>
            <a:r>
              <a:rPr lang="en-US" dirty="0"/>
              <a:t>Come with specific questions and/or code with which you need help</a:t>
            </a:r>
          </a:p>
          <a:p>
            <a:pPr lvl="1"/>
            <a:r>
              <a:rPr lang="en-US" dirty="0"/>
              <a:t>TAs strive to spend time with everyone that comes to a session so be courteous and share the TA’s attention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F305C1-95E2-4639-8346-DB850D62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 - SUNY Korea, </a:t>
            </a:r>
            <a:r>
              <a:rPr lang="en-US" dirty="0" err="1"/>
              <a:t>Ritwik</a:t>
            </a:r>
            <a:r>
              <a:rPr lang="en-US" dirty="0"/>
              <a:t> Banerjee - SBU - CSE 216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52C82D-E031-4630-9738-E209BB139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80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Electronics in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Cell phones should be put away during class</a:t>
            </a:r>
          </a:p>
          <a:p>
            <a:r>
              <a:rPr lang="en-US" dirty="0"/>
              <a:t>Laptops may be used during periods where you are asked to work on an exercise during class</a:t>
            </a:r>
          </a:p>
          <a:p>
            <a:r>
              <a:rPr lang="en-US" dirty="0"/>
              <a:t>Lecture slides are available on the course website for study before class</a:t>
            </a:r>
          </a:p>
          <a:p>
            <a:r>
              <a:rPr lang="en-US" dirty="0"/>
              <a:t>Talk to me after class if there’s an issue with this policy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02A4C-B625-43FD-98E5-EFE04B4B1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 - SUNY Korea, </a:t>
            </a:r>
            <a:r>
              <a:rPr lang="en-US" dirty="0" err="1"/>
              <a:t>Ritwik</a:t>
            </a:r>
            <a:r>
              <a:rPr lang="en-US" dirty="0"/>
              <a:t> Banerjee - SBU - CSE 216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29D5EA-A9D5-45CB-B0E8-0CEAAF077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67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A5A26-071C-4629-AD8B-34D7D3A3A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68F46-B405-4D00-AAB3-F99F7A97F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406" y="1882589"/>
            <a:ext cx="8512829" cy="405204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If you have a physical, psychological, medical or learning disability, please contact the Student Services and Career Team.</a:t>
            </a:r>
          </a:p>
          <a:p>
            <a:pPr lvl="1">
              <a:spcBef>
                <a:spcPts val="0"/>
              </a:spcBef>
            </a:pPr>
            <a:r>
              <a:rPr lang="en-US" dirty="0"/>
              <a:t>Location: Academic Building A208</a:t>
            </a:r>
          </a:p>
          <a:p>
            <a:pPr lvl="1">
              <a:spcBef>
                <a:spcPts val="0"/>
              </a:spcBef>
            </a:pPr>
            <a:r>
              <a:rPr lang="en-US" dirty="0"/>
              <a:t>Phone: 626-1190</a:t>
            </a:r>
          </a:p>
          <a:p>
            <a:pPr>
              <a:spcBef>
                <a:spcPts val="0"/>
              </a:spcBef>
            </a:pPr>
            <a:r>
              <a:rPr lang="en-US" dirty="0"/>
              <a:t>The DSS will determine with you what accommodations, if any, are necessary and appropriate</a:t>
            </a:r>
          </a:p>
          <a:p>
            <a:pPr>
              <a:spcBef>
                <a:spcPts val="0"/>
              </a:spcBef>
            </a:pPr>
            <a:r>
              <a:rPr lang="en-US" dirty="0"/>
              <a:t>All information and documentation of disability is confidential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21A027-F33A-41F7-B640-A24FE736A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 - SUNY Korea, </a:t>
            </a:r>
            <a:r>
              <a:rPr lang="en-US" dirty="0" err="1"/>
              <a:t>Ritwik</a:t>
            </a:r>
            <a:r>
              <a:rPr lang="en-US" dirty="0"/>
              <a:t> Banerjee - SBU - CSE 216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A1D9EE-CD9E-4C12-A7F9-A88E53721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633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F05DD-4BE1-433D-A89C-5F78F8280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Succeed in this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5299D-A34A-49EA-A8D1-EFC2BF23B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653" y="1703295"/>
            <a:ext cx="8468007" cy="4598893"/>
          </a:xfrm>
        </p:spPr>
        <p:txBody>
          <a:bodyPr>
            <a:noAutofit/>
          </a:bodyPr>
          <a:lstStyle/>
          <a:p>
            <a:r>
              <a:rPr lang="en-US" sz="1600" dirty="0"/>
              <a:t>Attend class and be on time!</a:t>
            </a:r>
          </a:p>
          <a:p>
            <a:pPr lvl="1"/>
            <a:r>
              <a:rPr lang="en-US" sz="1600" dirty="0"/>
              <a:t>Not all information is in my lecture notes or in the book</a:t>
            </a:r>
          </a:p>
          <a:p>
            <a:pPr lvl="1"/>
            <a:r>
              <a:rPr lang="en-US" sz="1600" dirty="0"/>
              <a:t>I sometimes do in-class demos that emphasize non-obvious details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This is an introductory course, true, but we’re going to cover a lot of ground and move quickly starting from scratch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The assigned work will take a lot of your time, so practice good time management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Read the reading assignments and review the lecture notes and try out example code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Practice is the only way to become proficient at coding</a:t>
            </a:r>
          </a:p>
          <a:p>
            <a:pPr lvl="1"/>
            <a:r>
              <a:rPr lang="en-US" sz="1600" dirty="0"/>
              <a:t>Very often your first, second, or third attempt at solving a problem will not be successful. It is </a:t>
            </a:r>
            <a:r>
              <a:rPr lang="en-US" sz="1600" b="1" dirty="0"/>
              <a:t>essential </a:t>
            </a:r>
            <a:r>
              <a:rPr lang="en-US" sz="1600" dirty="0"/>
              <a:t>that you give yourself enough time to try different ideas, taking breaks along the way!</a:t>
            </a:r>
          </a:p>
          <a:p>
            <a:pPr lvl="1"/>
            <a:r>
              <a:rPr lang="en-US" sz="1600" dirty="0"/>
              <a:t>Those who write extra code for problems not assigned (“for fun”) generally do best in this class</a:t>
            </a:r>
          </a:p>
          <a:p>
            <a:pPr lvl="1"/>
            <a:r>
              <a:rPr lang="en-US" sz="1600" dirty="0"/>
              <a:t>Learning to code involves learning to read other people’s code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Ask questions right away if confused. Ask in class, ask a TA, come to my office hours or send email. Don’t stay confused and don’t get behind!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Welcome and I hope you enjoy the class!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E2C9BD-0184-4D90-B590-F1D02D97B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 - SUNY Korea, </a:t>
            </a:r>
            <a:r>
              <a:rPr lang="en-US" dirty="0" err="1"/>
              <a:t>Ritwik</a:t>
            </a:r>
            <a:r>
              <a:rPr lang="en-US" dirty="0"/>
              <a:t> Banerjee - SBU - CSE 216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F9C8A7-87BD-404A-9DDB-84FFAB085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493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0613D-2F9B-4752-A00E-B90B613E7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9D59D-9277-48D3-8D11-E9742EF61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DE7664-8789-497A-93DE-02A9231EA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 - SUNY Korea, </a:t>
            </a:r>
            <a:r>
              <a:rPr lang="en-US" dirty="0" err="1"/>
              <a:t>Ritwik</a:t>
            </a:r>
            <a:r>
              <a:rPr lang="en-US" dirty="0"/>
              <a:t> Banerjee - SBU - CSE 216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4DAE79-C093-4ED1-A89E-831FB64C2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2BF937-8F51-4E39-A133-1B9FC31F6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" y="195761"/>
            <a:ext cx="8486775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208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472" y="1950405"/>
            <a:ext cx="7868360" cy="4265200"/>
          </a:xfrm>
        </p:spPr>
        <p:txBody>
          <a:bodyPr>
            <a:normAutofit/>
          </a:bodyPr>
          <a:lstStyle/>
          <a:p>
            <a:r>
              <a:rPr lang="en-US" dirty="0"/>
              <a:t>CSE 216 : Programming Abstractions</a:t>
            </a:r>
          </a:p>
          <a:p>
            <a:r>
              <a:rPr lang="en-US" dirty="0"/>
              <a:t>Course webpage: </a:t>
            </a:r>
            <a:r>
              <a:rPr lang="en-US" dirty="0">
                <a:hlinkClick r:id="rId2"/>
              </a:rPr>
              <a:t>https://ppawar.github.io/CSE216-S19/index.html</a:t>
            </a:r>
            <a:r>
              <a:rPr lang="en-US" dirty="0"/>
              <a:t> </a:t>
            </a:r>
          </a:p>
          <a:p>
            <a:r>
              <a:rPr lang="en-US" dirty="0"/>
              <a:t>Meetings: Lecture: Tue/Thu 3:30-4:50 PM</a:t>
            </a:r>
          </a:p>
          <a:p>
            <a:pPr marL="0" indent="0">
              <a:buNone/>
            </a:pPr>
            <a:r>
              <a:rPr lang="en-US" dirty="0"/>
              <a:t>                      Recitation: Mon: 5:00-5:53PM</a:t>
            </a:r>
          </a:p>
          <a:p>
            <a:pPr marL="0" indent="0">
              <a:buNone/>
            </a:pPr>
            <a:r>
              <a:rPr lang="en-US" dirty="0"/>
              <a:t>                      place: B207</a:t>
            </a:r>
          </a:p>
          <a:p>
            <a:pPr marL="0" indent="0">
              <a:buNone/>
            </a:pPr>
            <a:r>
              <a:rPr lang="en-US" dirty="0"/>
              <a:t>Prerequisites: C or higher in CSE214, CSE major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EE31F4-79DA-4DEC-B190-E9C69C593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925528" cy="365125"/>
          </a:xfrm>
        </p:spPr>
        <p:txBody>
          <a:bodyPr/>
          <a:lstStyle/>
          <a:p>
            <a:r>
              <a:rPr lang="en-US" dirty="0"/>
              <a:t>(c) Pravin Pawar - SUNY Korea, </a:t>
            </a:r>
            <a:r>
              <a:rPr lang="en-US" dirty="0" err="1"/>
              <a:t>Ritwik</a:t>
            </a:r>
            <a:r>
              <a:rPr lang="en-US" dirty="0"/>
              <a:t> Banerjee - SBU - CSE 216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2F4658-6123-464D-AA50-5D06A1A71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498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5724" y="1927412"/>
            <a:ext cx="8048652" cy="3871503"/>
          </a:xfrm>
        </p:spPr>
        <p:txBody>
          <a:bodyPr>
            <a:normAutofit/>
          </a:bodyPr>
          <a:lstStyle/>
          <a:p>
            <a:r>
              <a:rPr lang="en-US" dirty="0"/>
              <a:t>Instructor</a:t>
            </a:r>
          </a:p>
          <a:p>
            <a:pPr lvl="1"/>
            <a:r>
              <a:rPr lang="en-US" dirty="0"/>
              <a:t>Pravin Pawar</a:t>
            </a:r>
          </a:p>
          <a:p>
            <a:pPr lvl="1"/>
            <a:r>
              <a:rPr lang="en-US" dirty="0"/>
              <a:t>Office: B424</a:t>
            </a:r>
          </a:p>
          <a:p>
            <a:pPr lvl="1"/>
            <a:r>
              <a:rPr lang="en-US" dirty="0"/>
              <a:t>Email: </a:t>
            </a:r>
            <a:r>
              <a:rPr lang="en-US" dirty="0">
                <a:hlinkClick r:id="rId2"/>
              </a:rPr>
              <a:t>Pravin.pawar@sunykorea.ac.kr</a:t>
            </a:r>
            <a:endParaRPr lang="en-US" dirty="0"/>
          </a:p>
          <a:p>
            <a:pPr lvl="1"/>
            <a:r>
              <a:rPr lang="en-US" dirty="0"/>
              <a:t>Phone: +82-032-626-1227</a:t>
            </a:r>
          </a:p>
          <a:p>
            <a:pPr lvl="1"/>
            <a:r>
              <a:rPr lang="en-US" dirty="0"/>
              <a:t>Office Hours: </a:t>
            </a:r>
            <a:r>
              <a:rPr lang="en-US" i="1" dirty="0"/>
              <a:t>Tue/Thu 10:30 AM - 12:00 PM, Wed 5:00 PM - 6:30 PM</a:t>
            </a:r>
          </a:p>
          <a:p>
            <a:r>
              <a:rPr lang="en-US" dirty="0"/>
              <a:t>Teaching Assistants Undergraduate (tutoring TA): </a:t>
            </a:r>
          </a:p>
          <a:p>
            <a:pPr lvl="1"/>
            <a:r>
              <a:rPr lang="en-US" dirty="0"/>
              <a:t>Ji Won Choi (UG), 010-2468-8279, jiwon.choi.2@stonybrook.edu</a:t>
            </a:r>
          </a:p>
          <a:p>
            <a:pPr lvl="1"/>
            <a:r>
              <a:rPr lang="en-US" dirty="0"/>
              <a:t>Stephanie (</a:t>
            </a:r>
            <a:r>
              <a:rPr lang="en-US" dirty="0" err="1"/>
              <a:t>Wenhui</a:t>
            </a:r>
            <a:r>
              <a:rPr lang="en-US" dirty="0"/>
              <a:t>) </a:t>
            </a:r>
            <a:r>
              <a:rPr lang="en-US" dirty="0" err="1"/>
              <a:t>Jin</a:t>
            </a:r>
            <a:r>
              <a:rPr lang="en-US" dirty="0"/>
              <a:t> (UG), 010-9682-9704, wenhui.jin@stonybrook.edu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99D52D-9EA1-4102-826B-E2BC28831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 - SUNY Korea, </a:t>
            </a:r>
            <a:r>
              <a:rPr lang="en-US" dirty="0" err="1"/>
              <a:t>Ritwik</a:t>
            </a:r>
            <a:r>
              <a:rPr lang="en-US" dirty="0"/>
              <a:t> Banerjee - SBU - CSE 216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3190FF-4752-422D-A9FD-92058AF4B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42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7C2C7-756E-43AF-9D38-EED9EF37C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Forum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AB217-1FF2-4B33-8787-6759C45A8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224" y="2133601"/>
            <a:ext cx="8093545" cy="3931920"/>
          </a:xfrm>
        </p:spPr>
        <p:txBody>
          <a:bodyPr>
            <a:normAutofit/>
          </a:bodyPr>
          <a:lstStyle/>
          <a:p>
            <a:r>
              <a:rPr lang="en-US" dirty="0"/>
              <a:t>As a technical discussion forum, we will be using Piazza on an experimental basis. Following is the signup link of CSE216 on Piazza:</a:t>
            </a:r>
          </a:p>
          <a:p>
            <a:r>
              <a:rPr lang="en-US" dirty="0">
                <a:hlinkClick r:id="rId2"/>
              </a:rPr>
              <a:t>http://piazza.com/sunykorea.ac.kr/spring2019/cse216</a:t>
            </a:r>
            <a:r>
              <a:rPr lang="en-US" dirty="0"/>
              <a:t>   </a:t>
            </a:r>
          </a:p>
          <a:p>
            <a:r>
              <a:rPr lang="en-US" dirty="0"/>
              <a:t>Piazza tutorial for students: </a:t>
            </a:r>
          </a:p>
          <a:p>
            <a:r>
              <a:rPr lang="en-US" dirty="0">
                <a:hlinkClick r:id="rId3"/>
              </a:rPr>
              <a:t>https://rutgers.instructure.com/courses/35/pages/piazza</a:t>
            </a:r>
            <a:r>
              <a:rPr lang="en-US" dirty="0"/>
              <a:t>    </a:t>
            </a:r>
          </a:p>
          <a:p>
            <a:r>
              <a:rPr lang="en-US" dirty="0"/>
              <a:t>Everyone is expected to: </a:t>
            </a:r>
          </a:p>
          <a:p>
            <a:pPr lvl="1"/>
            <a:r>
              <a:rPr lang="en-US" dirty="0"/>
              <a:t>Use this platform responsibly, and maintain social decorum at all times, and</a:t>
            </a:r>
          </a:p>
          <a:p>
            <a:pPr lvl="1"/>
            <a:r>
              <a:rPr lang="en-US" dirty="0"/>
              <a:t>Not use this platform for non-technical (especially non-course related) issues.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4F638B-5A12-407C-9A45-FB8D461FB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 - SUNY Korea, </a:t>
            </a:r>
            <a:r>
              <a:rPr lang="en-US" dirty="0" err="1"/>
              <a:t>Ritwik</a:t>
            </a:r>
            <a:r>
              <a:rPr lang="en-US" dirty="0"/>
              <a:t> Banerjee - SBU - CSE 216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84055D-CB3F-41E8-801D-ED3EF4098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47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406" y="1864310"/>
            <a:ext cx="8557653" cy="4357195"/>
          </a:xfrm>
        </p:spPr>
        <p:txBody>
          <a:bodyPr>
            <a:normAutofit/>
          </a:bodyPr>
          <a:lstStyle/>
          <a:p>
            <a:r>
              <a:rPr lang="en-US" dirty="0"/>
              <a:t>Course description:</a:t>
            </a:r>
          </a:p>
          <a:p>
            <a:pPr lvl="1"/>
            <a:r>
              <a:rPr lang="en-US" dirty="0"/>
              <a:t>Intermediate-level programming language concepts and paradigms, including functional programming, object-orientation, basics of type systems, event-driven programming, program and data abstractions, and modularity. Includes weekly recitations, which provide students with experience in the practice of programming in a variety of high-level languages such as Java, Scala, Haskell, Python or </a:t>
            </a:r>
            <a:r>
              <a:rPr lang="en-US" dirty="0" err="1"/>
              <a:t>Javascript</a:t>
            </a:r>
            <a:r>
              <a:rPr lang="en-US" dirty="0"/>
              <a:t>.</a:t>
            </a:r>
          </a:p>
          <a:p>
            <a:r>
              <a:rPr lang="en-US" dirty="0"/>
              <a:t>Course outcomes:</a:t>
            </a:r>
          </a:p>
          <a:p>
            <a:pPr lvl="1"/>
            <a:r>
              <a:rPr lang="en-US" dirty="0"/>
              <a:t>An understanding of programming paradigms and tradeoffs</a:t>
            </a:r>
          </a:p>
          <a:p>
            <a:pPr lvl="1"/>
            <a:r>
              <a:rPr lang="en-US" dirty="0"/>
              <a:t>An understanding of functional techniques to identify, formulate and solve problems</a:t>
            </a:r>
          </a:p>
          <a:p>
            <a:pPr lvl="1"/>
            <a:r>
              <a:rPr lang="en-US" dirty="0"/>
              <a:t>An ability to apply techniques of object-oriented programming in the context of large-scale software development</a:t>
            </a:r>
          </a:p>
          <a:p>
            <a:pPr lvl="1"/>
            <a:r>
              <a:rPr lang="en-US" dirty="0"/>
              <a:t>An ability to construct user interfaces using event-driven programming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66034A-53DD-4CED-8188-DA59346DB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 - SUNY Korea, </a:t>
            </a:r>
            <a:r>
              <a:rPr lang="en-US" dirty="0" err="1"/>
              <a:t>Ritwik</a:t>
            </a:r>
            <a:r>
              <a:rPr lang="en-US" dirty="0"/>
              <a:t> Banerjee - SBU - CSE 216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65B8D7-6F8E-4217-BCD2-C03D55418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498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BC860-BA2A-4494-B93C-6C4906719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1D052-7C9B-4540-98CD-39DBB9BD7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Ability to write programs of a few hundred lines of code in the Java programming language</a:t>
            </a:r>
          </a:p>
          <a:p>
            <a:r>
              <a:rPr lang="en-US" dirty="0"/>
              <a:t>Understanding of fundamental data structures, including lists, binary trees, hash tables, and graphs</a:t>
            </a:r>
          </a:p>
          <a:p>
            <a:r>
              <a:rPr lang="en-US" dirty="0"/>
              <a:t>Ability to construct simple command-based user interfaces, and to use basic I/O for input and output of data</a:t>
            </a:r>
          </a:p>
          <a:p>
            <a:r>
              <a:rPr lang="en-US" dirty="0"/>
              <a:t>A solid foundation of basic mathematical and geometric reasoning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C9E111-53AF-47FC-8E83-DA60040C5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Pravin Pawar - SUNY Korea, Ritwik Banerjee - SBU - CSE 216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483503-17E4-4DBB-97BF-9E9900A4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80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5D95C-416E-4AF2-9471-FE8010F21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Course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6F7E8-5F3C-4FB9-9764-7B9FB3BB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300" y="1791148"/>
            <a:ext cx="3371173" cy="462578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Programming Paradigms</a:t>
            </a:r>
          </a:p>
          <a:p>
            <a:pPr lvl="1"/>
            <a:r>
              <a:rPr lang="en-US" dirty="0"/>
              <a:t>Paradigms</a:t>
            </a:r>
          </a:p>
          <a:p>
            <a:pPr lvl="1"/>
            <a:r>
              <a:rPr lang="en-US" dirty="0"/>
              <a:t>Scope and bindings</a:t>
            </a:r>
          </a:p>
          <a:p>
            <a:pPr lvl="1"/>
            <a:r>
              <a:rPr lang="en-US" dirty="0"/>
              <a:t>Parameter passing</a:t>
            </a:r>
          </a:p>
          <a:p>
            <a:pPr lvl="1"/>
            <a:r>
              <a:rPr lang="en-US" dirty="0"/>
              <a:t>Type systems</a:t>
            </a:r>
          </a:p>
          <a:p>
            <a:r>
              <a:rPr lang="en-US" dirty="0"/>
              <a:t>Functional problem-solving using a high-level functional language </a:t>
            </a:r>
          </a:p>
          <a:p>
            <a:pPr lvl="1"/>
            <a:r>
              <a:rPr lang="en-US" dirty="0"/>
              <a:t>Recursion</a:t>
            </a:r>
          </a:p>
          <a:p>
            <a:pPr lvl="1"/>
            <a:r>
              <a:rPr lang="en-US" dirty="0"/>
              <a:t>Higher-order procedures</a:t>
            </a:r>
          </a:p>
          <a:p>
            <a:pPr lvl="1"/>
            <a:r>
              <a:rPr lang="en-US" dirty="0"/>
              <a:t>Streams and Lazy Evaluation</a:t>
            </a:r>
          </a:p>
          <a:p>
            <a:pPr lvl="1"/>
            <a:r>
              <a:rPr lang="en-US" dirty="0"/>
              <a:t>Modularity</a:t>
            </a:r>
          </a:p>
          <a:p>
            <a:r>
              <a:rPr lang="en-US" dirty="0"/>
              <a:t>Cross-cutting concepts</a:t>
            </a:r>
          </a:p>
          <a:p>
            <a:pPr lvl="1"/>
            <a:r>
              <a:rPr lang="en-US" dirty="0"/>
              <a:t>Unit testing and Integration testing</a:t>
            </a:r>
          </a:p>
          <a:p>
            <a:pPr lvl="1"/>
            <a:r>
              <a:rPr lang="en-US" dirty="0"/>
              <a:t>Multi-paradigm programming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F6FDA9-1EB7-41B9-865D-38F117A67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 - SUNY Korea, </a:t>
            </a:r>
            <a:r>
              <a:rPr lang="en-US" dirty="0" err="1"/>
              <a:t>Ritwik</a:t>
            </a:r>
            <a:r>
              <a:rPr lang="en-US" dirty="0"/>
              <a:t> Banerjee - SBU - CSE 216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AD9D85-9E43-4407-86B0-E74DB41C6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8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E90E0A4-2952-4D70-81DD-8AFC76185F20}"/>
              </a:ext>
            </a:extLst>
          </p:cNvPr>
          <p:cNvSpPr txBox="1">
            <a:spLocks/>
          </p:cNvSpPr>
          <p:nvPr/>
        </p:nvSpPr>
        <p:spPr>
          <a:xfrm>
            <a:off x="3867873" y="1785680"/>
            <a:ext cx="3371173" cy="46257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Object-oriented Design and Programming</a:t>
            </a:r>
          </a:p>
          <a:p>
            <a:pPr lvl="1"/>
            <a:r>
              <a:rPr lang="en-US" dirty="0"/>
              <a:t>Abstraction and encapsulation</a:t>
            </a:r>
          </a:p>
          <a:p>
            <a:pPr lvl="1"/>
            <a:r>
              <a:rPr lang="en-US" dirty="0"/>
              <a:t>Polymorphism and Inheritance</a:t>
            </a:r>
          </a:p>
          <a:p>
            <a:pPr lvl="1"/>
            <a:r>
              <a:rPr lang="en-US" dirty="0"/>
              <a:t>Class hierarchy</a:t>
            </a:r>
          </a:p>
          <a:p>
            <a:pPr lvl="1"/>
            <a:r>
              <a:rPr lang="en-US" dirty="0"/>
              <a:t>OO design principles (is-a, has-a, etc.)</a:t>
            </a:r>
          </a:p>
          <a:p>
            <a:r>
              <a:rPr lang="en-US" dirty="0"/>
              <a:t>Event-driven and reactive programming</a:t>
            </a:r>
          </a:p>
          <a:p>
            <a:pPr lvl="1"/>
            <a:r>
              <a:rPr lang="en-US" dirty="0"/>
              <a:t>Graphical User Interface Programming</a:t>
            </a:r>
          </a:p>
          <a:p>
            <a:pPr lvl="1"/>
            <a:r>
              <a:rPr lang="en-US" dirty="0"/>
              <a:t>Multi-threading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B11164-0192-4FD9-8CFD-B9D02C819CCD}"/>
              </a:ext>
            </a:extLst>
          </p:cNvPr>
          <p:cNvSpPr txBox="1">
            <a:spLocks/>
          </p:cNvSpPr>
          <p:nvPr/>
        </p:nvSpPr>
        <p:spPr>
          <a:xfrm>
            <a:off x="7262575" y="1782093"/>
            <a:ext cx="1685586" cy="46257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Languages to be used</a:t>
            </a:r>
          </a:p>
          <a:p>
            <a:pPr lvl="1"/>
            <a:r>
              <a:rPr lang="en-US" dirty="0"/>
              <a:t>Java</a:t>
            </a:r>
          </a:p>
          <a:p>
            <a:pPr lvl="1"/>
            <a:r>
              <a:rPr lang="en-US" dirty="0"/>
              <a:t>SML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 err="1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267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F6DE23-77C1-4B02-99C2-67415E770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 - SUNY Korea, </a:t>
            </a:r>
            <a:r>
              <a:rPr lang="en-US" dirty="0" err="1"/>
              <a:t>Ritwik</a:t>
            </a:r>
            <a:r>
              <a:rPr lang="en-US" dirty="0"/>
              <a:t> Banerjee - SBU - CSE 216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C3B022-F2FD-470D-9892-B4D88F4FB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9</a:t>
            </a:fld>
            <a:endParaRPr lang="en-US"/>
          </a:p>
        </p:txBody>
      </p:sp>
      <p:pic>
        <p:nvPicPr>
          <p:cNvPr id="2050" name="Picture 2" descr="https://img1.od-cdn.com/ImageType-400/1706-1/4A4/202/03/%7B4A420203-D5FF-4FBC-B46A-E013203C647B%7DImg400.jpg">
            <a:extLst>
              <a:ext uri="{FF2B5EF4-FFF2-40B4-BE49-F238E27FC236}">
                <a16:creationId xmlns:a16="http://schemas.microsoft.com/office/drawing/2014/main" id="{B7BCFE8C-DB64-4230-ADD4-4B118317D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25" y="1973569"/>
            <a:ext cx="2657475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unctional Programming in Java: Harnessing the Power Of Java 8 Lambda Expressions by [Subramaniam, Venkat]">
            <a:extLst>
              <a:ext uri="{FF2B5EF4-FFF2-40B4-BE49-F238E27FC236}">
                <a16:creationId xmlns:a16="http://schemas.microsoft.com/office/drawing/2014/main" id="{7A05CCAF-9A69-45DD-B74E-0FC8FF707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700" y="2002143"/>
            <a:ext cx="2876550" cy="345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1D9AF3-FF14-4F1A-8632-A91EE4C32B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4938" y="1973568"/>
            <a:ext cx="2865144" cy="299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57294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5332</TotalTime>
  <Words>1705</Words>
  <Application>Microsoft Office PowerPoint</Application>
  <PresentationFormat>On-screen Show (4:3)</PresentationFormat>
  <Paragraphs>175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Calibri Light</vt:lpstr>
      <vt:lpstr>Wingdings</vt:lpstr>
      <vt:lpstr>Retrospect</vt:lpstr>
      <vt:lpstr> Spring 2019  CSE 216 : Programming Abstractions</vt:lpstr>
      <vt:lpstr>PowerPoint Presentation</vt:lpstr>
      <vt:lpstr>Course Information</vt:lpstr>
      <vt:lpstr>Staff</vt:lpstr>
      <vt:lpstr>Discussion Forum</vt:lpstr>
      <vt:lpstr>Course Overview</vt:lpstr>
      <vt:lpstr>Expectations </vt:lpstr>
      <vt:lpstr>Major Course Topics</vt:lpstr>
      <vt:lpstr>Textbook</vt:lpstr>
      <vt:lpstr>Assignments</vt:lpstr>
      <vt:lpstr>Late-work Policy</vt:lpstr>
      <vt:lpstr>Cooperation vs. Copying</vt:lpstr>
      <vt:lpstr>Examinations</vt:lpstr>
      <vt:lpstr>Grading</vt:lpstr>
      <vt:lpstr>Re-Grading</vt:lpstr>
      <vt:lpstr>TA Assistance</vt:lpstr>
      <vt:lpstr>Electronics in Class</vt:lpstr>
      <vt:lpstr>Disability</vt:lpstr>
      <vt:lpstr>How to Succeed in this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CSE101: Intro to Computational and Algorithmic Thinking</dc:title>
  <dc:creator>Tony Mione</dc:creator>
  <cp:lastModifiedBy>Pravin Pawar</cp:lastModifiedBy>
  <cp:revision>79</cp:revision>
  <dcterms:created xsi:type="dcterms:W3CDTF">2017-08-23T15:10:38Z</dcterms:created>
  <dcterms:modified xsi:type="dcterms:W3CDTF">2019-02-26T02:02:58Z</dcterms:modified>
</cp:coreProperties>
</file>