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2" r:id="rId1"/>
  </p:sldMasterIdLst>
  <p:notesMasterIdLst>
    <p:notesMasterId r:id="rId57"/>
  </p:notesMasterIdLst>
  <p:sldIdLst>
    <p:sldId id="256" r:id="rId2"/>
    <p:sldId id="519" r:id="rId3"/>
    <p:sldId id="529" r:id="rId4"/>
    <p:sldId id="523" r:id="rId5"/>
    <p:sldId id="508" r:id="rId6"/>
    <p:sldId id="522" r:id="rId7"/>
    <p:sldId id="524" r:id="rId8"/>
    <p:sldId id="530" r:id="rId9"/>
    <p:sldId id="509" r:id="rId10"/>
    <p:sldId id="525" r:id="rId11"/>
    <p:sldId id="458" r:id="rId12"/>
    <p:sldId id="510" r:id="rId13"/>
    <p:sldId id="531" r:id="rId14"/>
    <p:sldId id="507" r:id="rId15"/>
    <p:sldId id="526" r:id="rId16"/>
    <p:sldId id="459" r:id="rId17"/>
    <p:sldId id="460" r:id="rId18"/>
    <p:sldId id="527" r:id="rId19"/>
    <p:sldId id="462" r:id="rId20"/>
    <p:sldId id="528" r:id="rId21"/>
    <p:sldId id="465" r:id="rId22"/>
    <p:sldId id="466" r:id="rId23"/>
    <p:sldId id="534" r:id="rId24"/>
    <p:sldId id="535" r:id="rId25"/>
    <p:sldId id="536" r:id="rId26"/>
    <p:sldId id="537" r:id="rId27"/>
    <p:sldId id="538" r:id="rId28"/>
    <p:sldId id="532" r:id="rId29"/>
    <p:sldId id="539" r:id="rId30"/>
    <p:sldId id="540" r:id="rId31"/>
    <p:sldId id="541" r:id="rId32"/>
    <p:sldId id="542" r:id="rId33"/>
    <p:sldId id="543" r:id="rId34"/>
    <p:sldId id="544" r:id="rId35"/>
    <p:sldId id="268" r:id="rId36"/>
    <p:sldId id="269" r:id="rId37"/>
    <p:sldId id="270" r:id="rId38"/>
    <p:sldId id="271" r:id="rId39"/>
    <p:sldId id="274" r:id="rId40"/>
    <p:sldId id="275" r:id="rId41"/>
    <p:sldId id="285" r:id="rId42"/>
    <p:sldId id="286" r:id="rId43"/>
    <p:sldId id="545" r:id="rId44"/>
    <p:sldId id="287" r:id="rId45"/>
    <p:sldId id="294" r:id="rId46"/>
    <p:sldId id="288" r:id="rId47"/>
    <p:sldId id="296" r:id="rId48"/>
    <p:sldId id="297" r:id="rId49"/>
    <p:sldId id="289" r:id="rId50"/>
    <p:sldId id="299" r:id="rId51"/>
    <p:sldId id="290" r:id="rId52"/>
    <p:sldId id="291" r:id="rId53"/>
    <p:sldId id="292" r:id="rId54"/>
    <p:sldId id="295" r:id="rId55"/>
    <p:sldId id="533"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A025E-C960-4AB6-8E8E-0EE6D13ED4ED}" type="datetimeFigureOut">
              <a:rPr lang="en-US" smtClean="0"/>
              <a:t>2/28/2019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31148-DA10-4FDB-BB8B-FBD91B38A52B}" type="slidenum">
              <a:rPr lang="en-US" smtClean="0"/>
              <a:t>‹#›</a:t>
            </a:fld>
            <a:endParaRPr lang="en-US"/>
          </a:p>
        </p:txBody>
      </p:sp>
    </p:spTree>
    <p:extLst>
      <p:ext uri="{BB962C8B-B14F-4D97-AF65-F5344CB8AC3E}">
        <p14:creationId xmlns:p14="http://schemas.microsoft.com/office/powerpoint/2010/main" val="335691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E31148-DA10-4FDB-BB8B-FBD91B38A52B}" type="slidenum">
              <a:rPr lang="en-US" smtClean="0"/>
              <a:t>35</a:t>
            </a:fld>
            <a:endParaRPr lang="en-US"/>
          </a:p>
        </p:txBody>
      </p:sp>
    </p:spTree>
    <p:extLst>
      <p:ext uri="{BB962C8B-B14F-4D97-AF65-F5344CB8AC3E}">
        <p14:creationId xmlns:p14="http://schemas.microsoft.com/office/powerpoint/2010/main" val="394839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50245-6F3E-4E49-A01A-33C72AF40E97}" type="datetime1">
              <a:rPr lang="en-US" smtClean="0"/>
              <a:t>2/28/2019</a:t>
            </a:fld>
            <a:endParaRPr lang="en-US" dirty="0"/>
          </a:p>
        </p:txBody>
      </p:sp>
      <p:sp>
        <p:nvSpPr>
          <p:cNvPr id="5" name="Footer Placeholder 4"/>
          <p:cNvSpPr>
            <a:spLocks noGrp="1"/>
          </p:cNvSpPr>
          <p:nvPr>
            <p:ph type="ftr" sz="quarter" idx="11"/>
          </p:nvPr>
        </p:nvSpPr>
        <p:spPr/>
        <p:txBody>
          <a:bodyPr/>
          <a:lstStyle/>
          <a:p>
            <a:r>
              <a:rPr lang="en-US" dirty="0"/>
              <a:t>(c) P Pawar - SUNY Korea, R Banerjee - SBU - CSE 216,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2/28/2019</a:t>
            </a:fld>
            <a:endParaRPr lang="en-US"/>
          </a:p>
        </p:txBody>
      </p:sp>
      <p:sp>
        <p:nvSpPr>
          <p:cNvPr id="5" name="Footer Placeholder 4"/>
          <p:cNvSpPr>
            <a:spLocks noGrp="1"/>
          </p:cNvSpPr>
          <p:nvPr>
            <p:ph type="ftr" sz="quarter" idx="11"/>
          </p:nvPr>
        </p:nvSpPr>
        <p:spPr>
          <a:xfrm>
            <a:off x="2764639" y="6459786"/>
            <a:ext cx="4475746"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0604323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2/28/2019</a:t>
            </a:fld>
            <a:endParaRPr lang="en-US"/>
          </a:p>
        </p:txBody>
      </p:sp>
      <p:sp>
        <p:nvSpPr>
          <p:cNvPr id="5" name="Footer Placeholder 4"/>
          <p:cNvSpPr>
            <a:spLocks noGrp="1"/>
          </p:cNvSpPr>
          <p:nvPr>
            <p:ph type="ftr" sz="quarter" idx="11"/>
          </p:nvPr>
        </p:nvSpPr>
        <p:spPr>
          <a:xfrm>
            <a:off x="2764639" y="6459786"/>
            <a:ext cx="4567186"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78187294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2/28/2019</a:t>
            </a:fld>
            <a:endParaRPr lang="en-US"/>
          </a:p>
        </p:txBody>
      </p:sp>
      <p:sp>
        <p:nvSpPr>
          <p:cNvPr id="5" name="Footer Placeholder 4"/>
          <p:cNvSpPr>
            <a:spLocks noGrp="1"/>
          </p:cNvSpPr>
          <p:nvPr>
            <p:ph type="ftr" sz="quarter" idx="11"/>
          </p:nvPr>
        </p:nvSpPr>
        <p:spPr>
          <a:xfrm>
            <a:off x="2764639" y="6459786"/>
            <a:ext cx="4218052" cy="365125"/>
          </a:xfrm>
        </p:spPr>
        <p:txBody>
          <a:bodyPr/>
          <a:lstStyle/>
          <a:p>
            <a:r>
              <a:rPr lang="en-US" dirty="0"/>
              <a:t>(c) P Pawar - SUNY Korea, R Banerjee - SBU - CSE 216, Elsevier,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85571599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173CD0-6D6C-4FEA-9A98-7F5E7DAD237A}" type="datetime1">
              <a:rPr lang="en-US" smtClean="0"/>
              <a:t>2/28/2019</a:t>
            </a:fld>
            <a:endParaRPr lang="en-US"/>
          </a:p>
        </p:txBody>
      </p:sp>
      <p:sp>
        <p:nvSpPr>
          <p:cNvPr id="5" name="Footer Placeholder 4"/>
          <p:cNvSpPr>
            <a:spLocks noGrp="1"/>
          </p:cNvSpPr>
          <p:nvPr>
            <p:ph type="ftr" sz="quarter" idx="11"/>
          </p:nvPr>
        </p:nvSpPr>
        <p:spPr>
          <a:xfrm>
            <a:off x="2764639" y="6459786"/>
            <a:ext cx="4010234"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41E2E-9E30-4203-ABFC-10F381BF2A12}" type="datetime1">
              <a:rPr lang="en-US" smtClean="0"/>
              <a:t>2/28/2019</a:t>
            </a:fld>
            <a:endParaRPr lang="en-US"/>
          </a:p>
        </p:txBody>
      </p:sp>
      <p:sp>
        <p:nvSpPr>
          <p:cNvPr id="6" name="Footer Placeholder 5"/>
          <p:cNvSpPr>
            <a:spLocks noGrp="1"/>
          </p:cNvSpPr>
          <p:nvPr>
            <p:ph type="ftr" sz="quarter" idx="11"/>
          </p:nvPr>
        </p:nvSpPr>
        <p:spPr>
          <a:xfrm>
            <a:off x="2764639" y="6459786"/>
            <a:ext cx="4026859" cy="365125"/>
          </a:xfrm>
        </p:spPr>
        <p:txBody>
          <a:body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44595815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41E2E-9E30-4203-ABFC-10F381BF2A12}" type="datetime1">
              <a:rPr lang="en-US" smtClean="0"/>
              <a:t>2/28/2019</a:t>
            </a:fld>
            <a:endParaRPr lang="en-US"/>
          </a:p>
        </p:txBody>
      </p:sp>
      <p:sp>
        <p:nvSpPr>
          <p:cNvPr id="8" name="Footer Placeholder 7"/>
          <p:cNvSpPr>
            <a:spLocks noGrp="1"/>
          </p:cNvSpPr>
          <p:nvPr>
            <p:ph type="ftr" sz="quarter" idx="11"/>
          </p:nvPr>
        </p:nvSpPr>
        <p:spPr>
          <a:xfrm>
            <a:off x="2764639" y="6459786"/>
            <a:ext cx="4276241" cy="365125"/>
          </a:xfrm>
        </p:spPr>
        <p:txBody>
          <a:bodyPr/>
          <a:lstStyle/>
          <a:p>
            <a:r>
              <a:rPr lang="en-US" dirty="0"/>
              <a:t>(c) P Pawar - SUNY Korea, R Banerjee - SBU - CSE 216, Elsevier , Elsevier</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766609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4B876-920C-40A7-A429-70EA2E711116}" type="datetime1">
              <a:rPr lang="en-US" smtClean="0"/>
              <a:t>2/28/2019</a:t>
            </a:fld>
            <a:endParaRPr lang="en-US"/>
          </a:p>
        </p:txBody>
      </p:sp>
      <p:sp>
        <p:nvSpPr>
          <p:cNvPr id="4" name="Footer Placeholder 3"/>
          <p:cNvSpPr>
            <a:spLocks noGrp="1"/>
          </p:cNvSpPr>
          <p:nvPr>
            <p:ph type="ftr" sz="quarter" idx="11"/>
          </p:nvPr>
        </p:nvSpPr>
        <p:spPr>
          <a:xfrm>
            <a:off x="2764639" y="6459786"/>
            <a:ext cx="4442496" cy="365125"/>
          </a:xfrm>
        </p:spPr>
        <p:txBody>
          <a:bodyPr/>
          <a:lstStyle/>
          <a:p>
            <a:r>
              <a:rPr lang="en-US" dirty="0"/>
              <a:t>(c) P Pawar - SUNY Korea, R Banerjee - SBU - CSE 216, Elsevier , Elsevier</a:t>
            </a:r>
          </a:p>
        </p:txBody>
      </p:sp>
      <p:sp>
        <p:nvSpPr>
          <p:cNvPr id="5" name="Slide Number Placeholder 4"/>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255150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7BB759-A4D2-4F8B-AEBE-C918CFB723A5}" type="datetime1">
              <a:rPr lang="en-US" smtClean="0"/>
              <a:t>2/28/2019</a:t>
            </a:fld>
            <a:endParaRPr lang="en-US"/>
          </a:p>
        </p:txBody>
      </p:sp>
      <p:sp>
        <p:nvSpPr>
          <p:cNvPr id="8" name="Footer Placeholder 7"/>
          <p:cNvSpPr>
            <a:spLocks noGrp="1"/>
          </p:cNvSpPr>
          <p:nvPr>
            <p:ph type="ftr" sz="quarter" idx="11"/>
          </p:nvPr>
        </p:nvSpPr>
        <p:spPr>
          <a:xfrm>
            <a:off x="2764639" y="6434848"/>
            <a:ext cx="4209739" cy="365125"/>
          </a:xfrm>
        </p:spPr>
        <p:txBody>
          <a:bodyPr/>
          <a:lstStyle>
            <a:lvl1pPr>
              <a:defRPr>
                <a:solidFill>
                  <a:srgbClr val="FFFFFF"/>
                </a:solidFill>
              </a:defRPr>
            </a:lvl1pPr>
          </a:lstStyle>
          <a:p>
            <a:r>
              <a:rPr lang="en-US" dirty="0"/>
              <a:t>(c) P Pawar - SUNY Korea, R Banerjee - SBU - CSE 216, Elsevier , Elsevier</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43923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941E2E-9E30-4203-ABFC-10F381BF2A12}" type="datetime1">
              <a:rPr lang="en-US" smtClean="0"/>
              <a:t>2/28/2019</a:t>
            </a:fld>
            <a:endParaRPr lang="en-US"/>
          </a:p>
        </p:txBody>
      </p:sp>
      <p:sp>
        <p:nvSpPr>
          <p:cNvPr id="6" name="Footer Placeholder 5"/>
          <p:cNvSpPr>
            <a:spLocks noGrp="1"/>
          </p:cNvSpPr>
          <p:nvPr>
            <p:ph type="ftr" sz="quarter" idx="11"/>
          </p:nvPr>
        </p:nvSpPr>
        <p:spPr>
          <a:xfrm>
            <a:off x="3289970" y="6459786"/>
            <a:ext cx="3985536" cy="365125"/>
          </a:xfrm>
        </p:spPr>
        <p:txBody>
          <a:bodyPr/>
          <a:lstStyle>
            <a:lvl1pPr algn="l">
              <a:defRPr>
                <a:solidFill>
                  <a:schemeClr val="tx2"/>
                </a:solidFill>
              </a:defRPr>
            </a:lvl1p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BF8A0-881F-9B42-8DF7-7F4C738CBC54}" type="slidenum">
              <a:rPr lang="en-US" smtClean="0"/>
              <a:t>‹#›</a:t>
            </a:fld>
            <a:endParaRPr lang="en-US"/>
          </a:p>
        </p:txBody>
      </p:sp>
    </p:spTree>
    <p:extLst>
      <p:ext uri="{BB962C8B-B14F-4D97-AF65-F5344CB8AC3E}">
        <p14:creationId xmlns:p14="http://schemas.microsoft.com/office/powerpoint/2010/main" val="660371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BE5A15-D7AD-40D4-96ED-A55891BF6EC5}" type="datetime1">
              <a:rPr lang="en-US" smtClean="0"/>
              <a:t>2/28/2019</a:t>
            </a:fld>
            <a:endParaRPr lang="en-US"/>
          </a:p>
        </p:txBody>
      </p:sp>
      <p:sp>
        <p:nvSpPr>
          <p:cNvPr id="6" name="Footer Placeholder 5"/>
          <p:cNvSpPr>
            <a:spLocks noGrp="1"/>
          </p:cNvSpPr>
          <p:nvPr>
            <p:ph type="ftr" sz="quarter" idx="11"/>
          </p:nvPr>
        </p:nvSpPr>
        <p:spPr>
          <a:xfrm>
            <a:off x="2764639" y="6459786"/>
            <a:ext cx="4475746" cy="365125"/>
          </a:xfrm>
        </p:spPr>
        <p:txBody>
          <a:body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2028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941E2E-9E30-4203-ABFC-10F381BF2A12}" type="datetime1">
              <a:rPr lang="en-US" smtClean="0"/>
              <a:t>2/28/2019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 P Pawar - SUNY Korea, R Banerjee - SBU - CSE 216, Elsevier</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9BF8A0-881F-9B42-8DF7-7F4C738CBC5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18802"/>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hortle.ccsu.edu/java5/Notes/chap04/ch04_4.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3600" dirty="0"/>
            </a:br>
            <a:r>
              <a:rPr lang="en-US" sz="3600" dirty="0"/>
              <a:t>Spring 2019</a:t>
            </a:r>
            <a:br>
              <a:rPr lang="en-US" sz="3600" dirty="0"/>
            </a:br>
            <a:br>
              <a:rPr lang="en-US" sz="3600" dirty="0"/>
            </a:br>
            <a:r>
              <a:rPr lang="en-US" sz="3600" dirty="0"/>
              <a:t>CSE 216 : Programming Abstractions</a:t>
            </a:r>
          </a:p>
        </p:txBody>
      </p:sp>
      <p:sp>
        <p:nvSpPr>
          <p:cNvPr id="3" name="Subtitle 2"/>
          <p:cNvSpPr>
            <a:spLocks noGrp="1"/>
          </p:cNvSpPr>
          <p:nvPr>
            <p:ph type="subTitle" idx="1"/>
          </p:nvPr>
        </p:nvSpPr>
        <p:spPr/>
        <p:txBody>
          <a:bodyPr/>
          <a:lstStyle/>
          <a:p>
            <a:r>
              <a:rPr lang="en-US" dirty="0"/>
              <a:t>TOPIC 1 </a:t>
            </a:r>
            <a:r>
              <a:rPr lang="mr-IN" dirty="0"/>
              <a:t>–</a:t>
            </a:r>
            <a:r>
              <a:rPr lang="en-US" dirty="0"/>
              <a:t> Programming paradigms</a:t>
            </a:r>
          </a:p>
        </p:txBody>
      </p:sp>
      <p:pic>
        <p:nvPicPr>
          <p:cNvPr id="1026" name="Picture 2" descr="Image result for SUNY korea logo">
            <a:extLst>
              <a:ext uri="{FF2B5EF4-FFF2-40B4-BE49-F238E27FC236}">
                <a16:creationId xmlns:a16="http://schemas.microsoft.com/office/drawing/2014/main" id="{D344065C-229B-49CD-9291-AA967AE84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243" y="147168"/>
            <a:ext cx="3025790" cy="14530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a:extLst>
              <a:ext uri="{FF2B5EF4-FFF2-40B4-BE49-F238E27FC236}">
                <a16:creationId xmlns:a16="http://schemas.microsoft.com/office/drawing/2014/main" id="{5EAE81FE-6DD6-46AC-B723-198301A94865}"/>
              </a:ext>
            </a:extLst>
          </p:cNvPr>
          <p:cNvSpPr>
            <a:spLocks noGrp="1"/>
          </p:cNvSpPr>
          <p:nvPr>
            <p:ph type="ftr" sz="quarter" idx="11"/>
          </p:nvPr>
        </p:nvSpPr>
        <p:spPr>
          <a:xfrm>
            <a:off x="2764639" y="6459786"/>
            <a:ext cx="3617103" cy="365125"/>
          </a:xfrm>
        </p:spPr>
        <p:txBody>
          <a:bodyPr/>
          <a:lstStyle/>
          <a:p>
            <a:r>
              <a:rPr lang="en-US" dirty="0"/>
              <a:t>(c) P Pawar - SUNY Korea, R Banerjee - SBU - CSE 216, Elsevier</a:t>
            </a:r>
          </a:p>
        </p:txBody>
      </p:sp>
    </p:spTree>
    <p:extLst>
      <p:ext uri="{BB962C8B-B14F-4D97-AF65-F5344CB8AC3E}">
        <p14:creationId xmlns:p14="http://schemas.microsoft.com/office/powerpoint/2010/main" val="141884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Compilers</a:t>
            </a:r>
          </a:p>
        </p:txBody>
      </p:sp>
      <p:sp>
        <p:nvSpPr>
          <p:cNvPr id="10244" name="Rectangle 9"/>
          <p:cNvSpPr>
            <a:spLocks noGrp="1" noChangeArrowheads="1"/>
          </p:cNvSpPr>
          <p:nvPr>
            <p:ph type="body" idx="1"/>
          </p:nvPr>
        </p:nvSpPr>
        <p:spPr>
          <a:xfrm>
            <a:off x="386685" y="2023965"/>
            <a:ext cx="8342645" cy="5105400"/>
          </a:xfrm>
        </p:spPr>
        <p:txBody>
          <a:bodyPr>
            <a:normAutofit/>
          </a:bodyPr>
          <a:lstStyle/>
          <a:p>
            <a:r>
              <a:rPr lang="en-US" sz="2400" dirty="0"/>
              <a:t>Compilers are more complicated than assemblers. </a:t>
            </a:r>
          </a:p>
          <a:p>
            <a:r>
              <a:rPr lang="en-US" sz="2400" dirty="0"/>
              <a:t>One-to-one correspondence between source and target languages does not exist with high-level languages. </a:t>
            </a:r>
          </a:p>
          <a:p>
            <a:r>
              <a:rPr lang="en-US" altLang="en-US" sz="2400" dirty="0"/>
              <a:t>Initial compilers (such as Fortran compilers) were slow as human programmers could also translate code with some efforts. </a:t>
            </a:r>
          </a:p>
          <a:p>
            <a:r>
              <a:rPr lang="en-US" altLang="en-US" sz="2400" dirty="0"/>
              <a:t>Over the time, performance gap narrowed and eventually reversed. </a:t>
            </a:r>
          </a:p>
          <a:p>
            <a:r>
              <a:rPr lang="en-US" altLang="en-US" sz="2400" dirty="0"/>
              <a:t>Better hardware and improvements in compiler technology generate code better and faster compared to a human being.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10</a:t>
            </a:fld>
            <a:endParaRPr lang="en-US"/>
          </a:p>
        </p:txBody>
      </p:sp>
    </p:spTree>
    <p:extLst>
      <p:ext uri="{BB962C8B-B14F-4D97-AF65-F5344CB8AC3E}">
        <p14:creationId xmlns:p14="http://schemas.microsoft.com/office/powerpoint/2010/main" val="17746824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6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1268" name="Rectangle 8"/>
          <p:cNvSpPr>
            <a:spLocks noGrp="1" noChangeArrowheads="1"/>
          </p:cNvSpPr>
          <p:nvPr>
            <p:ph type="title"/>
          </p:nvPr>
        </p:nvSpPr>
        <p:spPr>
          <a:xfrm>
            <a:off x="648586" y="286604"/>
            <a:ext cx="7718174" cy="1450757"/>
          </a:xfrm>
        </p:spPr>
        <p:txBody>
          <a:bodyPr>
            <a:noAutofit/>
          </a:bodyPr>
          <a:lstStyle/>
          <a:p>
            <a:r>
              <a:rPr lang="en-US" altLang="en-US" dirty="0"/>
              <a:t>Why Programming Language?</a:t>
            </a:r>
          </a:p>
        </p:txBody>
      </p:sp>
      <p:sp>
        <p:nvSpPr>
          <p:cNvPr id="11269" name="Rectangle 9"/>
          <p:cNvSpPr>
            <a:spLocks noGrp="1" noChangeArrowheads="1"/>
          </p:cNvSpPr>
          <p:nvPr>
            <p:ph type="body" idx="1"/>
          </p:nvPr>
        </p:nvSpPr>
        <p:spPr>
          <a:xfrm>
            <a:off x="428621" y="2023965"/>
            <a:ext cx="8610600" cy="5378450"/>
          </a:xfrm>
        </p:spPr>
        <p:txBody>
          <a:bodyPr>
            <a:normAutofit/>
          </a:bodyPr>
          <a:lstStyle/>
          <a:p>
            <a:r>
              <a:rPr lang="en-US" altLang="en-US" sz="2400" dirty="0"/>
              <a:t>Why do we have programming languages?  What is a language for?</a:t>
            </a:r>
          </a:p>
          <a:p>
            <a:pPr lvl="1"/>
            <a:r>
              <a:rPr lang="en-US" altLang="en-US" sz="2400" dirty="0"/>
              <a:t>way of thinking -- way of expressing algorithms</a:t>
            </a:r>
          </a:p>
          <a:p>
            <a:pPr lvl="1"/>
            <a:r>
              <a:rPr lang="en-US" altLang="en-US" sz="2400" dirty="0"/>
              <a:t>languages from the user's point of view</a:t>
            </a:r>
          </a:p>
          <a:p>
            <a:pPr lvl="1"/>
            <a:r>
              <a:rPr lang="en-US" altLang="en-US" sz="2400" dirty="0"/>
              <a:t>abstraction of virtual machine -- way of specifying what you want</a:t>
            </a:r>
          </a:p>
          <a:p>
            <a:pPr lvl="1"/>
            <a:r>
              <a:rPr lang="en-US" altLang="en-US" sz="2400" dirty="0"/>
              <a:t>the hardware to do without getting down into the bits</a:t>
            </a:r>
          </a:p>
          <a:p>
            <a:pPr lvl="1"/>
            <a:r>
              <a:rPr lang="en-US" altLang="en-US" sz="2400" dirty="0"/>
              <a:t>languages from the implementor's point of </a:t>
            </a:r>
            <a:r>
              <a:rPr lang="en-US" altLang="en-US" sz="2800" dirty="0"/>
              <a:t>view</a:t>
            </a:r>
          </a:p>
        </p:txBody>
      </p:sp>
      <p:sp>
        <p:nvSpPr>
          <p:cNvPr id="6" name="Slide Number Placeholder 3"/>
          <p:cNvSpPr>
            <a:spLocks noGrp="1"/>
          </p:cNvSpPr>
          <p:nvPr>
            <p:ph type="sldNum" sz="quarter" idx="11"/>
          </p:nvPr>
        </p:nvSpPr>
        <p:spPr/>
        <p:txBody>
          <a:bodyPr/>
          <a:lstStyle/>
          <a:p>
            <a:pPr>
              <a:defRPr/>
            </a:pPr>
            <a:fld id="{804F742D-396D-4711-B0B3-6C03E348DDF9}" type="slidenum">
              <a:rPr lang="en-US" smtClean="0"/>
              <a:pPr>
                <a:defRPr/>
              </a:pPr>
              <a:t>11</a:t>
            </a:fld>
            <a:endParaRPr lang="en-US"/>
          </a:p>
        </p:txBody>
      </p:sp>
    </p:spTree>
    <p:extLst>
      <p:ext uri="{BB962C8B-B14F-4D97-AF65-F5344CB8AC3E}">
        <p14:creationId xmlns:p14="http://schemas.microsoft.com/office/powerpoint/2010/main" val="123060627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noAutofit/>
          </a:bodyPr>
          <a:lstStyle/>
          <a:p>
            <a:r>
              <a:rPr lang="en-US" altLang="en-US" sz="5400" dirty="0"/>
              <a:t>Programming Languages</a:t>
            </a:r>
          </a:p>
        </p:txBody>
      </p:sp>
      <p:sp>
        <p:nvSpPr>
          <p:cNvPr id="10244" name="Rectangle 9"/>
          <p:cNvSpPr>
            <a:spLocks noGrp="1" noChangeArrowheads="1"/>
          </p:cNvSpPr>
          <p:nvPr>
            <p:ph type="body" idx="1"/>
          </p:nvPr>
        </p:nvSpPr>
        <p:spPr>
          <a:xfrm>
            <a:off x="404036" y="1924493"/>
            <a:ext cx="8484783" cy="5105400"/>
          </a:xfrm>
        </p:spPr>
        <p:txBody>
          <a:bodyPr>
            <a:normAutofit/>
          </a:bodyPr>
          <a:lstStyle/>
          <a:p>
            <a:r>
              <a:rPr lang="en-US" sz="2400" dirty="0"/>
              <a:t>Today there are thousands of high-level programming languages, and new ones continue to emerge. Why are there so many?</a:t>
            </a:r>
          </a:p>
          <a:p>
            <a:pPr lvl="1"/>
            <a:r>
              <a:rPr lang="en-US" sz="2400" dirty="0"/>
              <a:t>Evolution</a:t>
            </a:r>
          </a:p>
          <a:p>
            <a:pPr lvl="2"/>
            <a:r>
              <a:rPr lang="en-US" sz="2000" dirty="0"/>
              <a:t>E.g. </a:t>
            </a:r>
            <a:r>
              <a:rPr lang="en-US" sz="2000" dirty="0" err="1"/>
              <a:t>goto</a:t>
            </a:r>
            <a:r>
              <a:rPr lang="en-US" sz="2000" dirty="0"/>
              <a:t>-based control flow to while loop, case-switch statements</a:t>
            </a:r>
          </a:p>
          <a:p>
            <a:pPr lvl="2"/>
            <a:r>
              <a:rPr lang="en-US" sz="2000" dirty="0"/>
              <a:t>Object orientation (C++, Java), rapid development (python)</a:t>
            </a:r>
          </a:p>
          <a:p>
            <a:pPr lvl="1"/>
            <a:r>
              <a:rPr lang="en-US" sz="2400" dirty="0"/>
              <a:t>Special Purposes </a:t>
            </a:r>
          </a:p>
          <a:p>
            <a:pPr lvl="2"/>
            <a:r>
              <a:rPr lang="en-US" sz="2000" dirty="0"/>
              <a:t>C is good for low level system programming</a:t>
            </a:r>
          </a:p>
          <a:p>
            <a:pPr lvl="1"/>
            <a:r>
              <a:rPr lang="en-US" sz="2400" dirty="0"/>
              <a:t>Personal Preference</a:t>
            </a:r>
          </a:p>
          <a:p>
            <a:pPr lvl="2"/>
            <a:r>
              <a:rPr lang="en-US" altLang="en-US" sz="2000" dirty="0"/>
              <a:t>Terseness of C (using few words), recursive vs. iteration, pointers vs. not using pointers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12</a:t>
            </a:fld>
            <a:endParaRPr lang="en-US"/>
          </a:p>
        </p:txBody>
      </p:sp>
    </p:spTree>
    <p:extLst>
      <p:ext uri="{BB962C8B-B14F-4D97-AF65-F5344CB8AC3E}">
        <p14:creationId xmlns:p14="http://schemas.microsoft.com/office/powerpoint/2010/main" val="338202996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EE5D-F318-4F4A-B5F6-5232F69A8A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6955DD-93BD-4229-8107-53589BA86954}"/>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3442DBA0-E8A3-48A5-82D7-1A02A2788BAC}"/>
              </a:ext>
            </a:extLst>
          </p:cNvPr>
          <p:cNvSpPr>
            <a:spLocks noGrp="1"/>
          </p:cNvSpPr>
          <p:nvPr>
            <p:ph type="sldNum" sz="quarter" idx="12"/>
          </p:nvPr>
        </p:nvSpPr>
        <p:spPr/>
        <p:txBody>
          <a:bodyPr/>
          <a:lstStyle/>
          <a:p>
            <a:fld id="{E29BF8A0-881F-9B42-8DF7-7F4C738CBC54}" type="slidenum">
              <a:rPr lang="en-US" smtClean="0"/>
              <a:t>13</a:t>
            </a:fld>
            <a:endParaRPr lang="en-US"/>
          </a:p>
        </p:txBody>
      </p:sp>
      <p:pic>
        <p:nvPicPr>
          <p:cNvPr id="2050" name="Picture 2" descr="Image result for programming languages meme">
            <a:extLst>
              <a:ext uri="{FF2B5EF4-FFF2-40B4-BE49-F238E27FC236}">
                <a16:creationId xmlns:a16="http://schemas.microsoft.com/office/drawing/2014/main" id="{AF165F80-C921-4EEF-AC99-8E235A3D2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062" y="580803"/>
            <a:ext cx="5548268" cy="492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18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a:xfrm>
            <a:off x="457200" y="286604"/>
            <a:ext cx="8112642" cy="1450757"/>
          </a:xfrm>
        </p:spPr>
        <p:txBody>
          <a:bodyPr>
            <a:noAutofit/>
          </a:bodyPr>
          <a:lstStyle/>
          <a:p>
            <a:r>
              <a:rPr lang="en-US" altLang="en-US" sz="5400" dirty="0"/>
              <a:t>Factors behind Successful Programming Languages</a:t>
            </a:r>
          </a:p>
        </p:txBody>
      </p:sp>
      <p:sp>
        <p:nvSpPr>
          <p:cNvPr id="10244" name="Rectangle 9"/>
          <p:cNvSpPr>
            <a:spLocks noGrp="1" noChangeArrowheads="1"/>
          </p:cNvSpPr>
          <p:nvPr>
            <p:ph type="body" idx="1"/>
          </p:nvPr>
        </p:nvSpPr>
        <p:spPr>
          <a:xfrm>
            <a:off x="533400" y="1860698"/>
            <a:ext cx="8112642" cy="4235302"/>
          </a:xfrm>
        </p:spPr>
        <p:txBody>
          <a:bodyPr>
            <a:normAutofit/>
          </a:bodyPr>
          <a:lstStyle/>
          <a:p>
            <a:r>
              <a:rPr lang="en-US" altLang="en-US" sz="2400" dirty="0"/>
              <a:t>What makes a language successful?</a:t>
            </a:r>
          </a:p>
          <a:p>
            <a:pPr lvl="1"/>
            <a:r>
              <a:rPr lang="en-US" altLang="en-US" sz="2400" dirty="0"/>
              <a:t>easy to learn (python, BASIC)</a:t>
            </a:r>
          </a:p>
          <a:p>
            <a:pPr lvl="1"/>
            <a:r>
              <a:rPr lang="en-US" altLang="en-US" sz="2400" dirty="0"/>
              <a:t>easy to express things (abstraction), ease of use (C, Java)</a:t>
            </a:r>
          </a:p>
          <a:p>
            <a:pPr lvl="1"/>
            <a:r>
              <a:rPr lang="en-US" altLang="en-US" sz="2400" dirty="0"/>
              <a:t>easy to implement (</a:t>
            </a:r>
            <a:r>
              <a:rPr lang="en-US" altLang="en-US" sz="2400" dirty="0" err="1"/>
              <a:t>Javascript</a:t>
            </a:r>
            <a:r>
              <a:rPr lang="en-US" altLang="en-US" sz="2400" dirty="0"/>
              <a:t>, BASIC)</a:t>
            </a:r>
          </a:p>
          <a:p>
            <a:pPr lvl="1"/>
            <a:r>
              <a:rPr lang="en-US" altLang="en-US" sz="2400" dirty="0"/>
              <a:t>Easily available (portable copies of Pascal sent to universities)</a:t>
            </a:r>
          </a:p>
          <a:p>
            <a:pPr lvl="1"/>
            <a:r>
              <a:rPr lang="en-US" altLang="en-US" sz="2400" dirty="0"/>
              <a:t>possible to compile to very good (fast/small) code (Fortran, C)</a:t>
            </a:r>
          </a:p>
          <a:p>
            <a:pPr lvl="1"/>
            <a:r>
              <a:rPr lang="en-US" altLang="en-US" sz="2400" dirty="0"/>
              <a:t>Open source compiler or interpreter</a:t>
            </a:r>
          </a:p>
          <a:p>
            <a:pPr lvl="1"/>
            <a:endParaRPr lang="en-US" altLang="en-US" sz="28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14</a:t>
            </a:fld>
            <a:endParaRPr lang="en-US"/>
          </a:p>
        </p:txBody>
      </p:sp>
    </p:spTree>
    <p:extLst>
      <p:ext uri="{BB962C8B-B14F-4D97-AF65-F5344CB8AC3E}">
        <p14:creationId xmlns:p14="http://schemas.microsoft.com/office/powerpoint/2010/main" val="330722311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a:xfrm>
            <a:off x="380999" y="286604"/>
            <a:ext cx="8178209" cy="1450757"/>
          </a:xfrm>
        </p:spPr>
        <p:txBody>
          <a:bodyPr>
            <a:noAutofit/>
          </a:bodyPr>
          <a:lstStyle/>
          <a:p>
            <a:r>
              <a:rPr lang="en-US" altLang="en-US" sz="5400" dirty="0"/>
              <a:t>Factors behind Successful Programming Languages</a:t>
            </a:r>
          </a:p>
        </p:txBody>
      </p:sp>
      <p:sp>
        <p:nvSpPr>
          <p:cNvPr id="10244" name="Rectangle 9"/>
          <p:cNvSpPr>
            <a:spLocks noGrp="1" noChangeArrowheads="1"/>
          </p:cNvSpPr>
          <p:nvPr>
            <p:ph type="body" idx="1"/>
          </p:nvPr>
        </p:nvSpPr>
        <p:spPr>
          <a:xfrm>
            <a:off x="381000" y="1793942"/>
            <a:ext cx="8763000" cy="4532433"/>
          </a:xfrm>
        </p:spPr>
        <p:txBody>
          <a:bodyPr>
            <a:normAutofit/>
          </a:bodyPr>
          <a:lstStyle/>
          <a:p>
            <a:r>
              <a:rPr lang="en-US" altLang="en-US" sz="2400" dirty="0"/>
              <a:t>What makes a language successful?</a:t>
            </a:r>
          </a:p>
          <a:p>
            <a:pPr lvl="1"/>
            <a:r>
              <a:rPr lang="en-US" altLang="en-US" sz="2400" dirty="0"/>
              <a:t>Standardization of language and libraries to ensure effective portability of code across platforms (C vs. Java)</a:t>
            </a:r>
          </a:p>
          <a:p>
            <a:pPr lvl="1"/>
            <a:r>
              <a:rPr lang="en-US" altLang="en-US" sz="2400" dirty="0"/>
              <a:t>backing of a powerful sponsor (Java – SUN/Oracle, Ada – US Defense)</a:t>
            </a:r>
          </a:p>
          <a:p>
            <a:pPr lvl="1"/>
            <a:r>
              <a:rPr lang="en-US" altLang="en-US" sz="2400" dirty="0"/>
              <a:t>wide dissemination at minimal cost (Java, Pascal, Turing, erlang)</a:t>
            </a:r>
          </a:p>
          <a:p>
            <a:pPr lvl="1"/>
            <a:r>
              <a:rPr lang="en-US" altLang="en-US" sz="2400" dirty="0"/>
              <a:t>Choosing optimal language is a tradeoff</a:t>
            </a:r>
          </a:p>
          <a:p>
            <a:pPr lvl="1"/>
            <a:r>
              <a:rPr lang="en-US" altLang="en-US" sz="2400" dirty="0"/>
              <a:t>Consider viewpoints of programmer and implementor</a:t>
            </a:r>
          </a:p>
          <a:p>
            <a:pPr lvl="1"/>
            <a:r>
              <a:rPr lang="en-US" altLang="en-US" sz="2400" dirty="0"/>
              <a:t>Cost of implementation</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15</a:t>
            </a:fld>
            <a:endParaRPr lang="en-US"/>
          </a:p>
        </p:txBody>
      </p:sp>
    </p:spTree>
    <p:extLst>
      <p:ext uri="{BB962C8B-B14F-4D97-AF65-F5344CB8AC3E}">
        <p14:creationId xmlns:p14="http://schemas.microsoft.com/office/powerpoint/2010/main" val="343228715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22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2292" name="Rectangle 8"/>
          <p:cNvSpPr>
            <a:spLocks noGrp="1" noChangeArrowheads="1"/>
          </p:cNvSpPr>
          <p:nvPr>
            <p:ph type="title"/>
          </p:nvPr>
        </p:nvSpPr>
        <p:spPr>
          <a:xfrm>
            <a:off x="228600" y="944563"/>
            <a:ext cx="8839200" cy="735012"/>
          </a:xfrm>
        </p:spPr>
        <p:txBody>
          <a:bodyPr/>
          <a:lstStyle/>
          <a:p>
            <a:r>
              <a:rPr lang="en-US" altLang="en-US" sz="4400" dirty="0"/>
              <a:t>Why study programming languages?</a:t>
            </a:r>
          </a:p>
        </p:txBody>
      </p:sp>
      <p:sp>
        <p:nvSpPr>
          <p:cNvPr id="12293" name="Rectangle 9"/>
          <p:cNvSpPr>
            <a:spLocks noGrp="1" noChangeArrowheads="1"/>
          </p:cNvSpPr>
          <p:nvPr>
            <p:ph type="body" idx="1"/>
          </p:nvPr>
        </p:nvSpPr>
        <p:spPr>
          <a:xfrm>
            <a:off x="330200" y="2047875"/>
            <a:ext cx="8813800" cy="4953000"/>
          </a:xfrm>
        </p:spPr>
        <p:txBody>
          <a:bodyPr>
            <a:normAutofit/>
          </a:bodyPr>
          <a:lstStyle/>
          <a:p>
            <a:r>
              <a:rPr lang="en-US" altLang="en-US" sz="2400" dirty="0"/>
              <a:t>Help you choose a language:</a:t>
            </a:r>
          </a:p>
          <a:p>
            <a:pPr lvl="1"/>
            <a:r>
              <a:rPr lang="en-US" altLang="en-US" sz="2400" dirty="0"/>
              <a:t>C vs. C++ for systems programming</a:t>
            </a:r>
          </a:p>
          <a:p>
            <a:pPr lvl="1"/>
            <a:r>
              <a:rPr lang="en-US" altLang="en-US" sz="2400" dirty="0" err="1"/>
              <a:t>Matlab</a:t>
            </a:r>
            <a:r>
              <a:rPr lang="en-US" altLang="en-US" sz="2400" dirty="0"/>
              <a:t> vs. Python vs. R for numerical computations</a:t>
            </a:r>
          </a:p>
          <a:p>
            <a:pPr lvl="1"/>
            <a:r>
              <a:rPr lang="en-US" altLang="en-US" sz="2400" dirty="0"/>
              <a:t>Android vs. Java vs. Objective C vs. </a:t>
            </a:r>
            <a:r>
              <a:rPr lang="en-US" altLang="en-US" sz="2400" dirty="0" err="1"/>
              <a:t>Javascript</a:t>
            </a:r>
            <a:r>
              <a:rPr lang="en-US" altLang="en-US" sz="2400" dirty="0"/>
              <a:t> for embedded systems</a:t>
            </a:r>
          </a:p>
          <a:p>
            <a:pPr lvl="1"/>
            <a:r>
              <a:rPr lang="en-US" altLang="en-US" sz="2400" dirty="0"/>
              <a:t>Python vs. Ruby vs. Scheme vs. ML for symbolic data (not purely numerical) manipulation</a:t>
            </a:r>
          </a:p>
          <a:p>
            <a:pPr lvl="1"/>
            <a:r>
              <a:rPr lang="en-US" altLang="en-US" sz="2400" dirty="0"/>
              <a:t>Java RPC (JAX-RPC) vs. C/CORBA for networked PC programs</a:t>
            </a:r>
          </a:p>
        </p:txBody>
      </p:sp>
      <p:sp>
        <p:nvSpPr>
          <p:cNvPr id="6" name="Slide Number Placeholder 3"/>
          <p:cNvSpPr>
            <a:spLocks noGrp="1"/>
          </p:cNvSpPr>
          <p:nvPr>
            <p:ph type="sldNum" sz="quarter" idx="11"/>
          </p:nvPr>
        </p:nvSpPr>
        <p:spPr/>
        <p:txBody>
          <a:bodyPr/>
          <a:lstStyle/>
          <a:p>
            <a:pPr>
              <a:defRPr/>
            </a:pPr>
            <a:fld id="{DB641502-0C78-46EA-AB36-B3A914BFBF6C}" type="slidenum">
              <a:rPr lang="en-US" smtClean="0"/>
              <a:pPr>
                <a:defRPr/>
              </a:pPr>
              <a:t>16</a:t>
            </a:fld>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352421" y="1795711"/>
            <a:ext cx="8763000" cy="5029200"/>
          </a:xfrm>
        </p:spPr>
        <p:txBody>
          <a:bodyPr>
            <a:normAutofit/>
          </a:bodyPr>
          <a:lstStyle/>
          <a:p>
            <a:r>
              <a:rPr lang="en-US" altLang="en-US" sz="2400" dirty="0"/>
              <a:t>Make it easier to learn new languages </a:t>
            </a:r>
          </a:p>
          <a:p>
            <a:pPr lvl="1"/>
            <a:r>
              <a:rPr lang="en-US" altLang="en-US" sz="2400" dirty="0"/>
              <a:t>some languages are similar: easy to walk down family tree</a:t>
            </a:r>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17</a:t>
            </a:fld>
            <a:endParaRPr lang="en-US"/>
          </a:p>
        </p:txBody>
      </p:sp>
      <p:sp>
        <p:nvSpPr>
          <p:cNvPr id="8" name="Rectangle 8"/>
          <p:cNvSpPr>
            <a:spLocks noGrp="1" noChangeArrowheads="1"/>
          </p:cNvSpPr>
          <p:nvPr>
            <p:ph type="title"/>
          </p:nvPr>
        </p:nvSpPr>
        <p:spPr>
          <a:xfrm>
            <a:off x="352421" y="906042"/>
            <a:ext cx="8839200" cy="735012"/>
          </a:xfrm>
        </p:spPr>
        <p:txBody>
          <a:bodyPr/>
          <a:lstStyle/>
          <a:p>
            <a:r>
              <a:rPr lang="en-US" altLang="en-US" sz="4400" dirty="0"/>
              <a:t>Why study programming languages?</a:t>
            </a:r>
          </a:p>
        </p:txBody>
      </p:sp>
      <p:pic>
        <p:nvPicPr>
          <p:cNvPr id="2050" name="Picture 2" descr="https://slideplayer.com/slide/6312477/21/images/15/A+family+tree+of+languages.jpg">
            <a:extLst>
              <a:ext uri="{FF2B5EF4-FFF2-40B4-BE49-F238E27FC236}">
                <a16:creationId xmlns:a16="http://schemas.microsoft.com/office/drawing/2014/main" id="{96127B44-4828-4F6A-A49D-C29BC59E6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77443"/>
            <a:ext cx="4876800"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447675" y="2039268"/>
            <a:ext cx="8324850" cy="5029200"/>
          </a:xfrm>
        </p:spPr>
        <p:txBody>
          <a:bodyPr>
            <a:normAutofit/>
          </a:bodyPr>
          <a:lstStyle/>
          <a:p>
            <a:pPr marL="201168" lvl="1" indent="0">
              <a:buNone/>
            </a:pPr>
            <a:r>
              <a:rPr lang="en-US" altLang="en-US" sz="2000" dirty="0"/>
              <a:t>Concepts have even more similarity; if you think in terms of iteration, recursion, abstraction (for example), you will find it easier to assimilate the syntax and semantic details of a new language.  </a:t>
            </a:r>
          </a:p>
          <a:p>
            <a:pPr marL="201168" lvl="1" indent="0">
              <a:buNone/>
            </a:pPr>
            <a:r>
              <a:rPr lang="en-US" altLang="en-US" sz="2000" dirty="0"/>
              <a:t>Think of an analogy to human languages: good grasp of grammar makes it easier to pick up new languages (at least Indo-European – </a:t>
            </a:r>
            <a:r>
              <a:rPr lang="it-IT" altLang="en-US" sz="2000" dirty="0"/>
              <a:t>Albanian, Armenian, Balto-Slavic, Baltic, Slavic, Celtic, Germanic</a:t>
            </a:r>
            <a:r>
              <a:rPr lang="en-US" altLang="en-US" sz="2000" dirty="0"/>
              <a:t>).</a:t>
            </a:r>
          </a:p>
          <a:p>
            <a:r>
              <a:rPr lang="en-US" altLang="en-US" dirty="0"/>
              <a:t>Help making better use of obscure features:</a:t>
            </a:r>
          </a:p>
          <a:p>
            <a:pPr lvl="2"/>
            <a:r>
              <a:rPr lang="en-US" altLang="en-US" sz="2000" dirty="0"/>
              <a:t>In C, help you understand unions, arrays &amp; pointers, separate compilation, catch and throw</a:t>
            </a:r>
          </a:p>
          <a:p>
            <a:pPr lvl="1"/>
            <a:endParaRPr lang="en-US" altLang="en-US" sz="2400" dirty="0"/>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18</a:t>
            </a:fld>
            <a:endParaRPr lang="en-US"/>
          </a:p>
        </p:txBody>
      </p:sp>
      <p:sp>
        <p:nvSpPr>
          <p:cNvPr id="8" name="Rectangle 8"/>
          <p:cNvSpPr>
            <a:spLocks noGrp="1" noChangeArrowheads="1"/>
          </p:cNvSpPr>
          <p:nvPr>
            <p:ph type="title"/>
          </p:nvPr>
        </p:nvSpPr>
        <p:spPr>
          <a:xfrm>
            <a:off x="304800" y="969045"/>
            <a:ext cx="8839200" cy="735012"/>
          </a:xfrm>
        </p:spPr>
        <p:txBody>
          <a:bodyPr/>
          <a:lstStyle/>
          <a:p>
            <a:r>
              <a:rPr lang="en-US" altLang="en-US" sz="4400" dirty="0"/>
              <a:t>Why study programming languages?</a:t>
            </a:r>
          </a:p>
        </p:txBody>
      </p:sp>
    </p:spTree>
    <p:extLst>
      <p:ext uri="{BB962C8B-B14F-4D97-AF65-F5344CB8AC3E}">
        <p14:creationId xmlns:p14="http://schemas.microsoft.com/office/powerpoint/2010/main" val="256564508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5365" name="Rectangle 9"/>
          <p:cNvSpPr>
            <a:spLocks noGrp="1" noChangeArrowheads="1"/>
          </p:cNvSpPr>
          <p:nvPr>
            <p:ph type="body" idx="1"/>
          </p:nvPr>
        </p:nvSpPr>
        <p:spPr>
          <a:xfrm>
            <a:off x="0" y="1781174"/>
            <a:ext cx="8763000" cy="4467225"/>
          </a:xfrm>
        </p:spPr>
        <p:txBody>
          <a:bodyPr/>
          <a:lstStyle/>
          <a:p>
            <a:pPr lvl="1"/>
            <a:r>
              <a:rPr lang="en-US" altLang="en-US" dirty="0"/>
              <a:t>understand implementation costs: choose between alternative ways of doing things, based on knowledge of what will be done underneath:</a:t>
            </a:r>
          </a:p>
          <a:p>
            <a:pPr lvl="3"/>
            <a:r>
              <a:rPr lang="en-US" altLang="en-US" dirty="0"/>
              <a:t>use simple arithmetic equal (use x*x instead of x**2)</a:t>
            </a:r>
          </a:p>
          <a:p>
            <a:pPr lvl="3"/>
            <a:r>
              <a:rPr lang="en-US" altLang="en-US" dirty="0"/>
              <a:t>Avoid unnecessary temporary variables and use copy constructors to minimize the cost of initialization</a:t>
            </a:r>
          </a:p>
          <a:p>
            <a:pPr lvl="3"/>
            <a:endParaRPr lang="en-US" altLang="en-US" sz="2800" dirty="0"/>
          </a:p>
        </p:txBody>
      </p:sp>
      <p:sp>
        <p:nvSpPr>
          <p:cNvPr id="6" name="Slide Number Placeholder 3"/>
          <p:cNvSpPr>
            <a:spLocks noGrp="1"/>
          </p:cNvSpPr>
          <p:nvPr>
            <p:ph type="sldNum" sz="quarter" idx="11"/>
          </p:nvPr>
        </p:nvSpPr>
        <p:spPr/>
        <p:txBody>
          <a:bodyPr/>
          <a:lstStyle/>
          <a:p>
            <a:pPr>
              <a:defRPr/>
            </a:pPr>
            <a:fld id="{F3644CEF-8AE5-4974-982F-F77375CC9BDA}" type="slidenum">
              <a:rPr lang="en-US" smtClean="0"/>
              <a:pPr>
                <a:defRPr/>
              </a:pPr>
              <a:t>19</a:t>
            </a:fld>
            <a:endParaRPr lang="en-US"/>
          </a:p>
        </p:txBody>
      </p:sp>
      <p:sp>
        <p:nvSpPr>
          <p:cNvPr id="8" name="Rectangle 8"/>
          <p:cNvSpPr>
            <a:spLocks noGrp="1" noChangeArrowheads="1"/>
          </p:cNvSpPr>
          <p:nvPr>
            <p:ph type="title"/>
          </p:nvPr>
        </p:nvSpPr>
        <p:spPr>
          <a:xfrm>
            <a:off x="447675" y="948742"/>
            <a:ext cx="8839200" cy="735012"/>
          </a:xfrm>
        </p:spPr>
        <p:txBody>
          <a:bodyPr/>
          <a:lstStyle/>
          <a:p>
            <a:r>
              <a:rPr lang="en-US" altLang="en-US" sz="4400" dirty="0"/>
              <a:t>Why study programming languages?</a:t>
            </a:r>
          </a:p>
        </p:txBody>
      </p:sp>
      <p:pic>
        <p:nvPicPr>
          <p:cNvPr id="2" name="Picture 1">
            <a:extLst>
              <a:ext uri="{FF2B5EF4-FFF2-40B4-BE49-F238E27FC236}">
                <a16:creationId xmlns:a16="http://schemas.microsoft.com/office/drawing/2014/main" id="{8B7912E3-AF53-4B05-9C93-C95D321366A7}"/>
              </a:ext>
            </a:extLst>
          </p:cNvPr>
          <p:cNvPicPr>
            <a:picLocks noChangeAspect="1"/>
          </p:cNvPicPr>
          <p:nvPr/>
        </p:nvPicPr>
        <p:blipFill>
          <a:blip r:embed="rId2"/>
          <a:stretch>
            <a:fillRect/>
          </a:stretch>
        </p:blipFill>
        <p:spPr>
          <a:xfrm>
            <a:off x="1873748" y="2988345"/>
            <a:ext cx="4879477" cy="327660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600" dirty="0"/>
              <a:t>Machine Instructions</a:t>
            </a:r>
          </a:p>
        </p:txBody>
      </p:sp>
      <p:sp>
        <p:nvSpPr>
          <p:cNvPr id="10244" name="Rectangle 9"/>
          <p:cNvSpPr>
            <a:spLocks noGrp="1" noChangeArrowheads="1"/>
          </p:cNvSpPr>
          <p:nvPr>
            <p:ph type="body" idx="1"/>
          </p:nvPr>
        </p:nvSpPr>
        <p:spPr>
          <a:xfrm>
            <a:off x="266700" y="1761743"/>
            <a:ext cx="8610600" cy="5105400"/>
          </a:xfrm>
        </p:spPr>
        <p:txBody>
          <a:bodyPr/>
          <a:lstStyle/>
          <a:p>
            <a:r>
              <a:rPr lang="en-US" dirty="0"/>
              <a:t>A machine instruction consists of several bytes in memory that tell the processor to perform one machine operation. </a:t>
            </a:r>
          </a:p>
          <a:p>
            <a:r>
              <a:rPr lang="en-US" dirty="0"/>
              <a:t>The processor looks at machine instructions in main memory one after another, and performs one machine operation for each machine instruction. </a:t>
            </a:r>
          </a:p>
          <a:p>
            <a:r>
              <a:rPr lang="en-US" dirty="0"/>
              <a:t>The collection of machine instructions in main memory is called a machine language program or (more commonly) an executable program.</a:t>
            </a:r>
          </a:p>
          <a:p>
            <a:r>
              <a:rPr lang="en-US" dirty="0"/>
              <a:t>Actual processors have many more machine instructions and the instructions are much more detailed. </a:t>
            </a:r>
          </a:p>
          <a:p>
            <a:r>
              <a:rPr lang="en-US" dirty="0"/>
              <a:t>A typical processor has a thousand or more different machine instructions. </a:t>
            </a:r>
          </a:p>
          <a:p>
            <a:r>
              <a:rPr lang="en-US" sz="2800" dirty="0">
                <a:hlinkClick r:id="rId2"/>
              </a:rPr>
              <a:t>https://chortle.ccsu.edu/java5/Notes/chap04/ch04_4.html</a:t>
            </a:r>
            <a:r>
              <a:rPr lang="en-US" sz="2800" dirty="0"/>
              <a:t>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2</a:t>
            </a:fld>
            <a:endParaRPr lang="en-US"/>
          </a:p>
        </p:txBody>
      </p:sp>
    </p:spTree>
    <p:extLst>
      <p:ext uri="{BB962C8B-B14F-4D97-AF65-F5344CB8AC3E}">
        <p14:creationId xmlns:p14="http://schemas.microsoft.com/office/powerpoint/2010/main" val="270529374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EC90-4925-489F-89E0-C930D5484F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A71F6-8DDA-4C4A-A1A3-6F2C73B8D9EB}"/>
              </a:ext>
            </a:extLst>
          </p:cNvPr>
          <p:cNvSpPr>
            <a:spLocks noGrp="1"/>
          </p:cNvSpPr>
          <p:nvPr>
            <p:ph sz="quarter" idx="1"/>
          </p:nvPr>
        </p:nvSpPr>
        <p:spPr>
          <a:xfrm>
            <a:off x="685800" y="3500609"/>
            <a:ext cx="7772400" cy="2590800"/>
          </a:xfrm>
        </p:spPr>
        <p:txBody>
          <a:bodyPr/>
          <a:lstStyle/>
          <a:p>
            <a:r>
              <a:rPr lang="en-US" b="1" dirty="0"/>
              <a:t>Imperative programming:  </a:t>
            </a:r>
            <a:r>
              <a:rPr lang="en-US" dirty="0"/>
              <a:t>Telling the “machine” how to do something, and as a result what you want to happen will happen. (e.g. Java code)</a:t>
            </a:r>
          </a:p>
          <a:p>
            <a:r>
              <a:rPr lang="en-US" b="1" dirty="0"/>
              <a:t>Declarative programming:  </a:t>
            </a:r>
            <a:r>
              <a:rPr lang="en-US" dirty="0"/>
              <a:t>Telling the “machine” what you would like to happen, and let the computer figure out how to do it. (e.g. HTML code, functional programming code)</a:t>
            </a:r>
          </a:p>
        </p:txBody>
      </p:sp>
      <p:sp>
        <p:nvSpPr>
          <p:cNvPr id="4" name="Slide Number Placeholder 3">
            <a:extLst>
              <a:ext uri="{FF2B5EF4-FFF2-40B4-BE49-F238E27FC236}">
                <a16:creationId xmlns:a16="http://schemas.microsoft.com/office/drawing/2014/main" id="{7DE27870-F300-453B-9C5C-277FFAD18549}"/>
              </a:ext>
            </a:extLst>
          </p:cNvPr>
          <p:cNvSpPr>
            <a:spLocks noGrp="1"/>
          </p:cNvSpPr>
          <p:nvPr>
            <p:ph type="sldNum" sz="quarter" idx="11"/>
          </p:nvPr>
        </p:nvSpPr>
        <p:spPr/>
        <p:txBody>
          <a:bodyPr/>
          <a:lstStyle/>
          <a:p>
            <a:pPr>
              <a:defRPr/>
            </a:pPr>
            <a:fld id="{02112ABE-CC2F-4F23-A9A6-FE18E1DB76E0}" type="slidenum">
              <a:rPr lang="en-US" smtClean="0"/>
              <a:pPr>
                <a:defRPr/>
              </a:pPr>
              <a:t>20</a:t>
            </a:fld>
            <a:endParaRPr lang="en-US"/>
          </a:p>
        </p:txBody>
      </p:sp>
      <p:pic>
        <p:nvPicPr>
          <p:cNvPr id="3074" name="Picture 2" descr="https://cdn-images-1.medium.com/max/2000/1*UwF1vVdWK5toYw1EHEz7pw.png">
            <a:extLst>
              <a:ext uri="{FF2B5EF4-FFF2-40B4-BE49-F238E27FC236}">
                <a16:creationId xmlns:a16="http://schemas.microsoft.com/office/drawing/2014/main" id="{186B570D-96A3-4FE3-A288-7E262A173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660" y="286604"/>
            <a:ext cx="6248400" cy="322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5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6" name="Slide Number Placeholder 3"/>
          <p:cNvSpPr>
            <a:spLocks noGrp="1"/>
          </p:cNvSpPr>
          <p:nvPr>
            <p:ph type="sldNum" sz="quarter" idx="11"/>
          </p:nvPr>
        </p:nvSpPr>
        <p:spPr/>
        <p:txBody>
          <a:bodyPr/>
          <a:lstStyle/>
          <a:p>
            <a:pPr>
              <a:defRPr/>
            </a:pPr>
            <a:fld id="{06EA119B-E63C-4944-BFF1-187C3C82FCED}" type="slidenum">
              <a:rPr lang="en-US" smtClean="0"/>
              <a:pPr>
                <a:defRPr/>
              </a:pPr>
              <a:t>21</a:t>
            </a:fld>
            <a:endParaRPr lang="en-US"/>
          </a:p>
        </p:txBody>
      </p:sp>
      <p:pic>
        <p:nvPicPr>
          <p:cNvPr id="4" name="Picture 3">
            <a:extLst>
              <a:ext uri="{FF2B5EF4-FFF2-40B4-BE49-F238E27FC236}">
                <a16:creationId xmlns:a16="http://schemas.microsoft.com/office/drawing/2014/main" id="{0B6F1FF2-EA01-414F-B0FA-2FC6233BBC4F}"/>
              </a:ext>
            </a:extLst>
          </p:cNvPr>
          <p:cNvPicPr>
            <a:picLocks noChangeAspect="1"/>
          </p:cNvPicPr>
          <p:nvPr/>
        </p:nvPicPr>
        <p:blipFill>
          <a:blip r:embed="rId2"/>
          <a:stretch>
            <a:fillRect/>
          </a:stretch>
        </p:blipFill>
        <p:spPr>
          <a:xfrm>
            <a:off x="95577" y="744097"/>
            <a:ext cx="8963673" cy="5120673"/>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normAutofit fontScale="90000"/>
          </a:bodyPr>
          <a:lstStyle/>
          <a:p>
            <a:r>
              <a:rPr lang="en-US" altLang="en-US" sz="6000" dirty="0"/>
              <a:t>Imperative Programming</a:t>
            </a:r>
          </a:p>
        </p:txBody>
      </p:sp>
      <p:sp>
        <p:nvSpPr>
          <p:cNvPr id="20485" name="Rectangle 9"/>
          <p:cNvSpPr>
            <a:spLocks noGrp="1" noChangeArrowheads="1"/>
          </p:cNvSpPr>
          <p:nvPr>
            <p:ph type="body" idx="1"/>
          </p:nvPr>
        </p:nvSpPr>
        <p:spPr>
          <a:xfrm>
            <a:off x="708660" y="1960671"/>
            <a:ext cx="7772400" cy="4779962"/>
          </a:xfrm>
        </p:spPr>
        <p:txBody>
          <a:bodyPr>
            <a:normAutofit/>
          </a:bodyPr>
          <a:lstStyle/>
          <a:p>
            <a:r>
              <a:rPr lang="en-US" altLang="en-US" dirty="0"/>
              <a:t>Imperative languages predominate the industry</a:t>
            </a:r>
          </a:p>
          <a:p>
            <a:r>
              <a:rPr lang="en-US" altLang="en-US" dirty="0"/>
              <a:t>Imperative programming describes “what” to do in terms of “how” to do it.</a:t>
            </a:r>
          </a:p>
          <a:p>
            <a:r>
              <a:rPr lang="en-US" altLang="en-US" dirty="0"/>
              <a:t>(Relatively) higher-level imperative languages like C are abstractions of assembly language, but they follow the same paradigm.</a:t>
            </a:r>
          </a:p>
          <a:p>
            <a:r>
              <a:rPr lang="en-US" altLang="en-US" dirty="0"/>
              <a:t>Tell the computer to perform step by step the procedure to get the final result.</a:t>
            </a:r>
          </a:p>
          <a:p>
            <a:r>
              <a:rPr lang="en-US" altLang="en-US" dirty="0"/>
              <a:t>Think of imperative programming as a “recipe”, where each step is an instruction about how to perform the next action, and the next action depends on the current “state” of your kitchen!</a:t>
            </a:r>
          </a:p>
        </p:txBody>
      </p:sp>
      <p:sp>
        <p:nvSpPr>
          <p:cNvPr id="6" name="Slide Number Placeholder 3"/>
          <p:cNvSpPr>
            <a:spLocks noGrp="1"/>
          </p:cNvSpPr>
          <p:nvPr>
            <p:ph type="sldNum" sz="quarter" idx="11"/>
          </p:nvPr>
        </p:nvSpPr>
        <p:spPr/>
        <p:txBody>
          <a:bodyPr/>
          <a:lstStyle/>
          <a:p>
            <a:pPr>
              <a:defRPr/>
            </a:pPr>
            <a:fld id="{FDE07617-F0B8-45CA-B854-68BCA4BC8EC4}" type="slidenum">
              <a:rPr lang="en-US" smtClean="0"/>
              <a:pPr>
                <a:defRPr/>
              </a:pPr>
              <a:t>22</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normAutofit fontScale="90000"/>
          </a:bodyPr>
          <a:lstStyle/>
          <a:p>
            <a:r>
              <a:rPr lang="en-US" altLang="en-US" sz="6000" dirty="0"/>
              <a:t>Imperative Programming</a:t>
            </a:r>
          </a:p>
        </p:txBody>
      </p:sp>
      <p:sp>
        <p:nvSpPr>
          <p:cNvPr id="20485" name="Rectangle 9"/>
          <p:cNvSpPr>
            <a:spLocks noGrp="1" noChangeArrowheads="1"/>
          </p:cNvSpPr>
          <p:nvPr>
            <p:ph type="body" idx="1"/>
          </p:nvPr>
        </p:nvSpPr>
        <p:spPr>
          <a:xfrm>
            <a:off x="349624" y="1791434"/>
            <a:ext cx="8538882" cy="4779962"/>
          </a:xfrm>
        </p:spPr>
        <p:txBody>
          <a:bodyPr>
            <a:normAutofit/>
          </a:bodyPr>
          <a:lstStyle/>
          <a:p>
            <a:r>
              <a:rPr lang="en-US" altLang="en-US" sz="1800" dirty="0"/>
              <a:t>A statement is a syntactic unit of an imperative programming language that expresses some action to be carried out.</a:t>
            </a:r>
          </a:p>
          <a:p>
            <a:r>
              <a:rPr lang="en-US" altLang="en-US" sz="1800" dirty="0"/>
              <a:t>The program as a whole in such a language thus becomes a sequence of statements.</a:t>
            </a:r>
          </a:p>
        </p:txBody>
      </p:sp>
      <p:sp>
        <p:nvSpPr>
          <p:cNvPr id="6" name="Slide Number Placeholder 3"/>
          <p:cNvSpPr>
            <a:spLocks noGrp="1"/>
          </p:cNvSpPr>
          <p:nvPr>
            <p:ph type="sldNum" sz="quarter" idx="11"/>
          </p:nvPr>
        </p:nvSpPr>
        <p:spPr/>
        <p:txBody>
          <a:bodyPr/>
          <a:lstStyle/>
          <a:p>
            <a:pPr>
              <a:defRPr/>
            </a:pPr>
            <a:fld id="{FDE07617-F0B8-45CA-B854-68BCA4BC8EC4}" type="slidenum">
              <a:rPr lang="en-US" smtClean="0"/>
              <a:pPr>
                <a:defRPr/>
              </a:pPr>
              <a:t>23</a:t>
            </a:fld>
            <a:endParaRPr lang="en-US"/>
          </a:p>
        </p:txBody>
      </p:sp>
      <p:pic>
        <p:nvPicPr>
          <p:cNvPr id="2" name="Picture 1">
            <a:extLst>
              <a:ext uri="{FF2B5EF4-FFF2-40B4-BE49-F238E27FC236}">
                <a16:creationId xmlns:a16="http://schemas.microsoft.com/office/drawing/2014/main" id="{68BD3C40-7C41-41FF-86C0-CD971FD1B5BB}"/>
              </a:ext>
            </a:extLst>
          </p:cNvPr>
          <p:cNvPicPr>
            <a:picLocks noChangeAspect="1"/>
          </p:cNvPicPr>
          <p:nvPr/>
        </p:nvPicPr>
        <p:blipFill>
          <a:blip r:embed="rId2"/>
          <a:stretch>
            <a:fillRect/>
          </a:stretch>
        </p:blipFill>
        <p:spPr>
          <a:xfrm>
            <a:off x="1631950" y="2838808"/>
            <a:ext cx="5419725" cy="3448050"/>
          </a:xfrm>
          <a:prstGeom prst="rect">
            <a:avLst/>
          </a:prstGeom>
        </p:spPr>
      </p:pic>
    </p:spTree>
    <p:extLst>
      <p:ext uri="{BB962C8B-B14F-4D97-AF65-F5344CB8AC3E}">
        <p14:creationId xmlns:p14="http://schemas.microsoft.com/office/powerpoint/2010/main" val="428696282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normAutofit fontScale="90000"/>
          </a:bodyPr>
          <a:lstStyle/>
          <a:p>
            <a:r>
              <a:rPr lang="en-US" altLang="en-US" sz="6000" dirty="0"/>
              <a:t>Procedural Programming</a:t>
            </a:r>
          </a:p>
        </p:txBody>
      </p:sp>
      <p:sp>
        <p:nvSpPr>
          <p:cNvPr id="20485" name="Rectangle 9"/>
          <p:cNvSpPr>
            <a:spLocks noGrp="1" noChangeArrowheads="1"/>
          </p:cNvSpPr>
          <p:nvPr>
            <p:ph type="body" idx="1"/>
          </p:nvPr>
        </p:nvSpPr>
        <p:spPr>
          <a:xfrm>
            <a:off x="708660" y="1960671"/>
            <a:ext cx="7772400" cy="4779962"/>
          </a:xfrm>
        </p:spPr>
        <p:txBody>
          <a:bodyPr>
            <a:normAutofit/>
          </a:bodyPr>
          <a:lstStyle/>
          <a:p>
            <a:r>
              <a:rPr lang="en-US" altLang="en-US" dirty="0"/>
              <a:t>A type of imperative programming based on the concept of procedure calls (COBOL, Fortran, C, Pascal).</a:t>
            </a:r>
          </a:p>
          <a:p>
            <a:r>
              <a:rPr lang="en-US" altLang="en-US" dirty="0"/>
              <a:t>Procedures (a.k.a. routines, subroutines, or functions), simply contain a series of computational steps to be carried out.</a:t>
            </a:r>
          </a:p>
          <a:p>
            <a:r>
              <a:rPr lang="en-US" altLang="en-US" dirty="0"/>
              <a:t>That is, they define “how” to do what they are being asked to do. They explicitly refer to the underlying “state” (i.e., variables and their values), and are therefore within the scope of imperative programming.</a:t>
            </a:r>
          </a:p>
          <a:p>
            <a:r>
              <a:rPr lang="en-US" altLang="en-US" dirty="0"/>
              <a:t>Any procedure might be called at any point during a program’s execution. The call may come from other procedures or even itself.</a:t>
            </a:r>
          </a:p>
        </p:txBody>
      </p:sp>
      <p:sp>
        <p:nvSpPr>
          <p:cNvPr id="6" name="Slide Number Placeholder 3"/>
          <p:cNvSpPr>
            <a:spLocks noGrp="1"/>
          </p:cNvSpPr>
          <p:nvPr>
            <p:ph type="sldNum" sz="quarter" idx="11"/>
          </p:nvPr>
        </p:nvSpPr>
        <p:spPr>
          <a:xfrm>
            <a:off x="5526897" y="6434191"/>
            <a:ext cx="3617103" cy="365125"/>
          </a:xfrm>
        </p:spPr>
        <p:txBody>
          <a:bodyPr/>
          <a:lstStyle/>
          <a:p>
            <a:pPr>
              <a:defRPr/>
            </a:pPr>
            <a:fld id="{FDE07617-F0B8-45CA-B854-68BCA4BC8EC4}" type="slidenum">
              <a:rPr lang="en-US" smtClean="0"/>
              <a:pPr>
                <a:defRPr/>
              </a:pPr>
              <a:t>24</a:t>
            </a:fld>
            <a:endParaRPr lang="en-US" dirty="0"/>
          </a:p>
        </p:txBody>
      </p:sp>
      <p:sp>
        <p:nvSpPr>
          <p:cNvPr id="7" name="Footer Placeholder 3">
            <a:extLst>
              <a:ext uri="{FF2B5EF4-FFF2-40B4-BE49-F238E27FC236}">
                <a16:creationId xmlns:a16="http://schemas.microsoft.com/office/drawing/2014/main" id="{431EF5B7-84B1-4FDB-B834-7D0750A95A68}"/>
              </a:ext>
            </a:extLst>
          </p:cNvPr>
          <p:cNvSpPr txBox="1">
            <a:spLocks/>
          </p:cNvSpPr>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 P Pawar - SUNY Korea, R Banerjee - SBU - CSE 216, Elsevier</a:t>
            </a:r>
          </a:p>
        </p:txBody>
      </p:sp>
    </p:spTree>
    <p:extLst>
      <p:ext uri="{BB962C8B-B14F-4D97-AF65-F5344CB8AC3E}">
        <p14:creationId xmlns:p14="http://schemas.microsoft.com/office/powerpoint/2010/main" val="89333239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716D-EE3C-49F9-9C6B-81377D36D52F}"/>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D217212D-C016-402F-B98C-093C47822846}"/>
              </a:ext>
            </a:extLst>
          </p:cNvPr>
          <p:cNvSpPr>
            <a:spLocks noGrp="1"/>
          </p:cNvSpPr>
          <p:nvPr>
            <p:ph idx="1"/>
          </p:nvPr>
        </p:nvSpPr>
        <p:spPr/>
        <p:txBody>
          <a:bodyPr/>
          <a:lstStyle/>
          <a:p>
            <a:r>
              <a:rPr lang="en-US" dirty="0"/>
              <a:t>A paradigm based on the concept of objects, which may contain: </a:t>
            </a:r>
          </a:p>
          <a:p>
            <a:pPr lvl="1"/>
            <a:r>
              <a:rPr lang="en-US" dirty="0"/>
              <a:t>Data in the form of fields, sometimes called attributes, and </a:t>
            </a:r>
          </a:p>
          <a:p>
            <a:pPr lvl="1"/>
            <a:r>
              <a:rPr lang="en-US" dirty="0"/>
              <a:t>Code, in the form of procedures, a.k.a. methods.</a:t>
            </a:r>
          </a:p>
          <a:p>
            <a:r>
              <a:rPr lang="en-US" dirty="0"/>
              <a:t>An object’s procedures can access and often modify the data of the object with which they are associated (using this or self).</a:t>
            </a:r>
          </a:p>
          <a:p>
            <a:r>
              <a:rPr lang="en-US" dirty="0"/>
              <a:t>In OOP, programs are designed by making them out of objects that interact with one another.</a:t>
            </a:r>
          </a:p>
          <a:p>
            <a:r>
              <a:rPr lang="en-US" dirty="0"/>
              <a:t>Most OOP languages are class-based, i.e., objects are instances of classes (usually, this determines their type).</a:t>
            </a:r>
          </a:p>
          <a:p>
            <a:endParaRPr lang="en-US" dirty="0"/>
          </a:p>
        </p:txBody>
      </p:sp>
      <p:sp>
        <p:nvSpPr>
          <p:cNvPr id="4" name="Footer Placeholder 3">
            <a:extLst>
              <a:ext uri="{FF2B5EF4-FFF2-40B4-BE49-F238E27FC236}">
                <a16:creationId xmlns:a16="http://schemas.microsoft.com/office/drawing/2014/main" id="{90E969C0-A3F8-40E3-834F-07BCADD5FA55}"/>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0E1E8EBD-69EA-4CD6-B4B6-5B369B56C0E5}"/>
              </a:ext>
            </a:extLst>
          </p:cNvPr>
          <p:cNvSpPr>
            <a:spLocks noGrp="1"/>
          </p:cNvSpPr>
          <p:nvPr>
            <p:ph type="sldNum" sz="quarter" idx="12"/>
          </p:nvPr>
        </p:nvSpPr>
        <p:spPr/>
        <p:txBody>
          <a:bodyPr/>
          <a:lstStyle/>
          <a:p>
            <a:fld id="{E29BF8A0-881F-9B42-8DF7-7F4C738CBC54}" type="slidenum">
              <a:rPr lang="en-US" smtClean="0"/>
              <a:t>25</a:t>
            </a:fld>
            <a:endParaRPr lang="en-US"/>
          </a:p>
        </p:txBody>
      </p:sp>
    </p:spTree>
    <p:extLst>
      <p:ext uri="{BB962C8B-B14F-4D97-AF65-F5344CB8AC3E}">
        <p14:creationId xmlns:p14="http://schemas.microsoft.com/office/powerpoint/2010/main" val="1523465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716D-EE3C-49F9-9C6B-81377D36D52F}"/>
              </a:ext>
            </a:extLst>
          </p:cNvPr>
          <p:cNvSpPr>
            <a:spLocks noGrp="1"/>
          </p:cNvSpPr>
          <p:nvPr>
            <p:ph type="title"/>
          </p:nvPr>
        </p:nvSpPr>
        <p:spPr/>
        <p:txBody>
          <a:bodyPr/>
          <a:lstStyle/>
          <a:p>
            <a:r>
              <a:rPr lang="en-US" dirty="0"/>
              <a:t>Object Oriented Programming</a:t>
            </a:r>
          </a:p>
        </p:txBody>
      </p:sp>
      <p:sp>
        <p:nvSpPr>
          <p:cNvPr id="4" name="Footer Placeholder 3">
            <a:extLst>
              <a:ext uri="{FF2B5EF4-FFF2-40B4-BE49-F238E27FC236}">
                <a16:creationId xmlns:a16="http://schemas.microsoft.com/office/drawing/2014/main" id="{90E969C0-A3F8-40E3-834F-07BCADD5FA55}"/>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0E1E8EBD-69EA-4CD6-B4B6-5B369B56C0E5}"/>
              </a:ext>
            </a:extLst>
          </p:cNvPr>
          <p:cNvSpPr>
            <a:spLocks noGrp="1"/>
          </p:cNvSpPr>
          <p:nvPr>
            <p:ph type="sldNum" sz="quarter" idx="12"/>
          </p:nvPr>
        </p:nvSpPr>
        <p:spPr/>
        <p:txBody>
          <a:bodyPr/>
          <a:lstStyle/>
          <a:p>
            <a:fld id="{E29BF8A0-881F-9B42-8DF7-7F4C738CBC54}" type="slidenum">
              <a:rPr lang="en-US" smtClean="0"/>
              <a:t>26</a:t>
            </a:fld>
            <a:endParaRPr lang="en-US"/>
          </a:p>
        </p:txBody>
      </p:sp>
      <p:sp>
        <p:nvSpPr>
          <p:cNvPr id="6" name="Content Placeholder 5">
            <a:extLst>
              <a:ext uri="{FF2B5EF4-FFF2-40B4-BE49-F238E27FC236}">
                <a16:creationId xmlns:a16="http://schemas.microsoft.com/office/drawing/2014/main" id="{0D861A39-D932-4440-9408-2C0745BD85A0}"/>
              </a:ext>
            </a:extLst>
          </p:cNvPr>
          <p:cNvSpPr>
            <a:spLocks noGrp="1"/>
          </p:cNvSpPr>
          <p:nvPr>
            <p:ph idx="1"/>
          </p:nvPr>
        </p:nvSpPr>
        <p:spPr/>
        <p:txBody>
          <a:bodyPr/>
          <a:lstStyle/>
          <a:p>
            <a:endParaRPr lang="en-US"/>
          </a:p>
        </p:txBody>
      </p:sp>
      <p:pic>
        <p:nvPicPr>
          <p:cNvPr id="1026" name="Picture 2" descr="Related image">
            <a:extLst>
              <a:ext uri="{FF2B5EF4-FFF2-40B4-BE49-F238E27FC236}">
                <a16:creationId xmlns:a16="http://schemas.microsoft.com/office/drawing/2014/main" id="{F8A9A476-031B-4AE6-A9CA-2170C8CBA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872" y="2228639"/>
            <a:ext cx="540067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46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Declarative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Declarative programming is about “what” to do, without specifying “how” to do it.</a:t>
            </a:r>
          </a:p>
          <a:p>
            <a:r>
              <a:rPr lang="en-US" dirty="0"/>
              <a:t>Just passes the input and expects the output without stating the procedure how it is done.</a:t>
            </a:r>
          </a:p>
          <a:p>
            <a:r>
              <a:rPr lang="en-US" dirty="0"/>
              <a:t>Of course, the computer needs to be told how to do something at some point!</a:t>
            </a:r>
          </a:p>
          <a:p>
            <a:r>
              <a:rPr lang="en-US" dirty="0"/>
              <a:t>But with declarative programming, those details are left to the language’s implementation.</a:t>
            </a:r>
          </a:p>
          <a:p>
            <a:r>
              <a:rPr lang="en-US" dirty="0"/>
              <a:t>There is a decoupling of ‘what’ and ‘how’, which makes life easier for the developer.</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27</a:t>
            </a:fld>
            <a:endParaRPr lang="en-US"/>
          </a:p>
        </p:txBody>
      </p:sp>
    </p:spTree>
    <p:extLst>
      <p:ext uri="{BB962C8B-B14F-4D97-AF65-F5344CB8AC3E}">
        <p14:creationId xmlns:p14="http://schemas.microsoft.com/office/powerpoint/2010/main" val="3084728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2B31-9297-45DD-9D80-D54D899381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8DEF12-F7CB-45BC-9138-B82ABCDDBD26}"/>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632F9457-0815-4746-8730-3187AED30BD6}"/>
              </a:ext>
            </a:extLst>
          </p:cNvPr>
          <p:cNvSpPr>
            <a:spLocks noGrp="1"/>
          </p:cNvSpPr>
          <p:nvPr>
            <p:ph type="sldNum" sz="quarter" idx="12"/>
          </p:nvPr>
        </p:nvSpPr>
        <p:spPr/>
        <p:txBody>
          <a:bodyPr/>
          <a:lstStyle/>
          <a:p>
            <a:fld id="{E29BF8A0-881F-9B42-8DF7-7F4C738CBC54}" type="slidenum">
              <a:rPr lang="en-US" smtClean="0"/>
              <a:t>28</a:t>
            </a:fld>
            <a:endParaRPr lang="en-US"/>
          </a:p>
        </p:txBody>
      </p:sp>
      <p:pic>
        <p:nvPicPr>
          <p:cNvPr id="6146" name="Picture 2" descr="Related image">
            <a:extLst>
              <a:ext uri="{FF2B5EF4-FFF2-40B4-BE49-F238E27FC236}">
                <a16:creationId xmlns:a16="http://schemas.microsoft.com/office/drawing/2014/main" id="{B4371A7D-E6C4-4646-A455-FED395FA3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880" y="586099"/>
            <a:ext cx="4554427" cy="545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4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Declarative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SQL example</a:t>
            </a:r>
          </a:p>
          <a:p>
            <a:endParaRPr lang="en-US" dirty="0"/>
          </a:p>
          <a:p>
            <a:endParaRPr lang="en-US" dirty="0"/>
          </a:p>
          <a:p>
            <a:r>
              <a:rPr lang="en-US" dirty="0"/>
              <a:t>HTML example</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29</a:t>
            </a:fld>
            <a:endParaRPr lang="en-US"/>
          </a:p>
        </p:txBody>
      </p:sp>
      <p:pic>
        <p:nvPicPr>
          <p:cNvPr id="6" name="Picture 5">
            <a:extLst>
              <a:ext uri="{FF2B5EF4-FFF2-40B4-BE49-F238E27FC236}">
                <a16:creationId xmlns:a16="http://schemas.microsoft.com/office/drawing/2014/main" id="{F43A9B4E-C5EF-4D34-9883-E0BA91E1C632}"/>
              </a:ext>
            </a:extLst>
          </p:cNvPr>
          <p:cNvPicPr>
            <a:picLocks noChangeAspect="1"/>
          </p:cNvPicPr>
          <p:nvPr/>
        </p:nvPicPr>
        <p:blipFill>
          <a:blip r:embed="rId2"/>
          <a:stretch>
            <a:fillRect/>
          </a:stretch>
        </p:blipFill>
        <p:spPr>
          <a:xfrm>
            <a:off x="912026" y="2328053"/>
            <a:ext cx="3705225" cy="771525"/>
          </a:xfrm>
          <a:prstGeom prst="rect">
            <a:avLst/>
          </a:prstGeom>
        </p:spPr>
      </p:pic>
      <p:pic>
        <p:nvPicPr>
          <p:cNvPr id="7" name="Picture 6">
            <a:extLst>
              <a:ext uri="{FF2B5EF4-FFF2-40B4-BE49-F238E27FC236}">
                <a16:creationId xmlns:a16="http://schemas.microsoft.com/office/drawing/2014/main" id="{A08900D5-2774-4090-9E57-EFFECAA6A7D2}"/>
              </a:ext>
            </a:extLst>
          </p:cNvPr>
          <p:cNvPicPr>
            <a:picLocks noChangeAspect="1"/>
          </p:cNvPicPr>
          <p:nvPr/>
        </p:nvPicPr>
        <p:blipFill>
          <a:blip r:embed="rId3"/>
          <a:stretch>
            <a:fillRect/>
          </a:stretch>
        </p:blipFill>
        <p:spPr>
          <a:xfrm>
            <a:off x="912026" y="3581897"/>
            <a:ext cx="5838398" cy="2681538"/>
          </a:xfrm>
          <a:prstGeom prst="rect">
            <a:avLst/>
          </a:prstGeom>
        </p:spPr>
      </p:pic>
    </p:spTree>
    <p:extLst>
      <p:ext uri="{BB962C8B-B14F-4D97-AF65-F5344CB8AC3E}">
        <p14:creationId xmlns:p14="http://schemas.microsoft.com/office/powerpoint/2010/main" val="175021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6130-9B9C-40A8-BCB6-FB9FA36DECD9}"/>
              </a:ext>
            </a:extLst>
          </p:cNvPr>
          <p:cNvSpPr>
            <a:spLocks noGrp="1"/>
          </p:cNvSpPr>
          <p:nvPr>
            <p:ph type="title"/>
          </p:nvPr>
        </p:nvSpPr>
        <p:spPr/>
        <p:txBody>
          <a:bodyPr/>
          <a:lstStyle/>
          <a:p>
            <a:r>
              <a:rPr lang="en-US" dirty="0"/>
              <a:t>Euclid’s GCD algorithm</a:t>
            </a:r>
          </a:p>
        </p:txBody>
      </p:sp>
      <p:sp>
        <p:nvSpPr>
          <p:cNvPr id="3" name="Content Placeholder 2">
            <a:extLst>
              <a:ext uri="{FF2B5EF4-FFF2-40B4-BE49-F238E27FC236}">
                <a16:creationId xmlns:a16="http://schemas.microsoft.com/office/drawing/2014/main" id="{BD9F5B21-E13B-4F7A-9EA5-90A3C082B619}"/>
              </a:ext>
            </a:extLst>
          </p:cNvPr>
          <p:cNvSpPr>
            <a:spLocks noGrp="1"/>
          </p:cNvSpPr>
          <p:nvPr>
            <p:ph idx="1"/>
          </p:nvPr>
        </p:nvSpPr>
        <p:spPr>
          <a:xfrm>
            <a:off x="822959" y="1845734"/>
            <a:ext cx="5251927" cy="4023360"/>
          </a:xfrm>
        </p:spPr>
        <p:txBody>
          <a:bodyPr/>
          <a:lstStyle/>
          <a:p>
            <a:r>
              <a:rPr lang="en-US" dirty="0"/>
              <a:t>The Greatest Common Divisor (GCD) of two non-zero numbers is the largest positive integer that divides the number without a remainder.</a:t>
            </a:r>
          </a:p>
          <a:p>
            <a:r>
              <a:rPr lang="en-US" dirty="0"/>
              <a:t>Proposed by ancient Greek mathematician Euclid around 300 BC</a:t>
            </a:r>
          </a:p>
        </p:txBody>
      </p:sp>
      <p:sp>
        <p:nvSpPr>
          <p:cNvPr id="5" name="Slide Number Placeholder 4">
            <a:extLst>
              <a:ext uri="{FF2B5EF4-FFF2-40B4-BE49-F238E27FC236}">
                <a16:creationId xmlns:a16="http://schemas.microsoft.com/office/drawing/2014/main" id="{9B82A2D3-863E-4FC7-9BB6-4FC05575C48C}"/>
              </a:ext>
            </a:extLst>
          </p:cNvPr>
          <p:cNvSpPr>
            <a:spLocks noGrp="1"/>
          </p:cNvSpPr>
          <p:nvPr>
            <p:ph type="sldNum" sz="quarter" idx="12"/>
          </p:nvPr>
        </p:nvSpPr>
        <p:spPr/>
        <p:txBody>
          <a:bodyPr/>
          <a:lstStyle/>
          <a:p>
            <a:fld id="{E29BF8A0-881F-9B42-8DF7-7F4C738CBC54}" type="slidenum">
              <a:rPr lang="en-US" smtClean="0"/>
              <a:t>3</a:t>
            </a:fld>
            <a:endParaRPr lang="en-US"/>
          </a:p>
        </p:txBody>
      </p:sp>
      <p:pic>
        <p:nvPicPr>
          <p:cNvPr id="6" name="Picture 5">
            <a:extLst>
              <a:ext uri="{FF2B5EF4-FFF2-40B4-BE49-F238E27FC236}">
                <a16:creationId xmlns:a16="http://schemas.microsoft.com/office/drawing/2014/main" id="{441D4ABE-0CF4-4DC6-8499-105465526DC8}"/>
              </a:ext>
            </a:extLst>
          </p:cNvPr>
          <p:cNvPicPr>
            <a:picLocks noChangeAspect="1"/>
          </p:cNvPicPr>
          <p:nvPr/>
        </p:nvPicPr>
        <p:blipFill>
          <a:blip r:embed="rId2"/>
          <a:stretch>
            <a:fillRect/>
          </a:stretch>
        </p:blipFill>
        <p:spPr>
          <a:xfrm>
            <a:off x="822959" y="3600805"/>
            <a:ext cx="5162550" cy="2733675"/>
          </a:xfrm>
          <a:prstGeom prst="rect">
            <a:avLst/>
          </a:prstGeom>
        </p:spPr>
      </p:pic>
      <p:pic>
        <p:nvPicPr>
          <p:cNvPr id="1026" name="Picture 2" descr="Image result for euclid's GCD algorithm">
            <a:extLst>
              <a:ext uri="{FF2B5EF4-FFF2-40B4-BE49-F238E27FC236}">
                <a16:creationId xmlns:a16="http://schemas.microsoft.com/office/drawing/2014/main" id="{36BA7F2B-C043-4A08-898F-58556F12C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886" y="2660116"/>
            <a:ext cx="1935924" cy="287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336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87E-87AC-4528-8CFC-CA6ECD601141}"/>
              </a:ext>
            </a:extLst>
          </p:cNvPr>
          <p:cNvSpPr>
            <a:spLocks noGrp="1"/>
          </p:cNvSpPr>
          <p:nvPr>
            <p:ph type="title"/>
          </p:nvPr>
        </p:nvSpPr>
        <p:spPr/>
        <p:txBody>
          <a:bodyPr/>
          <a:lstStyle/>
          <a:p>
            <a:r>
              <a:rPr lang="en-US" dirty="0"/>
              <a:t>Imperative vs Declarative – Metaphoric Example</a:t>
            </a:r>
          </a:p>
        </p:txBody>
      </p:sp>
      <p:sp>
        <p:nvSpPr>
          <p:cNvPr id="3" name="Content Placeholder 2">
            <a:extLst>
              <a:ext uri="{FF2B5EF4-FFF2-40B4-BE49-F238E27FC236}">
                <a16:creationId xmlns:a16="http://schemas.microsoft.com/office/drawing/2014/main" id="{B281BFD4-B066-4881-B3E6-AC756FA5AEAD}"/>
              </a:ext>
            </a:extLst>
          </p:cNvPr>
          <p:cNvSpPr>
            <a:spLocks noGrp="1"/>
          </p:cNvSpPr>
          <p:nvPr>
            <p:ph idx="1"/>
          </p:nvPr>
        </p:nvSpPr>
        <p:spPr>
          <a:xfrm>
            <a:off x="376518" y="1845733"/>
            <a:ext cx="8337175" cy="4501279"/>
          </a:xfrm>
        </p:spPr>
        <p:txBody>
          <a:bodyPr>
            <a:normAutofit/>
          </a:bodyPr>
          <a:lstStyle/>
          <a:p>
            <a:r>
              <a:rPr lang="en-US" sz="2400" dirty="0"/>
              <a:t>Imagine you walk into your favorite coffee place and that you like to order some coffee ☕.</a:t>
            </a:r>
          </a:p>
          <a:p>
            <a:pPr lvl="1"/>
            <a:r>
              <a:rPr lang="en-US" sz="2000" dirty="0"/>
              <a:t>The imperative approach:</a:t>
            </a:r>
          </a:p>
          <a:p>
            <a:pPr lvl="1"/>
            <a:r>
              <a:rPr lang="en-US" sz="2000" dirty="0"/>
              <a:t>Enter the coffee shop</a:t>
            </a:r>
          </a:p>
          <a:p>
            <a:pPr lvl="1"/>
            <a:r>
              <a:rPr lang="en-US" sz="2000" dirty="0"/>
              <a:t>Queue in the line and wait for the barista asking you for your order</a:t>
            </a:r>
          </a:p>
          <a:p>
            <a:pPr lvl="1"/>
            <a:r>
              <a:rPr lang="en-US" sz="2000" dirty="0"/>
              <a:t>Order</a:t>
            </a:r>
          </a:p>
          <a:p>
            <a:pPr lvl="1"/>
            <a:r>
              <a:rPr lang="en-US" sz="2000" dirty="0"/>
              <a:t>Yes, for takeaway, please</a:t>
            </a:r>
          </a:p>
          <a:p>
            <a:pPr lvl="1"/>
            <a:r>
              <a:rPr lang="en-US" sz="2000" dirty="0"/>
              <a:t>Pay</a:t>
            </a:r>
          </a:p>
          <a:p>
            <a:pPr lvl="1"/>
            <a:r>
              <a:rPr lang="en-US" sz="2000" dirty="0"/>
              <a:t>Present your loyalty card to collect points</a:t>
            </a:r>
          </a:p>
          <a:p>
            <a:pPr lvl="1"/>
            <a:r>
              <a:rPr lang="en-US" sz="2000" dirty="0"/>
              <a:t>Take your order and walk out</a:t>
            </a:r>
          </a:p>
          <a:p>
            <a:r>
              <a:rPr lang="en-US" sz="2400" dirty="0"/>
              <a:t>The declarative approach:</a:t>
            </a:r>
          </a:p>
          <a:p>
            <a:pPr lvl="1"/>
            <a:r>
              <a:rPr lang="en-US" sz="2000" dirty="0"/>
              <a:t>A large latte for takeaway, please</a:t>
            </a:r>
          </a:p>
        </p:txBody>
      </p:sp>
      <p:sp>
        <p:nvSpPr>
          <p:cNvPr id="4" name="Footer Placeholder 3">
            <a:extLst>
              <a:ext uri="{FF2B5EF4-FFF2-40B4-BE49-F238E27FC236}">
                <a16:creationId xmlns:a16="http://schemas.microsoft.com/office/drawing/2014/main" id="{CBAF44C6-C611-4469-A2D5-491A63DC0B9B}"/>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0B30A5C5-6558-478C-9FE9-7FFBDD2B5520}"/>
              </a:ext>
            </a:extLst>
          </p:cNvPr>
          <p:cNvSpPr>
            <a:spLocks noGrp="1"/>
          </p:cNvSpPr>
          <p:nvPr>
            <p:ph type="sldNum" sz="quarter" idx="12"/>
          </p:nvPr>
        </p:nvSpPr>
        <p:spPr/>
        <p:txBody>
          <a:bodyPr/>
          <a:lstStyle/>
          <a:p>
            <a:fld id="{E29BF8A0-881F-9B42-8DF7-7F4C738CBC54}" type="slidenum">
              <a:rPr lang="en-US" smtClean="0"/>
              <a:t>30</a:t>
            </a:fld>
            <a:endParaRPr lang="en-US"/>
          </a:p>
        </p:txBody>
      </p:sp>
    </p:spTree>
    <p:extLst>
      <p:ext uri="{BB962C8B-B14F-4D97-AF65-F5344CB8AC3E}">
        <p14:creationId xmlns:p14="http://schemas.microsoft.com/office/powerpoint/2010/main" val="3658235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Functional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Based on recursive definitions</a:t>
            </a:r>
          </a:p>
          <a:p>
            <a:r>
              <a:rPr lang="en-US" dirty="0"/>
              <a:t>They are inspired by a computational model called lambda calculus, developed by Alonzo Church in the 1930s.</a:t>
            </a:r>
          </a:p>
          <a:p>
            <a:r>
              <a:rPr lang="en-US" dirty="0"/>
              <a:t>A program is viewed as a mathematical function that transforms an input to an output. It is often defined in terms of simpler functions.</a:t>
            </a:r>
          </a:p>
          <a:p>
            <a:r>
              <a:rPr lang="en-US" dirty="0"/>
              <a:t>SML example – Fibonacci Series</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31</a:t>
            </a:fld>
            <a:endParaRPr lang="en-US"/>
          </a:p>
        </p:txBody>
      </p:sp>
      <p:pic>
        <p:nvPicPr>
          <p:cNvPr id="6" name="Picture 5">
            <a:extLst>
              <a:ext uri="{FF2B5EF4-FFF2-40B4-BE49-F238E27FC236}">
                <a16:creationId xmlns:a16="http://schemas.microsoft.com/office/drawing/2014/main" id="{FE9A0F47-F836-447E-84F3-0EE27CD87802}"/>
              </a:ext>
            </a:extLst>
          </p:cNvPr>
          <p:cNvPicPr>
            <a:picLocks noChangeAspect="1"/>
          </p:cNvPicPr>
          <p:nvPr/>
        </p:nvPicPr>
        <p:blipFill>
          <a:blip r:embed="rId2"/>
          <a:stretch>
            <a:fillRect/>
          </a:stretch>
        </p:blipFill>
        <p:spPr>
          <a:xfrm>
            <a:off x="2007533" y="4272211"/>
            <a:ext cx="4931175" cy="1596883"/>
          </a:xfrm>
          <a:prstGeom prst="rect">
            <a:avLst/>
          </a:prstGeom>
        </p:spPr>
      </p:pic>
    </p:spTree>
    <p:extLst>
      <p:ext uri="{BB962C8B-B14F-4D97-AF65-F5344CB8AC3E}">
        <p14:creationId xmlns:p14="http://schemas.microsoft.com/office/powerpoint/2010/main" val="427579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64CA-E978-4D36-A423-2F6392513F0D}"/>
              </a:ext>
            </a:extLst>
          </p:cNvPr>
          <p:cNvSpPr>
            <a:spLocks noGrp="1"/>
          </p:cNvSpPr>
          <p:nvPr>
            <p:ph type="title"/>
          </p:nvPr>
        </p:nvSpPr>
        <p:spPr/>
        <p:txBody>
          <a:bodyPr/>
          <a:lstStyle/>
          <a:p>
            <a:r>
              <a:rPr lang="en-US" dirty="0"/>
              <a:t>Logic/Constraint Based Programming</a:t>
            </a:r>
          </a:p>
        </p:txBody>
      </p:sp>
      <p:sp>
        <p:nvSpPr>
          <p:cNvPr id="3" name="Content Placeholder 2">
            <a:extLst>
              <a:ext uri="{FF2B5EF4-FFF2-40B4-BE49-F238E27FC236}">
                <a16:creationId xmlns:a16="http://schemas.microsoft.com/office/drawing/2014/main" id="{0281400E-E90C-4F89-9299-29EEC6DC9942}"/>
              </a:ext>
            </a:extLst>
          </p:cNvPr>
          <p:cNvSpPr>
            <a:spLocks noGrp="1"/>
          </p:cNvSpPr>
          <p:nvPr>
            <p:ph idx="1"/>
          </p:nvPr>
        </p:nvSpPr>
        <p:spPr/>
        <p:txBody>
          <a:bodyPr/>
          <a:lstStyle/>
          <a:p>
            <a:r>
              <a:rPr lang="en-US" dirty="0"/>
              <a:t>Based on predicate logic and an axiomatic way of finding solutions.</a:t>
            </a:r>
          </a:p>
          <a:p>
            <a:pPr lvl="1"/>
            <a:r>
              <a:rPr lang="en-US" dirty="0"/>
              <a:t>The goal is often to find specific relationships that are true, starting with basic</a:t>
            </a:r>
          </a:p>
          <a:p>
            <a:r>
              <a:rPr lang="en-US" dirty="0"/>
              <a:t>Relations that are always true. Such a basic truth is called an axiom.</a:t>
            </a:r>
          </a:p>
          <a:p>
            <a:pPr lvl="1"/>
            <a:r>
              <a:rPr lang="en-US" dirty="0"/>
              <a:t>Perhaps the best known logic programming language is Prolog.</a:t>
            </a:r>
          </a:p>
        </p:txBody>
      </p:sp>
      <p:sp>
        <p:nvSpPr>
          <p:cNvPr id="4" name="Footer Placeholder 3">
            <a:extLst>
              <a:ext uri="{FF2B5EF4-FFF2-40B4-BE49-F238E27FC236}">
                <a16:creationId xmlns:a16="http://schemas.microsoft.com/office/drawing/2014/main" id="{F1669940-078B-4F53-9D5A-CC489D06E371}"/>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46FEA74A-D95A-423C-8D54-D7DF95031C8A}"/>
              </a:ext>
            </a:extLst>
          </p:cNvPr>
          <p:cNvSpPr>
            <a:spLocks noGrp="1"/>
          </p:cNvSpPr>
          <p:nvPr>
            <p:ph type="sldNum" sz="quarter" idx="12"/>
          </p:nvPr>
        </p:nvSpPr>
        <p:spPr/>
        <p:txBody>
          <a:bodyPr/>
          <a:lstStyle/>
          <a:p>
            <a:fld id="{E29BF8A0-881F-9B42-8DF7-7F4C738CBC54}" type="slidenum">
              <a:rPr lang="en-US" smtClean="0"/>
              <a:t>32</a:t>
            </a:fld>
            <a:endParaRPr lang="en-US"/>
          </a:p>
        </p:txBody>
      </p:sp>
      <p:pic>
        <p:nvPicPr>
          <p:cNvPr id="7" name="Picture 6">
            <a:extLst>
              <a:ext uri="{FF2B5EF4-FFF2-40B4-BE49-F238E27FC236}">
                <a16:creationId xmlns:a16="http://schemas.microsoft.com/office/drawing/2014/main" id="{0CB03F4F-D357-42B2-A38C-E682C26EA6D5}"/>
              </a:ext>
            </a:extLst>
          </p:cNvPr>
          <p:cNvPicPr>
            <a:picLocks noChangeAspect="1"/>
          </p:cNvPicPr>
          <p:nvPr/>
        </p:nvPicPr>
        <p:blipFill>
          <a:blip r:embed="rId2"/>
          <a:stretch>
            <a:fillRect/>
          </a:stretch>
        </p:blipFill>
        <p:spPr>
          <a:xfrm>
            <a:off x="1990718" y="3537273"/>
            <a:ext cx="4221824" cy="2701601"/>
          </a:xfrm>
          <a:prstGeom prst="rect">
            <a:avLst/>
          </a:prstGeom>
        </p:spPr>
      </p:pic>
    </p:spTree>
    <p:extLst>
      <p:ext uri="{BB962C8B-B14F-4D97-AF65-F5344CB8AC3E}">
        <p14:creationId xmlns:p14="http://schemas.microsoft.com/office/powerpoint/2010/main" val="159172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BD9C-5082-42CC-9AF9-869ED91D5063}"/>
              </a:ext>
            </a:extLst>
          </p:cNvPr>
          <p:cNvSpPr>
            <a:spLocks noGrp="1"/>
          </p:cNvSpPr>
          <p:nvPr>
            <p:ph type="title"/>
          </p:nvPr>
        </p:nvSpPr>
        <p:spPr/>
        <p:txBody>
          <a:bodyPr/>
          <a:lstStyle/>
          <a:p>
            <a:r>
              <a:rPr lang="en-US" dirty="0"/>
              <a:t>Dataflow Programming</a:t>
            </a:r>
          </a:p>
        </p:txBody>
      </p:sp>
      <p:sp>
        <p:nvSpPr>
          <p:cNvPr id="3" name="Content Placeholder 2">
            <a:extLst>
              <a:ext uri="{FF2B5EF4-FFF2-40B4-BE49-F238E27FC236}">
                <a16:creationId xmlns:a16="http://schemas.microsoft.com/office/drawing/2014/main" id="{44FD9F33-4643-45BC-A689-71624D44F1F5}"/>
              </a:ext>
            </a:extLst>
          </p:cNvPr>
          <p:cNvSpPr>
            <a:spLocks noGrp="1"/>
          </p:cNvSpPr>
          <p:nvPr>
            <p:ph idx="1"/>
          </p:nvPr>
        </p:nvSpPr>
        <p:spPr/>
        <p:txBody>
          <a:bodyPr/>
          <a:lstStyle/>
          <a:p>
            <a:r>
              <a:rPr lang="en-US" dirty="0"/>
              <a:t>Computation is modeled as a ‘flow/stream of information’ – as a directed graph – between different operations.</a:t>
            </a:r>
          </a:p>
          <a:p>
            <a:pPr lvl="1"/>
            <a:r>
              <a:rPr lang="en-US" dirty="0"/>
              <a:t>Explicitly defined input and output connect the operations.</a:t>
            </a:r>
          </a:p>
          <a:p>
            <a:pPr lvl="1"/>
            <a:r>
              <a:rPr lang="en-US" dirty="0"/>
              <a:t>Each operation can be though of as a ‘black box’ function.</a:t>
            </a:r>
          </a:p>
          <a:p>
            <a:pPr lvl="1"/>
            <a:r>
              <a:rPr lang="en-US" dirty="0"/>
              <a:t>In that sense, dataflow programming shares some features of functional programming.</a:t>
            </a:r>
          </a:p>
          <a:p>
            <a:r>
              <a:rPr lang="en-US" dirty="0"/>
              <a:t>A common example is a spread sheet program which has columns of data that are affected by other columns of data.</a:t>
            </a:r>
          </a:p>
        </p:txBody>
      </p:sp>
      <p:sp>
        <p:nvSpPr>
          <p:cNvPr id="4" name="Footer Placeholder 3">
            <a:extLst>
              <a:ext uri="{FF2B5EF4-FFF2-40B4-BE49-F238E27FC236}">
                <a16:creationId xmlns:a16="http://schemas.microsoft.com/office/drawing/2014/main" id="{CEC1F25B-FB54-468D-9893-537135250415}"/>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98CE86CE-0DE4-4315-8B21-E8A850A86A0F}"/>
              </a:ext>
            </a:extLst>
          </p:cNvPr>
          <p:cNvSpPr>
            <a:spLocks noGrp="1"/>
          </p:cNvSpPr>
          <p:nvPr>
            <p:ph type="sldNum" sz="quarter" idx="12"/>
          </p:nvPr>
        </p:nvSpPr>
        <p:spPr/>
        <p:txBody>
          <a:bodyPr/>
          <a:lstStyle/>
          <a:p>
            <a:fld id="{E29BF8A0-881F-9B42-8DF7-7F4C738CBC54}" type="slidenum">
              <a:rPr lang="en-US" smtClean="0"/>
              <a:t>33</a:t>
            </a:fld>
            <a:endParaRPr lang="en-US"/>
          </a:p>
        </p:txBody>
      </p:sp>
    </p:spTree>
    <p:extLst>
      <p:ext uri="{BB962C8B-B14F-4D97-AF65-F5344CB8AC3E}">
        <p14:creationId xmlns:p14="http://schemas.microsoft.com/office/powerpoint/2010/main" val="2997050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4450-2CCB-4EB0-8DAE-340030D6D91D}"/>
              </a:ext>
            </a:extLst>
          </p:cNvPr>
          <p:cNvSpPr>
            <a:spLocks noGrp="1"/>
          </p:cNvSpPr>
          <p:nvPr>
            <p:ph type="title"/>
          </p:nvPr>
        </p:nvSpPr>
        <p:spPr/>
        <p:txBody>
          <a:bodyPr/>
          <a:lstStyle/>
          <a:p>
            <a:r>
              <a:rPr lang="en-US" dirty="0"/>
              <a:t>Reactive Programming</a:t>
            </a:r>
          </a:p>
        </p:txBody>
      </p:sp>
      <p:sp>
        <p:nvSpPr>
          <p:cNvPr id="3" name="Content Placeholder 2">
            <a:extLst>
              <a:ext uri="{FF2B5EF4-FFF2-40B4-BE49-F238E27FC236}">
                <a16:creationId xmlns:a16="http://schemas.microsoft.com/office/drawing/2014/main" id="{08C2F26B-36D1-4511-B5CA-C2DF107A6C2F}"/>
              </a:ext>
            </a:extLst>
          </p:cNvPr>
          <p:cNvSpPr>
            <a:spLocks noGrp="1"/>
          </p:cNvSpPr>
          <p:nvPr>
            <p:ph idx="1"/>
          </p:nvPr>
        </p:nvSpPr>
        <p:spPr/>
        <p:txBody>
          <a:bodyPr>
            <a:normAutofit/>
          </a:bodyPr>
          <a:lstStyle/>
          <a:p>
            <a:r>
              <a:rPr lang="en-US" dirty="0"/>
              <a:t>A declarative, dataflow programming paradigm where it becomes very easy to propagate changes in data.</a:t>
            </a:r>
          </a:p>
          <a:p>
            <a:pPr lvl="1"/>
            <a:r>
              <a:rPr lang="en-US" dirty="0"/>
              <a:t>As an overly simplistic idea, consider a statement such as x = y + z</a:t>
            </a:r>
          </a:p>
          <a:p>
            <a:pPr lvl="1"/>
            <a:r>
              <a:rPr lang="en-US" dirty="0"/>
              <a:t>In traditional imperative programming, the x is assigned the sum of the values of y and z. If the value(s) of y and/or z changes, the value of x is not affected.</a:t>
            </a:r>
          </a:p>
          <a:p>
            <a:pPr lvl="1"/>
            <a:r>
              <a:rPr lang="en-US" dirty="0"/>
              <a:t>In reactive programming, the value of x is automatically updated whenever y and/or z change.</a:t>
            </a:r>
          </a:p>
          <a:p>
            <a:r>
              <a:rPr lang="en-US" dirty="0"/>
              <a:t>Reactive programming is extremely useful in interactive applications.</a:t>
            </a:r>
          </a:p>
        </p:txBody>
      </p:sp>
      <p:sp>
        <p:nvSpPr>
          <p:cNvPr id="4" name="Footer Placeholder 3">
            <a:extLst>
              <a:ext uri="{FF2B5EF4-FFF2-40B4-BE49-F238E27FC236}">
                <a16:creationId xmlns:a16="http://schemas.microsoft.com/office/drawing/2014/main" id="{EAF3EA7D-5A88-4551-A3D3-51812885DE2F}"/>
              </a:ext>
            </a:extLst>
          </p:cNvPr>
          <p:cNvSpPr>
            <a:spLocks noGrp="1"/>
          </p:cNvSpPr>
          <p:nvPr>
            <p:ph type="ftr" sz="quarter" idx="11"/>
          </p:nvPr>
        </p:nvSpPr>
        <p:spPr/>
        <p:txBody>
          <a:bodyPr/>
          <a:lstStyle/>
          <a:p>
            <a:r>
              <a:rPr lang="en-US" dirty="0"/>
              <a:t>(c) P Pawar - SUNY Korea, R Banerjee - SBU - CSE 216, Elsevier</a:t>
            </a:r>
          </a:p>
        </p:txBody>
      </p:sp>
      <p:sp>
        <p:nvSpPr>
          <p:cNvPr id="5" name="Slide Number Placeholder 4">
            <a:extLst>
              <a:ext uri="{FF2B5EF4-FFF2-40B4-BE49-F238E27FC236}">
                <a16:creationId xmlns:a16="http://schemas.microsoft.com/office/drawing/2014/main" id="{6D995D45-022E-4F5E-9A22-066F5977BDB8}"/>
              </a:ext>
            </a:extLst>
          </p:cNvPr>
          <p:cNvSpPr>
            <a:spLocks noGrp="1"/>
          </p:cNvSpPr>
          <p:nvPr>
            <p:ph type="sldNum" sz="quarter" idx="12"/>
          </p:nvPr>
        </p:nvSpPr>
        <p:spPr/>
        <p:txBody>
          <a:bodyPr/>
          <a:lstStyle/>
          <a:p>
            <a:fld id="{E29BF8A0-881F-9B42-8DF7-7F4C738CBC54}" type="slidenum">
              <a:rPr lang="en-US" smtClean="0"/>
              <a:t>34</a:t>
            </a:fld>
            <a:endParaRPr lang="en-US" dirty="0"/>
          </a:p>
        </p:txBody>
      </p:sp>
    </p:spTree>
    <p:extLst>
      <p:ext uri="{BB962C8B-B14F-4D97-AF65-F5344CB8AC3E}">
        <p14:creationId xmlns:p14="http://schemas.microsoft.com/office/powerpoint/2010/main" val="2515453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5">
            <a:extLst>
              <a:ext uri="{FF2B5EF4-FFF2-40B4-BE49-F238E27FC236}">
                <a16:creationId xmlns:a16="http://schemas.microsoft.com/office/drawing/2014/main" id="{368F1E3E-11BE-419C-917C-C5D280E9026C}"/>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14344" name="Rectangle 8">
            <a:extLst>
              <a:ext uri="{FF2B5EF4-FFF2-40B4-BE49-F238E27FC236}">
                <a16:creationId xmlns:a16="http://schemas.microsoft.com/office/drawing/2014/main" id="{DF2919BC-8834-4443-9C21-83651B3572DA}"/>
              </a:ext>
            </a:extLst>
          </p:cNvPr>
          <p:cNvSpPr>
            <a:spLocks noGrp="1" noChangeArrowheads="1"/>
          </p:cNvSpPr>
          <p:nvPr>
            <p:ph type="title"/>
          </p:nvPr>
        </p:nvSpPr>
        <p:spPr>
          <a:xfrm>
            <a:off x="406400" y="581025"/>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Compilation vs. Interpretation</a:t>
            </a:r>
          </a:p>
        </p:txBody>
      </p:sp>
      <p:sp>
        <p:nvSpPr>
          <p:cNvPr id="14345" name="Rectangle 9">
            <a:extLst>
              <a:ext uri="{FF2B5EF4-FFF2-40B4-BE49-F238E27FC236}">
                <a16:creationId xmlns:a16="http://schemas.microsoft.com/office/drawing/2014/main" id="{05C6D8E6-F966-464D-9617-271D72C55BE0}"/>
              </a:ext>
            </a:extLst>
          </p:cNvPr>
          <p:cNvSpPr>
            <a:spLocks noGrp="1" noChangeArrowheads="1"/>
          </p:cNvSpPr>
          <p:nvPr>
            <p:ph type="body" idx="1"/>
          </p:nvPr>
        </p:nvSpPr>
        <p:spPr>
          <a:xfrm>
            <a:off x="685800" y="1823621"/>
            <a:ext cx="7772400" cy="3210757"/>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eaLnBrk="1" hangingPunct="1">
              <a:buFont typeface="Times New Roman" charset="0"/>
              <a:buChar char="•"/>
              <a:defRPr/>
            </a:pPr>
            <a:r>
              <a:rPr lang="en-US" sz="2800" dirty="0">
                <a:ea typeface="+mn-ea"/>
                <a:sym typeface="Times New Roman" charset="0"/>
              </a:rPr>
              <a:t>Compilation vs. interpretation</a:t>
            </a:r>
          </a:p>
          <a:p>
            <a:pPr marL="782638" lvl="1" eaLnBrk="1" hangingPunct="1">
              <a:buFont typeface="Times New Roman" charset="0"/>
              <a:buChar char="–"/>
              <a:defRPr/>
            </a:pPr>
            <a:r>
              <a:rPr lang="en-US" sz="2400" dirty="0">
                <a:ea typeface="+mn-ea"/>
                <a:sym typeface="Times New Roman" charset="0"/>
              </a:rPr>
              <a:t>not opposites</a:t>
            </a:r>
          </a:p>
          <a:p>
            <a:pPr marL="782638" lvl="1" eaLnBrk="1" hangingPunct="1">
              <a:buFont typeface="Times New Roman" charset="0"/>
              <a:buChar char="–"/>
              <a:defRPr/>
            </a:pPr>
            <a:r>
              <a:rPr lang="en-US" sz="2400" dirty="0">
                <a:ea typeface="+mn-ea"/>
                <a:sym typeface="Times New Roman" charset="0"/>
              </a:rPr>
              <a:t>not a clear-cut distinction</a:t>
            </a:r>
          </a:p>
          <a:p>
            <a:pPr eaLnBrk="1" hangingPunct="1">
              <a:buFont typeface="Times New Roman" charset="0"/>
              <a:buChar char="•"/>
              <a:defRPr/>
            </a:pPr>
            <a:r>
              <a:rPr lang="en-US" sz="2800" dirty="0">
                <a:ea typeface="+mn-ea"/>
                <a:sym typeface="Times New Roman" charset="0"/>
              </a:rPr>
              <a:t>Pure Compilation</a:t>
            </a:r>
          </a:p>
          <a:p>
            <a:pPr marL="782638" lvl="1" eaLnBrk="1" hangingPunct="1">
              <a:buFont typeface="Times New Roman" charset="0"/>
              <a:buChar char="–"/>
              <a:defRPr/>
            </a:pPr>
            <a:r>
              <a:rPr lang="en-US" sz="2400" dirty="0">
                <a:ea typeface="+mn-ea"/>
                <a:sym typeface="Times New Roman" charset="0"/>
              </a:rPr>
              <a:t>The compiler translates the high-level source program into an equivalent target program (typically in machine language), and then goes away:</a:t>
            </a:r>
          </a:p>
        </p:txBody>
      </p:sp>
      <p:pic>
        <p:nvPicPr>
          <p:cNvPr id="14346" name="Picture 10">
            <a:extLst>
              <a:ext uri="{FF2B5EF4-FFF2-40B4-BE49-F238E27FC236}">
                <a16:creationId xmlns:a16="http://schemas.microsoft.com/office/drawing/2014/main" id="{A6658F4B-4178-4A68-80CC-9B98678503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181600"/>
            <a:ext cx="73533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3">
            <a:extLst>
              <a:ext uri="{FF2B5EF4-FFF2-40B4-BE49-F238E27FC236}">
                <a16:creationId xmlns:a16="http://schemas.microsoft.com/office/drawing/2014/main" id="{26F78D59-518D-4A27-887E-51D741757A5B}"/>
              </a:ext>
            </a:extLst>
          </p:cNvPr>
          <p:cNvSpPr>
            <a:spLocks noGrp="1"/>
          </p:cNvSpPr>
          <p:nvPr>
            <p:ph type="ftr" sz="quarter" idx="11"/>
          </p:nvPr>
        </p:nvSpPr>
        <p:spPr>
          <a:xfrm>
            <a:off x="2764639"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2B0C00D3-42EE-4DF7-B49E-5E352F11D537}"/>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8">
            <a:extLst>
              <a:ext uri="{FF2B5EF4-FFF2-40B4-BE49-F238E27FC236}">
                <a16:creationId xmlns:a16="http://schemas.microsoft.com/office/drawing/2014/main" id="{FCE03A50-C412-4DAD-987F-02797A5FA965}"/>
              </a:ext>
            </a:extLst>
          </p:cNvPr>
          <p:cNvSpPr>
            <a:spLocks noGrp="1" noChangeArrowheads="1"/>
          </p:cNvSpPr>
          <p:nvPr>
            <p:ph type="title"/>
          </p:nvPr>
        </p:nvSpPr>
        <p:spPr>
          <a:xfrm>
            <a:off x="436717" y="609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Pure Interpretation</a:t>
            </a:r>
          </a:p>
        </p:txBody>
      </p:sp>
      <p:sp>
        <p:nvSpPr>
          <p:cNvPr id="15369" name="Rectangle 9">
            <a:extLst>
              <a:ext uri="{FF2B5EF4-FFF2-40B4-BE49-F238E27FC236}">
                <a16:creationId xmlns:a16="http://schemas.microsoft.com/office/drawing/2014/main" id="{4652B7EF-7B5C-4B34-83AC-DDF4FA8B075B}"/>
              </a:ext>
            </a:extLst>
          </p:cNvPr>
          <p:cNvSpPr>
            <a:spLocks noGrp="1" noChangeArrowheads="1"/>
          </p:cNvSpPr>
          <p:nvPr>
            <p:ph type="body" idx="1"/>
          </p:nvPr>
        </p:nvSpPr>
        <p:spPr>
          <a:xfrm>
            <a:off x="609600" y="1866900"/>
            <a:ext cx="7772400" cy="43815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a:buFont typeface="Times New Roman" charset="0"/>
              <a:buChar char="•"/>
              <a:defRPr/>
            </a:pPr>
            <a:r>
              <a:rPr lang="en-US" sz="2800" dirty="0">
                <a:sym typeface="Times New Roman" charset="0"/>
              </a:rPr>
              <a:t>Interpreter stays around for the execution of the program</a:t>
            </a:r>
          </a:p>
          <a:p>
            <a:pPr>
              <a:buFont typeface="Times New Roman" charset="0"/>
              <a:buChar char="•"/>
              <a:defRPr/>
            </a:pPr>
            <a:r>
              <a:rPr lang="en-US" sz="2800" dirty="0">
                <a:sym typeface="Times New Roman" charset="0"/>
              </a:rPr>
              <a:t>Interpreter is the locus of control during execution</a:t>
            </a:r>
          </a:p>
          <a:p>
            <a:pPr eaLnBrk="1" hangingPunct="1">
              <a:buFont typeface="Times New Roman" charset="0"/>
              <a:buChar char="•"/>
              <a:defRPr/>
            </a:pPr>
            <a:endParaRPr lang="en-US" sz="3200" dirty="0">
              <a:ea typeface="+mn-ea"/>
              <a:sym typeface="Times New Roman" charset="0"/>
            </a:endParaRPr>
          </a:p>
        </p:txBody>
      </p:sp>
      <p:pic>
        <p:nvPicPr>
          <p:cNvPr id="15370" name="Picture 10">
            <a:extLst>
              <a:ext uri="{FF2B5EF4-FFF2-40B4-BE49-F238E27FC236}">
                <a16:creationId xmlns:a16="http://schemas.microsoft.com/office/drawing/2014/main" id="{17CB91BF-FAB9-4663-9505-C58327476BA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95800"/>
            <a:ext cx="64484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3">
            <a:extLst>
              <a:ext uri="{FF2B5EF4-FFF2-40B4-BE49-F238E27FC236}">
                <a16:creationId xmlns:a16="http://schemas.microsoft.com/office/drawing/2014/main" id="{9743BC9D-2B91-44C6-95F8-B3C35D5CBFB2}"/>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1B8AE682-57F6-44B1-BBF3-279008FE08EF}"/>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5">
            <a:extLst>
              <a:ext uri="{FF2B5EF4-FFF2-40B4-BE49-F238E27FC236}">
                <a16:creationId xmlns:a16="http://schemas.microsoft.com/office/drawing/2014/main" id="{C5062555-A723-4670-B543-B6D272A080C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16393" name="Rectangle 9">
            <a:extLst>
              <a:ext uri="{FF2B5EF4-FFF2-40B4-BE49-F238E27FC236}">
                <a16:creationId xmlns:a16="http://schemas.microsoft.com/office/drawing/2014/main" id="{45A1D543-D884-44FB-ADC6-462CBADC6A02}"/>
              </a:ext>
            </a:extLst>
          </p:cNvPr>
          <p:cNvSpPr>
            <a:spLocks noGrp="1" noChangeArrowheads="1"/>
          </p:cNvSpPr>
          <p:nvPr>
            <p:ph type="body" idx="1"/>
          </p:nvPr>
        </p:nvSpPr>
        <p:spPr>
          <a:xfrm>
            <a:off x="685800" y="1834278"/>
            <a:ext cx="7772400" cy="5334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buFont typeface="Times New Roman" charset="0"/>
              <a:buChar char="•"/>
              <a:defRPr/>
            </a:pPr>
            <a:r>
              <a:rPr lang="en-US" sz="3200" dirty="0">
                <a:ea typeface="+mn-ea"/>
                <a:sym typeface="Times New Roman" charset="0"/>
              </a:rPr>
              <a:t>Interpretation:</a:t>
            </a:r>
          </a:p>
          <a:p>
            <a:pPr marL="782638" lvl="1" eaLnBrk="1" hangingPunct="1">
              <a:buFont typeface="Times New Roman" charset="0"/>
              <a:buChar char="–"/>
              <a:defRPr/>
            </a:pPr>
            <a:r>
              <a:rPr lang="en-US" sz="2800" dirty="0">
                <a:ea typeface="+mn-ea"/>
                <a:sym typeface="Times New Roman" charset="0"/>
              </a:rPr>
              <a:t>Greater flexibility</a:t>
            </a:r>
          </a:p>
          <a:p>
            <a:pPr marL="782638" lvl="1" eaLnBrk="1" hangingPunct="1">
              <a:buFont typeface="Times New Roman" charset="0"/>
              <a:buChar char="–"/>
              <a:defRPr/>
            </a:pPr>
            <a:r>
              <a:rPr lang="en-US" sz="2800" dirty="0">
                <a:ea typeface="+mn-ea"/>
                <a:sym typeface="Times New Roman" charset="0"/>
              </a:rPr>
              <a:t>Better diagnostics (error messages)</a:t>
            </a:r>
          </a:p>
          <a:p>
            <a:pPr marL="782638" lvl="1" eaLnBrk="1" hangingPunct="1">
              <a:buFont typeface="Times New Roman" charset="0"/>
              <a:buChar char="–"/>
              <a:defRPr/>
            </a:pPr>
            <a:endParaRPr lang="en-US" sz="2800" dirty="0">
              <a:ea typeface="+mn-ea"/>
              <a:sym typeface="Times New Roman" charset="0"/>
            </a:endParaRPr>
          </a:p>
          <a:p>
            <a:pPr eaLnBrk="1" hangingPunct="1">
              <a:buFont typeface="Times New Roman" charset="0"/>
              <a:buChar char="•"/>
              <a:defRPr/>
            </a:pPr>
            <a:r>
              <a:rPr lang="en-US" sz="3200" dirty="0">
                <a:ea typeface="+mn-ea"/>
                <a:sym typeface="Times New Roman" charset="0"/>
              </a:rPr>
              <a:t>Compilation</a:t>
            </a:r>
          </a:p>
          <a:p>
            <a:pPr marL="782638" lvl="1" eaLnBrk="1" hangingPunct="1">
              <a:buFont typeface="Times New Roman" charset="0"/>
              <a:buChar char="–"/>
              <a:defRPr/>
            </a:pPr>
            <a:r>
              <a:rPr lang="en-US" sz="2800" dirty="0">
                <a:ea typeface="+mn-ea"/>
                <a:sym typeface="Times New Roman" charset="0"/>
              </a:rPr>
              <a:t> Better performance</a:t>
            </a:r>
          </a:p>
        </p:txBody>
      </p:sp>
      <p:sp>
        <p:nvSpPr>
          <p:cNvPr id="3" name="Title 2">
            <a:extLst>
              <a:ext uri="{FF2B5EF4-FFF2-40B4-BE49-F238E27FC236}">
                <a16:creationId xmlns:a16="http://schemas.microsoft.com/office/drawing/2014/main" id="{18903607-CC7D-4147-B359-ED119D17B011}"/>
              </a:ext>
            </a:extLst>
          </p:cNvPr>
          <p:cNvSpPr>
            <a:spLocks noGrp="1"/>
          </p:cNvSpPr>
          <p:nvPr>
            <p:ph type="title"/>
          </p:nvPr>
        </p:nvSpPr>
        <p:spPr/>
        <p:txBody>
          <a:bodyPr/>
          <a:lstStyle/>
          <a:p>
            <a:r>
              <a:rPr lang="en-US" dirty="0">
                <a:sym typeface="Arial Black" charset="0"/>
              </a:rPr>
              <a:t>Compilation vs. Interpretation</a:t>
            </a:r>
            <a:endParaRPr lang="en-US" dirty="0"/>
          </a:p>
        </p:txBody>
      </p:sp>
      <p:sp>
        <p:nvSpPr>
          <p:cNvPr id="12" name="Footer Placeholder 3">
            <a:extLst>
              <a:ext uri="{FF2B5EF4-FFF2-40B4-BE49-F238E27FC236}">
                <a16:creationId xmlns:a16="http://schemas.microsoft.com/office/drawing/2014/main" id="{FDD1300E-84A2-4A9E-BA9F-827DCD04CF43}"/>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3" name="Slide Number Placeholder 4">
            <a:extLst>
              <a:ext uri="{FF2B5EF4-FFF2-40B4-BE49-F238E27FC236}">
                <a16:creationId xmlns:a16="http://schemas.microsoft.com/office/drawing/2014/main" id="{0EF85A72-2DB8-4B75-9D27-27BED39463EF}"/>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5">
            <a:extLst>
              <a:ext uri="{FF2B5EF4-FFF2-40B4-BE49-F238E27FC236}">
                <a16:creationId xmlns:a16="http://schemas.microsoft.com/office/drawing/2014/main" id="{5DD46746-CF64-40FE-AE9A-C6EE8EC86C69}"/>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17416" name="Rectangle 8">
            <a:extLst>
              <a:ext uri="{FF2B5EF4-FFF2-40B4-BE49-F238E27FC236}">
                <a16:creationId xmlns:a16="http://schemas.microsoft.com/office/drawing/2014/main" id="{505EEAEA-02EC-440C-B554-0FAA23684A25}"/>
              </a:ext>
            </a:extLst>
          </p:cNvPr>
          <p:cNvSpPr>
            <a:spLocks noGrp="1" noChangeArrowheads="1"/>
          </p:cNvSpPr>
          <p:nvPr>
            <p:ph type="title"/>
          </p:nvPr>
        </p:nvSpPr>
        <p:spPr>
          <a:xfrm>
            <a:off x="406400" y="471678"/>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Compilation vs. Interpretation</a:t>
            </a:r>
          </a:p>
        </p:txBody>
      </p:sp>
      <p:sp>
        <p:nvSpPr>
          <p:cNvPr id="17417" name="Rectangle 9">
            <a:extLst>
              <a:ext uri="{FF2B5EF4-FFF2-40B4-BE49-F238E27FC236}">
                <a16:creationId xmlns:a16="http://schemas.microsoft.com/office/drawing/2014/main" id="{94FA4A36-2A27-438E-979C-5BC48FA8431B}"/>
              </a:ext>
            </a:extLst>
          </p:cNvPr>
          <p:cNvSpPr>
            <a:spLocks noGrp="1" noChangeArrowheads="1"/>
          </p:cNvSpPr>
          <p:nvPr>
            <p:ph type="body" idx="1"/>
          </p:nvPr>
        </p:nvSpPr>
        <p:spPr>
          <a:xfrm>
            <a:off x="800100" y="1696257"/>
            <a:ext cx="7772400" cy="2743200"/>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eaLnBrk="1" hangingPunct="1">
              <a:buFont typeface="Times New Roman" charset="0"/>
              <a:buChar char="•"/>
              <a:defRPr/>
            </a:pPr>
            <a:r>
              <a:rPr lang="en-US" sz="2400" dirty="0">
                <a:ea typeface="+mn-ea"/>
                <a:sym typeface="Times New Roman" charset="0"/>
              </a:rPr>
              <a:t>Common case is compilation or simple pre-processing, followed by interpretation</a:t>
            </a:r>
          </a:p>
          <a:p>
            <a:pPr eaLnBrk="1" hangingPunct="1">
              <a:buFont typeface="Times New Roman" charset="0"/>
              <a:buChar char="•"/>
              <a:defRPr/>
            </a:pPr>
            <a:r>
              <a:rPr lang="en-US" sz="2400" dirty="0">
                <a:ea typeface="+mn-ea"/>
                <a:sym typeface="Times New Roman" charset="0"/>
              </a:rPr>
              <a:t>Most language implementations include a mixture of both compilation and interpretation</a:t>
            </a:r>
          </a:p>
          <a:p>
            <a:pPr eaLnBrk="1" hangingPunct="1">
              <a:buFont typeface="Times New Roman" charset="0"/>
              <a:buNone/>
              <a:defRPr/>
            </a:pPr>
            <a:r>
              <a:rPr lang="en-US" sz="3200" dirty="0">
                <a:ea typeface="+mn-ea"/>
                <a:sym typeface="Times New Roman" charset="0"/>
              </a:rPr>
              <a:t> </a:t>
            </a:r>
          </a:p>
        </p:txBody>
      </p:sp>
      <p:pic>
        <p:nvPicPr>
          <p:cNvPr id="11" name="Picture 7">
            <a:extLst>
              <a:ext uri="{FF2B5EF4-FFF2-40B4-BE49-F238E27FC236}">
                <a16:creationId xmlns:a16="http://schemas.microsoft.com/office/drawing/2014/main" id="{0C8B1690-F900-4937-BD62-38A11B6EB286}"/>
              </a:ext>
            </a:extLst>
          </p:cNvPr>
          <p:cNvPicPr>
            <a:picLocks noChangeAspect="1" noChangeArrowheads="1"/>
          </p:cNvPicPr>
          <p:nvPr/>
        </p:nvPicPr>
        <p:blipFill>
          <a:blip r:embed="rId2"/>
          <a:srcRect/>
          <a:stretch>
            <a:fillRect/>
          </a:stretch>
        </p:blipFill>
        <p:spPr bwMode="auto">
          <a:xfrm>
            <a:off x="884246" y="3790143"/>
            <a:ext cx="6521349" cy="232571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12" name="Footer Placeholder 3">
            <a:extLst>
              <a:ext uri="{FF2B5EF4-FFF2-40B4-BE49-F238E27FC236}">
                <a16:creationId xmlns:a16="http://schemas.microsoft.com/office/drawing/2014/main" id="{E0C5FD74-06A2-4BDC-A7B1-DC1CA20CD62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3" name="Slide Number Placeholder 4">
            <a:extLst>
              <a:ext uri="{FF2B5EF4-FFF2-40B4-BE49-F238E27FC236}">
                <a16:creationId xmlns:a16="http://schemas.microsoft.com/office/drawing/2014/main" id="{57EC5CA7-BA2A-47C4-A40D-F54C94A38C25}"/>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5">
            <a:extLst>
              <a:ext uri="{FF2B5EF4-FFF2-40B4-BE49-F238E27FC236}">
                <a16:creationId xmlns:a16="http://schemas.microsoft.com/office/drawing/2014/main" id="{5E451C20-05C5-4758-A14E-38E2D384C837}"/>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20488" name="Rectangle 8">
            <a:extLst>
              <a:ext uri="{FF2B5EF4-FFF2-40B4-BE49-F238E27FC236}">
                <a16:creationId xmlns:a16="http://schemas.microsoft.com/office/drawing/2014/main" id="{4AC3FFBE-EC8B-4187-A530-1FD72D19DCCD}"/>
              </a:ext>
            </a:extLst>
          </p:cNvPr>
          <p:cNvSpPr>
            <a:spLocks noGrp="1" noChangeArrowheads="1"/>
          </p:cNvSpPr>
          <p:nvPr>
            <p:ph type="title"/>
          </p:nvPr>
        </p:nvSpPr>
        <p:spPr>
          <a:xfrm>
            <a:off x="406400" y="479024"/>
            <a:ext cx="8509000" cy="1295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Preprocessor</a:t>
            </a:r>
          </a:p>
        </p:txBody>
      </p:sp>
      <p:sp>
        <p:nvSpPr>
          <p:cNvPr id="20489" name="Rectangle 9">
            <a:extLst>
              <a:ext uri="{FF2B5EF4-FFF2-40B4-BE49-F238E27FC236}">
                <a16:creationId xmlns:a16="http://schemas.microsoft.com/office/drawing/2014/main" id="{D9C4AD72-313F-4EA5-8D29-73EDE775F9A8}"/>
              </a:ext>
            </a:extLst>
          </p:cNvPr>
          <p:cNvSpPr>
            <a:spLocks noGrp="1" noChangeArrowheads="1"/>
          </p:cNvSpPr>
          <p:nvPr>
            <p:ph type="body" idx="1"/>
          </p:nvPr>
        </p:nvSpPr>
        <p:spPr>
          <a:xfrm>
            <a:off x="406400" y="1820662"/>
            <a:ext cx="6039296" cy="4343400"/>
          </a:xfrm>
          <a:extLst>
            <a:ext uri="{91240B29-F687-4F45-9708-019B960494DF}">
              <a14:hiddenLine xmlns:a14="http://schemas.microsoft.com/office/drawing/2010/main" w="9525">
                <a:solidFill>
                  <a:schemeClr val="tx1"/>
                </a:solidFill>
                <a:miter lim="800000"/>
                <a:headEnd/>
                <a:tailEnd/>
              </a14:hiddenLine>
            </a:ext>
          </a:extLst>
        </p:spPr>
        <p:txBody>
          <a:bodyPr rIns="132080">
            <a:normAutofit fontScale="92500" lnSpcReduction="20000"/>
          </a:bodyPr>
          <a:lstStyle/>
          <a:p>
            <a:pPr lvl="1">
              <a:lnSpc>
                <a:spcPct val="100000"/>
              </a:lnSpc>
              <a:buFont typeface="Arial" panose="020B0604020202020204" pitchFamily="34" charset="0"/>
              <a:buChar char="•"/>
              <a:defRPr/>
            </a:pPr>
            <a:r>
              <a:rPr lang="en-US" sz="2400" dirty="0">
                <a:sym typeface="Times New Roman" charset="0"/>
              </a:rPr>
              <a:t>Removes comments and white space</a:t>
            </a:r>
          </a:p>
          <a:p>
            <a:pPr lvl="1">
              <a:lnSpc>
                <a:spcPct val="100000"/>
              </a:lnSpc>
              <a:buFont typeface="Arial" panose="020B0604020202020204" pitchFamily="34" charset="0"/>
              <a:buChar char="•"/>
              <a:defRPr/>
            </a:pPr>
            <a:r>
              <a:rPr lang="en-US" sz="2400" dirty="0">
                <a:sym typeface="Times New Roman" charset="0"/>
              </a:rPr>
              <a:t>Groups characters into tokens (keywords, identifiers, numbers, symbols)</a:t>
            </a:r>
          </a:p>
          <a:p>
            <a:pPr lvl="1">
              <a:lnSpc>
                <a:spcPct val="100000"/>
              </a:lnSpc>
              <a:buFont typeface="Arial" panose="020B0604020202020204" pitchFamily="34" charset="0"/>
              <a:buChar char="•"/>
              <a:defRPr/>
            </a:pPr>
            <a:r>
              <a:rPr lang="en-US" sz="2400" dirty="0">
                <a:sym typeface="Times New Roman" charset="0"/>
              </a:rPr>
              <a:t>Expands abbreviations in the style of a macro assembler</a:t>
            </a:r>
          </a:p>
          <a:p>
            <a:pPr lvl="1">
              <a:lnSpc>
                <a:spcPct val="100000"/>
              </a:lnSpc>
              <a:buFont typeface="Arial" panose="020B0604020202020204" pitchFamily="34" charset="0"/>
              <a:buChar char="•"/>
              <a:defRPr/>
            </a:pPr>
            <a:r>
              <a:rPr lang="en-US" sz="2400" dirty="0">
                <a:sym typeface="Times New Roman" charset="0"/>
              </a:rPr>
              <a:t>Identifies higher-level syntactic structures (loops, subroutines)</a:t>
            </a:r>
          </a:p>
          <a:p>
            <a:pPr lvl="1">
              <a:lnSpc>
                <a:spcPct val="100000"/>
              </a:lnSpc>
              <a:buFont typeface="Arial" panose="020B0604020202020204" pitchFamily="34" charset="0"/>
              <a:buChar char="•"/>
              <a:defRPr/>
            </a:pPr>
            <a:r>
              <a:rPr lang="en-US" sz="2400" dirty="0">
                <a:sym typeface="Times New Roman" charset="0"/>
              </a:rPr>
              <a:t>A pre-processor will often let errors through.  A compiler hides further steps; a pre-processor does not</a:t>
            </a:r>
          </a:p>
          <a:p>
            <a:pPr lvl="1">
              <a:lnSpc>
                <a:spcPct val="100000"/>
              </a:lnSpc>
              <a:buFont typeface="Arial" panose="020B0604020202020204" pitchFamily="34" charset="0"/>
              <a:buChar char="•"/>
              <a:defRPr/>
            </a:pPr>
            <a:r>
              <a:rPr lang="en-US" sz="2400" dirty="0">
                <a:sym typeface="Times New Roman" charset="0"/>
              </a:rPr>
              <a:t>C Preprocessor</a:t>
            </a:r>
          </a:p>
          <a:p>
            <a:pPr lvl="2">
              <a:buFont typeface="Arial" panose="020B0604020202020204" pitchFamily="34" charset="0"/>
              <a:buChar char="•"/>
            </a:pPr>
            <a:r>
              <a:rPr lang="en-US" altLang="en-US" sz="2000" dirty="0"/>
              <a:t>Removes comments </a:t>
            </a:r>
          </a:p>
          <a:p>
            <a:pPr lvl="2">
              <a:buFont typeface="Arial" panose="020B0604020202020204" pitchFamily="34" charset="0"/>
              <a:buChar char="•"/>
            </a:pPr>
            <a:r>
              <a:rPr lang="en-US" altLang="en-US" sz="2000" dirty="0"/>
              <a:t>Expands macros</a:t>
            </a:r>
          </a:p>
        </p:txBody>
      </p:sp>
      <p:pic>
        <p:nvPicPr>
          <p:cNvPr id="10" name="Picture 7">
            <a:extLst>
              <a:ext uri="{FF2B5EF4-FFF2-40B4-BE49-F238E27FC236}">
                <a16:creationId xmlns:a16="http://schemas.microsoft.com/office/drawing/2014/main" id="{A35222FD-FD8B-47BF-874D-3A6B2B22B9A9}"/>
              </a:ext>
            </a:extLst>
          </p:cNvPr>
          <p:cNvPicPr>
            <a:picLocks noChangeAspect="1" noChangeArrowheads="1"/>
          </p:cNvPicPr>
          <p:nvPr/>
        </p:nvPicPr>
        <p:blipFill>
          <a:blip r:embed="rId2"/>
          <a:srcRect/>
          <a:stretch>
            <a:fillRect/>
          </a:stretch>
        </p:blipFill>
        <p:spPr bwMode="auto">
          <a:xfrm>
            <a:off x="6445696" y="1998917"/>
            <a:ext cx="2231126" cy="286016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11" name="Footer Placeholder 3">
            <a:extLst>
              <a:ext uri="{FF2B5EF4-FFF2-40B4-BE49-F238E27FC236}">
                <a16:creationId xmlns:a16="http://schemas.microsoft.com/office/drawing/2014/main" id="{5E4B97B8-959B-4B44-B766-498CA9E78329}"/>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74A20A89-2068-4188-ADCD-21F51F27D547}"/>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6D6-E4AE-43E2-992B-56518D35B69E}"/>
              </a:ext>
            </a:extLst>
          </p:cNvPr>
          <p:cNvSpPr>
            <a:spLocks noGrp="1"/>
          </p:cNvSpPr>
          <p:nvPr>
            <p:ph type="title"/>
          </p:nvPr>
        </p:nvSpPr>
        <p:spPr/>
        <p:txBody>
          <a:bodyPr/>
          <a:lstStyle/>
          <a:p>
            <a:r>
              <a:rPr lang="en-US" dirty="0"/>
              <a:t>GCD Program in x86</a:t>
            </a:r>
          </a:p>
        </p:txBody>
      </p:sp>
      <p:sp>
        <p:nvSpPr>
          <p:cNvPr id="3" name="Content Placeholder 2">
            <a:extLst>
              <a:ext uri="{FF2B5EF4-FFF2-40B4-BE49-F238E27FC236}">
                <a16:creationId xmlns:a16="http://schemas.microsoft.com/office/drawing/2014/main" id="{955C956B-E127-4E19-ACEA-2FC13508071B}"/>
              </a:ext>
            </a:extLst>
          </p:cNvPr>
          <p:cNvSpPr>
            <a:spLocks noGrp="1"/>
          </p:cNvSpPr>
          <p:nvPr>
            <p:ph sz="quarter" idx="1"/>
          </p:nvPr>
        </p:nvSpPr>
        <p:spPr>
          <a:xfrm>
            <a:off x="708660" y="3456432"/>
            <a:ext cx="7772400" cy="3505200"/>
          </a:xfrm>
        </p:spPr>
        <p:txBody>
          <a:bodyPr/>
          <a:lstStyle/>
          <a:p>
            <a:r>
              <a:rPr lang="en-US" dirty="0"/>
              <a:t>This program calculates GCD (Greatest Common Divider) of two integers using Euclid’s algorithm. </a:t>
            </a:r>
          </a:p>
          <a:p>
            <a:r>
              <a:rPr lang="en-US" dirty="0"/>
              <a:t>Written in machine language expressed as hexadecimal (base 16) numbers. </a:t>
            </a:r>
          </a:p>
          <a:p>
            <a:r>
              <a:rPr lang="en-US" dirty="0"/>
              <a:t>Instruction set used is x86. </a:t>
            </a:r>
          </a:p>
          <a:p>
            <a:r>
              <a:rPr lang="en-US" dirty="0"/>
              <a:t>It can be seen that writing larger programs quickly becomes error-prone.</a:t>
            </a:r>
          </a:p>
        </p:txBody>
      </p:sp>
      <p:sp>
        <p:nvSpPr>
          <p:cNvPr id="4" name="Slide Number Placeholder 3">
            <a:extLst>
              <a:ext uri="{FF2B5EF4-FFF2-40B4-BE49-F238E27FC236}">
                <a16:creationId xmlns:a16="http://schemas.microsoft.com/office/drawing/2014/main" id="{16A6E7DF-7548-49E2-BCB7-2DE28202CE9E}"/>
              </a:ext>
            </a:extLst>
          </p:cNvPr>
          <p:cNvSpPr>
            <a:spLocks noGrp="1"/>
          </p:cNvSpPr>
          <p:nvPr>
            <p:ph type="sldNum" sz="quarter" idx="11"/>
          </p:nvPr>
        </p:nvSpPr>
        <p:spPr/>
        <p:txBody>
          <a:bodyPr/>
          <a:lstStyle/>
          <a:p>
            <a:pPr>
              <a:defRPr/>
            </a:pPr>
            <a:fld id="{02112ABE-CC2F-4F23-A9A6-FE18E1DB76E0}" type="slidenum">
              <a:rPr lang="en-US" smtClean="0"/>
              <a:pPr>
                <a:defRPr/>
              </a:pPr>
              <a:t>4</a:t>
            </a:fld>
            <a:endParaRPr lang="en-US"/>
          </a:p>
        </p:txBody>
      </p:sp>
      <p:pic>
        <p:nvPicPr>
          <p:cNvPr id="5" name="Picture 4">
            <a:extLst>
              <a:ext uri="{FF2B5EF4-FFF2-40B4-BE49-F238E27FC236}">
                <a16:creationId xmlns:a16="http://schemas.microsoft.com/office/drawing/2014/main" id="{51891009-0378-4922-B5B7-9BC9C28F9E1A}"/>
              </a:ext>
            </a:extLst>
          </p:cNvPr>
          <p:cNvPicPr>
            <a:picLocks noChangeAspect="1"/>
          </p:cNvPicPr>
          <p:nvPr/>
        </p:nvPicPr>
        <p:blipFill>
          <a:blip r:embed="rId2"/>
          <a:stretch>
            <a:fillRect/>
          </a:stretch>
        </p:blipFill>
        <p:spPr>
          <a:xfrm>
            <a:off x="619125" y="1956816"/>
            <a:ext cx="7610475" cy="876300"/>
          </a:xfrm>
          <a:prstGeom prst="rect">
            <a:avLst/>
          </a:prstGeom>
        </p:spPr>
      </p:pic>
    </p:spTree>
    <p:extLst>
      <p:ext uri="{BB962C8B-B14F-4D97-AF65-F5344CB8AC3E}">
        <p14:creationId xmlns:p14="http://schemas.microsoft.com/office/powerpoint/2010/main" val="2323938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5">
            <a:extLst>
              <a:ext uri="{FF2B5EF4-FFF2-40B4-BE49-F238E27FC236}">
                <a16:creationId xmlns:a16="http://schemas.microsoft.com/office/drawing/2014/main" id="{9834EE97-64A2-4D77-B985-A7491DCE7BF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21512" name="Rectangle 8">
            <a:extLst>
              <a:ext uri="{FF2B5EF4-FFF2-40B4-BE49-F238E27FC236}">
                <a16:creationId xmlns:a16="http://schemas.microsoft.com/office/drawing/2014/main" id="{7244926B-14E5-48C7-9BA2-9F520E685D54}"/>
              </a:ext>
            </a:extLst>
          </p:cNvPr>
          <p:cNvSpPr>
            <a:spLocks noGrp="1" noChangeArrowheads="1"/>
          </p:cNvSpPr>
          <p:nvPr>
            <p:ph type="title"/>
          </p:nvPr>
        </p:nvSpPr>
        <p:spPr>
          <a:xfrm>
            <a:off x="406400" y="49493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Linker</a:t>
            </a:r>
          </a:p>
        </p:txBody>
      </p:sp>
      <p:sp>
        <p:nvSpPr>
          <p:cNvPr id="21513" name="Rectangle 9">
            <a:extLst>
              <a:ext uri="{FF2B5EF4-FFF2-40B4-BE49-F238E27FC236}">
                <a16:creationId xmlns:a16="http://schemas.microsoft.com/office/drawing/2014/main" id="{A027C668-4119-4C17-B771-4E55042D119F}"/>
              </a:ext>
            </a:extLst>
          </p:cNvPr>
          <p:cNvSpPr>
            <a:spLocks noGrp="1" noChangeArrowheads="1"/>
          </p:cNvSpPr>
          <p:nvPr>
            <p:ph type="body" idx="1"/>
          </p:nvPr>
        </p:nvSpPr>
        <p:spPr>
          <a:xfrm>
            <a:off x="177553" y="1851734"/>
            <a:ext cx="8737847" cy="1894643"/>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marL="615760" indent="0">
              <a:buNone/>
              <a:defRPr/>
            </a:pPr>
            <a:r>
              <a:rPr lang="en-US" sz="2800" dirty="0">
                <a:ea typeface="+mn-ea"/>
                <a:sym typeface="Times New Roman" charset="0"/>
              </a:rPr>
              <a:t>Compiler uses a </a:t>
            </a:r>
            <a:r>
              <a:rPr lang="en-US" sz="2800" i="1" dirty="0">
                <a:ea typeface="+mn-ea"/>
                <a:sym typeface="Times New Roman" charset="0"/>
              </a:rPr>
              <a:t>linker</a:t>
            </a:r>
            <a:r>
              <a:rPr lang="en-US" sz="2800" dirty="0">
                <a:ea typeface="+mn-ea"/>
                <a:sym typeface="Times New Roman" charset="0"/>
              </a:rPr>
              <a:t> program to merge the appropriate </a:t>
            </a:r>
            <a:r>
              <a:rPr lang="en-US" sz="2800" i="1" dirty="0">
                <a:ea typeface="+mn-ea"/>
                <a:sym typeface="Times New Roman" charset="0"/>
              </a:rPr>
              <a:t>library</a:t>
            </a:r>
            <a:r>
              <a:rPr lang="en-US" sz="2800" dirty="0">
                <a:ea typeface="+mn-ea"/>
                <a:sym typeface="Times New Roman" charset="0"/>
              </a:rPr>
              <a:t> of subroutines (e.g., math functions such as sin, cos, log, etc.) into the final program:</a:t>
            </a:r>
          </a:p>
        </p:txBody>
      </p:sp>
      <p:pic>
        <p:nvPicPr>
          <p:cNvPr id="21514" name="Picture 10">
            <a:extLst>
              <a:ext uri="{FF2B5EF4-FFF2-40B4-BE49-F238E27FC236}">
                <a16:creationId xmlns:a16="http://schemas.microsoft.com/office/drawing/2014/main" id="{14CB2BD5-CB62-4B8F-B33C-A9E8946EBE6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99" y="3960181"/>
            <a:ext cx="7832509" cy="175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ooter Placeholder 3">
            <a:extLst>
              <a:ext uri="{FF2B5EF4-FFF2-40B4-BE49-F238E27FC236}">
                <a16:creationId xmlns:a16="http://schemas.microsoft.com/office/drawing/2014/main" id="{3890BB50-91B4-4255-990D-DFFC1463EFA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B7846E26-A35C-4D7B-A666-8DA3F3D457E0}"/>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5">
            <a:extLst>
              <a:ext uri="{FF2B5EF4-FFF2-40B4-BE49-F238E27FC236}">
                <a16:creationId xmlns:a16="http://schemas.microsoft.com/office/drawing/2014/main" id="{164F1997-4C77-4480-AC29-2321F2414BA5}"/>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1752" name="Rectangle 8">
            <a:extLst>
              <a:ext uri="{FF2B5EF4-FFF2-40B4-BE49-F238E27FC236}">
                <a16:creationId xmlns:a16="http://schemas.microsoft.com/office/drawing/2014/main" id="{3FA9E80E-5B89-4414-A80D-B431B5D86CE5}"/>
              </a:ext>
            </a:extLst>
          </p:cNvPr>
          <p:cNvSpPr>
            <a:spLocks noGrp="1" noChangeArrowheads="1"/>
          </p:cNvSpPr>
          <p:nvPr>
            <p:ph type="title"/>
          </p:nvPr>
        </p:nvSpPr>
        <p:spPr>
          <a:xfrm>
            <a:off x="340359" y="341206"/>
            <a:ext cx="8509000" cy="1295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Programming Environment Tools</a:t>
            </a:r>
          </a:p>
        </p:txBody>
      </p:sp>
      <p:pic>
        <p:nvPicPr>
          <p:cNvPr id="31754" name="Picture 10">
            <a:extLst>
              <a:ext uri="{FF2B5EF4-FFF2-40B4-BE49-F238E27FC236}">
                <a16:creationId xmlns:a16="http://schemas.microsoft.com/office/drawing/2014/main" id="{5329CE20-09C3-40E0-AE15-47FC0AB32D5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6008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A423F879-6CAC-423F-9AAE-1772622FA0CE}"/>
              </a:ext>
            </a:extLst>
          </p:cNvPr>
          <p:cNvSpPr>
            <a:spLocks noGrp="1"/>
          </p:cNvSpPr>
          <p:nvPr>
            <p:ph idx="1"/>
          </p:nvPr>
        </p:nvSpPr>
        <p:spPr/>
        <p:txBody>
          <a:bodyPr/>
          <a:lstStyle/>
          <a:p>
            <a:endParaRPr lang="en-US" dirty="0"/>
          </a:p>
        </p:txBody>
      </p:sp>
      <p:sp>
        <p:nvSpPr>
          <p:cNvPr id="13" name="Footer Placeholder 3">
            <a:extLst>
              <a:ext uri="{FF2B5EF4-FFF2-40B4-BE49-F238E27FC236}">
                <a16:creationId xmlns:a16="http://schemas.microsoft.com/office/drawing/2014/main" id="{D264A858-9B25-4CEC-A2C2-DE428A81D8B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4" name="Slide Number Placeholder 4">
            <a:extLst>
              <a:ext uri="{FF2B5EF4-FFF2-40B4-BE49-F238E27FC236}">
                <a16:creationId xmlns:a16="http://schemas.microsoft.com/office/drawing/2014/main" id="{B3AB913B-C930-4F97-951D-A26A955730B1}"/>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700A0F40-69A5-4201-9E1E-49DEBDE8A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778" y="2355761"/>
            <a:ext cx="6444079" cy="378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32775" name="Rectangle 6">
            <a:extLst>
              <a:ext uri="{FF2B5EF4-FFF2-40B4-BE49-F238E27FC236}">
                <a16:creationId xmlns:a16="http://schemas.microsoft.com/office/drawing/2014/main" id="{D8CCC382-D025-4DDA-A778-0A05316CD7D4}"/>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2777" name="Rectangle 9">
            <a:extLst>
              <a:ext uri="{FF2B5EF4-FFF2-40B4-BE49-F238E27FC236}">
                <a16:creationId xmlns:a16="http://schemas.microsoft.com/office/drawing/2014/main" id="{442C2BB9-A824-44AF-A5A9-E9AC5442EB75}"/>
              </a:ext>
            </a:extLst>
          </p:cNvPr>
          <p:cNvSpPr>
            <a:spLocks noGrp="1" noChangeArrowheads="1"/>
          </p:cNvSpPr>
          <p:nvPr>
            <p:ph type="title"/>
          </p:nvPr>
        </p:nvSpPr>
        <p:spPr>
          <a:xfrm>
            <a:off x="406400" y="55573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An Overview of Compilation</a:t>
            </a:r>
          </a:p>
        </p:txBody>
      </p:sp>
      <p:sp>
        <p:nvSpPr>
          <p:cNvPr id="32778" name="Rectangle 10">
            <a:extLst>
              <a:ext uri="{FF2B5EF4-FFF2-40B4-BE49-F238E27FC236}">
                <a16:creationId xmlns:a16="http://schemas.microsoft.com/office/drawing/2014/main" id="{9BAC816F-7D83-4509-90C8-EDBB48FE187E}"/>
              </a:ext>
            </a:extLst>
          </p:cNvPr>
          <p:cNvSpPr>
            <a:spLocks noGrp="1" noChangeArrowheads="1"/>
          </p:cNvSpPr>
          <p:nvPr>
            <p:ph type="body" idx="1"/>
          </p:nvPr>
        </p:nvSpPr>
        <p:spPr>
          <a:xfrm>
            <a:off x="571500" y="1745136"/>
            <a:ext cx="7772400" cy="8382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buFont typeface="Times New Roman" charset="0"/>
              <a:buChar char="•"/>
              <a:defRPr/>
            </a:pPr>
            <a:r>
              <a:rPr lang="en-US" sz="3200" dirty="0">
                <a:ea typeface="+mn-ea"/>
                <a:sym typeface="Times New Roman" charset="0"/>
              </a:rPr>
              <a:t>Phases of Compilation</a:t>
            </a:r>
          </a:p>
        </p:txBody>
      </p:sp>
      <p:sp>
        <p:nvSpPr>
          <p:cNvPr id="11" name="Footer Placeholder 3">
            <a:extLst>
              <a:ext uri="{FF2B5EF4-FFF2-40B4-BE49-F238E27FC236}">
                <a16:creationId xmlns:a16="http://schemas.microsoft.com/office/drawing/2014/main" id="{30016B38-D713-440D-B561-2D9AB7908F56}"/>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2" name="Slide Number Placeholder 4">
            <a:extLst>
              <a:ext uri="{FF2B5EF4-FFF2-40B4-BE49-F238E27FC236}">
                <a16:creationId xmlns:a16="http://schemas.microsoft.com/office/drawing/2014/main" id="{44A82B58-64B3-4EEF-A97F-CCD4A159C12E}"/>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5">
            <a:extLst>
              <a:ext uri="{FF2B5EF4-FFF2-40B4-BE49-F238E27FC236}">
                <a16:creationId xmlns:a16="http://schemas.microsoft.com/office/drawing/2014/main" id="{067F8533-C377-42F7-BABB-33F8D3BEBB5A}"/>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9944" name="Rectangle 8">
            <a:extLst>
              <a:ext uri="{FF2B5EF4-FFF2-40B4-BE49-F238E27FC236}">
                <a16:creationId xmlns:a16="http://schemas.microsoft.com/office/drawing/2014/main" id="{0A624A26-4BEB-44A2-A97D-A02DC77E7215}"/>
              </a:ext>
            </a:extLst>
          </p:cNvPr>
          <p:cNvSpPr>
            <a:spLocks noGrp="1" noChangeArrowheads="1"/>
          </p:cNvSpPr>
          <p:nvPr>
            <p:ph type="title"/>
          </p:nvPr>
        </p:nvSpPr>
        <p:spPr>
          <a:xfrm>
            <a:off x="340359" y="547901"/>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GCD Program in C</a:t>
            </a:r>
          </a:p>
        </p:txBody>
      </p:sp>
      <p:sp>
        <p:nvSpPr>
          <p:cNvPr id="39946" name="Rectangle 10">
            <a:extLst>
              <a:ext uri="{FF2B5EF4-FFF2-40B4-BE49-F238E27FC236}">
                <a16:creationId xmlns:a16="http://schemas.microsoft.com/office/drawing/2014/main" id="{2734437E-E659-4DA0-A021-7858F3C13EE1}"/>
              </a:ext>
            </a:extLst>
          </p:cNvPr>
          <p:cNvSpPr>
            <a:spLocks/>
          </p:cNvSpPr>
          <p:nvPr/>
        </p:nvSpPr>
        <p:spPr bwMode="auto">
          <a:xfrm>
            <a:off x="1143000" y="2451100"/>
            <a:ext cx="6807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spcBef>
                <a:spcPts val="6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r>
              <a:rPr lang="en-US" altLang="en-US">
                <a:latin typeface="Courier New" panose="02070309020205020404" pitchFamily="49" charset="0"/>
                <a:sym typeface="Courier"/>
              </a:rPr>
              <a:t>int main() { </a:t>
            </a:r>
          </a:p>
          <a:p>
            <a:pPr eaLnBrk="1" hangingPunct="1">
              <a:spcBef>
                <a:spcPct val="0"/>
              </a:spcBef>
              <a:buSzTx/>
              <a:buFontTx/>
              <a:buNone/>
            </a:pPr>
            <a:r>
              <a:rPr lang="en-US" altLang="en-US">
                <a:latin typeface="Courier New" panose="02070309020205020404" pitchFamily="49" charset="0"/>
                <a:sym typeface="Courier"/>
              </a:rPr>
              <a:t>int i = getint(), j = getint(); </a:t>
            </a:r>
          </a:p>
          <a:p>
            <a:pPr eaLnBrk="1" hangingPunct="1">
              <a:spcBef>
                <a:spcPct val="0"/>
              </a:spcBef>
              <a:buSzTx/>
              <a:buFontTx/>
              <a:buNone/>
            </a:pPr>
            <a:r>
              <a:rPr lang="en-US" altLang="en-US">
                <a:latin typeface="Courier New" panose="02070309020205020404" pitchFamily="49" charset="0"/>
                <a:sym typeface="Courier"/>
              </a:rPr>
              <a:t>while (i != j) { </a:t>
            </a:r>
          </a:p>
          <a:p>
            <a:pPr marL="0" lvl="1" eaLnBrk="1" hangingPunct="1">
              <a:spcBef>
                <a:spcPct val="0"/>
              </a:spcBef>
              <a:buSzTx/>
              <a:buFontTx/>
              <a:buNone/>
            </a:pPr>
            <a:r>
              <a:rPr lang="en-US" altLang="en-US" sz="2800">
                <a:latin typeface="Courier New" panose="02070309020205020404" pitchFamily="49" charset="0"/>
                <a:sym typeface="Courier"/>
              </a:rPr>
              <a:t>if (i &gt; j) i = i - j; </a:t>
            </a:r>
          </a:p>
          <a:p>
            <a:pPr marL="0" lvl="1" eaLnBrk="1" hangingPunct="1">
              <a:spcBef>
                <a:spcPct val="0"/>
              </a:spcBef>
              <a:buSzTx/>
              <a:buFontTx/>
              <a:buNone/>
            </a:pPr>
            <a:r>
              <a:rPr lang="en-US" altLang="en-US" sz="2800">
                <a:latin typeface="Courier New" panose="02070309020205020404" pitchFamily="49" charset="0"/>
                <a:sym typeface="Courier"/>
              </a:rPr>
              <a:t>else j = j - i; </a:t>
            </a:r>
          </a:p>
          <a:p>
            <a:pPr eaLnBrk="1" hangingPunct="1">
              <a:spcBef>
                <a:spcPct val="0"/>
              </a:spcBef>
              <a:buSzTx/>
              <a:buFontTx/>
              <a:buNone/>
            </a:pPr>
            <a:r>
              <a:rPr lang="en-US" altLang="en-US">
                <a:latin typeface="Courier New" panose="02070309020205020404" pitchFamily="49" charset="0"/>
                <a:sym typeface="Courier"/>
              </a:rPr>
              <a:t>} </a:t>
            </a:r>
          </a:p>
          <a:p>
            <a:pPr eaLnBrk="1" hangingPunct="1">
              <a:spcBef>
                <a:spcPct val="0"/>
              </a:spcBef>
              <a:buSzTx/>
              <a:buFontTx/>
              <a:buNone/>
            </a:pPr>
            <a:r>
              <a:rPr lang="en-US" altLang="en-US">
                <a:latin typeface="Courier New" panose="02070309020205020404" pitchFamily="49" charset="0"/>
                <a:sym typeface="Courier"/>
              </a:rPr>
              <a:t>putint(i); </a:t>
            </a:r>
          </a:p>
          <a:p>
            <a:pPr eaLnBrk="1" hangingPunct="1">
              <a:spcBef>
                <a:spcPct val="0"/>
              </a:spcBef>
              <a:buSzTx/>
              <a:buFontTx/>
              <a:buNone/>
            </a:pPr>
            <a:r>
              <a:rPr lang="en-US" altLang="en-US">
                <a:latin typeface="Courier New" panose="02070309020205020404" pitchFamily="49" charset="0"/>
                <a:sym typeface="Courier"/>
              </a:rPr>
              <a:t>}</a:t>
            </a:r>
            <a:r>
              <a:rPr lang="en-US" altLang="en-US">
                <a:latin typeface="Courier"/>
                <a:sym typeface="Courier"/>
              </a:rPr>
              <a:t> </a:t>
            </a:r>
          </a:p>
        </p:txBody>
      </p:sp>
      <p:sp>
        <p:nvSpPr>
          <p:cNvPr id="2" name="Content Placeholder 1">
            <a:extLst>
              <a:ext uri="{FF2B5EF4-FFF2-40B4-BE49-F238E27FC236}">
                <a16:creationId xmlns:a16="http://schemas.microsoft.com/office/drawing/2014/main" id="{386BE6D1-78E7-44BF-BCA4-7D2E95349D5E}"/>
              </a:ext>
            </a:extLst>
          </p:cNvPr>
          <p:cNvSpPr>
            <a:spLocks noGrp="1"/>
          </p:cNvSpPr>
          <p:nvPr>
            <p:ph idx="1"/>
          </p:nvPr>
        </p:nvSpPr>
        <p:spPr/>
        <p:txBody>
          <a:bodyPr/>
          <a:lstStyle/>
          <a:p>
            <a:endParaRPr lang="en-US"/>
          </a:p>
        </p:txBody>
      </p:sp>
      <p:sp>
        <p:nvSpPr>
          <p:cNvPr id="6" name="Footer Placeholder 3">
            <a:extLst>
              <a:ext uri="{FF2B5EF4-FFF2-40B4-BE49-F238E27FC236}">
                <a16:creationId xmlns:a16="http://schemas.microsoft.com/office/drawing/2014/main" id="{C3FE5692-3A24-44F4-B1DF-34DB37821626}"/>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7" name="Slide Number Placeholder 4">
            <a:extLst>
              <a:ext uri="{FF2B5EF4-FFF2-40B4-BE49-F238E27FC236}">
                <a16:creationId xmlns:a16="http://schemas.microsoft.com/office/drawing/2014/main" id="{F52ACA22-018F-4A50-9063-F6B64F6C9638}"/>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43</a:t>
            </a:fld>
            <a:endParaRPr lang="en-US" dirty="0"/>
          </a:p>
        </p:txBody>
      </p:sp>
    </p:spTree>
    <p:extLst>
      <p:ext uri="{BB962C8B-B14F-4D97-AF65-F5344CB8AC3E}">
        <p14:creationId xmlns:p14="http://schemas.microsoft.com/office/powerpoint/2010/main" val="2562800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5">
            <a:extLst>
              <a:ext uri="{FF2B5EF4-FFF2-40B4-BE49-F238E27FC236}">
                <a16:creationId xmlns:a16="http://schemas.microsoft.com/office/drawing/2014/main" id="{89FE88B4-AC63-4797-A31E-06E1050B62B6}"/>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3800" name="Rectangle 8">
            <a:extLst>
              <a:ext uri="{FF2B5EF4-FFF2-40B4-BE49-F238E27FC236}">
                <a16:creationId xmlns:a16="http://schemas.microsoft.com/office/drawing/2014/main" id="{0B1EBFC7-FF55-4AF1-9B26-EF966E177E39}"/>
              </a:ext>
            </a:extLst>
          </p:cNvPr>
          <p:cNvSpPr>
            <a:spLocks noGrp="1" noChangeArrowheads="1"/>
          </p:cNvSpPr>
          <p:nvPr>
            <p:ph type="title"/>
          </p:nvPr>
        </p:nvSpPr>
        <p:spPr>
          <a:xfrm>
            <a:off x="406400" y="583707"/>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Scanning</a:t>
            </a:r>
          </a:p>
        </p:txBody>
      </p:sp>
      <p:sp>
        <p:nvSpPr>
          <p:cNvPr id="33801" name="Rectangle 9">
            <a:extLst>
              <a:ext uri="{FF2B5EF4-FFF2-40B4-BE49-F238E27FC236}">
                <a16:creationId xmlns:a16="http://schemas.microsoft.com/office/drawing/2014/main" id="{605AE43D-48CF-42F9-A70C-B8212E952B89}"/>
              </a:ext>
            </a:extLst>
          </p:cNvPr>
          <p:cNvSpPr>
            <a:spLocks noGrp="1" noChangeArrowheads="1"/>
          </p:cNvSpPr>
          <p:nvPr>
            <p:ph type="body" idx="1"/>
          </p:nvPr>
        </p:nvSpPr>
        <p:spPr>
          <a:xfrm>
            <a:off x="328613" y="1951408"/>
            <a:ext cx="8229600" cy="48006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782638" lvl="1" eaLnBrk="1" hangingPunct="1">
              <a:buFont typeface="Times New Roman" charset="0"/>
              <a:buChar char="–"/>
              <a:defRPr/>
            </a:pPr>
            <a:r>
              <a:rPr lang="en-US" sz="2800" dirty="0">
                <a:ea typeface="+mn-ea"/>
                <a:sym typeface="Times New Roman" charset="0"/>
              </a:rPr>
              <a:t>divides the program into "tokens", which are the smallest meaningful units; this saves time, since character-by-character processing is slow</a:t>
            </a:r>
          </a:p>
          <a:p>
            <a:pPr marL="782638" lvl="1" eaLnBrk="1" hangingPunct="1">
              <a:buFont typeface="Times New Roman" charset="0"/>
              <a:buChar char="–"/>
              <a:defRPr/>
            </a:pPr>
            <a:r>
              <a:rPr lang="en-US" sz="2800" dirty="0">
                <a:ea typeface="+mn-ea"/>
                <a:sym typeface="Times New Roman" charset="0"/>
              </a:rPr>
              <a:t>we can tune the scanner better if its job is simple; it also saves complexity (lots of it) for later stages </a:t>
            </a:r>
          </a:p>
          <a:p>
            <a:pPr marL="782638" lvl="1" eaLnBrk="1" hangingPunct="1">
              <a:buFont typeface="Times New Roman" charset="0"/>
              <a:buChar char="–"/>
              <a:defRPr/>
            </a:pPr>
            <a:r>
              <a:rPr lang="en-US" sz="2800" dirty="0">
                <a:ea typeface="+mn-ea"/>
                <a:sym typeface="Times New Roman" charset="0"/>
              </a:rPr>
              <a:t>you can design a parser to take characters instead of tokens as input, but it isn't pretty</a:t>
            </a:r>
          </a:p>
          <a:p>
            <a:pPr marL="782638" lvl="1" eaLnBrk="1" hangingPunct="1">
              <a:buFont typeface="Times New Roman" charset="0"/>
              <a:buChar char="–"/>
              <a:defRPr/>
            </a:pPr>
            <a:r>
              <a:rPr lang="en-US" sz="2800" dirty="0">
                <a:ea typeface="+mn-ea"/>
                <a:sym typeface="Times New Roman" charset="0"/>
              </a:rPr>
              <a:t>scanning is recognition of a </a:t>
            </a:r>
            <a:r>
              <a:rPr lang="en-US" sz="2800" i="1" dirty="0">
                <a:ea typeface="+mn-ea"/>
                <a:sym typeface="Times New Roman" charset="0"/>
              </a:rPr>
              <a:t>regular language</a:t>
            </a:r>
            <a:r>
              <a:rPr lang="en-US" sz="2800" dirty="0">
                <a:ea typeface="+mn-ea"/>
                <a:sym typeface="Times New Roman" charset="0"/>
              </a:rPr>
              <a:t>, e.g., via DFA</a:t>
            </a:r>
          </a:p>
        </p:txBody>
      </p:sp>
      <p:sp>
        <p:nvSpPr>
          <p:cNvPr id="10" name="Footer Placeholder 3">
            <a:extLst>
              <a:ext uri="{FF2B5EF4-FFF2-40B4-BE49-F238E27FC236}">
                <a16:creationId xmlns:a16="http://schemas.microsoft.com/office/drawing/2014/main" id="{27EECDB6-1FD2-43A7-B777-95D26C986F5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24AF370C-E822-4DCD-A093-4A07F6C48074}"/>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5">
            <a:extLst>
              <a:ext uri="{FF2B5EF4-FFF2-40B4-BE49-F238E27FC236}">
                <a16:creationId xmlns:a16="http://schemas.microsoft.com/office/drawing/2014/main" id="{568D89D3-50DD-4796-9BB0-58AF76B86341}"/>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40969" name="Rectangle 9">
            <a:extLst>
              <a:ext uri="{FF2B5EF4-FFF2-40B4-BE49-F238E27FC236}">
                <a16:creationId xmlns:a16="http://schemas.microsoft.com/office/drawing/2014/main" id="{4642951C-CBA1-4E75-BF56-69E8716EDE25}"/>
              </a:ext>
            </a:extLst>
          </p:cNvPr>
          <p:cNvSpPr>
            <a:spLocks noGrp="1" noChangeArrowheads="1"/>
          </p:cNvSpPr>
          <p:nvPr>
            <p:ph type="body" idx="1"/>
          </p:nvPr>
        </p:nvSpPr>
        <p:spPr>
          <a:xfrm>
            <a:off x="383956" y="1885028"/>
            <a:ext cx="8111973" cy="2438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599758" lvl="1" indent="0" eaLnBrk="1" hangingPunct="1">
              <a:buNone/>
              <a:defRPr/>
            </a:pPr>
            <a:r>
              <a:rPr lang="en-US" sz="2400" dirty="0">
                <a:ea typeface="+mn-ea"/>
                <a:sym typeface="Times New Roman" charset="0"/>
              </a:rPr>
              <a:t>Scanning (</a:t>
            </a:r>
            <a:r>
              <a:rPr lang="en-US" sz="2400" i="1" dirty="0">
                <a:ea typeface="+mn-ea"/>
                <a:sym typeface="Times New Roman" charset="0"/>
              </a:rPr>
              <a:t>lexical analysis</a:t>
            </a:r>
            <a:r>
              <a:rPr lang="en-US" sz="2400" dirty="0">
                <a:ea typeface="+mn-ea"/>
                <a:sym typeface="Times New Roman" charset="0"/>
              </a:rPr>
              <a:t>) and parsing recognize t he structure of the program, groups characters into </a:t>
            </a:r>
            <a:r>
              <a:rPr lang="en-US" sz="2400" i="1" dirty="0">
                <a:ea typeface="+mn-ea"/>
                <a:sym typeface="Times New Roman" charset="0"/>
              </a:rPr>
              <a:t>tokens</a:t>
            </a:r>
            <a:r>
              <a:rPr lang="en-US" sz="2400" dirty="0">
                <a:ea typeface="+mn-ea"/>
                <a:sym typeface="Times New Roman" charset="0"/>
              </a:rPr>
              <a:t>, the smallest meaningful units of the program</a:t>
            </a:r>
          </a:p>
        </p:txBody>
      </p:sp>
      <p:sp>
        <p:nvSpPr>
          <p:cNvPr id="40970" name="Rectangle 10">
            <a:extLst>
              <a:ext uri="{FF2B5EF4-FFF2-40B4-BE49-F238E27FC236}">
                <a16:creationId xmlns:a16="http://schemas.microsoft.com/office/drawing/2014/main" id="{A2F32C80-0E81-4B98-A82F-EDEE00C9EB52}"/>
              </a:ext>
            </a:extLst>
          </p:cNvPr>
          <p:cNvSpPr>
            <a:spLocks/>
          </p:cNvSpPr>
          <p:nvPr/>
        </p:nvSpPr>
        <p:spPr bwMode="auto">
          <a:xfrm>
            <a:off x="471502" y="3558714"/>
            <a:ext cx="8331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ts val="6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4572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9144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1371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18288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marL="0" lvl="4" eaLnBrk="1" hangingPunct="1">
              <a:spcBef>
                <a:spcPct val="0"/>
              </a:spcBef>
              <a:buSzTx/>
              <a:buFontTx/>
              <a:buNone/>
            </a:pPr>
            <a:r>
              <a:rPr lang="en-US" altLang="en-US" sz="1600" dirty="0">
                <a:latin typeface="Courier New" panose="02070309020205020404" pitchFamily="49" charset="0"/>
                <a:sym typeface="Courier"/>
              </a:rPr>
              <a:t>int      main   (   )        {</a:t>
            </a:r>
          </a:p>
          <a:p>
            <a:pPr marL="0" lvl="4" eaLnBrk="1" hangingPunct="1">
              <a:spcBef>
                <a:spcPct val="0"/>
              </a:spcBef>
              <a:buSzTx/>
              <a:buFontTx/>
              <a:buNone/>
            </a:pPr>
            <a:r>
              <a:rPr lang="en-US" altLang="en-US" sz="1600" dirty="0">
                <a:latin typeface="Courier New" panose="02070309020205020404" pitchFamily="49" charset="0"/>
                <a:sym typeface="Courier"/>
              </a:rPr>
              <a:t>int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a:t>
            </a:r>
            <a:r>
              <a:rPr lang="en-US" altLang="en-US" sz="1600" dirty="0" err="1">
                <a:latin typeface="Courier New" panose="02070309020205020404" pitchFamily="49" charset="0"/>
                <a:sym typeface="Courier"/>
              </a:rPr>
              <a:t>getint</a:t>
            </a:r>
            <a:r>
              <a:rPr lang="en-US" altLang="en-US" sz="1600" dirty="0">
                <a:latin typeface="Courier New" panose="02070309020205020404" pitchFamily="49" charset="0"/>
                <a:sym typeface="Courier"/>
              </a:rPr>
              <a:t>   (   )   ,   j   =   </a:t>
            </a:r>
            <a:r>
              <a:rPr lang="en-US" altLang="en-US" sz="1600" dirty="0" err="1">
                <a:latin typeface="Courier New" panose="02070309020205020404" pitchFamily="49" charset="0"/>
                <a:sym typeface="Courier"/>
              </a:rPr>
              <a:t>getint</a:t>
            </a:r>
            <a:r>
              <a:rPr lang="en-US" altLang="en-US" sz="1600" dirty="0">
                <a:latin typeface="Courier New" panose="02070309020205020404" pitchFamily="49" charset="0"/>
                <a:sym typeface="Courier"/>
              </a:rPr>
              <a:t>   (   )   ;</a:t>
            </a:r>
          </a:p>
          <a:p>
            <a:pPr marL="0" lvl="4" eaLnBrk="1" hangingPunct="1">
              <a:spcBef>
                <a:spcPct val="0"/>
              </a:spcBef>
              <a:buSzTx/>
              <a:buFontTx/>
              <a:buNone/>
            </a:pPr>
            <a:r>
              <a:rPr lang="en-US" altLang="en-US" sz="1600" dirty="0">
                <a:latin typeface="Courier New" panose="02070309020205020404" pitchFamily="49" charset="0"/>
                <a:sym typeface="Courier"/>
              </a:rPr>
              <a:t>while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j   )   { </a:t>
            </a:r>
          </a:p>
          <a:p>
            <a:pPr marL="0" lvl="4" eaLnBrk="1" hangingPunct="1">
              <a:spcBef>
                <a:spcPct val="0"/>
              </a:spcBef>
              <a:buSzTx/>
              <a:buFontTx/>
              <a:buNone/>
            </a:pPr>
            <a:r>
              <a:rPr lang="en-US" altLang="en-US" sz="1600" dirty="0">
                <a:latin typeface="Courier New" panose="02070309020205020404" pitchFamily="49" charset="0"/>
                <a:sym typeface="Courier"/>
              </a:rPr>
              <a:t>if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&gt;        j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j   ; </a:t>
            </a:r>
          </a:p>
          <a:p>
            <a:pPr marL="0" lvl="4" eaLnBrk="1" hangingPunct="1">
              <a:spcBef>
                <a:spcPct val="0"/>
              </a:spcBef>
              <a:buSzTx/>
              <a:buFontTx/>
              <a:buNone/>
            </a:pPr>
            <a:r>
              <a:rPr lang="en-US" altLang="en-US" sz="1600" dirty="0">
                <a:latin typeface="Courier New" panose="02070309020205020404" pitchFamily="49" charset="0"/>
                <a:sym typeface="Courier"/>
              </a:rPr>
              <a:t>else     j      =   j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a:t>
            </a:r>
          </a:p>
          <a:p>
            <a:pPr marL="0" lvl="4" eaLnBrk="1" hangingPunct="1">
              <a:spcBef>
                <a:spcPct val="0"/>
              </a:spcBef>
              <a:buSzTx/>
              <a:buFontTx/>
              <a:buNone/>
            </a:pPr>
            <a:r>
              <a:rPr lang="en-US" altLang="en-US" sz="1600" dirty="0">
                <a:latin typeface="Courier New" panose="02070309020205020404" pitchFamily="49" charset="0"/>
                <a:sym typeface="Courier"/>
              </a:rPr>
              <a:t>} </a:t>
            </a:r>
          </a:p>
          <a:p>
            <a:pPr marL="0" lvl="4" eaLnBrk="1" hangingPunct="1">
              <a:spcBef>
                <a:spcPct val="0"/>
              </a:spcBef>
              <a:buSzTx/>
              <a:buFontTx/>
              <a:buNone/>
            </a:pPr>
            <a:r>
              <a:rPr lang="en-US" altLang="en-US" sz="1600" dirty="0" err="1">
                <a:latin typeface="Courier New" panose="02070309020205020404" pitchFamily="49" charset="0"/>
                <a:sym typeface="Courier"/>
              </a:rPr>
              <a:t>putint</a:t>
            </a:r>
            <a:r>
              <a:rPr lang="en-US" altLang="en-US" sz="1600" dirty="0">
                <a:latin typeface="Courier New" panose="02070309020205020404" pitchFamily="49" charset="0"/>
                <a:sym typeface="Courier"/>
              </a:rPr>
              <a:t>   (      </a:t>
            </a:r>
            <a:r>
              <a:rPr lang="en-US" altLang="en-US" sz="1600" dirty="0" err="1">
                <a:latin typeface="Courier New" panose="02070309020205020404" pitchFamily="49" charset="0"/>
                <a:sym typeface="Courier"/>
              </a:rPr>
              <a:t>i</a:t>
            </a:r>
            <a:r>
              <a:rPr lang="en-US" altLang="en-US" sz="1600" dirty="0">
                <a:latin typeface="Courier New" panose="02070309020205020404" pitchFamily="49" charset="0"/>
                <a:sym typeface="Courier"/>
              </a:rPr>
              <a:t>   )        ; </a:t>
            </a:r>
          </a:p>
          <a:p>
            <a:pPr eaLnBrk="1" hangingPunct="1">
              <a:spcBef>
                <a:spcPct val="0"/>
              </a:spcBef>
              <a:buSzTx/>
              <a:buFontTx/>
              <a:buNone/>
            </a:pPr>
            <a:r>
              <a:rPr lang="en-US" altLang="en-US" sz="1600" dirty="0">
                <a:latin typeface="Courier New" panose="02070309020205020404" pitchFamily="49" charset="0"/>
                <a:sym typeface="Courier"/>
              </a:rPr>
              <a:t>} </a:t>
            </a:r>
          </a:p>
        </p:txBody>
      </p:sp>
      <p:sp>
        <p:nvSpPr>
          <p:cNvPr id="3" name="Title 2">
            <a:extLst>
              <a:ext uri="{FF2B5EF4-FFF2-40B4-BE49-F238E27FC236}">
                <a16:creationId xmlns:a16="http://schemas.microsoft.com/office/drawing/2014/main" id="{DF76B2C8-4B0C-49E0-B7D9-8F0540065CF7}"/>
              </a:ext>
            </a:extLst>
          </p:cNvPr>
          <p:cNvSpPr>
            <a:spLocks noGrp="1"/>
          </p:cNvSpPr>
          <p:nvPr>
            <p:ph type="title"/>
          </p:nvPr>
        </p:nvSpPr>
        <p:spPr>
          <a:xfrm>
            <a:off x="373553" y="366380"/>
            <a:ext cx="7543800" cy="1450757"/>
          </a:xfrm>
        </p:spPr>
        <p:txBody>
          <a:bodyPr/>
          <a:lstStyle/>
          <a:p>
            <a:r>
              <a:rPr lang="en-US" dirty="0">
                <a:sym typeface="Times New Roman" charset="0"/>
              </a:rPr>
              <a:t>GCD Program Tokens</a:t>
            </a:r>
            <a:endParaRPr lang="en-US" dirty="0"/>
          </a:p>
        </p:txBody>
      </p:sp>
      <p:sp>
        <p:nvSpPr>
          <p:cNvPr id="6" name="Footer Placeholder 3">
            <a:extLst>
              <a:ext uri="{FF2B5EF4-FFF2-40B4-BE49-F238E27FC236}">
                <a16:creationId xmlns:a16="http://schemas.microsoft.com/office/drawing/2014/main" id="{C4998126-9854-4F40-936C-2D79CBD52490}"/>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7" name="Slide Number Placeholder 4">
            <a:extLst>
              <a:ext uri="{FF2B5EF4-FFF2-40B4-BE49-F238E27FC236}">
                <a16:creationId xmlns:a16="http://schemas.microsoft.com/office/drawing/2014/main" id="{E6017D70-36FF-40C0-9E22-1EFEA4093674}"/>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45</a:t>
            </a:fld>
            <a:endParaRPr lang="en-US" dirty="0"/>
          </a:p>
        </p:txBody>
      </p:sp>
    </p:spTree>
    <p:extLst>
      <p:ext uri="{BB962C8B-B14F-4D97-AF65-F5344CB8AC3E}">
        <p14:creationId xmlns:p14="http://schemas.microsoft.com/office/powerpoint/2010/main" val="1869658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5">
            <a:extLst>
              <a:ext uri="{FF2B5EF4-FFF2-40B4-BE49-F238E27FC236}">
                <a16:creationId xmlns:a16="http://schemas.microsoft.com/office/drawing/2014/main" id="{1EBB78F1-60D4-4309-89BA-31464C2BF7BE}"/>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4824" name="Rectangle 8">
            <a:extLst>
              <a:ext uri="{FF2B5EF4-FFF2-40B4-BE49-F238E27FC236}">
                <a16:creationId xmlns:a16="http://schemas.microsoft.com/office/drawing/2014/main" id="{F4D4BB06-71F9-4A6D-9C5D-C78E30484E97}"/>
              </a:ext>
            </a:extLst>
          </p:cNvPr>
          <p:cNvSpPr>
            <a:spLocks noGrp="1" noChangeArrowheads="1"/>
          </p:cNvSpPr>
          <p:nvPr>
            <p:ph type="title"/>
          </p:nvPr>
        </p:nvSpPr>
        <p:spPr>
          <a:xfrm>
            <a:off x="317500" y="317747"/>
            <a:ext cx="8509000" cy="14478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Parsing</a:t>
            </a:r>
          </a:p>
        </p:txBody>
      </p:sp>
      <p:sp>
        <p:nvSpPr>
          <p:cNvPr id="34825" name="Rectangle 9">
            <a:extLst>
              <a:ext uri="{FF2B5EF4-FFF2-40B4-BE49-F238E27FC236}">
                <a16:creationId xmlns:a16="http://schemas.microsoft.com/office/drawing/2014/main" id="{132A8C4B-9ACC-4882-969C-1E741A8219BE}"/>
              </a:ext>
            </a:extLst>
          </p:cNvPr>
          <p:cNvSpPr>
            <a:spLocks noGrp="1" noChangeArrowheads="1"/>
          </p:cNvSpPr>
          <p:nvPr>
            <p:ph type="body" idx="1"/>
          </p:nvPr>
        </p:nvSpPr>
        <p:spPr>
          <a:xfrm>
            <a:off x="534879" y="2083293"/>
            <a:ext cx="7772400" cy="5334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0" indent="0" eaLnBrk="1" hangingPunct="1">
              <a:buClr>
                <a:srgbClr val="000000"/>
              </a:buClr>
              <a:buNone/>
              <a:defRPr/>
            </a:pPr>
            <a:r>
              <a:rPr lang="en-US" sz="3200" dirty="0">
                <a:ea typeface="+mn-ea"/>
                <a:sym typeface="Times New Roman" charset="0"/>
              </a:rPr>
              <a:t>Parsing</a:t>
            </a:r>
            <a:r>
              <a:rPr lang="en-US" sz="3200" b="1" dirty="0">
                <a:ea typeface="+mn-ea"/>
                <a:sym typeface="Times New Roman" charset="0"/>
              </a:rPr>
              <a:t> </a:t>
            </a:r>
            <a:r>
              <a:rPr lang="en-US" sz="3200" dirty="0">
                <a:ea typeface="+mn-ea"/>
                <a:sym typeface="Times New Roman" charset="0"/>
              </a:rPr>
              <a:t>is recognition of a </a:t>
            </a:r>
            <a:r>
              <a:rPr lang="en-US" sz="3200" i="1" dirty="0">
                <a:ea typeface="+mn-ea"/>
                <a:sym typeface="Times New Roman" charset="0"/>
              </a:rPr>
              <a:t>context-free language</a:t>
            </a:r>
            <a:r>
              <a:rPr lang="en-US" sz="3200" dirty="0">
                <a:ea typeface="+mn-ea"/>
                <a:sym typeface="Times New Roman" charset="0"/>
              </a:rPr>
              <a:t>, e.g., via PDA</a:t>
            </a:r>
          </a:p>
          <a:p>
            <a:pPr marL="782638" lvl="1" eaLnBrk="1" hangingPunct="1">
              <a:buFont typeface="Times New Roman" charset="0"/>
              <a:buChar char="–"/>
              <a:defRPr/>
            </a:pPr>
            <a:r>
              <a:rPr lang="en-US" sz="2800" dirty="0">
                <a:ea typeface="+mn-ea"/>
                <a:sym typeface="Times New Roman" charset="0"/>
              </a:rPr>
              <a:t>Parsing discovers the "context free" structure of the program </a:t>
            </a:r>
          </a:p>
          <a:p>
            <a:pPr marL="782638" lvl="1" eaLnBrk="1" hangingPunct="1">
              <a:buFont typeface="Times New Roman" charset="0"/>
              <a:buChar char="–"/>
              <a:defRPr/>
            </a:pPr>
            <a:r>
              <a:rPr lang="en-US" sz="2800" dirty="0">
                <a:ea typeface="+mn-ea"/>
                <a:sym typeface="Times New Roman" charset="0"/>
              </a:rPr>
              <a:t>Informally, it finds the structure you can describe with syntax diagrams (the "circles and arrows" in a Pascal manual)</a:t>
            </a:r>
          </a:p>
        </p:txBody>
      </p:sp>
      <p:sp>
        <p:nvSpPr>
          <p:cNvPr id="10" name="Footer Placeholder 3">
            <a:extLst>
              <a:ext uri="{FF2B5EF4-FFF2-40B4-BE49-F238E27FC236}">
                <a16:creationId xmlns:a16="http://schemas.microsoft.com/office/drawing/2014/main" id="{AB4E51D0-673B-4DEF-ACDD-D94E9AE36DE4}"/>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4829E1A5-5480-4A90-BBF1-A4B0B2B32CB1}"/>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5">
            <a:extLst>
              <a:ext uri="{FF2B5EF4-FFF2-40B4-BE49-F238E27FC236}">
                <a16:creationId xmlns:a16="http://schemas.microsoft.com/office/drawing/2014/main" id="{49AFEEE8-7309-40C2-A44F-79570269C518}"/>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43016" name="Rectangle 8">
            <a:extLst>
              <a:ext uri="{FF2B5EF4-FFF2-40B4-BE49-F238E27FC236}">
                <a16:creationId xmlns:a16="http://schemas.microsoft.com/office/drawing/2014/main" id="{F76A0DC7-7E2F-4964-86EE-AD326F9E9BF4}"/>
              </a:ext>
            </a:extLst>
          </p:cNvPr>
          <p:cNvSpPr>
            <a:spLocks noGrp="1" noChangeArrowheads="1"/>
          </p:cNvSpPr>
          <p:nvPr>
            <p:ph type="title"/>
          </p:nvPr>
        </p:nvSpPr>
        <p:spPr>
          <a:xfrm>
            <a:off x="406400" y="590734"/>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normAutofit fontScale="90000"/>
          </a:bodyPr>
          <a:lstStyle/>
          <a:p>
            <a:pPr indent="0" eaLnBrk="1" hangingPunct="1">
              <a:defRPr/>
            </a:pPr>
            <a:r>
              <a:rPr lang="en-US" dirty="0">
                <a:ea typeface="+mj-ea"/>
                <a:sym typeface="Arial Black" charset="0"/>
              </a:rPr>
              <a:t>Example of Context-Free Grammar</a:t>
            </a:r>
          </a:p>
        </p:txBody>
      </p:sp>
      <p:sp>
        <p:nvSpPr>
          <p:cNvPr id="43017" name="Rectangle 9">
            <a:extLst>
              <a:ext uri="{FF2B5EF4-FFF2-40B4-BE49-F238E27FC236}">
                <a16:creationId xmlns:a16="http://schemas.microsoft.com/office/drawing/2014/main" id="{9B156507-702A-4B8D-8383-6CC82FAF8E6A}"/>
              </a:ext>
            </a:extLst>
          </p:cNvPr>
          <p:cNvSpPr>
            <a:spLocks noGrp="1" noChangeArrowheads="1"/>
          </p:cNvSpPr>
          <p:nvPr>
            <p:ph type="body" idx="1"/>
          </p:nvPr>
        </p:nvSpPr>
        <p:spPr>
          <a:xfrm>
            <a:off x="228600" y="1364942"/>
            <a:ext cx="7772400" cy="1295400"/>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marL="599758" lvl="1" indent="0" eaLnBrk="1" hangingPunct="1">
              <a:buNone/>
              <a:defRPr/>
            </a:pPr>
            <a:endParaRPr lang="en-US" sz="2800" dirty="0">
              <a:ea typeface="+mn-ea"/>
              <a:sym typeface="Times New Roman" charset="0"/>
            </a:endParaRPr>
          </a:p>
          <a:p>
            <a:pPr marL="1056958" lvl="1" indent="-457200">
              <a:defRPr/>
            </a:pPr>
            <a:r>
              <a:rPr lang="en-US" sz="2800" dirty="0">
                <a:ea typeface="+mn-ea"/>
                <a:sym typeface="Times New Roman" charset="0"/>
              </a:rPr>
              <a:t>Example (</a:t>
            </a:r>
            <a:r>
              <a:rPr lang="en-US" sz="2800" dirty="0">
                <a:latin typeface="Courier New" charset="0"/>
                <a:ea typeface="+mn-ea"/>
                <a:sym typeface="Courier" charset="0"/>
              </a:rPr>
              <a:t>while</a:t>
            </a:r>
            <a:r>
              <a:rPr lang="en-US" sz="2800" dirty="0">
                <a:ea typeface="+mn-ea"/>
                <a:sym typeface="Times New Roman" charset="0"/>
              </a:rPr>
              <a:t> loop in C)</a:t>
            </a:r>
          </a:p>
        </p:txBody>
      </p:sp>
      <p:sp>
        <p:nvSpPr>
          <p:cNvPr id="43018" name="Rectangle 10">
            <a:extLst>
              <a:ext uri="{FF2B5EF4-FFF2-40B4-BE49-F238E27FC236}">
                <a16:creationId xmlns:a16="http://schemas.microsoft.com/office/drawing/2014/main" id="{3404F64A-0475-456B-A0B3-E49E6BCC0BF7}"/>
              </a:ext>
            </a:extLst>
          </p:cNvPr>
          <p:cNvSpPr>
            <a:spLocks/>
          </p:cNvSpPr>
          <p:nvPr/>
        </p:nvSpPr>
        <p:spPr bwMode="auto">
          <a:xfrm>
            <a:off x="1758950" y="2371817"/>
            <a:ext cx="56261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ts val="6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r>
              <a:rPr lang="en-US" altLang="en-US" sz="1600" i="1" dirty="0">
                <a:cs typeface="Times New Roman" panose="02020603050405020304" pitchFamily="18" charset="0"/>
              </a:rPr>
              <a:t>iteration-statement → while ( expression ) statement </a:t>
            </a:r>
          </a:p>
          <a:p>
            <a:pPr eaLnBrk="1" hangingPunct="1">
              <a:spcBef>
                <a:spcPct val="0"/>
              </a:spcBef>
              <a:buSzTx/>
              <a:buFontTx/>
              <a:buNone/>
            </a:pPr>
            <a:endParaRPr lang="en-US" altLang="en-US" sz="1600" dirty="0">
              <a:cs typeface="Times New Roman" panose="02020603050405020304" pitchFamily="18" charset="0"/>
            </a:endParaRPr>
          </a:p>
          <a:p>
            <a:pPr eaLnBrk="1" hangingPunct="1">
              <a:spcBef>
                <a:spcPct val="0"/>
              </a:spcBef>
              <a:buSzTx/>
              <a:buFontTx/>
              <a:buNone/>
            </a:pPr>
            <a:r>
              <a:rPr lang="en-US" altLang="en-US" sz="1600" dirty="0">
                <a:cs typeface="Times New Roman" panose="02020603050405020304" pitchFamily="18" charset="0"/>
              </a:rPr>
              <a:t>statement, in turn, is often a list enclosed in braces: </a:t>
            </a:r>
          </a:p>
          <a:p>
            <a:pPr eaLnBrk="1" hangingPunct="1">
              <a:spcBef>
                <a:spcPct val="0"/>
              </a:spcBef>
              <a:buSzTx/>
              <a:buFontTx/>
              <a:buNone/>
            </a:pPr>
            <a:r>
              <a:rPr lang="en-US" altLang="en-US" sz="1600" i="1" dirty="0">
                <a:cs typeface="Times New Roman" panose="02020603050405020304" pitchFamily="18" charset="0"/>
              </a:rPr>
              <a:t>statement → compound-statement </a:t>
            </a:r>
          </a:p>
          <a:p>
            <a:pPr eaLnBrk="1" hangingPunct="1">
              <a:spcBef>
                <a:spcPct val="0"/>
              </a:spcBef>
              <a:buSzTx/>
              <a:buFontTx/>
              <a:buNone/>
            </a:pPr>
            <a:r>
              <a:rPr lang="en-US" altLang="en-US" sz="1600" i="1" dirty="0">
                <a:cs typeface="Times New Roman" panose="02020603050405020304" pitchFamily="18" charset="0"/>
              </a:rPr>
              <a:t>compound-statement → { block-item-list opt } </a:t>
            </a:r>
          </a:p>
          <a:p>
            <a:pPr eaLnBrk="1" hangingPunct="1">
              <a:spcBef>
                <a:spcPct val="0"/>
              </a:spcBef>
              <a:buSzTx/>
              <a:buFontTx/>
              <a:buNone/>
            </a:pPr>
            <a:r>
              <a:rPr lang="en-US" altLang="en-US" sz="1600" dirty="0">
                <a:cs typeface="Times New Roman" panose="02020603050405020304" pitchFamily="18" charset="0"/>
              </a:rPr>
              <a:t>where </a:t>
            </a:r>
          </a:p>
          <a:p>
            <a:pPr eaLnBrk="1" hangingPunct="1">
              <a:spcBef>
                <a:spcPct val="0"/>
              </a:spcBef>
              <a:buSzTx/>
              <a:buFontTx/>
              <a:buNone/>
            </a:pPr>
            <a:r>
              <a:rPr lang="en-US" altLang="en-US" sz="1600" i="1" dirty="0">
                <a:cs typeface="Times New Roman" panose="02020603050405020304" pitchFamily="18" charset="0"/>
              </a:rPr>
              <a:t>block-item-list opt → block-item-list </a:t>
            </a:r>
          </a:p>
          <a:p>
            <a:pPr eaLnBrk="1" hangingPunct="1">
              <a:spcBef>
                <a:spcPct val="0"/>
              </a:spcBef>
              <a:buSzTx/>
              <a:buFontTx/>
              <a:buNone/>
            </a:pPr>
            <a:r>
              <a:rPr lang="en-US" altLang="en-US" sz="1600" dirty="0">
                <a:cs typeface="Times New Roman" panose="02020603050405020304" pitchFamily="18" charset="0"/>
              </a:rPr>
              <a:t>or </a:t>
            </a:r>
          </a:p>
          <a:p>
            <a:pPr eaLnBrk="1" hangingPunct="1">
              <a:spcBef>
                <a:spcPct val="0"/>
              </a:spcBef>
              <a:buSzTx/>
              <a:buFontTx/>
              <a:buNone/>
            </a:pPr>
            <a:r>
              <a:rPr lang="en-US" altLang="en-US" sz="1600" i="1" dirty="0"/>
              <a:t>block-item-list opt → ϵ </a:t>
            </a:r>
          </a:p>
          <a:p>
            <a:pPr eaLnBrk="1" hangingPunct="1">
              <a:spcBef>
                <a:spcPct val="0"/>
              </a:spcBef>
              <a:buSzTx/>
              <a:buFontTx/>
              <a:buNone/>
            </a:pPr>
            <a:r>
              <a:rPr lang="en-US" altLang="en-US" sz="1600" dirty="0">
                <a:cs typeface="Times New Roman" panose="02020603050405020304" pitchFamily="18" charset="0"/>
              </a:rPr>
              <a:t>and </a:t>
            </a:r>
          </a:p>
          <a:p>
            <a:pPr eaLnBrk="1" hangingPunct="1">
              <a:spcBef>
                <a:spcPct val="0"/>
              </a:spcBef>
              <a:buSzTx/>
              <a:buFontTx/>
              <a:buNone/>
            </a:pPr>
            <a:r>
              <a:rPr lang="en-US" altLang="en-US" sz="1600" i="1" dirty="0">
                <a:cs typeface="Times New Roman" panose="02020603050405020304" pitchFamily="18" charset="0"/>
              </a:rPr>
              <a:t>block-item-list → block-item </a:t>
            </a:r>
          </a:p>
          <a:p>
            <a:pPr eaLnBrk="1" hangingPunct="1">
              <a:spcBef>
                <a:spcPct val="0"/>
              </a:spcBef>
              <a:buSzTx/>
              <a:buFontTx/>
              <a:buNone/>
            </a:pPr>
            <a:r>
              <a:rPr lang="en-US" altLang="en-US" sz="1600" i="1" dirty="0">
                <a:cs typeface="Times New Roman" panose="02020603050405020304" pitchFamily="18" charset="0"/>
              </a:rPr>
              <a:t>block-item-list → block-item-list block-item </a:t>
            </a:r>
          </a:p>
          <a:p>
            <a:pPr eaLnBrk="1" hangingPunct="1">
              <a:spcBef>
                <a:spcPct val="0"/>
              </a:spcBef>
              <a:buSzTx/>
              <a:buFontTx/>
              <a:buNone/>
            </a:pPr>
            <a:r>
              <a:rPr lang="en-US" altLang="en-US" sz="1600" i="1" dirty="0">
                <a:cs typeface="Times New Roman" panose="02020603050405020304" pitchFamily="18" charset="0"/>
              </a:rPr>
              <a:t>block-item → declaration </a:t>
            </a:r>
          </a:p>
          <a:p>
            <a:pPr eaLnBrk="1" hangingPunct="1">
              <a:spcBef>
                <a:spcPct val="0"/>
              </a:spcBef>
              <a:buSzTx/>
              <a:buFontTx/>
              <a:buNone/>
            </a:pPr>
            <a:r>
              <a:rPr lang="en-US" altLang="en-US" sz="1600" i="1" dirty="0">
                <a:cs typeface="Times New Roman" panose="02020603050405020304" pitchFamily="18" charset="0"/>
              </a:rPr>
              <a:t>block-item → statement</a:t>
            </a:r>
          </a:p>
        </p:txBody>
      </p:sp>
      <p:sp>
        <p:nvSpPr>
          <p:cNvPr id="6" name="Footer Placeholder 3">
            <a:extLst>
              <a:ext uri="{FF2B5EF4-FFF2-40B4-BE49-F238E27FC236}">
                <a16:creationId xmlns:a16="http://schemas.microsoft.com/office/drawing/2014/main" id="{9D408E19-A714-4AFE-BFC5-0D04FBF29F40}"/>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7" name="Slide Number Placeholder 4">
            <a:extLst>
              <a:ext uri="{FF2B5EF4-FFF2-40B4-BE49-F238E27FC236}">
                <a16:creationId xmlns:a16="http://schemas.microsoft.com/office/drawing/2014/main" id="{190DCAE0-614F-4291-8BF4-D8932604B8CB}"/>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47</a:t>
            </a:fld>
            <a:endParaRPr lang="en-US" dirty="0"/>
          </a:p>
        </p:txBody>
      </p:sp>
    </p:spTree>
    <p:extLst>
      <p:ext uri="{BB962C8B-B14F-4D97-AF65-F5344CB8AC3E}">
        <p14:creationId xmlns:p14="http://schemas.microsoft.com/office/powerpoint/2010/main" val="2375350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a:extLst>
              <a:ext uri="{FF2B5EF4-FFF2-40B4-BE49-F238E27FC236}">
                <a16:creationId xmlns:a16="http://schemas.microsoft.com/office/drawing/2014/main" id="{325BFE02-2D9F-40BE-BC24-DB15F5563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93902"/>
            <a:ext cx="8840788"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44039" name="Rectangle 6">
            <a:extLst>
              <a:ext uri="{FF2B5EF4-FFF2-40B4-BE49-F238E27FC236}">
                <a16:creationId xmlns:a16="http://schemas.microsoft.com/office/drawing/2014/main" id="{27310E5F-6979-469B-B186-60D55CB823E3}"/>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44041" name="Rectangle 9">
            <a:extLst>
              <a:ext uri="{FF2B5EF4-FFF2-40B4-BE49-F238E27FC236}">
                <a16:creationId xmlns:a16="http://schemas.microsoft.com/office/drawing/2014/main" id="{BA3FFBE1-8103-4A0E-B324-48E745A17D07}"/>
              </a:ext>
            </a:extLst>
          </p:cNvPr>
          <p:cNvSpPr>
            <a:spLocks noGrp="1" noChangeArrowheads="1"/>
          </p:cNvSpPr>
          <p:nvPr>
            <p:ph type="title"/>
          </p:nvPr>
        </p:nvSpPr>
        <p:spPr>
          <a:xfrm>
            <a:off x="317500" y="40123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GCD Program Parse Tree</a:t>
            </a:r>
          </a:p>
        </p:txBody>
      </p:sp>
      <p:sp>
        <p:nvSpPr>
          <p:cNvPr id="4" name="Content Placeholder 3">
            <a:extLst>
              <a:ext uri="{FF2B5EF4-FFF2-40B4-BE49-F238E27FC236}">
                <a16:creationId xmlns:a16="http://schemas.microsoft.com/office/drawing/2014/main" id="{42E12671-B80B-42BF-8301-758C8D1CA262}"/>
              </a:ext>
            </a:extLst>
          </p:cNvPr>
          <p:cNvSpPr>
            <a:spLocks noGrp="1"/>
          </p:cNvSpPr>
          <p:nvPr>
            <p:ph idx="1"/>
          </p:nvPr>
        </p:nvSpPr>
        <p:spPr>
          <a:xfrm>
            <a:off x="822959" y="1606036"/>
            <a:ext cx="7543801" cy="4023360"/>
          </a:xfrm>
        </p:spPr>
        <p:txBody>
          <a:bodyPr/>
          <a:lstStyle/>
          <a:p>
            <a:endParaRPr lang="en-US" dirty="0"/>
          </a:p>
        </p:txBody>
      </p:sp>
      <p:sp>
        <p:nvSpPr>
          <p:cNvPr id="15" name="Footer Placeholder 3">
            <a:extLst>
              <a:ext uri="{FF2B5EF4-FFF2-40B4-BE49-F238E27FC236}">
                <a16:creationId xmlns:a16="http://schemas.microsoft.com/office/drawing/2014/main" id="{5A7EAA39-E6B7-4F31-834E-8E7A3A6A5516}"/>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6" name="Slide Number Placeholder 4">
            <a:extLst>
              <a:ext uri="{FF2B5EF4-FFF2-40B4-BE49-F238E27FC236}">
                <a16:creationId xmlns:a16="http://schemas.microsoft.com/office/drawing/2014/main" id="{E1B6B524-4240-4B51-869B-EC1D7BE6030F}"/>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48</a:t>
            </a:fld>
            <a:endParaRPr lang="en-US" dirty="0"/>
          </a:p>
        </p:txBody>
      </p:sp>
    </p:spTree>
    <p:extLst>
      <p:ext uri="{BB962C8B-B14F-4D97-AF65-F5344CB8AC3E}">
        <p14:creationId xmlns:p14="http://schemas.microsoft.com/office/powerpoint/2010/main" val="32569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5">
            <a:extLst>
              <a:ext uri="{FF2B5EF4-FFF2-40B4-BE49-F238E27FC236}">
                <a16:creationId xmlns:a16="http://schemas.microsoft.com/office/drawing/2014/main" id="{AA49C74B-2727-471F-B5E1-D8C2B007B4D8}"/>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5848" name="Rectangle 8">
            <a:extLst>
              <a:ext uri="{FF2B5EF4-FFF2-40B4-BE49-F238E27FC236}">
                <a16:creationId xmlns:a16="http://schemas.microsoft.com/office/drawing/2014/main" id="{65FB4B5A-E56F-49F4-ACA5-C06B1789E416}"/>
              </a:ext>
            </a:extLst>
          </p:cNvPr>
          <p:cNvSpPr>
            <a:spLocks noGrp="1" noChangeArrowheads="1"/>
          </p:cNvSpPr>
          <p:nvPr>
            <p:ph type="title"/>
          </p:nvPr>
        </p:nvSpPr>
        <p:spPr>
          <a:xfrm>
            <a:off x="457200" y="262631"/>
            <a:ext cx="8509000" cy="14478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Semantic Analysis</a:t>
            </a:r>
          </a:p>
        </p:txBody>
      </p:sp>
      <p:sp>
        <p:nvSpPr>
          <p:cNvPr id="35849" name="Rectangle 9">
            <a:extLst>
              <a:ext uri="{FF2B5EF4-FFF2-40B4-BE49-F238E27FC236}">
                <a16:creationId xmlns:a16="http://schemas.microsoft.com/office/drawing/2014/main" id="{9B1B8B2F-928C-47E8-8B0C-522802712B1C}"/>
              </a:ext>
            </a:extLst>
          </p:cNvPr>
          <p:cNvSpPr>
            <a:spLocks noGrp="1" noChangeArrowheads="1"/>
          </p:cNvSpPr>
          <p:nvPr>
            <p:ph type="body" idx="1"/>
          </p:nvPr>
        </p:nvSpPr>
        <p:spPr>
          <a:xfrm>
            <a:off x="457200" y="1825840"/>
            <a:ext cx="8178800" cy="5334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0" indent="0" eaLnBrk="1" hangingPunct="1">
              <a:buClr>
                <a:srgbClr val="000000"/>
              </a:buClr>
              <a:buNone/>
              <a:defRPr/>
            </a:pPr>
            <a:r>
              <a:rPr lang="en-US" sz="3200" dirty="0">
                <a:ea typeface="+mn-ea"/>
                <a:sym typeface="Times New Roman" charset="0"/>
              </a:rPr>
              <a:t>Semantic analysis is the discovery of </a:t>
            </a:r>
            <a:r>
              <a:rPr lang="en-US" sz="3200" i="1" dirty="0">
                <a:ea typeface="+mn-ea"/>
                <a:sym typeface="Times New Roman" charset="0"/>
              </a:rPr>
              <a:t>meaning</a:t>
            </a:r>
            <a:r>
              <a:rPr lang="en-US" sz="3200" dirty="0">
                <a:ea typeface="+mn-ea"/>
                <a:sym typeface="Times New Roman" charset="0"/>
              </a:rPr>
              <a:t> in the program</a:t>
            </a:r>
          </a:p>
          <a:p>
            <a:pPr marL="782638" lvl="1" eaLnBrk="1" hangingPunct="1">
              <a:buFont typeface="Times New Roman" charset="0"/>
              <a:buChar char="–"/>
              <a:defRPr/>
            </a:pPr>
            <a:r>
              <a:rPr lang="en-US" sz="2800" dirty="0">
                <a:ea typeface="+mn-ea"/>
                <a:sym typeface="Times New Roman" charset="0"/>
              </a:rPr>
              <a:t>The compiler actually does what is called STATIC semantic analysis. That's the meaning that can be figured out at compile time</a:t>
            </a:r>
          </a:p>
          <a:p>
            <a:pPr marL="782638" lvl="1" eaLnBrk="1" hangingPunct="1">
              <a:buFont typeface="Times New Roman" charset="0"/>
              <a:buChar char="–"/>
              <a:defRPr/>
            </a:pPr>
            <a:r>
              <a:rPr lang="en-US" sz="2800" dirty="0">
                <a:ea typeface="+mn-ea"/>
                <a:sym typeface="Times New Roman" charset="0"/>
              </a:rPr>
              <a:t>Some things (e.g., array subscript out of bounds) can't be figured out until run time.  Things like that are part of the program's DYNAMIC semantics</a:t>
            </a:r>
          </a:p>
        </p:txBody>
      </p:sp>
      <p:sp>
        <p:nvSpPr>
          <p:cNvPr id="10" name="Footer Placeholder 3">
            <a:extLst>
              <a:ext uri="{FF2B5EF4-FFF2-40B4-BE49-F238E27FC236}">
                <a16:creationId xmlns:a16="http://schemas.microsoft.com/office/drawing/2014/main" id="{C3284A6D-F6C8-4A4B-BF07-65F353E5421A}"/>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E51A3149-84FD-494C-B24D-6046926D259C}"/>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000" dirty="0"/>
              <a:t>Assembly Languages</a:t>
            </a:r>
          </a:p>
        </p:txBody>
      </p:sp>
      <p:sp>
        <p:nvSpPr>
          <p:cNvPr id="10244" name="Rectangle 9"/>
          <p:cNvSpPr>
            <a:spLocks noGrp="1" noChangeArrowheads="1"/>
          </p:cNvSpPr>
          <p:nvPr>
            <p:ph type="body" idx="1"/>
          </p:nvPr>
        </p:nvSpPr>
        <p:spPr>
          <a:xfrm>
            <a:off x="146050" y="2023964"/>
            <a:ext cx="8540750" cy="3995835"/>
          </a:xfrm>
        </p:spPr>
        <p:txBody>
          <a:bodyPr>
            <a:normAutofit lnSpcReduction="10000"/>
          </a:bodyPr>
          <a:lstStyle/>
          <a:p>
            <a:r>
              <a:rPr lang="en-US" sz="3200" dirty="0"/>
              <a:t>Were invented to allow operations to be expressed with mnemonic abbreviations. </a:t>
            </a:r>
          </a:p>
          <a:p>
            <a:r>
              <a:rPr lang="en-US" sz="3200" dirty="0"/>
              <a:t>The assembly language is designed for a specific family of processors that represents various instructions in symbolic code and a more understandable form.</a:t>
            </a:r>
          </a:p>
          <a:p>
            <a:r>
              <a:rPr lang="en-US" sz="3200" dirty="0"/>
              <a:t>Assembly language is converted into executable machine code by a utility program referred to as an assembler.</a:t>
            </a:r>
            <a:endParaRPr lang="en-US" altLang="en-US" sz="44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5</a:t>
            </a:fld>
            <a:endParaRPr lang="en-US"/>
          </a:p>
        </p:txBody>
      </p:sp>
    </p:spTree>
    <p:extLst>
      <p:ext uri="{BB962C8B-B14F-4D97-AF65-F5344CB8AC3E}">
        <p14:creationId xmlns:p14="http://schemas.microsoft.com/office/powerpoint/2010/main" val="323670509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5">
            <a:extLst>
              <a:ext uri="{FF2B5EF4-FFF2-40B4-BE49-F238E27FC236}">
                <a16:creationId xmlns:a16="http://schemas.microsoft.com/office/drawing/2014/main" id="{AAF87394-61EC-4B9E-B84A-6A8D1956B5BB}"/>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pic>
        <p:nvPicPr>
          <p:cNvPr id="1026" name="Picture 2" descr="program while (5) call call (6) call (3) (3) (4) (5) (5) (6) Index Symbol Type void type (6) (5) (6) (5) type int 3 getint func (1) (2) 4 putint func (2) (1) (5) (6) (6) (5) (2) i (2) Figure l.6 syntax tree and symbol table for the GCD program. Note the contrast to Fig une l.5: the syntax tree retains just the essential structure of the program, omitting details that were needed only to drive the parsing algorithm.">
            <a:extLst>
              <a:ext uri="{FF2B5EF4-FFF2-40B4-BE49-F238E27FC236}">
                <a16:creationId xmlns:a16="http://schemas.microsoft.com/office/drawing/2014/main" id="{EEBF1017-3099-4DEE-B145-A3BA9040F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33" y="1833889"/>
            <a:ext cx="5415379" cy="43019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13546B5-8683-4F90-AC90-98B9042E23D3}"/>
              </a:ext>
            </a:extLst>
          </p:cNvPr>
          <p:cNvSpPr>
            <a:spLocks noGrp="1"/>
          </p:cNvSpPr>
          <p:nvPr>
            <p:ph type="title"/>
          </p:nvPr>
        </p:nvSpPr>
        <p:spPr>
          <a:xfrm>
            <a:off x="711322" y="440431"/>
            <a:ext cx="7543800" cy="1231478"/>
          </a:xfrm>
        </p:spPr>
        <p:txBody>
          <a:bodyPr/>
          <a:lstStyle/>
          <a:p>
            <a:r>
              <a:rPr lang="en-US" dirty="0"/>
              <a:t>Syntax Tree and Symbol Table</a:t>
            </a:r>
          </a:p>
        </p:txBody>
      </p:sp>
      <p:sp>
        <p:nvSpPr>
          <p:cNvPr id="13" name="Footer Placeholder 3">
            <a:extLst>
              <a:ext uri="{FF2B5EF4-FFF2-40B4-BE49-F238E27FC236}">
                <a16:creationId xmlns:a16="http://schemas.microsoft.com/office/drawing/2014/main" id="{927AAA57-5E14-4747-B9CE-D3A611465119}"/>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4" name="Slide Number Placeholder 4">
            <a:extLst>
              <a:ext uri="{FF2B5EF4-FFF2-40B4-BE49-F238E27FC236}">
                <a16:creationId xmlns:a16="http://schemas.microsoft.com/office/drawing/2014/main" id="{3678C2C4-F16F-495E-A9DF-330717582366}"/>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50</a:t>
            </a:fld>
            <a:endParaRPr lang="en-US" dirty="0"/>
          </a:p>
        </p:txBody>
      </p:sp>
    </p:spTree>
    <p:extLst>
      <p:ext uri="{BB962C8B-B14F-4D97-AF65-F5344CB8AC3E}">
        <p14:creationId xmlns:p14="http://schemas.microsoft.com/office/powerpoint/2010/main" val="2590691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5">
            <a:extLst>
              <a:ext uri="{FF2B5EF4-FFF2-40B4-BE49-F238E27FC236}">
                <a16:creationId xmlns:a16="http://schemas.microsoft.com/office/drawing/2014/main" id="{2FC0BB05-B26D-488E-A646-A79C856CC7DC}"/>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6872" name="Rectangle 8">
            <a:extLst>
              <a:ext uri="{FF2B5EF4-FFF2-40B4-BE49-F238E27FC236}">
                <a16:creationId xmlns:a16="http://schemas.microsoft.com/office/drawing/2014/main" id="{04B17107-E723-432C-A206-A106D154FDE2}"/>
              </a:ext>
            </a:extLst>
          </p:cNvPr>
          <p:cNvSpPr>
            <a:spLocks noGrp="1" noChangeArrowheads="1"/>
          </p:cNvSpPr>
          <p:nvPr>
            <p:ph type="title"/>
          </p:nvPr>
        </p:nvSpPr>
        <p:spPr>
          <a:xfrm>
            <a:off x="635000" y="60812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Intermediate Form</a:t>
            </a:r>
          </a:p>
        </p:txBody>
      </p:sp>
      <p:sp>
        <p:nvSpPr>
          <p:cNvPr id="36873" name="Rectangle 9">
            <a:extLst>
              <a:ext uri="{FF2B5EF4-FFF2-40B4-BE49-F238E27FC236}">
                <a16:creationId xmlns:a16="http://schemas.microsoft.com/office/drawing/2014/main" id="{39079423-9DDE-427C-A7D9-D85F5DF97C6B}"/>
              </a:ext>
            </a:extLst>
          </p:cNvPr>
          <p:cNvSpPr>
            <a:spLocks noGrp="1" noChangeArrowheads="1"/>
          </p:cNvSpPr>
          <p:nvPr>
            <p:ph type="body" idx="1"/>
          </p:nvPr>
        </p:nvSpPr>
        <p:spPr>
          <a:xfrm>
            <a:off x="634999" y="1842117"/>
            <a:ext cx="8224916" cy="5486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0" indent="0" eaLnBrk="1" hangingPunct="1">
              <a:buClr>
                <a:srgbClr val="000000"/>
              </a:buClr>
              <a:buNone/>
              <a:defRPr/>
            </a:pPr>
            <a:r>
              <a:rPr lang="en-US" sz="3200" dirty="0">
                <a:ea typeface="+mn-ea"/>
                <a:sym typeface="Times New Roman" charset="0"/>
              </a:rPr>
              <a:t>Intermediate form (IF) done after semantic analysis (</a:t>
            </a:r>
            <a:r>
              <a:rPr lang="en-US" sz="3200" i="1" dirty="0">
                <a:ea typeface="+mn-ea"/>
                <a:sym typeface="Times New Roman" charset="0"/>
              </a:rPr>
              <a:t>if </a:t>
            </a:r>
            <a:r>
              <a:rPr lang="en-US" sz="3200" dirty="0">
                <a:ea typeface="+mn-ea"/>
                <a:sym typeface="Times New Roman" charset="0"/>
              </a:rPr>
              <a:t>the program passes all checks)</a:t>
            </a:r>
          </a:p>
          <a:p>
            <a:pPr marL="782638" lvl="1" eaLnBrk="1" hangingPunct="1">
              <a:buFont typeface="Times New Roman" charset="0"/>
              <a:buChar char="–"/>
              <a:defRPr/>
            </a:pPr>
            <a:r>
              <a:rPr lang="en-US" sz="2800" dirty="0">
                <a:ea typeface="+mn-ea"/>
                <a:sym typeface="Times New Roman" charset="0"/>
              </a:rPr>
              <a:t>IFs are often chosen for machine independence, ease of optimization, or compactness (these are somewhat contradictory)</a:t>
            </a:r>
          </a:p>
          <a:p>
            <a:pPr marL="782638" lvl="1" eaLnBrk="1" hangingPunct="1">
              <a:buFont typeface="Times New Roman" charset="0"/>
              <a:buChar char="–"/>
              <a:defRPr/>
            </a:pPr>
            <a:r>
              <a:rPr lang="en-US" sz="2800" dirty="0">
                <a:ea typeface="+mn-ea"/>
                <a:sym typeface="Times New Roman" charset="0"/>
              </a:rPr>
              <a:t>They often resemble machine code for some imaginary idealized machine; e.g. a stack machine, or a machine with arbitrarily many registers  </a:t>
            </a:r>
          </a:p>
          <a:p>
            <a:pPr marL="782638" lvl="1" eaLnBrk="1" hangingPunct="1">
              <a:buFont typeface="Times New Roman" charset="0"/>
              <a:buChar char="–"/>
              <a:defRPr/>
            </a:pPr>
            <a:r>
              <a:rPr lang="en-US" sz="2800" dirty="0">
                <a:ea typeface="+mn-ea"/>
                <a:sym typeface="Times New Roman" charset="0"/>
              </a:rPr>
              <a:t>Many compilers actually move the code through more than one IF</a:t>
            </a:r>
            <a:r>
              <a:rPr lang="en-US" sz="2800" dirty="0">
                <a:latin typeface="Courier New" charset="0"/>
                <a:ea typeface="+mn-ea"/>
                <a:cs typeface="Courier New" charset="0"/>
                <a:sym typeface="Courier New" charset="0"/>
              </a:rPr>
              <a:t> </a:t>
            </a:r>
            <a:endParaRPr lang="en-US" sz="2800" dirty="0">
              <a:latin typeface="Courier New" charset="0"/>
              <a:ea typeface="+mn-ea"/>
              <a:sym typeface="Courier New" charset="0"/>
            </a:endParaRPr>
          </a:p>
        </p:txBody>
      </p:sp>
      <p:sp>
        <p:nvSpPr>
          <p:cNvPr id="10" name="Footer Placeholder 3">
            <a:extLst>
              <a:ext uri="{FF2B5EF4-FFF2-40B4-BE49-F238E27FC236}">
                <a16:creationId xmlns:a16="http://schemas.microsoft.com/office/drawing/2014/main" id="{90F269D3-BF3D-4B3F-84E5-5884C341C6CB}"/>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E0932202-BF0B-442D-B2BE-15BFDA120182}"/>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5">
            <a:extLst>
              <a:ext uri="{FF2B5EF4-FFF2-40B4-BE49-F238E27FC236}">
                <a16:creationId xmlns:a16="http://schemas.microsoft.com/office/drawing/2014/main" id="{26752A2D-ADB3-41BA-9622-16FFFC17C42A}"/>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7896" name="Rectangle 8">
            <a:extLst>
              <a:ext uri="{FF2B5EF4-FFF2-40B4-BE49-F238E27FC236}">
                <a16:creationId xmlns:a16="http://schemas.microsoft.com/office/drawing/2014/main" id="{17FAAD0E-81DD-495C-AC09-085C531B29F6}"/>
              </a:ext>
            </a:extLst>
          </p:cNvPr>
          <p:cNvSpPr>
            <a:spLocks noGrp="1" noChangeArrowheads="1"/>
          </p:cNvSpPr>
          <p:nvPr>
            <p:ph type="title"/>
          </p:nvPr>
        </p:nvSpPr>
        <p:spPr>
          <a:xfrm>
            <a:off x="317500" y="574829"/>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normAutofit fontScale="90000"/>
          </a:bodyPr>
          <a:lstStyle/>
          <a:p>
            <a:pPr indent="0" eaLnBrk="1" hangingPunct="1">
              <a:defRPr/>
            </a:pPr>
            <a:r>
              <a:rPr lang="en-US" dirty="0">
                <a:ea typeface="+mj-ea"/>
                <a:sym typeface="Arial Black" charset="0"/>
              </a:rPr>
              <a:t>Optimization and Code Generation</a:t>
            </a:r>
          </a:p>
        </p:txBody>
      </p:sp>
      <p:sp>
        <p:nvSpPr>
          <p:cNvPr id="37897" name="Rectangle 9">
            <a:extLst>
              <a:ext uri="{FF2B5EF4-FFF2-40B4-BE49-F238E27FC236}">
                <a16:creationId xmlns:a16="http://schemas.microsoft.com/office/drawing/2014/main" id="{6DBDF6CA-030C-4C9D-A28F-8B2ACE805446}"/>
              </a:ext>
            </a:extLst>
          </p:cNvPr>
          <p:cNvSpPr>
            <a:spLocks noGrp="1" noChangeArrowheads="1"/>
          </p:cNvSpPr>
          <p:nvPr>
            <p:ph type="body" idx="1"/>
          </p:nvPr>
        </p:nvSpPr>
        <p:spPr>
          <a:xfrm>
            <a:off x="685800" y="1966404"/>
            <a:ext cx="7772400" cy="5486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marL="0" indent="0" eaLnBrk="1" hangingPunct="1">
              <a:buClr>
                <a:srgbClr val="000000"/>
              </a:buClr>
              <a:buNone/>
              <a:defRPr/>
            </a:pPr>
            <a:r>
              <a:rPr lang="en-US" sz="3200" dirty="0">
                <a:ea typeface="+mn-ea"/>
                <a:sym typeface="Times New Roman" charset="0"/>
              </a:rPr>
              <a:t>Optimization takes an intermediate-code program and produces another one that does the same thing faster, or in less space </a:t>
            </a:r>
          </a:p>
          <a:p>
            <a:pPr marL="782638" lvl="1" eaLnBrk="1" hangingPunct="1">
              <a:buFont typeface="Times New Roman" charset="0"/>
              <a:buChar char="–"/>
              <a:defRPr/>
            </a:pPr>
            <a:r>
              <a:rPr lang="en-US" sz="2800" dirty="0">
                <a:ea typeface="+mn-ea"/>
                <a:sym typeface="Times New Roman" charset="0"/>
              </a:rPr>
              <a:t>The term is a misnomer; we just</a:t>
            </a:r>
            <a:r>
              <a:rPr lang="en-US" sz="2800" i="1" dirty="0">
                <a:ea typeface="+mn-ea"/>
                <a:sym typeface="Times New Roman" charset="0"/>
              </a:rPr>
              <a:t> improve</a:t>
            </a:r>
            <a:r>
              <a:rPr lang="en-US" sz="2800" dirty="0">
                <a:ea typeface="+mn-ea"/>
                <a:sym typeface="Times New Roman" charset="0"/>
              </a:rPr>
              <a:t> code  </a:t>
            </a:r>
          </a:p>
          <a:p>
            <a:pPr marL="782638" lvl="1" eaLnBrk="1" hangingPunct="1">
              <a:buFont typeface="Times New Roman" charset="0"/>
              <a:buChar char="–"/>
              <a:defRPr/>
            </a:pPr>
            <a:r>
              <a:rPr lang="en-US" sz="2800" dirty="0">
                <a:ea typeface="+mn-ea"/>
                <a:sym typeface="Times New Roman" charset="0"/>
              </a:rPr>
              <a:t>The optimization phase is optional</a:t>
            </a:r>
          </a:p>
          <a:p>
            <a:pPr marL="0" indent="0" eaLnBrk="1" hangingPunct="1">
              <a:buClr>
                <a:srgbClr val="000000"/>
              </a:buClr>
              <a:buNone/>
              <a:defRPr/>
            </a:pPr>
            <a:r>
              <a:rPr lang="en-US" sz="3200" dirty="0">
                <a:ea typeface="+mn-ea"/>
                <a:sym typeface="Times New Roman" charset="0"/>
              </a:rPr>
              <a:t>Code generation phase produces assembly language or (sometime) relocatable machine language</a:t>
            </a:r>
          </a:p>
        </p:txBody>
      </p:sp>
      <p:sp>
        <p:nvSpPr>
          <p:cNvPr id="10" name="Footer Placeholder 3">
            <a:extLst>
              <a:ext uri="{FF2B5EF4-FFF2-40B4-BE49-F238E27FC236}">
                <a16:creationId xmlns:a16="http://schemas.microsoft.com/office/drawing/2014/main" id="{B11F1B2A-3695-4DC3-95BF-8BAF43A6F86C}"/>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8C51523A-F15B-4ADA-B793-6F277114134A}"/>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5">
            <a:extLst>
              <a:ext uri="{FF2B5EF4-FFF2-40B4-BE49-F238E27FC236}">
                <a16:creationId xmlns:a16="http://schemas.microsoft.com/office/drawing/2014/main" id="{F3737B19-C91A-4285-A2B7-708860447F68}"/>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38920" name="Rectangle 8">
            <a:extLst>
              <a:ext uri="{FF2B5EF4-FFF2-40B4-BE49-F238E27FC236}">
                <a16:creationId xmlns:a16="http://schemas.microsoft.com/office/drawing/2014/main" id="{0E5D9EA0-A37F-483D-8D3D-05E01FEA581D}"/>
              </a:ext>
            </a:extLst>
          </p:cNvPr>
          <p:cNvSpPr>
            <a:spLocks noGrp="1" noChangeArrowheads="1"/>
          </p:cNvSpPr>
          <p:nvPr>
            <p:ph type="title"/>
          </p:nvPr>
        </p:nvSpPr>
        <p:spPr>
          <a:xfrm>
            <a:off x="406400" y="61034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Symbol Table</a:t>
            </a:r>
          </a:p>
        </p:txBody>
      </p:sp>
      <p:sp>
        <p:nvSpPr>
          <p:cNvPr id="38921" name="Rectangle 9">
            <a:extLst>
              <a:ext uri="{FF2B5EF4-FFF2-40B4-BE49-F238E27FC236}">
                <a16:creationId xmlns:a16="http://schemas.microsoft.com/office/drawing/2014/main" id="{E0028593-B3A7-41ED-A0EE-06AABB7B1E40}"/>
              </a:ext>
            </a:extLst>
          </p:cNvPr>
          <p:cNvSpPr>
            <a:spLocks noGrp="1" noChangeArrowheads="1"/>
          </p:cNvSpPr>
          <p:nvPr>
            <p:ph type="body" idx="1"/>
          </p:nvPr>
        </p:nvSpPr>
        <p:spPr>
          <a:xfrm>
            <a:off x="533398" y="1833239"/>
            <a:ext cx="8509001" cy="5486400"/>
          </a:xfrm>
          <a:extLst>
            <a:ext uri="{91240B29-F687-4F45-9708-019B960494DF}">
              <a14:hiddenLine xmlns:a14="http://schemas.microsoft.com/office/drawing/2010/main" w="9525">
                <a:solidFill>
                  <a:schemeClr val="tx1"/>
                </a:solidFill>
                <a:miter lim="800000"/>
                <a:headEnd/>
                <a:tailEnd/>
              </a14:hiddenLine>
            </a:ext>
          </a:extLst>
        </p:spPr>
        <p:txBody>
          <a:bodyPr rIns="132080">
            <a:normAutofit/>
          </a:bodyPr>
          <a:lstStyle/>
          <a:p>
            <a:pPr marL="0" indent="0" eaLnBrk="1" hangingPunct="1">
              <a:buClr>
                <a:srgbClr val="000000"/>
              </a:buClr>
              <a:buNone/>
              <a:defRPr/>
            </a:pPr>
            <a:r>
              <a:rPr lang="en-US" sz="2800" dirty="0">
                <a:ea typeface="+mn-ea"/>
                <a:sym typeface="Times New Roman" charset="0"/>
              </a:rPr>
              <a:t>All phases rely on a symbol table that keeps track of all the identifiers in the program and what the compiler knows about them</a:t>
            </a:r>
          </a:p>
          <a:p>
            <a:pPr marL="782638" lvl="1" eaLnBrk="1" hangingPunct="1">
              <a:buFont typeface="Times New Roman" charset="0"/>
              <a:buChar char="–"/>
              <a:defRPr/>
            </a:pPr>
            <a:r>
              <a:rPr lang="en-US" sz="2400" dirty="0">
                <a:ea typeface="+mn-ea"/>
                <a:sym typeface="Times New Roman" charset="0"/>
              </a:rPr>
              <a:t>This symbol table may be retained (in some form) for use by a debugger, even after compilation has completed</a:t>
            </a:r>
          </a:p>
        </p:txBody>
      </p:sp>
      <p:sp>
        <p:nvSpPr>
          <p:cNvPr id="10" name="Footer Placeholder 3">
            <a:extLst>
              <a:ext uri="{FF2B5EF4-FFF2-40B4-BE49-F238E27FC236}">
                <a16:creationId xmlns:a16="http://schemas.microsoft.com/office/drawing/2014/main" id="{5FDE7CDF-65A9-45F1-98EE-C042677C8D67}"/>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11CE3B9B-7F7A-44F0-B054-455522E886D0}"/>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5">
            <a:extLst>
              <a:ext uri="{FF2B5EF4-FFF2-40B4-BE49-F238E27FC236}">
                <a16:creationId xmlns:a16="http://schemas.microsoft.com/office/drawing/2014/main" id="{6D1BBF6A-0275-4183-90B0-03A2C777FA14}"/>
              </a:ext>
            </a:extLst>
          </p:cNvPr>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ts val="600"/>
              </a:spcBef>
              <a:buSzPct val="100000"/>
              <a:buFont typeface="Times New Roman" panose="02020603050405020304" pitchFamily="18" charset="0"/>
              <a:buChar char="•"/>
              <a:defRPr sz="28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1pPr>
            <a:lvl2pPr marL="742950" indent="-285750" eaLnBrk="0" hangingPunct="0">
              <a:spcBef>
                <a:spcPts val="500"/>
              </a:spcBef>
              <a:buSzPct val="100000"/>
              <a:buFont typeface="Times New Roman" panose="02020603050405020304" pitchFamily="18" charset="0"/>
              <a:buChar char="–"/>
              <a:defRPr sz="24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2pPr>
            <a:lvl3pPr marL="1143000" indent="-228600" eaLnBrk="0" hangingPunct="0">
              <a:spcBef>
                <a:spcPts val="500"/>
              </a:spcBef>
              <a:buSzPct val="100000"/>
              <a:buFont typeface="Times New Roman" panose="02020603050405020304" pitchFamily="18" charset="0"/>
              <a:buChar char="•"/>
              <a:defRPr sz="2000">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3pPr>
            <a:lvl4pPr marL="16002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4pPr>
            <a:lvl5pPr marL="2057400" indent="-228600" eaLnBrk="0" hangingPunct="0">
              <a:spcBef>
                <a:spcPts val="400"/>
              </a:spcBef>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5pPr>
            <a:lvl6pPr marL="25146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6pPr>
            <a:lvl7pPr marL="29718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7pPr>
            <a:lvl8pPr marL="34290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8pPr>
            <a:lvl9pPr marL="3886200" indent="-228600" eaLnBrk="0" fontAlgn="base" hangingPunct="0">
              <a:spcBef>
                <a:spcPts val="400"/>
              </a:spcBef>
              <a:spcAft>
                <a:spcPct val="0"/>
              </a:spcAft>
              <a:buSzPct val="100000"/>
              <a:buFont typeface="Times New Roman" panose="02020603050405020304" pitchFamily="18" charset="0"/>
              <a:buChar char="»"/>
              <a:defRPr>
                <a:solidFill>
                  <a:schemeClr val="tx1"/>
                </a:solidFill>
                <a:latin typeface="Times New Roman" panose="02020603050405020304" pitchFamily="18" charset="0"/>
                <a:ea typeface="MS PGothic" panose="020B0600070205080204" pitchFamily="34" charset="-128"/>
                <a:sym typeface="Times New Roman" panose="02020603050405020304" pitchFamily="18" charset="0"/>
              </a:defRPr>
            </a:lvl9pPr>
          </a:lstStyle>
          <a:p>
            <a:pPr eaLnBrk="1" hangingPunct="1">
              <a:spcBef>
                <a:spcPct val="0"/>
              </a:spcBef>
              <a:buSzTx/>
              <a:buFontTx/>
              <a:buNone/>
            </a:pPr>
            <a:endParaRPr lang="en-US" altLang="en-US" sz="2400">
              <a:solidFill>
                <a:srgbClr val="000000"/>
              </a:solidFill>
            </a:endParaRPr>
          </a:p>
        </p:txBody>
      </p:sp>
      <p:sp>
        <p:nvSpPr>
          <p:cNvPr id="41992" name="Rectangle 8">
            <a:extLst>
              <a:ext uri="{FF2B5EF4-FFF2-40B4-BE49-F238E27FC236}">
                <a16:creationId xmlns:a16="http://schemas.microsoft.com/office/drawing/2014/main" id="{61A0B995-D959-49C1-9852-E68DDE06AEFA}"/>
              </a:ext>
            </a:extLst>
          </p:cNvPr>
          <p:cNvSpPr>
            <a:spLocks noGrp="1" noChangeArrowheads="1"/>
          </p:cNvSpPr>
          <p:nvPr>
            <p:ph type="title"/>
          </p:nvPr>
        </p:nvSpPr>
        <p:spPr>
          <a:xfrm>
            <a:off x="406400" y="262094"/>
            <a:ext cx="8509000" cy="14478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ea typeface="+mj-ea"/>
                <a:sym typeface="Arial Black" charset="0"/>
              </a:rPr>
              <a:t>An Overview of Compilation</a:t>
            </a:r>
          </a:p>
        </p:txBody>
      </p:sp>
      <p:sp>
        <p:nvSpPr>
          <p:cNvPr id="41993" name="Rectangle 9">
            <a:extLst>
              <a:ext uri="{FF2B5EF4-FFF2-40B4-BE49-F238E27FC236}">
                <a16:creationId xmlns:a16="http://schemas.microsoft.com/office/drawing/2014/main" id="{12339CB1-FD59-45AD-B6D1-DF4ABCFBC33C}"/>
              </a:ext>
            </a:extLst>
          </p:cNvPr>
          <p:cNvSpPr>
            <a:spLocks noGrp="1" noChangeArrowheads="1"/>
          </p:cNvSpPr>
          <p:nvPr>
            <p:ph type="body" idx="1"/>
          </p:nvPr>
        </p:nvSpPr>
        <p:spPr>
          <a:xfrm>
            <a:off x="526001" y="1772575"/>
            <a:ext cx="7772400" cy="5334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110000"/>
              </a:lnSpc>
              <a:buFont typeface="Times New Roman" charset="0"/>
              <a:buChar char="•"/>
              <a:defRPr/>
            </a:pPr>
            <a:r>
              <a:rPr lang="en-US" sz="3200" dirty="0">
                <a:ea typeface="+mn-ea"/>
                <a:sym typeface="Times New Roman" charset="0"/>
              </a:rPr>
              <a:t>Lexical and Syntax Analysis</a:t>
            </a:r>
          </a:p>
          <a:p>
            <a:pPr marL="782638" lvl="1" eaLnBrk="1" hangingPunct="1">
              <a:lnSpc>
                <a:spcPct val="110000"/>
              </a:lnSpc>
              <a:buFont typeface="Times New Roman" charset="0"/>
              <a:buChar char="–"/>
              <a:defRPr/>
            </a:pPr>
            <a:r>
              <a:rPr lang="en-US" sz="2800" dirty="0">
                <a:ea typeface="+mn-ea"/>
                <a:sym typeface="Times New Roman" charset="0"/>
              </a:rPr>
              <a:t>Context-Free Grammar and Parsing</a:t>
            </a:r>
          </a:p>
          <a:p>
            <a:pPr marL="1182688" lvl="2" eaLnBrk="1" hangingPunct="1">
              <a:lnSpc>
                <a:spcPct val="110000"/>
              </a:lnSpc>
              <a:buFont typeface="Times New Roman" charset="0"/>
              <a:buChar char="•"/>
              <a:defRPr/>
            </a:pPr>
            <a:r>
              <a:rPr lang="en-US" sz="2400" dirty="0">
                <a:ea typeface="+mn-ea"/>
                <a:sym typeface="Times New Roman" charset="0"/>
              </a:rPr>
              <a:t>Parsing organizes tokens into a </a:t>
            </a:r>
            <a:r>
              <a:rPr lang="en-US" sz="2400" i="1" dirty="0">
                <a:ea typeface="+mn-ea"/>
                <a:sym typeface="Times New Roman" charset="0"/>
              </a:rPr>
              <a:t>parse tree</a:t>
            </a:r>
            <a:r>
              <a:rPr lang="en-US" sz="2400" dirty="0">
                <a:ea typeface="+mn-ea"/>
                <a:sym typeface="Times New Roman" charset="0"/>
              </a:rPr>
              <a:t> that represents higher-level constructs in terms of their constituents</a:t>
            </a:r>
          </a:p>
          <a:p>
            <a:pPr marL="1182688" lvl="2" eaLnBrk="1" hangingPunct="1">
              <a:lnSpc>
                <a:spcPct val="110000"/>
              </a:lnSpc>
              <a:buFont typeface="Times New Roman" charset="0"/>
              <a:buChar char="•"/>
              <a:defRPr/>
            </a:pPr>
            <a:r>
              <a:rPr lang="en-US" sz="2400" dirty="0">
                <a:ea typeface="+mn-ea"/>
                <a:sym typeface="Times New Roman" charset="0"/>
              </a:rPr>
              <a:t>Potentially recursive rules known as </a:t>
            </a:r>
            <a:r>
              <a:rPr lang="en-US" sz="2400" i="1" dirty="0">
                <a:ea typeface="+mn-ea"/>
                <a:sym typeface="Times New Roman" charset="0"/>
              </a:rPr>
              <a:t>context-free grammar</a:t>
            </a:r>
            <a:r>
              <a:rPr lang="en-US" sz="2400" dirty="0">
                <a:ea typeface="+mn-ea"/>
                <a:sym typeface="Times New Roman" charset="0"/>
              </a:rPr>
              <a:t> define the ways in which these constituents combine</a:t>
            </a:r>
          </a:p>
        </p:txBody>
      </p:sp>
      <p:sp>
        <p:nvSpPr>
          <p:cNvPr id="10" name="Footer Placeholder 3">
            <a:extLst>
              <a:ext uri="{FF2B5EF4-FFF2-40B4-BE49-F238E27FC236}">
                <a16:creationId xmlns:a16="http://schemas.microsoft.com/office/drawing/2014/main" id="{69F0BDB9-AEBD-49D0-8D51-50A898849106}"/>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11" name="Slide Number Placeholder 4">
            <a:extLst>
              <a:ext uri="{FF2B5EF4-FFF2-40B4-BE49-F238E27FC236}">
                <a16:creationId xmlns:a16="http://schemas.microsoft.com/office/drawing/2014/main" id="{A913092B-A5C9-47F1-87C9-D78CC9F14DDE}"/>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894B-E048-4E15-A3F1-D3CE389788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F0B8EE-F979-4010-8014-DE2C58EF376E}"/>
              </a:ext>
            </a:extLst>
          </p:cNvPr>
          <p:cNvSpPr>
            <a:spLocks noGrp="1"/>
          </p:cNvSpPr>
          <p:nvPr>
            <p:ph idx="1"/>
          </p:nvPr>
        </p:nvSpPr>
        <p:spPr/>
        <p:txBody>
          <a:bodyPr/>
          <a:lstStyle/>
          <a:p>
            <a:endParaRPr lang="en-US"/>
          </a:p>
        </p:txBody>
      </p:sp>
      <p:pic>
        <p:nvPicPr>
          <p:cNvPr id="7170" name="Picture 2" descr="Related image">
            <a:extLst>
              <a:ext uri="{FF2B5EF4-FFF2-40B4-BE49-F238E27FC236}">
                <a16:creationId xmlns:a16="http://schemas.microsoft.com/office/drawing/2014/main" id="{DEC8F558-3294-410E-A57B-8A3104648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936" y="310515"/>
            <a:ext cx="5577312" cy="56330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CD7CBB6-341F-466F-88AA-A8AB42453417}"/>
              </a:ext>
            </a:extLst>
          </p:cNvPr>
          <p:cNvSpPr/>
          <p:nvPr/>
        </p:nvSpPr>
        <p:spPr>
          <a:xfrm>
            <a:off x="4106968" y="3244334"/>
            <a:ext cx="930063" cy="369332"/>
          </a:xfrm>
          <a:prstGeom prst="rect">
            <a:avLst/>
          </a:prstGeom>
        </p:spPr>
        <p:txBody>
          <a:bodyPr wrap="none">
            <a:spAutoFit/>
          </a:bodyPr>
          <a:lstStyle/>
          <a:p>
            <a:r>
              <a:rPr lang="en-US" dirty="0"/>
              <a:t>CSE 216</a:t>
            </a:r>
          </a:p>
        </p:txBody>
      </p:sp>
      <p:sp>
        <p:nvSpPr>
          <p:cNvPr id="8" name="Footer Placeholder 3">
            <a:extLst>
              <a:ext uri="{FF2B5EF4-FFF2-40B4-BE49-F238E27FC236}">
                <a16:creationId xmlns:a16="http://schemas.microsoft.com/office/drawing/2014/main" id="{4129A448-B30A-4D0A-BE89-F3615218DC60}"/>
              </a:ext>
            </a:extLst>
          </p:cNvPr>
          <p:cNvSpPr>
            <a:spLocks noGrp="1"/>
          </p:cNvSpPr>
          <p:nvPr>
            <p:ph type="ftr" sz="quarter" idx="11"/>
          </p:nvPr>
        </p:nvSpPr>
        <p:spPr>
          <a:xfrm>
            <a:off x="2134324" y="6459786"/>
            <a:ext cx="4218052" cy="365125"/>
          </a:xfrm>
        </p:spPr>
        <p:txBody>
          <a:bodyPr/>
          <a:lstStyle/>
          <a:p>
            <a:r>
              <a:rPr lang="en-US" dirty="0"/>
              <a:t>(c) P Pawar - SUNY Korea, R Banerjee - SBU - CSE 216, Elsevier</a:t>
            </a:r>
          </a:p>
        </p:txBody>
      </p:sp>
      <p:sp>
        <p:nvSpPr>
          <p:cNvPr id="9" name="Slide Number Placeholder 4">
            <a:extLst>
              <a:ext uri="{FF2B5EF4-FFF2-40B4-BE49-F238E27FC236}">
                <a16:creationId xmlns:a16="http://schemas.microsoft.com/office/drawing/2014/main" id="{5CFF4E54-A3FD-4004-8AA3-945ACD680F5C}"/>
              </a:ext>
            </a:extLst>
          </p:cNvPr>
          <p:cNvSpPr>
            <a:spLocks noGrp="1"/>
          </p:cNvSpPr>
          <p:nvPr>
            <p:ph type="sldNum" sz="quarter" idx="12"/>
          </p:nvPr>
        </p:nvSpPr>
        <p:spPr>
          <a:xfrm>
            <a:off x="7425344" y="6459786"/>
            <a:ext cx="984019" cy="365125"/>
          </a:xfrm>
        </p:spPr>
        <p:txBody>
          <a:bodyPr/>
          <a:lstStyle/>
          <a:p>
            <a:fld id="{E29BF8A0-881F-9B42-8DF7-7F4C738CBC54}" type="slidenum">
              <a:rPr lang="en-US" smtClean="0"/>
              <a:t>55</a:t>
            </a:fld>
            <a:endParaRPr lang="en-US" dirty="0"/>
          </a:p>
        </p:txBody>
      </p:sp>
    </p:spTree>
    <p:extLst>
      <p:ext uri="{BB962C8B-B14F-4D97-AF65-F5344CB8AC3E}">
        <p14:creationId xmlns:p14="http://schemas.microsoft.com/office/powerpoint/2010/main" val="217620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CAC-BAE6-40A1-AEAB-2399405DA277}"/>
              </a:ext>
            </a:extLst>
          </p:cNvPr>
          <p:cNvSpPr>
            <a:spLocks noGrp="1"/>
          </p:cNvSpPr>
          <p:nvPr>
            <p:ph type="title"/>
          </p:nvPr>
        </p:nvSpPr>
        <p:spPr/>
        <p:txBody>
          <a:bodyPr/>
          <a:lstStyle/>
          <a:p>
            <a:r>
              <a:rPr lang="en-US" dirty="0"/>
              <a:t>Assembly Language Syntax</a:t>
            </a:r>
          </a:p>
        </p:txBody>
      </p:sp>
      <p:sp>
        <p:nvSpPr>
          <p:cNvPr id="3" name="Content Placeholder 2">
            <a:extLst>
              <a:ext uri="{FF2B5EF4-FFF2-40B4-BE49-F238E27FC236}">
                <a16:creationId xmlns:a16="http://schemas.microsoft.com/office/drawing/2014/main" id="{44C6D9E1-746F-4DE6-9D39-FD9848C1FAB2}"/>
              </a:ext>
            </a:extLst>
          </p:cNvPr>
          <p:cNvSpPr>
            <a:spLocks noGrp="1"/>
          </p:cNvSpPr>
          <p:nvPr>
            <p:ph sz="quarter" idx="1"/>
          </p:nvPr>
        </p:nvSpPr>
        <p:spPr>
          <a:xfrm>
            <a:off x="552893" y="1845734"/>
            <a:ext cx="8144540" cy="4023360"/>
          </a:xfrm>
        </p:spPr>
        <p:txBody>
          <a:bodyPr/>
          <a:lstStyle/>
          <a:p>
            <a:pPr marL="0" indent="0">
              <a:buNone/>
            </a:pPr>
            <a:r>
              <a:rPr lang="en-US" dirty="0"/>
              <a:t>INC COUNT        	; Increment the memory variable COUNT</a:t>
            </a:r>
          </a:p>
          <a:p>
            <a:pPr marL="0" indent="0">
              <a:buNone/>
            </a:pPr>
            <a:r>
              <a:rPr lang="en-US" dirty="0"/>
              <a:t>MOV TOTAL, 48    ; Transfer the value 48 in the memory variable TOTAL</a:t>
            </a:r>
          </a:p>
          <a:p>
            <a:pPr marL="0" indent="0">
              <a:buNone/>
            </a:pPr>
            <a:r>
              <a:rPr lang="en-US" dirty="0"/>
              <a:t>ADD AH, BH       	; Add the content of the BH register into the AH register</a:t>
            </a:r>
          </a:p>
          <a:p>
            <a:pPr marL="0" indent="0">
              <a:buNone/>
            </a:pPr>
            <a:r>
              <a:rPr lang="en-US" dirty="0"/>
              <a:t>AND MASK1, 128 ; Perform AND operation on the variable MASK1 and 128</a:t>
            </a:r>
          </a:p>
          <a:p>
            <a:pPr marL="0" indent="0">
              <a:buNone/>
            </a:pPr>
            <a:r>
              <a:rPr lang="en-US" dirty="0"/>
              <a:t>ADD MARKS, 10   ; Add 10 to the variable MARKS</a:t>
            </a:r>
          </a:p>
          <a:p>
            <a:pPr marL="0" indent="0">
              <a:buNone/>
            </a:pPr>
            <a:r>
              <a:rPr lang="en-US" dirty="0"/>
              <a:t>MOV AL, 10       	; Transfer the value 10 to the AL register</a:t>
            </a:r>
          </a:p>
        </p:txBody>
      </p:sp>
      <p:sp>
        <p:nvSpPr>
          <p:cNvPr id="4" name="Slide Number Placeholder 3">
            <a:extLst>
              <a:ext uri="{FF2B5EF4-FFF2-40B4-BE49-F238E27FC236}">
                <a16:creationId xmlns:a16="http://schemas.microsoft.com/office/drawing/2014/main" id="{385707D8-27C4-4983-8814-6A83946F6F9D}"/>
              </a:ext>
            </a:extLst>
          </p:cNvPr>
          <p:cNvSpPr>
            <a:spLocks noGrp="1"/>
          </p:cNvSpPr>
          <p:nvPr>
            <p:ph type="sldNum" sz="quarter" idx="11"/>
          </p:nvPr>
        </p:nvSpPr>
        <p:spPr/>
        <p:txBody>
          <a:bodyPr/>
          <a:lstStyle/>
          <a:p>
            <a:pPr>
              <a:defRPr/>
            </a:pPr>
            <a:fld id="{02112ABE-CC2F-4F23-A9A6-FE18E1DB76E0}" type="slidenum">
              <a:rPr lang="en-US" smtClean="0"/>
              <a:pPr>
                <a:defRPr/>
              </a:pPr>
              <a:t>6</a:t>
            </a:fld>
            <a:endParaRPr lang="en-US"/>
          </a:p>
        </p:txBody>
      </p:sp>
      <p:sp>
        <p:nvSpPr>
          <p:cNvPr id="5" name="Footer Placeholder 3">
            <a:extLst>
              <a:ext uri="{FF2B5EF4-FFF2-40B4-BE49-F238E27FC236}">
                <a16:creationId xmlns:a16="http://schemas.microsoft.com/office/drawing/2014/main" id="{BF95AB19-929C-4D79-A099-F8FEA334B133}"/>
              </a:ext>
            </a:extLst>
          </p:cNvPr>
          <p:cNvSpPr txBox="1">
            <a:spLocks/>
          </p:cNvSpPr>
          <p:nvPr/>
        </p:nvSpPr>
        <p:spPr>
          <a:xfrm>
            <a:off x="689610" y="6459785"/>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 P Pawar - SUNY Korea, R Banerjee - SBU - CSE 216, Elsevier</a:t>
            </a:r>
          </a:p>
        </p:txBody>
      </p:sp>
    </p:spTree>
    <p:extLst>
      <p:ext uri="{BB962C8B-B14F-4D97-AF65-F5344CB8AC3E}">
        <p14:creationId xmlns:p14="http://schemas.microsoft.com/office/powerpoint/2010/main" val="290438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325-AEAC-4BF6-9440-F411D9CF5F63}"/>
              </a:ext>
            </a:extLst>
          </p:cNvPr>
          <p:cNvSpPr>
            <a:spLocks noGrp="1"/>
          </p:cNvSpPr>
          <p:nvPr>
            <p:ph type="title"/>
          </p:nvPr>
        </p:nvSpPr>
        <p:spPr>
          <a:xfrm>
            <a:off x="603250" y="274638"/>
            <a:ext cx="8083550" cy="735012"/>
          </a:xfrm>
        </p:spPr>
        <p:txBody>
          <a:bodyPr>
            <a:normAutofit fontScale="90000"/>
          </a:bodyPr>
          <a:lstStyle/>
          <a:p>
            <a:r>
              <a:rPr lang="en-US" dirty="0"/>
              <a:t>GCD program in Assembly Language</a:t>
            </a:r>
          </a:p>
        </p:txBody>
      </p:sp>
      <p:sp>
        <p:nvSpPr>
          <p:cNvPr id="4" name="Slide Number Placeholder 3">
            <a:extLst>
              <a:ext uri="{FF2B5EF4-FFF2-40B4-BE49-F238E27FC236}">
                <a16:creationId xmlns:a16="http://schemas.microsoft.com/office/drawing/2014/main" id="{0C1A42F7-4CAD-4209-981E-696C6D64250A}"/>
              </a:ext>
            </a:extLst>
          </p:cNvPr>
          <p:cNvSpPr>
            <a:spLocks noGrp="1"/>
          </p:cNvSpPr>
          <p:nvPr>
            <p:ph type="sldNum" sz="quarter" idx="11"/>
          </p:nvPr>
        </p:nvSpPr>
        <p:spPr/>
        <p:txBody>
          <a:bodyPr/>
          <a:lstStyle/>
          <a:p>
            <a:pPr>
              <a:defRPr/>
            </a:pPr>
            <a:fld id="{02112ABE-CC2F-4F23-A9A6-FE18E1DB76E0}" type="slidenum">
              <a:rPr lang="en-US" smtClean="0"/>
              <a:pPr>
                <a:defRPr/>
              </a:pPr>
              <a:t>7</a:t>
            </a:fld>
            <a:endParaRPr lang="en-US"/>
          </a:p>
        </p:txBody>
      </p:sp>
      <p:pic>
        <p:nvPicPr>
          <p:cNvPr id="5" name="Content Placeholder 4">
            <a:extLst>
              <a:ext uri="{FF2B5EF4-FFF2-40B4-BE49-F238E27FC236}">
                <a16:creationId xmlns:a16="http://schemas.microsoft.com/office/drawing/2014/main" id="{5E0F6196-33D5-4338-B125-29D86B04794F}"/>
              </a:ext>
            </a:extLst>
          </p:cNvPr>
          <p:cNvPicPr>
            <a:picLocks noGrp="1" noChangeAspect="1"/>
          </p:cNvPicPr>
          <p:nvPr>
            <p:ph sz="quarter" idx="1"/>
          </p:nvPr>
        </p:nvPicPr>
        <p:blipFill>
          <a:blip r:embed="rId2"/>
          <a:stretch>
            <a:fillRect/>
          </a:stretch>
        </p:blipFill>
        <p:spPr>
          <a:xfrm>
            <a:off x="2971800" y="1066777"/>
            <a:ext cx="2667000" cy="5053265"/>
          </a:xfrm>
          <a:prstGeom prst="rect">
            <a:avLst/>
          </a:prstGeom>
          <a:ln>
            <a:solidFill>
              <a:schemeClr val="accent1"/>
            </a:solidFill>
          </a:ln>
        </p:spPr>
      </p:pic>
      <p:sp>
        <p:nvSpPr>
          <p:cNvPr id="3" name="Rectangle 2">
            <a:extLst>
              <a:ext uri="{FF2B5EF4-FFF2-40B4-BE49-F238E27FC236}">
                <a16:creationId xmlns:a16="http://schemas.microsoft.com/office/drawing/2014/main" id="{1D53A829-C0B1-4698-9408-DCFD7203CFC9}"/>
              </a:ext>
            </a:extLst>
          </p:cNvPr>
          <p:cNvSpPr/>
          <p:nvPr/>
        </p:nvSpPr>
        <p:spPr>
          <a:xfrm>
            <a:off x="5895975" y="2049245"/>
            <a:ext cx="2790825" cy="1200329"/>
          </a:xfrm>
          <a:prstGeom prst="rect">
            <a:avLst/>
          </a:prstGeom>
        </p:spPr>
        <p:txBody>
          <a:bodyPr wrap="square">
            <a:spAutoFit/>
          </a:bodyPr>
          <a:lstStyle/>
          <a:p>
            <a:r>
              <a:rPr lang="en-US" dirty="0"/>
              <a:t>x86 assembly:</a:t>
            </a:r>
          </a:p>
          <a:p>
            <a:endParaRPr lang="en-US" dirty="0"/>
          </a:p>
          <a:p>
            <a:r>
              <a:rPr lang="en-US" dirty="0"/>
              <a:t>The $ prefix is for constants</a:t>
            </a:r>
          </a:p>
          <a:p>
            <a:r>
              <a:rPr lang="en-US" dirty="0"/>
              <a:t>The % prefix is for registers</a:t>
            </a:r>
          </a:p>
        </p:txBody>
      </p:sp>
    </p:spTree>
    <p:extLst>
      <p:ext uri="{BB962C8B-B14F-4D97-AF65-F5344CB8AC3E}">
        <p14:creationId xmlns:p14="http://schemas.microsoft.com/office/powerpoint/2010/main" val="166904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325-AEAC-4BF6-9440-F411D9CF5F63}"/>
              </a:ext>
            </a:extLst>
          </p:cNvPr>
          <p:cNvSpPr>
            <a:spLocks noGrp="1"/>
          </p:cNvSpPr>
          <p:nvPr>
            <p:ph type="title"/>
          </p:nvPr>
        </p:nvSpPr>
        <p:spPr>
          <a:xfrm>
            <a:off x="669925" y="815376"/>
            <a:ext cx="8083550" cy="735012"/>
          </a:xfrm>
        </p:spPr>
        <p:txBody>
          <a:bodyPr>
            <a:noAutofit/>
          </a:bodyPr>
          <a:lstStyle/>
          <a:p>
            <a:r>
              <a:rPr lang="en-US" sz="4000" dirty="0"/>
              <a:t>Macro Expansion in Assembly Language</a:t>
            </a:r>
          </a:p>
        </p:txBody>
      </p:sp>
      <p:sp>
        <p:nvSpPr>
          <p:cNvPr id="4" name="Slide Number Placeholder 3">
            <a:extLst>
              <a:ext uri="{FF2B5EF4-FFF2-40B4-BE49-F238E27FC236}">
                <a16:creationId xmlns:a16="http://schemas.microsoft.com/office/drawing/2014/main" id="{0C1A42F7-4CAD-4209-981E-696C6D64250A}"/>
              </a:ext>
            </a:extLst>
          </p:cNvPr>
          <p:cNvSpPr>
            <a:spLocks noGrp="1"/>
          </p:cNvSpPr>
          <p:nvPr>
            <p:ph type="sldNum" sz="quarter" idx="11"/>
          </p:nvPr>
        </p:nvSpPr>
        <p:spPr/>
        <p:txBody>
          <a:bodyPr/>
          <a:lstStyle/>
          <a:p>
            <a:pPr>
              <a:defRPr/>
            </a:pPr>
            <a:fld id="{02112ABE-CC2F-4F23-A9A6-FE18E1DB76E0}" type="slidenum">
              <a:rPr lang="en-US" smtClean="0"/>
              <a:pPr>
                <a:defRPr/>
              </a:pPr>
              <a:t>8</a:t>
            </a:fld>
            <a:endParaRPr lang="en-US"/>
          </a:p>
        </p:txBody>
      </p:sp>
      <p:pic>
        <p:nvPicPr>
          <p:cNvPr id="9" name="Picture 8">
            <a:extLst>
              <a:ext uri="{FF2B5EF4-FFF2-40B4-BE49-F238E27FC236}">
                <a16:creationId xmlns:a16="http://schemas.microsoft.com/office/drawing/2014/main" id="{59150C00-02D7-4555-BB2A-8731421DF446}"/>
              </a:ext>
            </a:extLst>
          </p:cNvPr>
          <p:cNvPicPr>
            <a:picLocks noChangeAspect="1"/>
          </p:cNvPicPr>
          <p:nvPr/>
        </p:nvPicPr>
        <p:blipFill>
          <a:blip r:embed="rId2"/>
          <a:stretch>
            <a:fillRect/>
          </a:stretch>
        </p:blipFill>
        <p:spPr>
          <a:xfrm>
            <a:off x="1466406" y="1836259"/>
            <a:ext cx="5912589" cy="4418198"/>
          </a:xfrm>
          <a:prstGeom prst="rect">
            <a:avLst/>
          </a:prstGeom>
        </p:spPr>
      </p:pic>
    </p:spTree>
    <p:extLst>
      <p:ext uri="{BB962C8B-B14F-4D97-AF65-F5344CB8AC3E}">
        <p14:creationId xmlns:p14="http://schemas.microsoft.com/office/powerpoint/2010/main" val="150416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noAutofit/>
          </a:bodyPr>
          <a:lstStyle/>
          <a:p>
            <a:r>
              <a:rPr lang="en-US" altLang="en-US" sz="4400" dirty="0"/>
              <a:t>Problems with Macro Expansion</a:t>
            </a:r>
          </a:p>
        </p:txBody>
      </p:sp>
      <p:sp>
        <p:nvSpPr>
          <p:cNvPr id="10244" name="Rectangle 9"/>
          <p:cNvSpPr>
            <a:spLocks noGrp="1" noChangeArrowheads="1"/>
          </p:cNvSpPr>
          <p:nvPr>
            <p:ph type="body" idx="1"/>
          </p:nvPr>
        </p:nvSpPr>
        <p:spPr>
          <a:xfrm>
            <a:off x="457200" y="1828799"/>
            <a:ext cx="8258175" cy="4448175"/>
          </a:xfrm>
        </p:spPr>
        <p:txBody>
          <a:bodyPr>
            <a:normAutofit/>
          </a:bodyPr>
          <a:lstStyle/>
          <a:p>
            <a:r>
              <a:rPr lang="en-US" sz="2400" dirty="0"/>
              <a:t>Assemblers were eventually augmented with elaborate “macro expansion” facilities to permit programmers to define parameterized abbreviations for common sequences of instructions</a:t>
            </a:r>
          </a:p>
          <a:p>
            <a:r>
              <a:rPr lang="en-US" sz="2400" dirty="0"/>
              <a:t>Problem: each different kind of computer had to be programmed in its own assembly language</a:t>
            </a:r>
          </a:p>
          <a:p>
            <a:pPr lvl="1"/>
            <a:r>
              <a:rPr lang="en-US" sz="2000" dirty="0"/>
              <a:t>People began to wish for a machine-independent languages</a:t>
            </a:r>
          </a:p>
          <a:p>
            <a:r>
              <a:rPr lang="en-US" sz="2400" dirty="0"/>
              <a:t>These wishes led in the mid-1950s to the development of standard higher-level languages compiled for different architectures by </a:t>
            </a:r>
            <a:r>
              <a:rPr lang="en-US" sz="2400" i="1" dirty="0"/>
              <a:t>compilers </a:t>
            </a:r>
            <a:r>
              <a:rPr lang="en-US" sz="2400" dirty="0"/>
              <a:t>which translate high-level language code to assembly or machine level language. </a:t>
            </a:r>
            <a:endParaRPr lang="en-US" sz="2400" i="1" dirty="0"/>
          </a:p>
          <a:p>
            <a:endParaRPr lang="en-US" altLang="en-US" sz="32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9</a:t>
            </a:fld>
            <a:endParaRPr lang="en-US"/>
          </a:p>
        </p:txBody>
      </p:sp>
    </p:spTree>
    <p:extLst>
      <p:ext uri="{BB962C8B-B14F-4D97-AF65-F5344CB8AC3E}">
        <p14:creationId xmlns:p14="http://schemas.microsoft.com/office/powerpoint/2010/main" val="2663977380"/>
      </p:ext>
    </p:extLst>
  </p:cSld>
  <p:clrMapOvr>
    <a:masterClrMapping/>
  </p:clrMapOvr>
  <p:transition spd="slow"/>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5006</TotalTime>
  <Words>3372</Words>
  <Application>Microsoft Office PowerPoint</Application>
  <PresentationFormat>On-screen Show (4:3)</PresentationFormat>
  <Paragraphs>357</Paragraphs>
  <Slides>55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Courier</vt:lpstr>
      <vt:lpstr>Arial</vt:lpstr>
      <vt:lpstr>Calibri</vt:lpstr>
      <vt:lpstr>Calibri Light</vt:lpstr>
      <vt:lpstr>Courier New</vt:lpstr>
      <vt:lpstr>Times New Roman</vt:lpstr>
      <vt:lpstr>Retrospect</vt:lpstr>
      <vt:lpstr> Spring 2019  CSE 216 : Programming Abstractions</vt:lpstr>
      <vt:lpstr>Machine Instructions</vt:lpstr>
      <vt:lpstr>Euclid’s GCD algorithm</vt:lpstr>
      <vt:lpstr>GCD Program in x86</vt:lpstr>
      <vt:lpstr>Assembly Languages</vt:lpstr>
      <vt:lpstr>Assembly Language Syntax</vt:lpstr>
      <vt:lpstr>GCD program in Assembly Language</vt:lpstr>
      <vt:lpstr>Macro Expansion in Assembly Language</vt:lpstr>
      <vt:lpstr>Problems with Macro Expansion</vt:lpstr>
      <vt:lpstr>Compilers</vt:lpstr>
      <vt:lpstr>Why Programming Language?</vt:lpstr>
      <vt:lpstr>Programming Languages</vt:lpstr>
      <vt:lpstr>PowerPoint Presentation</vt:lpstr>
      <vt:lpstr>Factors behind Successful Programming Languages</vt:lpstr>
      <vt:lpstr>Factors behind Successful Programming Languages</vt:lpstr>
      <vt:lpstr>Why study programming languages?</vt:lpstr>
      <vt:lpstr>Why study programming languages?</vt:lpstr>
      <vt:lpstr>Why study programming languages?</vt:lpstr>
      <vt:lpstr>Why study programming languages?</vt:lpstr>
      <vt:lpstr>PowerPoint Presentation</vt:lpstr>
      <vt:lpstr>PowerPoint Presentation</vt:lpstr>
      <vt:lpstr>Imperative Programming</vt:lpstr>
      <vt:lpstr>Imperative Programming</vt:lpstr>
      <vt:lpstr>Procedural Programming</vt:lpstr>
      <vt:lpstr>Object Oriented Programming</vt:lpstr>
      <vt:lpstr>Object Oriented Programming</vt:lpstr>
      <vt:lpstr>Declarative Programming</vt:lpstr>
      <vt:lpstr>PowerPoint Presentation</vt:lpstr>
      <vt:lpstr>Declarative Programming</vt:lpstr>
      <vt:lpstr>Imperative vs Declarative – Metaphoric Example</vt:lpstr>
      <vt:lpstr>Functional Programming</vt:lpstr>
      <vt:lpstr>Logic/Constraint Based Programming</vt:lpstr>
      <vt:lpstr>Dataflow Programming</vt:lpstr>
      <vt:lpstr>Reactive Programming</vt:lpstr>
      <vt:lpstr>Compilation vs. Interpretation</vt:lpstr>
      <vt:lpstr>Pure Interpretation</vt:lpstr>
      <vt:lpstr>Compilation vs. Interpretation</vt:lpstr>
      <vt:lpstr>Compilation vs. Interpretation</vt:lpstr>
      <vt:lpstr>Preprocessor</vt:lpstr>
      <vt:lpstr>Linker</vt:lpstr>
      <vt:lpstr>Programming Environment Tools</vt:lpstr>
      <vt:lpstr>An Overview of Compilation</vt:lpstr>
      <vt:lpstr>GCD Program in C</vt:lpstr>
      <vt:lpstr>Scanning</vt:lpstr>
      <vt:lpstr>GCD Program Tokens</vt:lpstr>
      <vt:lpstr>Parsing</vt:lpstr>
      <vt:lpstr>Example of Context-Free Grammar</vt:lpstr>
      <vt:lpstr>GCD Program Parse Tree</vt:lpstr>
      <vt:lpstr>Semantic Analysis</vt:lpstr>
      <vt:lpstr>Syntax Tree and Symbol Table</vt:lpstr>
      <vt:lpstr>Intermediate Form</vt:lpstr>
      <vt:lpstr>Optimization and Code Generation</vt:lpstr>
      <vt:lpstr>Symbol Table</vt:lpstr>
      <vt:lpstr>An Overview of Compilation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 Intro to Computational and Algorithmic Thinking</dc:title>
  <dc:creator>Tony Mione</dc:creator>
  <cp:lastModifiedBy>Pravin Pawar</cp:lastModifiedBy>
  <cp:revision>122</cp:revision>
  <dcterms:created xsi:type="dcterms:W3CDTF">2017-08-23T15:10:38Z</dcterms:created>
  <dcterms:modified xsi:type="dcterms:W3CDTF">2019-02-28T06:09:16Z</dcterms:modified>
</cp:coreProperties>
</file>