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30"/>
  </p:notesMasterIdLst>
  <p:sldIdLst>
    <p:sldId id="256" r:id="rId2"/>
    <p:sldId id="615" r:id="rId3"/>
    <p:sldId id="281" r:id="rId4"/>
    <p:sldId id="616" r:id="rId5"/>
    <p:sldId id="283" r:id="rId6"/>
    <p:sldId id="624" r:id="rId7"/>
    <p:sldId id="623" r:id="rId8"/>
    <p:sldId id="625" r:id="rId9"/>
    <p:sldId id="268" r:id="rId10"/>
    <p:sldId id="269" r:id="rId11"/>
    <p:sldId id="627" r:id="rId12"/>
    <p:sldId id="619" r:id="rId13"/>
    <p:sldId id="628" r:id="rId14"/>
    <p:sldId id="629" r:id="rId15"/>
    <p:sldId id="626" r:id="rId16"/>
    <p:sldId id="620" r:id="rId17"/>
    <p:sldId id="272" r:id="rId18"/>
    <p:sldId id="289" r:id="rId19"/>
    <p:sldId id="274" r:id="rId20"/>
    <p:sldId id="292" r:id="rId21"/>
    <p:sldId id="291" r:id="rId22"/>
    <p:sldId id="275" r:id="rId23"/>
    <p:sldId id="293" r:id="rId24"/>
    <p:sldId id="276" r:id="rId25"/>
    <p:sldId id="297" r:id="rId26"/>
    <p:sldId id="621" r:id="rId27"/>
    <p:sldId id="622" r:id="rId28"/>
    <p:sldId id="63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A9B9DBD2-1212-4364-A973-AF6B1ED0E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9040BA5F-4F35-405D-ADD4-A21339A0181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86">
            <a:extLst>
              <a:ext uri="{FF2B5EF4-FFF2-40B4-BE49-F238E27FC236}">
                <a16:creationId xmlns:a16="http://schemas.microsoft.com/office/drawing/2014/main" id="{BC933387-EF9B-4D54-8158-45D57313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hape 187">
            <a:extLst>
              <a:ext uri="{FF2B5EF4-FFF2-40B4-BE49-F238E27FC236}">
                <a16:creationId xmlns:a16="http://schemas.microsoft.com/office/drawing/2014/main" id="{256C1282-D85A-420B-86F8-E8F310FE9E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317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86">
            <a:extLst>
              <a:ext uri="{FF2B5EF4-FFF2-40B4-BE49-F238E27FC236}">
                <a16:creationId xmlns:a16="http://schemas.microsoft.com/office/drawing/2014/main" id="{BC933387-EF9B-4D54-8158-45D57313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hape 187">
            <a:extLst>
              <a:ext uri="{FF2B5EF4-FFF2-40B4-BE49-F238E27FC236}">
                <a16:creationId xmlns:a16="http://schemas.microsoft.com/office/drawing/2014/main" id="{256C1282-D85A-420B-86F8-E8F310FE9E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86">
            <a:extLst>
              <a:ext uri="{FF2B5EF4-FFF2-40B4-BE49-F238E27FC236}">
                <a16:creationId xmlns:a16="http://schemas.microsoft.com/office/drawing/2014/main" id="{BC933387-EF9B-4D54-8158-45D57313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hape 187">
            <a:extLst>
              <a:ext uri="{FF2B5EF4-FFF2-40B4-BE49-F238E27FC236}">
                <a16:creationId xmlns:a16="http://schemas.microsoft.com/office/drawing/2014/main" id="{256C1282-D85A-420B-86F8-E8F310FE9E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5524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86">
            <a:extLst>
              <a:ext uri="{FF2B5EF4-FFF2-40B4-BE49-F238E27FC236}">
                <a16:creationId xmlns:a16="http://schemas.microsoft.com/office/drawing/2014/main" id="{BC933387-EF9B-4D54-8158-45D57313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hape 187">
            <a:extLst>
              <a:ext uri="{FF2B5EF4-FFF2-40B4-BE49-F238E27FC236}">
                <a16:creationId xmlns:a16="http://schemas.microsoft.com/office/drawing/2014/main" id="{256C1282-D85A-420B-86F8-E8F310FE9E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2199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86">
            <a:extLst>
              <a:ext uri="{FF2B5EF4-FFF2-40B4-BE49-F238E27FC236}">
                <a16:creationId xmlns:a16="http://schemas.microsoft.com/office/drawing/2014/main" id="{BC933387-EF9B-4D54-8158-45D57313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hape 187">
            <a:extLst>
              <a:ext uri="{FF2B5EF4-FFF2-40B4-BE49-F238E27FC236}">
                <a16:creationId xmlns:a16="http://schemas.microsoft.com/office/drawing/2014/main" id="{256C1282-D85A-420B-86F8-E8F310FE9E3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545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225">
            <a:extLst>
              <a:ext uri="{FF2B5EF4-FFF2-40B4-BE49-F238E27FC236}">
                <a16:creationId xmlns:a16="http://schemas.microsoft.com/office/drawing/2014/main" id="{32D4E6CA-0CDD-44A1-8ECD-0DF49D5B4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hape 226">
            <a:extLst>
              <a:ext uri="{FF2B5EF4-FFF2-40B4-BE49-F238E27FC236}">
                <a16:creationId xmlns:a16="http://schemas.microsoft.com/office/drawing/2014/main" id="{B33E47D2-008A-4CCA-8965-CA884DE09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225">
            <a:extLst>
              <a:ext uri="{FF2B5EF4-FFF2-40B4-BE49-F238E27FC236}">
                <a16:creationId xmlns:a16="http://schemas.microsoft.com/office/drawing/2014/main" id="{E1F1BF04-958E-4331-95E0-0BBF75FEE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226">
            <a:extLst>
              <a:ext uri="{FF2B5EF4-FFF2-40B4-BE49-F238E27FC236}">
                <a16:creationId xmlns:a16="http://schemas.microsoft.com/office/drawing/2014/main" id="{3A66EED1-1405-4270-BEC2-2A8CE70C5EB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25">
            <a:extLst>
              <a:ext uri="{FF2B5EF4-FFF2-40B4-BE49-F238E27FC236}">
                <a16:creationId xmlns:a16="http://schemas.microsoft.com/office/drawing/2014/main" id="{94F38E54-0029-449F-AE90-2C51203DE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hape 226">
            <a:extLst>
              <a:ext uri="{FF2B5EF4-FFF2-40B4-BE49-F238E27FC236}">
                <a16:creationId xmlns:a16="http://schemas.microsoft.com/office/drawing/2014/main" id="{A8412117-879E-4B1D-BB8D-942374DD24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251">
            <a:extLst>
              <a:ext uri="{FF2B5EF4-FFF2-40B4-BE49-F238E27FC236}">
                <a16:creationId xmlns:a16="http://schemas.microsoft.com/office/drawing/2014/main" id="{D2A8705D-B995-471D-ACF4-CD31093D3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hape 252">
            <a:extLst>
              <a:ext uri="{FF2B5EF4-FFF2-40B4-BE49-F238E27FC236}">
                <a16:creationId xmlns:a16="http://schemas.microsoft.com/office/drawing/2014/main" id="{EE19DD93-7185-4EC7-8CE2-9459FF5EA46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251">
            <a:extLst>
              <a:ext uri="{FF2B5EF4-FFF2-40B4-BE49-F238E27FC236}">
                <a16:creationId xmlns:a16="http://schemas.microsoft.com/office/drawing/2014/main" id="{BA1D13BE-5699-43AC-AD11-DAF769F8C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3" name="Shape 252">
            <a:extLst>
              <a:ext uri="{FF2B5EF4-FFF2-40B4-BE49-F238E27FC236}">
                <a16:creationId xmlns:a16="http://schemas.microsoft.com/office/drawing/2014/main" id="{519B30C1-E3E1-4436-93DA-F63EC617B60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887420D-0112-47E1-8F2C-950BAB0EE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F6BA9347-2BBA-4B5F-8241-7FCF0569D41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251">
            <a:extLst>
              <a:ext uri="{FF2B5EF4-FFF2-40B4-BE49-F238E27FC236}">
                <a16:creationId xmlns:a16="http://schemas.microsoft.com/office/drawing/2014/main" id="{DDD7E10F-DDD8-4A3D-892D-2B865B545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hape 252">
            <a:extLst>
              <a:ext uri="{FF2B5EF4-FFF2-40B4-BE49-F238E27FC236}">
                <a16:creationId xmlns:a16="http://schemas.microsoft.com/office/drawing/2014/main" id="{151ED677-72CB-49B3-9C35-F39E996B23D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264">
            <a:extLst>
              <a:ext uri="{FF2B5EF4-FFF2-40B4-BE49-F238E27FC236}">
                <a16:creationId xmlns:a16="http://schemas.microsoft.com/office/drawing/2014/main" id="{4689029B-2597-4662-B083-9E5DB3B97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hape 265">
            <a:extLst>
              <a:ext uri="{FF2B5EF4-FFF2-40B4-BE49-F238E27FC236}">
                <a16:creationId xmlns:a16="http://schemas.microsoft.com/office/drawing/2014/main" id="{50DCB390-3A61-4E93-BEB8-761346B167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64">
            <a:extLst>
              <a:ext uri="{FF2B5EF4-FFF2-40B4-BE49-F238E27FC236}">
                <a16:creationId xmlns:a16="http://schemas.microsoft.com/office/drawing/2014/main" id="{B52A2EA3-666D-4F1F-895A-D35FA5E22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hape 265">
            <a:extLst>
              <a:ext uri="{FF2B5EF4-FFF2-40B4-BE49-F238E27FC236}">
                <a16:creationId xmlns:a16="http://schemas.microsoft.com/office/drawing/2014/main" id="{A995E01C-F915-431F-9B50-79662A6BA3A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277">
            <a:extLst>
              <a:ext uri="{FF2B5EF4-FFF2-40B4-BE49-F238E27FC236}">
                <a16:creationId xmlns:a16="http://schemas.microsoft.com/office/drawing/2014/main" id="{81F074EE-DAB5-4BC7-BE4D-9A023A5D2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5" name="Shape 278">
            <a:extLst>
              <a:ext uri="{FF2B5EF4-FFF2-40B4-BE49-F238E27FC236}">
                <a16:creationId xmlns:a16="http://schemas.microsoft.com/office/drawing/2014/main" id="{3F3EA2D5-3E28-4871-99FE-9D2F54E745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hape 277">
            <a:extLst>
              <a:ext uri="{FF2B5EF4-FFF2-40B4-BE49-F238E27FC236}">
                <a16:creationId xmlns:a16="http://schemas.microsoft.com/office/drawing/2014/main" id="{53C2CE3E-8398-49C1-B149-F9447EAF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hape 278">
            <a:extLst>
              <a:ext uri="{FF2B5EF4-FFF2-40B4-BE49-F238E27FC236}">
                <a16:creationId xmlns:a16="http://schemas.microsoft.com/office/drawing/2014/main" id="{C5AF5269-050D-46BD-B3F1-B71A0BB920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277">
            <a:extLst>
              <a:ext uri="{FF2B5EF4-FFF2-40B4-BE49-F238E27FC236}">
                <a16:creationId xmlns:a16="http://schemas.microsoft.com/office/drawing/2014/main" id="{126A7DFC-C312-4890-8645-5074CD0F4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hape 278">
            <a:extLst>
              <a:ext uri="{FF2B5EF4-FFF2-40B4-BE49-F238E27FC236}">
                <a16:creationId xmlns:a16="http://schemas.microsoft.com/office/drawing/2014/main" id="{26D61422-3EF5-47BE-A3FE-4AFD6CC743F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hape 277">
            <a:extLst>
              <a:ext uri="{FF2B5EF4-FFF2-40B4-BE49-F238E27FC236}">
                <a16:creationId xmlns:a16="http://schemas.microsoft.com/office/drawing/2014/main" id="{AB1800A7-D512-466D-A7A1-9CA40369E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19" name="Shape 278">
            <a:extLst>
              <a:ext uri="{FF2B5EF4-FFF2-40B4-BE49-F238E27FC236}">
                <a16:creationId xmlns:a16="http://schemas.microsoft.com/office/drawing/2014/main" id="{A277477E-57FD-4116-8B50-7F4E3E28B66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30">
            <a:extLst>
              <a:ext uri="{FF2B5EF4-FFF2-40B4-BE49-F238E27FC236}">
                <a16:creationId xmlns:a16="http://schemas.microsoft.com/office/drawing/2014/main" id="{7B39F011-16A9-49C1-8925-4DC14DDAC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31">
            <a:extLst>
              <a:ext uri="{FF2B5EF4-FFF2-40B4-BE49-F238E27FC236}">
                <a16:creationId xmlns:a16="http://schemas.microsoft.com/office/drawing/2014/main" id="{CA9F71C8-5CFB-4C36-BFBC-DAB03FDDA9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30">
            <a:extLst>
              <a:ext uri="{FF2B5EF4-FFF2-40B4-BE49-F238E27FC236}">
                <a16:creationId xmlns:a16="http://schemas.microsoft.com/office/drawing/2014/main" id="{220231FE-989F-4B91-88CC-552224153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hape 31">
            <a:extLst>
              <a:ext uri="{FF2B5EF4-FFF2-40B4-BE49-F238E27FC236}">
                <a16:creationId xmlns:a16="http://schemas.microsoft.com/office/drawing/2014/main" id="{31CF79C2-8AE2-4CE3-9404-E6100E04FBD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73">
            <a:extLst>
              <a:ext uri="{FF2B5EF4-FFF2-40B4-BE49-F238E27FC236}">
                <a16:creationId xmlns:a16="http://schemas.microsoft.com/office/drawing/2014/main" id="{45E0A63F-2E0F-416B-BDB9-F17D8C9F5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174">
            <a:extLst>
              <a:ext uri="{FF2B5EF4-FFF2-40B4-BE49-F238E27FC236}">
                <a16:creationId xmlns:a16="http://schemas.microsoft.com/office/drawing/2014/main" id="{3B6F69A8-0594-4EE4-9A4F-CB1CC3801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08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73">
            <a:extLst>
              <a:ext uri="{FF2B5EF4-FFF2-40B4-BE49-F238E27FC236}">
                <a16:creationId xmlns:a16="http://schemas.microsoft.com/office/drawing/2014/main" id="{45E0A63F-2E0F-416B-BDB9-F17D8C9F5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174">
            <a:extLst>
              <a:ext uri="{FF2B5EF4-FFF2-40B4-BE49-F238E27FC236}">
                <a16:creationId xmlns:a16="http://schemas.microsoft.com/office/drawing/2014/main" id="{3B6F69A8-0594-4EE4-9A4F-CB1CC3801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288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73">
            <a:extLst>
              <a:ext uri="{FF2B5EF4-FFF2-40B4-BE49-F238E27FC236}">
                <a16:creationId xmlns:a16="http://schemas.microsoft.com/office/drawing/2014/main" id="{45E0A63F-2E0F-416B-BDB9-F17D8C9F5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174">
            <a:extLst>
              <a:ext uri="{FF2B5EF4-FFF2-40B4-BE49-F238E27FC236}">
                <a16:creationId xmlns:a16="http://schemas.microsoft.com/office/drawing/2014/main" id="{3B6F69A8-0594-4EE4-9A4F-CB1CC3801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826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73">
            <a:extLst>
              <a:ext uri="{FF2B5EF4-FFF2-40B4-BE49-F238E27FC236}">
                <a16:creationId xmlns:a16="http://schemas.microsoft.com/office/drawing/2014/main" id="{45E0A63F-2E0F-416B-BDB9-F17D8C9F5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hape 174">
            <a:extLst>
              <a:ext uri="{FF2B5EF4-FFF2-40B4-BE49-F238E27FC236}">
                <a16:creationId xmlns:a16="http://schemas.microsoft.com/office/drawing/2014/main" id="{3B6F69A8-0594-4EE4-9A4F-CB1CC3801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137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86">
            <a:extLst>
              <a:ext uri="{FF2B5EF4-FFF2-40B4-BE49-F238E27FC236}">
                <a16:creationId xmlns:a16="http://schemas.microsoft.com/office/drawing/2014/main" id="{4944DD51-5130-4BA7-A2B5-A44EF6CA5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hape 187">
            <a:extLst>
              <a:ext uri="{FF2B5EF4-FFF2-40B4-BE49-F238E27FC236}">
                <a16:creationId xmlns:a16="http://schemas.microsoft.com/office/drawing/2014/main" id="{EC1A34A3-C8C0-4E47-8925-661D342B8B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A35-2936-4955-BD6B-2B292A6CE0BD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949-3934-4F8A-AEEA-2DB360E42348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B89-12D9-495B-AFD2-985675957CD6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6718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15D0C856-8027-47F0-AC13-87CC6E4F1BD2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227823" y="6446809"/>
            <a:ext cx="1600978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A169B1FA-7667-4F53-8201-E3E7D22871A5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460A647-1D78-48DD-8AC9-044A3AB0E5F5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2165231" y="6458310"/>
            <a:ext cx="5305244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cap="none" baseline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016724E6-2A48-4DD7-850D-F52FDD2D9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160588" y="6446809"/>
            <a:ext cx="755590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5ADDA12D-926A-4457-9E04-5FDF150FC2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7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ED33-DB11-4F5F-ACE1-D4D41E48E1A3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18052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EEFD-DB36-4F83-8A53-E72CC33E8F4D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10234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7EAA-7BD6-411D-B3D5-66F1F0159FC2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26859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7EF-D9F8-40F8-9C95-7FAA3B714F89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76241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B64D-6947-4903-A035-7C2848E428D1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4249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D83F-D7B3-4098-A63E-727B6EF4C5B8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34848"/>
            <a:ext cx="420973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8504CF0-4380-43DD-AFB3-EFA7C1CFA1AA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9970" y="6459786"/>
            <a:ext cx="39855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88E-4BDC-4424-9104-E8C345A801BA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F36C77-1DA5-4D1B-A256-953EDB6CB7EB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rameter-passing-techniques-in-c-c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rameter-passing-techniques-in-c-cp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rameter-passing-techniques-in-c-cp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pass-by-value-vs-reference-in-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hat-are-variadic-functions-in-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4 </a:t>
            </a:r>
            <a:r>
              <a:rPr lang="mr-IN" dirty="0"/>
              <a:t>–</a:t>
            </a:r>
            <a:r>
              <a:rPr lang="en-US" dirty="0"/>
              <a:t> subroutines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hape 190">
            <a:extLst>
              <a:ext uri="{FF2B5EF4-FFF2-40B4-BE49-F238E27FC236}">
                <a16:creationId xmlns:a16="http://schemas.microsoft.com/office/drawing/2014/main" id="{B1D8EBD9-A890-452A-9D55-38590ABA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28" name="Shape 191">
            <a:extLst>
              <a:ext uri="{FF2B5EF4-FFF2-40B4-BE49-F238E27FC236}">
                <a16:creationId xmlns:a16="http://schemas.microsoft.com/office/drawing/2014/main" id="{49ACA09B-C5A7-4C46-A4A5-C21DE3141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0" name="Shape 193">
            <a:extLst>
              <a:ext uri="{FF2B5EF4-FFF2-40B4-BE49-F238E27FC236}">
                <a16:creationId xmlns:a16="http://schemas.microsoft.com/office/drawing/2014/main" id="{63D9BFDE-A669-4EB5-8FE9-4DFF1218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632" name="Shape 196">
            <a:extLst>
              <a:ext uri="{FF2B5EF4-FFF2-40B4-BE49-F238E27FC236}">
                <a16:creationId xmlns:a16="http://schemas.microsoft.com/office/drawing/2014/main" id="{B22AC98B-856D-4510-90B0-C9033C24C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</a:t>
            </a:r>
          </a:p>
        </p:txBody>
      </p:sp>
      <p:sp>
        <p:nvSpPr>
          <p:cNvPr id="26633" name="Shape 197">
            <a:extLst>
              <a:ext uri="{FF2B5EF4-FFF2-40B4-BE49-F238E27FC236}">
                <a16:creationId xmlns:a16="http://schemas.microsoft.com/office/drawing/2014/main" id="{241AE572-3C40-4C8C-822C-920DA187DF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100" y="1858134"/>
            <a:ext cx="8051800" cy="4130118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Two distinct modes of passing parameters to functions.</a:t>
            </a:r>
          </a:p>
          <a:p>
            <a:pPr marL="463550" indent="-238125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Pass by value: 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copy of the argument’s value is made and passed to the called function.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Changes to the copy do not affect the original variable’s value in the caller. </a:t>
            </a:r>
          </a:p>
          <a:p>
            <a:pPr marL="463550" indent="-238125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Pass by reference: 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caller passes the address of its data.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caller gives the called function to access the caller’s data directly and to modify it if the called function chooses to do so.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3EF803-9989-4B13-B26A-96ADDE0C89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EBC777-8FF1-4BA1-B9AB-5C2325960F95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6B8E71-F267-44B0-A516-CAAECDBBFA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E938C8-3C37-4546-914F-1479A5448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190">
            <a:extLst>
              <a:ext uri="{FF2B5EF4-FFF2-40B4-BE49-F238E27FC236}">
                <a16:creationId xmlns:a16="http://schemas.microsoft.com/office/drawing/2014/main" id="{D4AD512C-768F-4464-A569-A7B103A3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Shape 191">
            <a:extLst>
              <a:ext uri="{FF2B5EF4-FFF2-40B4-BE49-F238E27FC236}">
                <a16:creationId xmlns:a16="http://schemas.microsoft.com/office/drawing/2014/main" id="{C2633B11-0F5D-4CA7-8361-2D96DAA5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8" name="Shape 196">
            <a:extLst>
              <a:ext uri="{FF2B5EF4-FFF2-40B4-BE49-F238E27FC236}">
                <a16:creationId xmlns:a16="http://schemas.microsoft.com/office/drawing/2014/main" id="{18B404DC-744E-40DE-A2E8-4637C13F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53" y="564133"/>
            <a:ext cx="7569452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</a:t>
            </a:r>
          </a:p>
        </p:txBody>
      </p:sp>
      <p:sp>
        <p:nvSpPr>
          <p:cNvPr id="30729" name="Shape 197">
            <a:extLst>
              <a:ext uri="{FF2B5EF4-FFF2-40B4-BE49-F238E27FC236}">
                <a16:creationId xmlns:a16="http://schemas.microsoft.com/office/drawing/2014/main" id="{AC087891-AA95-47B4-8E95-DC9E5FD9B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53" y="1798338"/>
            <a:ext cx="7948393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C/C++ functions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parameters passed by value (C)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parameters passed by reference can be simulated with pointers (C) </a:t>
            </a:r>
          </a:p>
          <a:p>
            <a:pPr marL="1130300" lvl="2" indent="-1016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void proc(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*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x,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y){*x = *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x+y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 } …</a:t>
            </a:r>
          </a:p>
          <a:p>
            <a:pPr marL="1130300" lvl="2" indent="-1016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proc(&amp;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a,b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);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or directly passed by reference (C++)</a:t>
            </a:r>
          </a:p>
          <a:p>
            <a:pPr marL="1130300" lvl="2" indent="-1016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void proc(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&amp; x,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 y) {x = x + y }</a:t>
            </a:r>
          </a:p>
          <a:p>
            <a:pPr marL="1130300" lvl="2" indent="-1016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proc(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a,b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);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2839C-5E44-4A8D-925D-FF1D012DA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03C7E-5452-4D50-BE91-4B04371025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00B3E-F480-4DF0-8CB4-2A4B0D23B6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84B976-E074-431A-AB9C-D46F4D570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93539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190">
            <a:extLst>
              <a:ext uri="{FF2B5EF4-FFF2-40B4-BE49-F238E27FC236}">
                <a16:creationId xmlns:a16="http://schemas.microsoft.com/office/drawing/2014/main" id="{D4AD512C-768F-4464-A569-A7B103A3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Shape 191">
            <a:extLst>
              <a:ext uri="{FF2B5EF4-FFF2-40B4-BE49-F238E27FC236}">
                <a16:creationId xmlns:a16="http://schemas.microsoft.com/office/drawing/2014/main" id="{C2633B11-0F5D-4CA7-8361-2D96DAA5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8" name="Shape 196">
            <a:extLst>
              <a:ext uri="{FF2B5EF4-FFF2-40B4-BE49-F238E27FC236}">
                <a16:creationId xmlns:a16="http://schemas.microsoft.com/office/drawing/2014/main" id="{18B404DC-744E-40DE-A2E8-4637C13F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53" y="564133"/>
            <a:ext cx="7569452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 – by Value in C</a:t>
            </a:r>
          </a:p>
        </p:txBody>
      </p:sp>
      <p:sp>
        <p:nvSpPr>
          <p:cNvPr id="30729" name="Shape 197">
            <a:extLst>
              <a:ext uri="{FF2B5EF4-FFF2-40B4-BE49-F238E27FC236}">
                <a16:creationId xmlns:a16="http://schemas.microsoft.com/office/drawing/2014/main" id="{AC087891-AA95-47B4-8E95-DC9E5FD9B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845" y="5937512"/>
            <a:ext cx="7948393" cy="369318"/>
          </a:xfrm>
        </p:spPr>
        <p:txBody>
          <a:bodyPr lIns="50800" tIns="50800" rIns="132075" bIns="50800">
            <a:normAutofit/>
          </a:bodyPr>
          <a:lstStyle/>
          <a:p>
            <a:pPr marL="381000" indent="-3429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https://www.geeksforgeeks.org/parameter-passing-techniques-in-c-cpp/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2839C-5E44-4A8D-925D-FF1D012DA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03C7E-5452-4D50-BE91-4B04371025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00B3E-F480-4DF0-8CB4-2A4B0D23B6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84B976-E074-431A-AB9C-D46F4D570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FC9F8-9932-4AAC-8334-D1FE0A16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58" y="1847112"/>
            <a:ext cx="5741582" cy="403833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190">
            <a:extLst>
              <a:ext uri="{FF2B5EF4-FFF2-40B4-BE49-F238E27FC236}">
                <a16:creationId xmlns:a16="http://schemas.microsoft.com/office/drawing/2014/main" id="{D4AD512C-768F-4464-A569-A7B103A3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Shape 191">
            <a:extLst>
              <a:ext uri="{FF2B5EF4-FFF2-40B4-BE49-F238E27FC236}">
                <a16:creationId xmlns:a16="http://schemas.microsoft.com/office/drawing/2014/main" id="{C2633B11-0F5D-4CA7-8361-2D96DAA5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8" name="Shape 196">
            <a:extLst>
              <a:ext uri="{FF2B5EF4-FFF2-40B4-BE49-F238E27FC236}">
                <a16:creationId xmlns:a16="http://schemas.microsoft.com/office/drawing/2014/main" id="{18B404DC-744E-40DE-A2E8-4637C13F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53" y="564133"/>
            <a:ext cx="7569452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 – by Reference in C</a:t>
            </a:r>
          </a:p>
        </p:txBody>
      </p:sp>
      <p:sp>
        <p:nvSpPr>
          <p:cNvPr id="30729" name="Shape 197">
            <a:extLst>
              <a:ext uri="{FF2B5EF4-FFF2-40B4-BE49-F238E27FC236}">
                <a16:creationId xmlns:a16="http://schemas.microsoft.com/office/drawing/2014/main" id="{AC087891-AA95-47B4-8E95-DC9E5FD9B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845" y="5937512"/>
            <a:ext cx="7948393" cy="369318"/>
          </a:xfrm>
        </p:spPr>
        <p:txBody>
          <a:bodyPr lIns="50800" tIns="50800" rIns="132075" bIns="50800">
            <a:normAutofit/>
          </a:bodyPr>
          <a:lstStyle/>
          <a:p>
            <a:pPr marL="381000" indent="-3429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https://www.geeksforgeeks.org/parameter-passing-techniques-in-c-cpp/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2839C-5E44-4A8D-925D-FF1D012DA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03C7E-5452-4D50-BE91-4B04371025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00B3E-F480-4DF0-8CB4-2A4B0D23B6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84B976-E074-431A-AB9C-D46F4D570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2050" name="Picture 2" descr="https://www.geeksforgeeks.org/wp-content/uploads/Call-By-Reference.png">
            <a:extLst>
              <a:ext uri="{FF2B5EF4-FFF2-40B4-BE49-F238E27FC236}">
                <a16:creationId xmlns:a16="http://schemas.microsoft.com/office/drawing/2014/main" id="{B93CD39A-E1E5-42B4-9293-182A24439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895927"/>
            <a:ext cx="5287793" cy="39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3638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190">
            <a:extLst>
              <a:ext uri="{FF2B5EF4-FFF2-40B4-BE49-F238E27FC236}">
                <a16:creationId xmlns:a16="http://schemas.microsoft.com/office/drawing/2014/main" id="{D4AD512C-768F-4464-A569-A7B103A3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Shape 191">
            <a:extLst>
              <a:ext uri="{FF2B5EF4-FFF2-40B4-BE49-F238E27FC236}">
                <a16:creationId xmlns:a16="http://schemas.microsoft.com/office/drawing/2014/main" id="{C2633B11-0F5D-4CA7-8361-2D96DAA5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8" name="Shape 196">
            <a:extLst>
              <a:ext uri="{FF2B5EF4-FFF2-40B4-BE49-F238E27FC236}">
                <a16:creationId xmlns:a16="http://schemas.microsoft.com/office/drawing/2014/main" id="{18B404DC-744E-40DE-A2E8-4637C13F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53" y="564133"/>
            <a:ext cx="7569452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 – by Reference in C</a:t>
            </a:r>
          </a:p>
        </p:txBody>
      </p:sp>
      <p:sp>
        <p:nvSpPr>
          <p:cNvPr id="30729" name="Shape 197">
            <a:extLst>
              <a:ext uri="{FF2B5EF4-FFF2-40B4-BE49-F238E27FC236}">
                <a16:creationId xmlns:a16="http://schemas.microsoft.com/office/drawing/2014/main" id="{AC087891-AA95-47B4-8E95-DC9E5FD9B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845" y="5937512"/>
            <a:ext cx="7948393" cy="369318"/>
          </a:xfrm>
        </p:spPr>
        <p:txBody>
          <a:bodyPr lIns="50800" tIns="50800" rIns="132075" bIns="50800">
            <a:normAutofit/>
          </a:bodyPr>
          <a:lstStyle/>
          <a:p>
            <a:pPr marL="381000" indent="-3429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https://www.geeksforgeeks.org/parameter-passing-techniques-in-c-cpp/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2839C-5E44-4A8D-925D-FF1D012DA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03C7E-5452-4D50-BE91-4B04371025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00B3E-F480-4DF0-8CB4-2A4B0D23B6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84B976-E074-431A-AB9C-D46F4D570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E405D-8130-4E9C-8EEC-4A729477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858613"/>
            <a:ext cx="4486939" cy="39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107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hape 190">
            <a:extLst>
              <a:ext uri="{FF2B5EF4-FFF2-40B4-BE49-F238E27FC236}">
                <a16:creationId xmlns:a16="http://schemas.microsoft.com/office/drawing/2014/main" id="{D4AD512C-768F-4464-A569-A7B103A3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4" name="Shape 191">
            <a:extLst>
              <a:ext uri="{FF2B5EF4-FFF2-40B4-BE49-F238E27FC236}">
                <a16:creationId xmlns:a16="http://schemas.microsoft.com/office/drawing/2014/main" id="{C2633B11-0F5D-4CA7-8361-2D96DAA5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728" name="Shape 196">
            <a:extLst>
              <a:ext uri="{FF2B5EF4-FFF2-40B4-BE49-F238E27FC236}">
                <a16:creationId xmlns:a16="http://schemas.microsoft.com/office/drawing/2014/main" id="{18B404DC-744E-40DE-A2E8-4637C13F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53" y="564133"/>
            <a:ext cx="7569452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</a:t>
            </a:r>
          </a:p>
        </p:txBody>
      </p:sp>
      <p:sp>
        <p:nvSpPr>
          <p:cNvPr id="30729" name="Shape 197">
            <a:extLst>
              <a:ext uri="{FF2B5EF4-FFF2-40B4-BE49-F238E27FC236}">
                <a16:creationId xmlns:a16="http://schemas.microsoft.com/office/drawing/2014/main" id="{AC087891-AA95-47B4-8E95-DC9E5FD9B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53" y="1798338"/>
            <a:ext cx="7948393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uses call-by-value for variables of built-in type (all of which are values)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Call-by-sharing for variables of user-defined class types (all of which are references)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2839C-5E44-4A8D-925D-FF1D012DA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03C7E-5452-4D50-BE91-4B04371025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E00B3E-F480-4DF0-8CB4-2A4B0D23B6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84B976-E074-431A-AB9C-D46F4D5708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50B96-9C36-42A0-914B-2D88EEBEFA29}"/>
              </a:ext>
            </a:extLst>
          </p:cNvPr>
          <p:cNvSpPr/>
          <p:nvPr/>
        </p:nvSpPr>
        <p:spPr>
          <a:xfrm>
            <a:off x="791952" y="5944658"/>
            <a:ext cx="73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https://dzone.com/articles/pass-by-value-vs-reference-in-java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82641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hape 229">
            <a:extLst>
              <a:ext uri="{FF2B5EF4-FFF2-40B4-BE49-F238E27FC236}">
                <a16:creationId xmlns:a16="http://schemas.microsoft.com/office/drawing/2014/main" id="{804ED355-90C8-425B-8CEE-F48BE632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72" name="Shape 230">
            <a:extLst>
              <a:ext uri="{FF2B5EF4-FFF2-40B4-BE49-F238E27FC236}">
                <a16:creationId xmlns:a16="http://schemas.microsoft.com/office/drawing/2014/main" id="{2C5D3649-D0D2-4EFB-A0B0-AAB2B624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74" name="Shape 232">
            <a:extLst>
              <a:ext uri="{FF2B5EF4-FFF2-40B4-BE49-F238E27FC236}">
                <a16:creationId xmlns:a16="http://schemas.microsoft.com/office/drawing/2014/main" id="{E4B255E7-9B1F-4455-973F-9D9A6FA4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76" name="Shape 235">
            <a:extLst>
              <a:ext uri="{FF2B5EF4-FFF2-40B4-BE49-F238E27FC236}">
                <a16:creationId xmlns:a16="http://schemas.microsoft.com/office/drawing/2014/main" id="{16AA41AF-640A-4859-870A-AA818EAF1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638" y="574667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Named Parameters</a:t>
            </a:r>
          </a:p>
        </p:txBody>
      </p:sp>
      <p:sp>
        <p:nvSpPr>
          <p:cNvPr id="32777" name="Shape 236">
            <a:extLst>
              <a:ext uri="{FF2B5EF4-FFF2-40B4-BE49-F238E27FC236}">
                <a16:creationId xmlns:a16="http://schemas.microsoft.com/office/drawing/2014/main" id="{79C848B9-7742-44F1-847F-25DCA7C7B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6688" y="1828800"/>
            <a:ext cx="8824912" cy="4407243"/>
          </a:xfrm>
        </p:spPr>
        <p:txBody>
          <a:bodyPr lIns="50800" tIns="50800" rIns="132075" bIns="50800">
            <a:normAutofit fontScale="85000" lnSpcReduction="10000"/>
          </a:bodyPr>
          <a:lstStyle/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values are passed by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associating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each one with a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parameter name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E.g.,in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Objective-C: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[window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addNewControlWithTitle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:@"Title"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xPosition:20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yPosition:50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width:100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height:50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drawingNow:YES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];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E.g.,in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Python: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window.addNewControl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(title="Title",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xPosition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=20,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yPosition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=50,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width=100,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height=50,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drawingNow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=true)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9852F2-B4F3-4B52-9AC7-E7417B0677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800C9A-773E-4865-B537-2B3ED1CD8689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1546E5-D5FB-4D85-AD97-F65365FB4B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DB978-4DDB-4872-9E70-06D007404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229">
            <a:extLst>
              <a:ext uri="{FF2B5EF4-FFF2-40B4-BE49-F238E27FC236}">
                <a16:creationId xmlns:a16="http://schemas.microsoft.com/office/drawing/2014/main" id="{06EC25F3-A43C-48B1-8444-70259599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230">
            <a:extLst>
              <a:ext uri="{FF2B5EF4-FFF2-40B4-BE49-F238E27FC236}">
                <a16:creationId xmlns:a16="http://schemas.microsoft.com/office/drawing/2014/main" id="{28E753DE-BDCA-4C33-8346-C83E53D9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232">
            <a:extLst>
              <a:ext uri="{FF2B5EF4-FFF2-40B4-BE49-F238E27FC236}">
                <a16:creationId xmlns:a16="http://schemas.microsoft.com/office/drawing/2014/main" id="{09E789F9-7CD9-4A30-8170-AB327804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4" name="Shape 235">
            <a:extLst>
              <a:ext uri="{FF2B5EF4-FFF2-40B4-BE49-F238E27FC236}">
                <a16:creationId xmlns:a16="http://schemas.microsoft.com/office/drawing/2014/main" id="{F397BD96-5307-4734-9DB2-593533354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168" y="283433"/>
            <a:ext cx="8509000" cy="1386088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 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Default Parameters</a:t>
            </a:r>
          </a:p>
        </p:txBody>
      </p:sp>
      <p:sp>
        <p:nvSpPr>
          <p:cNvPr id="34825" name="Shape 236">
            <a:extLst>
              <a:ext uri="{FF2B5EF4-FFF2-40B4-BE49-F238E27FC236}">
                <a16:creationId xmlns:a16="http://schemas.microsoft.com/office/drawing/2014/main" id="{13EDA057-621C-4309-8024-7D456D2BE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6688" y="1847335"/>
            <a:ext cx="8824912" cy="4421660"/>
          </a:xfrm>
        </p:spPr>
        <p:txBody>
          <a:bodyPr lIns="50800" tIns="50800" rIns="132075" bIns="50800">
            <a:normAutofit fontScale="92500" lnSpcReduction="10000"/>
          </a:bodyPr>
          <a:lstStyle/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Default parameters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default values are provided to the function</a:t>
            </a:r>
          </a:p>
          <a:p>
            <a:pPr marL="1587500" lvl="3" indent="-1143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C++ example: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void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PrintValues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(int nValue1, int nValue2=10){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using namespace std;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cout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&lt;&lt; "1st value: " &lt;&lt; nValue1 &lt;&lt;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endl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;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cout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&lt;&lt; "2nd value: " &lt;&lt; nValue2 &lt;&lt;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endl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;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}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int main(){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PrintValues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(1);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// nValue2 will use default parameter of 10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PrintValues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(3, 4);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// override default value for nValue2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}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BD391C-2E0E-4EF9-8039-50D2CC2A8C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71B7B9-2705-4164-B1A5-C27BE2983888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13D273-75B2-403A-8F12-C64D89527BF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165231" y="6438416"/>
            <a:ext cx="5305244" cy="36931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E6DC72-AAD7-4B70-90D9-0DADAB7B5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hape 229">
            <a:extLst>
              <a:ext uri="{FF2B5EF4-FFF2-40B4-BE49-F238E27FC236}">
                <a16:creationId xmlns:a16="http://schemas.microsoft.com/office/drawing/2014/main" id="{6C72137A-4AB8-4CCF-A191-5765CB39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8" name="Shape 230">
            <a:extLst>
              <a:ext uri="{FF2B5EF4-FFF2-40B4-BE49-F238E27FC236}">
                <a16:creationId xmlns:a16="http://schemas.microsoft.com/office/drawing/2014/main" id="{060B5ED1-76BD-414C-B48B-B7CDFE47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70" name="Shape 232">
            <a:extLst>
              <a:ext uri="{FF2B5EF4-FFF2-40B4-BE49-F238E27FC236}">
                <a16:creationId xmlns:a16="http://schemas.microsoft.com/office/drawing/2014/main" id="{AA027770-90F2-4520-98AC-B56668C0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72" name="Shape 235">
            <a:extLst>
              <a:ext uri="{FF2B5EF4-FFF2-40B4-BE49-F238E27FC236}">
                <a16:creationId xmlns:a16="http://schemas.microsoft.com/office/drawing/2014/main" id="{81576CBD-3967-4FFD-84E9-48895373F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574" y="56146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Parameter Passing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Variadic functions</a:t>
            </a:r>
          </a:p>
        </p:txBody>
      </p:sp>
      <p:sp>
        <p:nvSpPr>
          <p:cNvPr id="36873" name="Shape 236">
            <a:extLst>
              <a:ext uri="{FF2B5EF4-FFF2-40B4-BE49-F238E27FC236}">
                <a16:creationId xmlns:a16="http://schemas.microsoft.com/office/drawing/2014/main" id="{59AD9A67-F210-49D6-97CA-24DD4E2AF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397" y="1694935"/>
            <a:ext cx="8824912" cy="541020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functions of </a:t>
            </a:r>
            <a:r>
              <a:rPr lang="en-US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indefinite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arity – one which accepts variable number of arguments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public class Program {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private static void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printArgs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(String... strings) {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for (int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0;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&lt;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strings.length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++) {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String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string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strings[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];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System.out.printf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("Argument %d: %s",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string);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}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}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public static void main(String[]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 {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printArgs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("hello", "world");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}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https://www.tutorialspoint.com/What-are-variadic-functions-in-Java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8FE4E9-C335-4C61-8ACD-1C4D4A1BB6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63F2F6E-CD0F-4B1B-8B21-BEFA6AA61BF5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77306-04E2-45E2-9D2F-385AD77585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F5920D-0E65-4114-9349-2BD312604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hape 255">
            <a:extLst>
              <a:ext uri="{FF2B5EF4-FFF2-40B4-BE49-F238E27FC236}">
                <a16:creationId xmlns:a16="http://schemas.microsoft.com/office/drawing/2014/main" id="{32C31C0E-C798-4C63-A374-D9C5A2E0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2" name="Shape 256">
            <a:extLst>
              <a:ext uri="{FF2B5EF4-FFF2-40B4-BE49-F238E27FC236}">
                <a16:creationId xmlns:a16="http://schemas.microsoft.com/office/drawing/2014/main" id="{D1853601-B46F-4D7D-AAAD-D109EF0D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4" name="Shape 258">
            <a:extLst>
              <a:ext uri="{FF2B5EF4-FFF2-40B4-BE49-F238E27FC236}">
                <a16:creationId xmlns:a16="http://schemas.microsoft.com/office/drawing/2014/main" id="{9EC8EB45-208C-402E-A358-BA14A0F0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6" name="Shape 261">
            <a:extLst>
              <a:ext uri="{FF2B5EF4-FFF2-40B4-BE49-F238E27FC236}">
                <a16:creationId xmlns:a16="http://schemas.microsoft.com/office/drawing/2014/main" id="{1C247BEB-2532-4413-B154-62947F91E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622" y="597918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Returning from a function</a:t>
            </a:r>
          </a:p>
        </p:txBody>
      </p:sp>
      <p:sp>
        <p:nvSpPr>
          <p:cNvPr id="43017" name="Shape 262">
            <a:extLst>
              <a:ext uri="{FF2B5EF4-FFF2-40B4-BE49-F238E27FC236}">
                <a16:creationId xmlns:a16="http://schemas.microsoft.com/office/drawing/2014/main" id="{BF8A293A-0FFA-4F01-9160-66C3AD6E1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5546" y="1782791"/>
            <a:ext cx="8060167" cy="4290984"/>
          </a:xfrm>
        </p:spPr>
        <p:txBody>
          <a:bodyPr lIns="50800" tIns="50800" rIns="132075" bIns="50800">
            <a:normAutofit fontScale="92500" lnSpcReduction="20000"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Different ways of returning a value from a function.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Return statement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1028700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return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expression (causes immediate termination of function)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Avoid termination</a:t>
            </a:r>
          </a:p>
          <a:p>
            <a:pPr marL="1028700" lvl="2" indent="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rtn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:=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expression</a:t>
            </a:r>
          </a:p>
          <a:p>
            <a:pPr marL="1028700" lvl="2" indent="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...</a:t>
            </a:r>
          </a:p>
          <a:p>
            <a:pPr marL="1028700" lvl="2" indent="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rtn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ML, its descendants, and several scripting languages allow a Multi-value returns 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Python, for example, we might write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 foo():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return 2, 3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...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j = foo()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EECC8C-DA09-460C-A48A-512C16CA218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23900F-81FC-45C6-A899-9C3BD148A6E3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696D31-EBBF-4042-A49A-0F022BC204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16525B-C46D-40B0-8945-732EE31F5A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ape 34">
            <a:extLst>
              <a:ext uri="{FF2B5EF4-FFF2-40B4-BE49-F238E27FC236}">
                <a16:creationId xmlns:a16="http://schemas.microsoft.com/office/drawing/2014/main" id="{3A5AE146-510F-4789-960A-C986E6F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4" name="Shape 35">
            <a:extLst>
              <a:ext uri="{FF2B5EF4-FFF2-40B4-BE49-F238E27FC236}">
                <a16:creationId xmlns:a16="http://schemas.microsoft.com/office/drawing/2014/main" id="{A221FC76-573F-476D-924C-21D7A3E0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6" name="Shape 37">
            <a:extLst>
              <a:ext uri="{FF2B5EF4-FFF2-40B4-BE49-F238E27FC236}">
                <a16:creationId xmlns:a16="http://schemas.microsoft.com/office/drawing/2014/main" id="{64A37648-2036-4AFB-9CED-C7AB1E47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8" name="Shape 40">
            <a:extLst>
              <a:ext uri="{FF2B5EF4-FFF2-40B4-BE49-F238E27FC236}">
                <a16:creationId xmlns:a16="http://schemas.microsoft.com/office/drawing/2014/main" id="{8076F9D4-C88D-4A8E-ABE6-80A8AC973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535" y="498231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Outline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EC58B9EE-DC96-4136-8902-FF810DDFC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6600" y="1928446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subroutines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Review of stack layout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Inline expansion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Parameter passing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Generic subroutines and modules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Exception handling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Coroutines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Events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9682ED-17B7-4424-A56C-D57258FCB0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1892FE-B332-44D5-BD6F-61BE921D7D41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493F09-A4FF-44C3-B1E7-566B159221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838BA8-5109-4300-A4A1-9F8186A5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hape 255">
            <a:extLst>
              <a:ext uri="{FF2B5EF4-FFF2-40B4-BE49-F238E27FC236}">
                <a16:creationId xmlns:a16="http://schemas.microsoft.com/office/drawing/2014/main" id="{736B1DF4-7C69-4278-B1A6-82972345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5060" name="Shape 256">
            <a:extLst>
              <a:ext uri="{FF2B5EF4-FFF2-40B4-BE49-F238E27FC236}">
                <a16:creationId xmlns:a16="http://schemas.microsoft.com/office/drawing/2014/main" id="{5DCFB62C-9C58-4F2C-98E1-D37F84EF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5062" name="Shape 258">
            <a:extLst>
              <a:ext uri="{FF2B5EF4-FFF2-40B4-BE49-F238E27FC236}">
                <a16:creationId xmlns:a16="http://schemas.microsoft.com/office/drawing/2014/main" id="{9780361D-0AF2-474D-916A-6C4CA944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5064" name="Shape 261">
            <a:extLst>
              <a:ext uri="{FF2B5EF4-FFF2-40B4-BE49-F238E27FC236}">
                <a16:creationId xmlns:a16="http://schemas.microsoft.com/office/drawing/2014/main" id="{3E32D719-B491-483A-AB2E-1198CC537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30" y="577756"/>
            <a:ext cx="7839675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Generic subroutines and modules</a:t>
            </a:r>
          </a:p>
        </p:txBody>
      </p:sp>
      <p:sp>
        <p:nvSpPr>
          <p:cNvPr id="45065" name="Shape 262">
            <a:extLst>
              <a:ext uri="{FF2B5EF4-FFF2-40B4-BE49-F238E27FC236}">
                <a16:creationId xmlns:a16="http://schemas.microsoft.com/office/drawing/2014/main" id="{56473B01-78D7-486B-8431-B07601D1A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4315" y="1746421"/>
            <a:ext cx="8291422" cy="4603844"/>
          </a:xfrm>
        </p:spPr>
        <p:txBody>
          <a:bodyPr lIns="50800" tIns="50800" rIns="132075" bIns="50800">
            <a:normAutofit fontScale="92500" lnSpcReduction="10000"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Generic modules or classes are particularly valuable for creating containers: data abstractions that hold a collection of objects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When defining a function, we don't need to give all the types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When we invoke the class or function we specify the type: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parametric polymorphism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Generic subroutines (methods) are needed in generic modules (classes), and may also be useful in their own right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fr-FR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public </a:t>
            </a:r>
            <a:r>
              <a:rPr lang="fr-FR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</a:t>
            </a:r>
            <a:r>
              <a:rPr lang="fr-FR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&lt;T </a:t>
            </a:r>
            <a:r>
              <a:rPr lang="fr-FR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extends</a:t>
            </a:r>
            <a:r>
              <a:rPr lang="fr-FR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Comparable&lt;T&gt;&gt; </a:t>
            </a:r>
            <a:r>
              <a:rPr lang="fr-FR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void</a:t>
            </a:r>
            <a:r>
              <a:rPr lang="fr-FR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sort(T A[]) {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...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(A[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].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compareTo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(A[j]) &gt;= 0) {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...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...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Integer[] 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myArray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new Integer[50];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sort(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myArray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);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BCC1F6-373E-41DE-BADF-5BF929F5A5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D7CCDF5-9D16-48C0-BAE2-8E648193CE67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8DBC8A-CEE6-4F42-97C9-522904CD6E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A9EE47-6F9E-4EF1-8805-65443427E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hape 255">
            <a:extLst>
              <a:ext uri="{FF2B5EF4-FFF2-40B4-BE49-F238E27FC236}">
                <a16:creationId xmlns:a16="http://schemas.microsoft.com/office/drawing/2014/main" id="{476398C5-E5DC-458D-9D12-BEC8ABBE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08" name="Shape 256">
            <a:extLst>
              <a:ext uri="{FF2B5EF4-FFF2-40B4-BE49-F238E27FC236}">
                <a16:creationId xmlns:a16="http://schemas.microsoft.com/office/drawing/2014/main" id="{5F5358B5-FB0F-4305-A0EB-8D1B1F04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10" name="Shape 258">
            <a:extLst>
              <a:ext uri="{FF2B5EF4-FFF2-40B4-BE49-F238E27FC236}">
                <a16:creationId xmlns:a16="http://schemas.microsoft.com/office/drawing/2014/main" id="{2ED44924-E19C-40D6-9E0C-0BF6389A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12" name="Shape 261">
            <a:extLst>
              <a:ext uri="{FF2B5EF4-FFF2-40B4-BE49-F238E27FC236}">
                <a16:creationId xmlns:a16="http://schemas.microsoft.com/office/drawing/2014/main" id="{2561B0FF-271F-4463-A0DB-F0AC82D3A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481" y="59450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Exception Handling</a:t>
            </a:r>
          </a:p>
        </p:txBody>
      </p:sp>
      <p:sp>
        <p:nvSpPr>
          <p:cNvPr id="47113" name="Shape 262">
            <a:extLst>
              <a:ext uri="{FF2B5EF4-FFF2-40B4-BE49-F238E27FC236}">
                <a16:creationId xmlns:a16="http://schemas.microsoft.com/office/drawing/2014/main" id="{05E8E0BC-5BA7-4BAB-B96D-FE5EBBB1B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3113" y="1905000"/>
            <a:ext cx="8218487" cy="4953000"/>
          </a:xfrm>
        </p:spPr>
        <p:txBody>
          <a:bodyPr lIns="50800" tIns="50800" rIns="132075" bIns="50800">
            <a:normAutofit fontScale="85000" lnSpcReduction="10000"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What is an exception?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hardware-detected run-time error or unusual condition detected by software</a:t>
            </a:r>
          </a:p>
          <a:p>
            <a:pPr marL="381000" indent="-3429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arithmetic overflow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end-of-file on input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wrong type for input data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user-defined conditions, not necessarily errors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Raising exceptions:</a:t>
            </a:r>
          </a:p>
          <a:p>
            <a:pPr marL="730250" lvl="1" indent="-2857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Automatically by the run-time system as a result of an abnormal condition</a:t>
            </a:r>
          </a:p>
          <a:p>
            <a:pPr marL="730250" lvl="1" indent="-2857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(e.g., division by zero)</a:t>
            </a:r>
          </a:p>
          <a:p>
            <a:pPr marL="730250" lvl="1" indent="-2857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throw/raise statement to raise exceptions manually</a:t>
            </a:r>
          </a:p>
          <a:p>
            <a:pPr marL="730250" lvl="1" indent="-2857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languages allow exceptions to be handled locally and propagate unhandled exceptions up the dynamic chain.</a:t>
            </a:r>
            <a:br>
              <a:rPr lang="en-US" altLang="en-US" sz="9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US" altLang="en-US" sz="9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B0E3B2-4DC3-446D-A420-DD4AB77C4B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3F5F5C2-9CA8-4E05-81CA-A948A80CAA66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158EBD-4EF8-492E-8D24-D0ADAD29C1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51395-E67C-4ED6-BD0F-5E76A111E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hape 268">
            <a:extLst>
              <a:ext uri="{FF2B5EF4-FFF2-40B4-BE49-F238E27FC236}">
                <a16:creationId xmlns:a16="http://schemas.microsoft.com/office/drawing/2014/main" id="{F9A6FC6F-F5FF-4056-9618-108C9736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6" name="Shape 269">
            <a:extLst>
              <a:ext uri="{FF2B5EF4-FFF2-40B4-BE49-F238E27FC236}">
                <a16:creationId xmlns:a16="http://schemas.microsoft.com/office/drawing/2014/main" id="{F5E6136C-8AA2-4A5F-A73F-9C1E5C99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8" name="Shape 271">
            <a:extLst>
              <a:ext uri="{FF2B5EF4-FFF2-40B4-BE49-F238E27FC236}">
                <a16:creationId xmlns:a16="http://schemas.microsoft.com/office/drawing/2014/main" id="{B5DA09B0-9F74-4D68-8884-5198E3A1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60" name="Shape 274">
            <a:extLst>
              <a:ext uri="{FF2B5EF4-FFF2-40B4-BE49-F238E27FC236}">
                <a16:creationId xmlns:a16="http://schemas.microsoft.com/office/drawing/2014/main" id="{EADFA9EB-386D-42F9-8836-C9C2680DC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006" y="567381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Exception Handling</a:t>
            </a:r>
          </a:p>
        </p:txBody>
      </p:sp>
      <p:sp>
        <p:nvSpPr>
          <p:cNvPr id="49161" name="Shape 275">
            <a:extLst>
              <a:ext uri="{FF2B5EF4-FFF2-40B4-BE49-F238E27FC236}">
                <a16:creationId xmlns:a16="http://schemas.microsoft.com/office/drawing/2014/main" id="{98D19607-FFB0-4672-B672-718D2ABED3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8453" y="1824681"/>
            <a:ext cx="7863612" cy="5486400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What is an exception handler?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code executed when exception occurs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may need a different handler for each type of exception</a:t>
            </a:r>
          </a:p>
          <a:p>
            <a:pPr marL="381000" indent="-3429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Why design in exception handling facilities?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allow user to explicitly handle errors in a uniform manner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allow user to handle errors without having to check these conditions explicitly in the program everywhere they might occur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CC59BF-B172-426D-8A56-DBFD1DCCF2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420A6-3D12-434D-9A07-52B4149633D7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53288-4BAD-48B0-82F3-4C2524D57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C71DD8-9F00-4E8F-B09B-E0F296BB6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hape 268">
            <a:extLst>
              <a:ext uri="{FF2B5EF4-FFF2-40B4-BE49-F238E27FC236}">
                <a16:creationId xmlns:a16="http://schemas.microsoft.com/office/drawing/2014/main" id="{AD838863-6DBB-42A4-91B7-3A00F874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4" name="Shape 269">
            <a:extLst>
              <a:ext uri="{FF2B5EF4-FFF2-40B4-BE49-F238E27FC236}">
                <a16:creationId xmlns:a16="http://schemas.microsoft.com/office/drawing/2014/main" id="{AF48F0ED-F324-478F-AA1B-6E9DD276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1208" name="Shape 274">
            <a:extLst>
              <a:ext uri="{FF2B5EF4-FFF2-40B4-BE49-F238E27FC236}">
                <a16:creationId xmlns:a16="http://schemas.microsoft.com/office/drawing/2014/main" id="{B491B3E9-7245-4A38-8D54-D6144B1F9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908" y="5094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Exception Handling</a:t>
            </a:r>
          </a:p>
        </p:txBody>
      </p:sp>
      <p:sp>
        <p:nvSpPr>
          <p:cNvPr id="51209" name="Shape 275">
            <a:extLst>
              <a:ext uri="{FF2B5EF4-FFF2-40B4-BE49-F238E27FC236}">
                <a16:creationId xmlns:a16="http://schemas.microsoft.com/office/drawing/2014/main" id="{CCE8C71F-8587-408A-BEF6-A4CA1B57F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175" y="1780753"/>
            <a:ext cx="5830887" cy="4833551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throw throws an exception.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try encloses a protected block.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catch defines an exception handler.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finally defines block of clean-up code to execute no matter what.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Only Throwable objects can be thrown.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Must declare uncaught checked exceptions.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C++: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throw, try, and catch as in Java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 finally block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Any object can be thrown.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Exception declarations on functions not required</a:t>
            </a:r>
          </a:p>
        </p:txBody>
      </p:sp>
      <p:sp>
        <p:nvSpPr>
          <p:cNvPr id="51210" name="Rectangle 1">
            <a:extLst>
              <a:ext uri="{FF2B5EF4-FFF2-40B4-BE49-F238E27FC236}">
                <a16:creationId xmlns:a16="http://schemas.microsoft.com/office/drawing/2014/main" id="{AC7CAFE3-0F57-481E-AD9A-31F92DA6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205" y="2052036"/>
            <a:ext cx="4572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dirty="0" err="1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SomeException</a:t>
            </a:r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e1) {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dirty="0" err="1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SomeException</a:t>
            </a:r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e2) {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dirty="0">
                <a:solidFill>
                  <a:srgbClr val="657B8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A8C22A-4B49-4E4D-B122-108A38A07E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E5DAF0-5CA9-4A9E-8E6E-DD16886D9F2F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8869E5-69E8-40A6-A1FB-842FB80758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331886-AFC5-49F0-9A12-48ADB0C23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hape 281">
            <a:extLst>
              <a:ext uri="{FF2B5EF4-FFF2-40B4-BE49-F238E27FC236}">
                <a16:creationId xmlns:a16="http://schemas.microsoft.com/office/drawing/2014/main" id="{EA6ED523-376C-4280-B301-59DA561E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2" name="Shape 282">
            <a:extLst>
              <a:ext uri="{FF2B5EF4-FFF2-40B4-BE49-F238E27FC236}">
                <a16:creationId xmlns:a16="http://schemas.microsoft.com/office/drawing/2014/main" id="{F8B62E4A-7B1F-4CE5-94B1-33FC9DA2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4" name="Shape 284">
            <a:extLst>
              <a:ext uri="{FF2B5EF4-FFF2-40B4-BE49-F238E27FC236}">
                <a16:creationId xmlns:a16="http://schemas.microsoft.com/office/drawing/2014/main" id="{74CCC128-F28C-4715-9F82-ECD0247FD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3256" name="Shape 287">
            <a:extLst>
              <a:ext uri="{FF2B5EF4-FFF2-40B4-BE49-F238E27FC236}">
                <a16:creationId xmlns:a16="http://schemas.microsoft.com/office/drawing/2014/main" id="{C2FBC770-9F5D-42DE-A3D4-9425DC94C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718" y="58415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Coroutines</a:t>
            </a:r>
          </a:p>
        </p:txBody>
      </p:sp>
      <p:sp>
        <p:nvSpPr>
          <p:cNvPr id="53257" name="Shape 288">
            <a:extLst>
              <a:ext uri="{FF2B5EF4-FFF2-40B4-BE49-F238E27FC236}">
                <a16:creationId xmlns:a16="http://schemas.microsoft.com/office/drawing/2014/main" id="{83988FFC-2864-425C-977B-3897D835A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2600" y="1820561"/>
            <a:ext cx="8178800" cy="4839001"/>
          </a:xfrm>
        </p:spPr>
        <p:txBody>
          <a:bodyPr lIns="50800" tIns="50800" rIns="132075" bIns="50800">
            <a:normAutofit/>
          </a:bodyPr>
          <a:lstStyle/>
          <a:p>
            <a:pPr marL="381000" indent="-342900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Coroutines are execution contexts that exist concurrently, but that execute one at a time, and that transfer control to each other voluntarily and explicitly, by name</a:t>
            </a:r>
          </a:p>
          <a:p>
            <a:pPr marL="381000" indent="-34290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Coroutines can be used to implement 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iterators 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threads </a:t>
            </a:r>
          </a:p>
          <a:p>
            <a:pPr marL="730250" lvl="1" indent="-285750" eaLnBrk="1" hangingPunct="1">
              <a:lnSpc>
                <a:spcPct val="9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Because they are concurrent (i.e., simultaneously started but not completed), coroutines cannot share a single stack</a:t>
            </a:r>
          </a:p>
        </p:txBody>
      </p:sp>
      <p:pic>
        <p:nvPicPr>
          <p:cNvPr id="53258" name="Picture 1">
            <a:extLst>
              <a:ext uri="{FF2B5EF4-FFF2-40B4-BE49-F238E27FC236}">
                <a16:creationId xmlns:a16="http://schemas.microsoft.com/office/drawing/2014/main" id="{84074CD0-3E1B-4B55-82EB-0E4A0E83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53" y="3978319"/>
            <a:ext cx="32766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47B49D-15F9-4F9C-868F-3FC2777CF0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DDEEE78-B79E-42F5-8AC0-09A5BD84C8CA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26040-2121-4BC2-89CF-CBE8FEA786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B4C8B5-9590-4BD9-8A6C-51753B8951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14E25-F813-4945-8DA7-CF3DF0165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05" y="3978320"/>
            <a:ext cx="2249843" cy="22955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hape 281">
            <a:extLst>
              <a:ext uri="{FF2B5EF4-FFF2-40B4-BE49-F238E27FC236}">
                <a16:creationId xmlns:a16="http://schemas.microsoft.com/office/drawing/2014/main" id="{EB93D6DC-2207-4368-94E2-E6EAC26F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5300" name="Shape 282">
            <a:extLst>
              <a:ext uri="{FF2B5EF4-FFF2-40B4-BE49-F238E27FC236}">
                <a16:creationId xmlns:a16="http://schemas.microsoft.com/office/drawing/2014/main" id="{5C4D3848-D690-4DCC-9848-C561A067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5302" name="Shape 284">
            <a:extLst>
              <a:ext uri="{FF2B5EF4-FFF2-40B4-BE49-F238E27FC236}">
                <a16:creationId xmlns:a16="http://schemas.microsoft.com/office/drawing/2014/main" id="{7E9EE03A-BC5E-455E-869F-3269DF1A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5304" name="Shape 287">
            <a:extLst>
              <a:ext uri="{FF2B5EF4-FFF2-40B4-BE49-F238E27FC236}">
                <a16:creationId xmlns:a16="http://schemas.microsoft.com/office/drawing/2014/main" id="{12BA8DFA-7291-4790-98CE-EFC4BA916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0627" y="526493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Coroutines</a:t>
            </a:r>
          </a:p>
        </p:txBody>
      </p:sp>
      <p:sp>
        <p:nvSpPr>
          <p:cNvPr id="55305" name="Shape 288">
            <a:extLst>
              <a:ext uri="{FF2B5EF4-FFF2-40B4-BE49-F238E27FC236}">
                <a16:creationId xmlns:a16="http://schemas.microsoft.com/office/drawing/2014/main" id="{844CB91C-37FA-4113-AE9D-0B4B581A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2600" y="1779373"/>
            <a:ext cx="8178800" cy="488019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As a simple application, consider a “screen-saver” program, which paints a mostly black picture on the screen of an inactive workstation, and which keeps the picture moving (to avoid phosphor or liquid-crystal “burn-in”), and also performs “sanity checks” on the file system in the background, looking for corrupted files</a:t>
            </a:r>
          </a:p>
          <a:p>
            <a:pPr marL="403225" indent="-173038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could write a loop which does screen update and check in one block, but this mixes tasks</a:t>
            </a:r>
          </a:p>
          <a:p>
            <a:pPr marL="403225" indent="-173038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Better: use coroutines</a:t>
            </a:r>
          </a:p>
          <a:p>
            <a:pPr marL="403225" indent="-173038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coroutine check file system 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for all files …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coroutine update screen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loop</a:t>
            </a:r>
          </a:p>
          <a:p>
            <a:pPr marL="593725" lvl="2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	     update screen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0C0240-24D9-4AA5-9C6A-33E995A03D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2DE4DB-0C77-40CE-8235-7194C1E5603A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80B0BD-EB01-4FFE-BEB7-EF3CEEC46E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70D308-903A-4832-B04C-D68CE66094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hape 281">
            <a:extLst>
              <a:ext uri="{FF2B5EF4-FFF2-40B4-BE49-F238E27FC236}">
                <a16:creationId xmlns:a16="http://schemas.microsoft.com/office/drawing/2014/main" id="{41FB1422-CA18-432F-8C54-5775DD45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348" name="Shape 282">
            <a:extLst>
              <a:ext uri="{FF2B5EF4-FFF2-40B4-BE49-F238E27FC236}">
                <a16:creationId xmlns:a16="http://schemas.microsoft.com/office/drawing/2014/main" id="{CBB36036-40DE-4584-A789-A24E74C8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350" name="Shape 284">
            <a:extLst>
              <a:ext uri="{FF2B5EF4-FFF2-40B4-BE49-F238E27FC236}">
                <a16:creationId xmlns:a16="http://schemas.microsoft.com/office/drawing/2014/main" id="{7B08CFD1-7A5F-4767-9198-088F03D1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352" name="Shape 287">
            <a:extLst>
              <a:ext uri="{FF2B5EF4-FFF2-40B4-BE49-F238E27FC236}">
                <a16:creationId xmlns:a16="http://schemas.microsoft.com/office/drawing/2014/main" id="{C69FDE33-1E80-490D-843A-71C3F1C5CD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95" y="599303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Event types</a:t>
            </a:r>
          </a:p>
        </p:txBody>
      </p:sp>
      <p:sp>
        <p:nvSpPr>
          <p:cNvPr id="57353" name="Shape 288">
            <a:extLst>
              <a:ext uri="{FF2B5EF4-FFF2-40B4-BE49-F238E27FC236}">
                <a16:creationId xmlns:a16="http://schemas.microsoft.com/office/drawing/2014/main" id="{5B7D3E13-7BFC-40A9-9434-090BA9789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3124" y="1845276"/>
            <a:ext cx="8042876" cy="4275438"/>
          </a:xfrm>
        </p:spPr>
        <p:txBody>
          <a:bodyPr lIns="50800" tIns="50800" rIns="132075" bIns="50800"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 event is something to which a running program (a process) needs to respond, but which occurs outside the program, at an unpredictable time.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most common events are inputs to a graphical user interface (GUI) system: keystrokes, mouse motions, button clicks.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They may also be network operations or other asynchronous I/O activity: the arrival of a message, the completion of a previously requested disk operation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handler—a special subroutine— is invoked when a given event occurs.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Thread-Based Handlers: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modern programming languages and run-time systems, events are often handled by a separate thread of control, rather than by spontaneous subroutine calls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EDF89-9C9D-4C4A-8183-5673885803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61B15D-A091-4036-9743-61553F2E2D0E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F4E287-08E1-4D77-AF73-F3187BA6C6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6DDAF2-D3A1-4932-A762-69B1A683C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hape 281">
            <a:extLst>
              <a:ext uri="{FF2B5EF4-FFF2-40B4-BE49-F238E27FC236}">
                <a16:creationId xmlns:a16="http://schemas.microsoft.com/office/drawing/2014/main" id="{DD747DAD-C4F1-4CE4-B9FD-ADC1AC49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6" name="Shape 282">
            <a:extLst>
              <a:ext uri="{FF2B5EF4-FFF2-40B4-BE49-F238E27FC236}">
                <a16:creationId xmlns:a16="http://schemas.microsoft.com/office/drawing/2014/main" id="{7640BA32-6BC5-49B4-B05D-E2450B2A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398" name="Shape 284">
            <a:extLst>
              <a:ext uri="{FF2B5EF4-FFF2-40B4-BE49-F238E27FC236}">
                <a16:creationId xmlns:a16="http://schemas.microsoft.com/office/drawing/2014/main" id="{15C95AD7-E22E-415F-B996-E9A91346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9400" name="Shape 287">
            <a:extLst>
              <a:ext uri="{FF2B5EF4-FFF2-40B4-BE49-F238E27FC236}">
                <a16:creationId xmlns:a16="http://schemas.microsoft.com/office/drawing/2014/main" id="{7F969209-EA26-4FE1-9AEF-E3C077580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2432" y="584368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Event types</a:t>
            </a:r>
          </a:p>
        </p:txBody>
      </p:sp>
      <p:pic>
        <p:nvPicPr>
          <p:cNvPr id="59401" name="Picture 11">
            <a:extLst>
              <a:ext uri="{FF2B5EF4-FFF2-40B4-BE49-F238E27FC236}">
                <a16:creationId xmlns:a16="http://schemas.microsoft.com/office/drawing/2014/main" id="{D0BEC85D-C96B-4D2C-83C9-B836286A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3" y="1910815"/>
            <a:ext cx="5016414" cy="433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226A58-4CE3-4C2D-90FA-F402949D8A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F488C3-CA0F-4D77-9B82-9FE20FDB0ACF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BF9B59-DBE6-45C6-9F36-9B4E749BAA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BE42EF-A426-442F-B110-ECF738CF3F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D72D-6DD3-415F-8FBF-828B6EE1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75" y="2336801"/>
            <a:ext cx="7772400" cy="109219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3F9B-2A1B-4685-B6E6-A9FD2B9C8B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69B1FA-7667-4F53-8201-E3E7D22871A5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DB89-274D-495E-98F0-344C2D9EBE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 Pawar - SUNY Korea, R Banerjee, P Fodor - SBU - CSE 216, Elsevier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57E8-A38E-4E7B-ACD5-DA663F1D3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64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18BFE143-2052-40EC-B95B-B2F30DF8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B24F8DE7-F286-46D9-AC4F-0BA85102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7A3158C7-AEF5-41E3-84D9-891773E0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0DD2D4DC-1AD6-4B81-B300-F06B61F6E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332" y="526366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Subroutines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C60A8EDB-98E7-4FAB-BD98-779F216F2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10043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Why use subroutines?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Give a name to a task.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 no longer care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the task is done.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subroutine call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is an expression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Subroutines take arguments (in the formal parameters)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Values are placed into variables (actual parameters/arguments), and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value is (usually) returned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Activation record or stack frames is a means to manage the space for local variables allocated to each subroutine call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B86CD6-B186-4FEB-9B4B-8E17CF4549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60CF0-ED01-4F6D-824A-5B0070B8A46B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D31853-83D4-4A20-B311-1BA7788354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FC7AE0-CDD5-468B-A032-3C1ADEDD6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34">
            <a:extLst>
              <a:ext uri="{FF2B5EF4-FFF2-40B4-BE49-F238E27FC236}">
                <a16:creationId xmlns:a16="http://schemas.microsoft.com/office/drawing/2014/main" id="{06F97D0E-409F-4E24-A80B-ABC796A1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0" name="Shape 35">
            <a:extLst>
              <a:ext uri="{FF2B5EF4-FFF2-40B4-BE49-F238E27FC236}">
                <a16:creationId xmlns:a16="http://schemas.microsoft.com/office/drawing/2014/main" id="{5C90FD93-0E3B-42A3-B2B7-740A0345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2" name="Shape 37">
            <a:extLst>
              <a:ext uri="{FF2B5EF4-FFF2-40B4-BE49-F238E27FC236}">
                <a16:creationId xmlns:a16="http://schemas.microsoft.com/office/drawing/2014/main" id="{DE2BC3E7-6C8B-4903-B1CD-585055B0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40">
            <a:extLst>
              <a:ext uri="{FF2B5EF4-FFF2-40B4-BE49-F238E27FC236}">
                <a16:creationId xmlns:a16="http://schemas.microsoft.com/office/drawing/2014/main" id="{9439C5A8-BB19-438E-86E8-0AE90A509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450" y="567639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Review Of Memory Layout</a:t>
            </a:r>
          </a:p>
        </p:txBody>
      </p:sp>
      <p:sp>
        <p:nvSpPr>
          <p:cNvPr id="14345" name="Shape 41">
            <a:extLst>
              <a:ext uri="{FF2B5EF4-FFF2-40B4-BE49-F238E27FC236}">
                <a16:creationId xmlns:a16="http://schemas.microsoft.com/office/drawing/2014/main" id="{FCDD0F82-8B88-4FCE-82AF-F59D29F75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700" y="1698282"/>
            <a:ext cx="7772400" cy="4953000"/>
          </a:xfrm>
        </p:spPr>
        <p:txBody>
          <a:bodyPr lIns="50800" tIns="50800" rIns="132075" bIns="50800">
            <a:normAutofit lnSpcReduction="10000"/>
          </a:bodyPr>
          <a:lstStyle/>
          <a:p>
            <a:pPr marL="381000" indent="-34290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Memory allocation strategies</a:t>
            </a:r>
          </a:p>
          <a:p>
            <a:pPr marL="730250" lvl="1" indent="-28575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 (compile time)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Code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Globals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Own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variables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Explicit constants (including strings, sets, other aggregates)</a:t>
            </a:r>
          </a:p>
          <a:p>
            <a:pPr marL="730250" lvl="1" indent="-28575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 (run time)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parameters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local variables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temporaries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bookkeeping information</a:t>
            </a:r>
          </a:p>
          <a:p>
            <a:pPr marL="730250" lvl="1" indent="-28575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Heap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 allocation</a:t>
            </a:r>
          </a:p>
          <a:p>
            <a:pPr marL="1130300" lvl="2" indent="-228600" eaLnBrk="1" hangingPunct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B7F63C-8DF3-4E74-AA83-603D2F7B5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F84F1C-8DBD-4DB3-AC94-B76A391ADC6B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F69E13-171A-4D81-B0AE-104F4E891C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F0AD9-AB9A-4792-93B5-08C85B7BF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34">
            <a:extLst>
              <a:ext uri="{FF2B5EF4-FFF2-40B4-BE49-F238E27FC236}">
                <a16:creationId xmlns:a16="http://schemas.microsoft.com/office/drawing/2014/main" id="{D59D24EA-BD6D-4919-9B61-EBA8092F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8" name="Shape 35">
            <a:extLst>
              <a:ext uri="{FF2B5EF4-FFF2-40B4-BE49-F238E27FC236}">
                <a16:creationId xmlns:a16="http://schemas.microsoft.com/office/drawing/2014/main" id="{00716C8B-2DF9-4732-B7AE-B493BEE2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2" name="Shape 40">
            <a:extLst>
              <a:ext uri="{FF2B5EF4-FFF2-40B4-BE49-F238E27FC236}">
                <a16:creationId xmlns:a16="http://schemas.microsoft.com/office/drawing/2014/main" id="{310BDFA1-FDA1-440B-B534-5B4C6869D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373" y="-361691"/>
            <a:ext cx="8736227" cy="1143000"/>
          </a:xfrm>
        </p:spPr>
        <p:txBody>
          <a:bodyPr lIns="50800" tIns="50800" rIns="132075" bIns="50800">
            <a:normAutofit/>
          </a:bodyPr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Stack based allocation of space for subroutines</a:t>
            </a:r>
          </a:p>
        </p:txBody>
      </p:sp>
      <p:pic>
        <p:nvPicPr>
          <p:cNvPr id="16393" name="Picture 2">
            <a:extLst>
              <a:ext uri="{FF2B5EF4-FFF2-40B4-BE49-F238E27FC236}">
                <a16:creationId xmlns:a16="http://schemas.microsoft.com/office/drawing/2014/main" id="{C66E3E7A-CE26-4FD0-B7E1-A9A60CF7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6" y="781309"/>
            <a:ext cx="70866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B8A3B-75C2-4E64-8732-C1196E0F85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967D97-302C-4D4E-9AFC-731341005CE9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F0E31-64F4-4CD5-9D9C-CE9B13F720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A418-89E3-4312-96F5-A69128A6C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177">
            <a:extLst>
              <a:ext uri="{FF2B5EF4-FFF2-40B4-BE49-F238E27FC236}">
                <a16:creationId xmlns:a16="http://schemas.microsoft.com/office/drawing/2014/main" id="{9E26E147-B3F9-4BA3-A065-C89F50B9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Shape 178">
            <a:extLst>
              <a:ext uri="{FF2B5EF4-FFF2-40B4-BE49-F238E27FC236}">
                <a16:creationId xmlns:a16="http://schemas.microsoft.com/office/drawing/2014/main" id="{C3C6EED0-BB35-47D8-8D6C-68AC4F08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2" name="Shape 180">
            <a:extLst>
              <a:ext uri="{FF2B5EF4-FFF2-40B4-BE49-F238E27FC236}">
                <a16:creationId xmlns:a16="http://schemas.microsoft.com/office/drawing/2014/main" id="{0B2BF962-6A3C-40A4-A058-753DFE1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4" name="Shape 183">
            <a:extLst>
              <a:ext uri="{FF2B5EF4-FFF2-40B4-BE49-F238E27FC236}">
                <a16:creationId xmlns:a16="http://schemas.microsoft.com/office/drawing/2014/main" id="{F91454E2-E7C7-446C-827F-600E4391E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579" y="59106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In-line expansion</a:t>
            </a:r>
          </a:p>
        </p:txBody>
      </p:sp>
      <p:sp>
        <p:nvSpPr>
          <p:cNvPr id="24585" name="Shape 184">
            <a:extLst>
              <a:ext uri="{FF2B5EF4-FFF2-40B4-BE49-F238E27FC236}">
                <a16:creationId xmlns:a16="http://schemas.microsoft.com/office/drawing/2014/main" id="{E167B3A4-D08F-4A7E-98EF-9792B3F7C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9027" y="1837038"/>
            <a:ext cx="7941276" cy="4182762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Alternative to stack-based calling conventions.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During compile time, the compiler replaces a subroutine call with the code of the subroutine.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Without inline functions, the compiler decides which functions to inline. 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programmer has little or no control over which functions are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inlined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and which are not.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D7698-94A8-4CF0-B5D4-C8B81340C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0D589A-79AE-4F80-977B-0F617BBDF6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E30D2-6492-4D7C-AB0A-4BE67C4C62D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56624" y="6429646"/>
            <a:ext cx="5305244" cy="36931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654FB6-A32D-4E43-87AC-10BBC722F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336074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177">
            <a:extLst>
              <a:ext uri="{FF2B5EF4-FFF2-40B4-BE49-F238E27FC236}">
                <a16:creationId xmlns:a16="http://schemas.microsoft.com/office/drawing/2014/main" id="{9E26E147-B3F9-4BA3-A065-C89F50B9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Shape 178">
            <a:extLst>
              <a:ext uri="{FF2B5EF4-FFF2-40B4-BE49-F238E27FC236}">
                <a16:creationId xmlns:a16="http://schemas.microsoft.com/office/drawing/2014/main" id="{C3C6EED0-BB35-47D8-8D6C-68AC4F08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2" name="Shape 180">
            <a:extLst>
              <a:ext uri="{FF2B5EF4-FFF2-40B4-BE49-F238E27FC236}">
                <a16:creationId xmlns:a16="http://schemas.microsoft.com/office/drawing/2014/main" id="{0B2BF962-6A3C-40A4-A058-753DFE1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4" name="Shape 183">
            <a:extLst>
              <a:ext uri="{FF2B5EF4-FFF2-40B4-BE49-F238E27FC236}">
                <a16:creationId xmlns:a16="http://schemas.microsoft.com/office/drawing/2014/main" id="{F91454E2-E7C7-446C-827F-600E4391E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309" y="59036"/>
            <a:ext cx="7875372" cy="739346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In-line expansion by hand - C Example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D7698-94A8-4CF0-B5D4-C8B81340C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0D589A-79AE-4F80-977B-0F617BBDF6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E30D2-6492-4D7C-AB0A-4BE67C4C62D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56624" y="6429646"/>
            <a:ext cx="5305244" cy="36931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654FB6-A32D-4E43-87AC-10BBC722F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68529-A671-4FC2-AF9F-A55D61716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26" y="857418"/>
            <a:ext cx="6263148" cy="52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2528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177">
            <a:extLst>
              <a:ext uri="{FF2B5EF4-FFF2-40B4-BE49-F238E27FC236}">
                <a16:creationId xmlns:a16="http://schemas.microsoft.com/office/drawing/2014/main" id="{9E26E147-B3F9-4BA3-A065-C89F50B9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Shape 178">
            <a:extLst>
              <a:ext uri="{FF2B5EF4-FFF2-40B4-BE49-F238E27FC236}">
                <a16:creationId xmlns:a16="http://schemas.microsoft.com/office/drawing/2014/main" id="{C3C6EED0-BB35-47D8-8D6C-68AC4F08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2" name="Shape 180">
            <a:extLst>
              <a:ext uri="{FF2B5EF4-FFF2-40B4-BE49-F238E27FC236}">
                <a16:creationId xmlns:a16="http://schemas.microsoft.com/office/drawing/2014/main" id="{0B2BF962-6A3C-40A4-A058-753DFE1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4" name="Shape 183">
            <a:extLst>
              <a:ext uri="{FF2B5EF4-FFF2-40B4-BE49-F238E27FC236}">
                <a16:creationId xmlns:a16="http://schemas.microsoft.com/office/drawing/2014/main" id="{F91454E2-E7C7-446C-827F-600E4391E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12" y="95341"/>
            <a:ext cx="7875372" cy="739346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In-line functions in C++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D7698-94A8-4CF0-B5D4-C8B81340C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0D589A-79AE-4F80-977B-0F617BBDF6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E30D2-6492-4D7C-AB0A-4BE67C4C62D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56624" y="6429646"/>
            <a:ext cx="5305244" cy="36931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654FB6-A32D-4E43-87AC-10BBC722F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84BD0C-172B-415C-A50D-EF6A99D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" y="893723"/>
            <a:ext cx="4238625" cy="52101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8C349B-6711-481B-842B-F89C6B274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64" y="782706"/>
            <a:ext cx="4448175" cy="5400675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119883590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hape 177">
            <a:extLst>
              <a:ext uri="{FF2B5EF4-FFF2-40B4-BE49-F238E27FC236}">
                <a16:creationId xmlns:a16="http://schemas.microsoft.com/office/drawing/2014/main" id="{9E26E147-B3F9-4BA3-A065-C89F50B9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0" name="Shape 178">
            <a:extLst>
              <a:ext uri="{FF2B5EF4-FFF2-40B4-BE49-F238E27FC236}">
                <a16:creationId xmlns:a16="http://schemas.microsoft.com/office/drawing/2014/main" id="{C3C6EED0-BB35-47D8-8D6C-68AC4F08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2" name="Shape 180">
            <a:extLst>
              <a:ext uri="{FF2B5EF4-FFF2-40B4-BE49-F238E27FC236}">
                <a16:creationId xmlns:a16="http://schemas.microsoft.com/office/drawing/2014/main" id="{0B2BF962-6A3C-40A4-A058-753DFE12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584" name="Shape 183">
            <a:extLst>
              <a:ext uri="{FF2B5EF4-FFF2-40B4-BE49-F238E27FC236}">
                <a16:creationId xmlns:a16="http://schemas.microsoft.com/office/drawing/2014/main" id="{F91454E2-E7C7-446C-827F-600E4391E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579" y="59106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In-line expansion</a:t>
            </a:r>
          </a:p>
        </p:txBody>
      </p:sp>
      <p:sp>
        <p:nvSpPr>
          <p:cNvPr id="24585" name="Shape 184">
            <a:extLst>
              <a:ext uri="{FF2B5EF4-FFF2-40B4-BE49-F238E27FC236}">
                <a16:creationId xmlns:a16="http://schemas.microsoft.com/office/drawing/2014/main" id="{E167B3A4-D08F-4A7E-98EF-9792B3F7C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9027" y="1837038"/>
            <a:ext cx="8023654" cy="4182762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Advantages: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Avoids overhead associated with subroutine calls; faster code.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Encourages building abstractions in the form of many small subroutines.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Related to but cleaner than macros.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Inline functions are parsed by the compiler whereas, the macros in a program are expanded by preprocessor.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Disadvantages: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Code bloating.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Cannot be used for recursive subroutines.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Code profiling becomes more difficult.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7D7698-94A8-4CF0-B5D4-C8B81340CB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0D589A-79AE-4F80-977B-0F617BBDF614}" type="datetime1">
              <a:rPr lang="en-US" altLang="en-US" smtClean="0"/>
              <a:t>3/21/2019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E30D2-6492-4D7C-AB0A-4BE67C4C62D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056624" y="6429646"/>
            <a:ext cx="5305244" cy="36931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654FB6-A32D-4E43-87AC-10BBC722F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49738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6831</TotalTime>
  <Words>2120</Words>
  <Application>Microsoft Office PowerPoint</Application>
  <PresentationFormat>On-screen Show (4:3)</PresentationFormat>
  <Paragraphs>311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Courier New</vt:lpstr>
      <vt:lpstr>Times New Roman</vt:lpstr>
      <vt:lpstr>Retrospect</vt:lpstr>
      <vt:lpstr> Spring 2019  CSE 216 : Programming Abstractions</vt:lpstr>
      <vt:lpstr>Outline</vt:lpstr>
      <vt:lpstr>Subroutines</vt:lpstr>
      <vt:lpstr>Review Of Memory Layout</vt:lpstr>
      <vt:lpstr>Stack based allocation of space for subroutines</vt:lpstr>
      <vt:lpstr>In-line expansion</vt:lpstr>
      <vt:lpstr>In-line expansion by hand - C Example</vt:lpstr>
      <vt:lpstr>In-line functions in C++</vt:lpstr>
      <vt:lpstr>In-line expansion</vt:lpstr>
      <vt:lpstr>Parameter Passing</vt:lpstr>
      <vt:lpstr>Parameter Passing</vt:lpstr>
      <vt:lpstr>Parameter Passing – by Value in C</vt:lpstr>
      <vt:lpstr>Parameter Passing – by Reference in C</vt:lpstr>
      <vt:lpstr>Parameter Passing – by Reference in C</vt:lpstr>
      <vt:lpstr>Parameter Passing</vt:lpstr>
      <vt:lpstr>Parameter Passing Named Parameters</vt:lpstr>
      <vt:lpstr>Parameter Passing  Default Parameters</vt:lpstr>
      <vt:lpstr>Parameter Passing Variadic functions</vt:lpstr>
      <vt:lpstr>Returning from a function</vt:lpstr>
      <vt:lpstr>Generic subroutines and modules</vt:lpstr>
      <vt:lpstr>Exception Handling</vt:lpstr>
      <vt:lpstr>Exception Handling</vt:lpstr>
      <vt:lpstr>Exception Handling</vt:lpstr>
      <vt:lpstr>Coroutines</vt:lpstr>
      <vt:lpstr>Coroutines</vt:lpstr>
      <vt:lpstr>Event types</vt:lpstr>
      <vt:lpstr>Event types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234</cp:revision>
  <cp:lastPrinted>2019-03-05T04:24:17Z</cp:lastPrinted>
  <dcterms:created xsi:type="dcterms:W3CDTF">2017-08-23T15:10:38Z</dcterms:created>
  <dcterms:modified xsi:type="dcterms:W3CDTF">2019-03-21T03:51:43Z</dcterms:modified>
</cp:coreProperties>
</file>