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9"/>
  </p:notesMasterIdLst>
  <p:sldIdLst>
    <p:sldId id="256" r:id="rId2"/>
    <p:sldId id="615" r:id="rId3"/>
    <p:sldId id="281" r:id="rId4"/>
    <p:sldId id="631" r:id="rId5"/>
    <p:sldId id="282" r:id="rId6"/>
    <p:sldId id="283" r:id="rId7"/>
    <p:sldId id="284" r:id="rId8"/>
    <p:sldId id="285" r:id="rId9"/>
    <p:sldId id="327" r:id="rId10"/>
    <p:sldId id="326" r:id="rId11"/>
    <p:sldId id="369" r:id="rId12"/>
    <p:sldId id="365" r:id="rId13"/>
    <p:sldId id="325" r:id="rId14"/>
    <p:sldId id="286" r:id="rId15"/>
    <p:sldId id="287" r:id="rId16"/>
    <p:sldId id="288" r:id="rId17"/>
    <p:sldId id="290" r:id="rId18"/>
    <p:sldId id="291" r:id="rId19"/>
    <p:sldId id="292" r:id="rId20"/>
    <p:sldId id="289" r:id="rId21"/>
    <p:sldId id="293" r:id="rId22"/>
    <p:sldId id="366" r:id="rId23"/>
    <p:sldId id="294" r:id="rId24"/>
    <p:sldId id="367" r:id="rId25"/>
    <p:sldId id="368" r:id="rId26"/>
    <p:sldId id="340" r:id="rId27"/>
    <p:sldId id="630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2A025E-C960-4AB6-8E8E-0EE6D13ED4ED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A9B9DBD2-1212-4364-A973-AF6B1ED0E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9040BA5F-4F35-405D-ADD4-A21339A0181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887420D-0112-47E1-8F2C-950BAB0EE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F6BA9347-2BBA-4B5F-8241-7FCF0569D41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887420D-0112-47E1-8F2C-950BAB0EE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F6BA9347-2BBA-4B5F-8241-7FCF0569D41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116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14A35-2936-4955-BD6B-2B292A6CE0BD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2949-3934-4F8A-AEEA-2DB360E42348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B89-12D9-495B-AFD2-985675957CD6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6718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15D0C856-8027-47F0-AC13-87CC6E4F1BD2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227823" y="6446809"/>
            <a:ext cx="1600978" cy="369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A169B1FA-7667-4F53-8201-E3E7D22871A5}" type="datetime1">
              <a:rPr lang="en-US" altLang="en-US" smtClean="0"/>
              <a:t>3/28/2019</a:t>
            </a:fld>
            <a:endParaRPr lang="en-US" altLang="en-US" dirty="0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C460A647-1D78-48DD-8AC9-044A3AB0E5F5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2165231" y="6458310"/>
            <a:ext cx="5305244" cy="369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cap="none" baseline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016724E6-2A48-4DD7-850D-F52FDD2D9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160588" y="6446809"/>
            <a:ext cx="755590" cy="369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5ADDA12D-926A-4457-9E04-5FDF150FC2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7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ED33-DB11-4F5F-ACE1-D4D41E48E1A3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18052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EEFD-DB36-4F83-8A53-E72CC33E8F4D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10234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7EAA-7BD6-411D-B3D5-66F1F0159FC2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26859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67EF-D9F8-40F8-9C95-7FAA3B714F89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76241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B64D-6947-4903-A035-7C2848E428D1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4249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0D83F-D7B3-4098-A63E-727B6EF4C5B8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34848"/>
            <a:ext cx="420973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8504CF0-4380-43DD-AFB3-EFA7C1CFA1AA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9970" y="6459786"/>
            <a:ext cx="39855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D88E-4BDC-4424-9104-E8C345A801BA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F36C77-1DA5-4D1B-A256-953EDB6CB7EB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Banerjee, P Fodor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4HNqQtIl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iYGIDCv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5 </a:t>
            </a:r>
            <a:r>
              <a:rPr lang="mr-IN" dirty="0"/>
              <a:t>–</a:t>
            </a:r>
            <a:r>
              <a:rPr lang="en-US" dirty="0"/>
              <a:t> introduction to Python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console /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console </a:t>
            </a:r>
            <a:r>
              <a:rPr lang="en-US" dirty="0"/>
              <a:t>(or interactive shell) is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window where a single command or short set of commands can be typed to the computer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computer tries to execute those command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/>
              <a:t>interpreter 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Reads Python instructions typed into the console by the user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interpreter converts them into a form the computer’s hardware understands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language that the hardware understands is called </a:t>
            </a:r>
            <a:r>
              <a:rPr lang="en-US" b="1" dirty="0"/>
              <a:t>machine language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matter what language is used, at some point the source code must be translated into machine code for the computer to execute it</a:t>
            </a:r>
          </a:p>
          <a:p>
            <a:pPr>
              <a:spcBef>
                <a:spcPts val="45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1952-7792-4B08-8769-F0FD838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6DB-A611-42F6-85D3-99D8A4DC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Press "Win-R," type "</a:t>
            </a:r>
            <a:r>
              <a:rPr lang="en-US" dirty="0" err="1"/>
              <a:t>cmd</a:t>
            </a:r>
            <a:r>
              <a:rPr lang="en-US" dirty="0"/>
              <a:t>" and press "Enter" to open a Command Prompt session using just your keyboard. </a:t>
            </a:r>
          </a:p>
          <a:p>
            <a:r>
              <a:rPr lang="en-US" dirty="0"/>
              <a:t>Mac OS</a:t>
            </a:r>
          </a:p>
          <a:p>
            <a:pPr lvl="1"/>
            <a:r>
              <a:rPr lang="en-US" dirty="0"/>
              <a:t>Finder -&gt; Applications -&gt; Utilities -&gt; Terminal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D6CAC-3DF5-4D7E-B294-3C3B432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AEFB-31EB-4880-AAC4-A2823CD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how to get mac os terminal">
            <a:extLst>
              <a:ext uri="{FF2B5EF4-FFF2-40B4-BE49-F238E27FC236}">
                <a16:creationId xmlns:a16="http://schemas.microsoft.com/office/drawing/2014/main" id="{B9E08184-9A73-4C25-AA00-3E857505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27" y="3701325"/>
            <a:ext cx="2596243" cy="155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C987-CA7D-47B6-B4F0-C5CB2AB7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1" y="3728974"/>
            <a:ext cx="2043868" cy="12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91980-3FFD-4F08-B003-1F2914E6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8848-B815-4D76-B35B-A5FC70CB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D00BB4-6FEF-4958-8716-DAF638EE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2" y="1366116"/>
            <a:ext cx="7543800" cy="666791"/>
          </a:xfrm>
        </p:spPr>
        <p:txBody>
          <a:bodyPr>
            <a:normAutofit fontScale="90000"/>
          </a:bodyPr>
          <a:lstStyle/>
          <a:p>
            <a:r>
              <a:rPr lang="en-US" dirty="0"/>
              <a:t>Some Python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C93299-BA7D-483E-8FDD-FF372DE49C03}"/>
              </a:ext>
            </a:extLst>
          </p:cNvPr>
          <p:cNvSpPr txBox="1">
            <a:spLocks/>
          </p:cNvSpPr>
          <p:nvPr/>
        </p:nvSpPr>
        <p:spPr>
          <a:xfrm>
            <a:off x="822960" y="2241551"/>
            <a:ext cx="7543800" cy="3017520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print (“</a:t>
            </a:r>
            <a:r>
              <a:rPr lang="en-US" sz="1500" dirty="0" err="1"/>
              <a:t>helloworld</a:t>
            </a:r>
            <a:r>
              <a:rPr lang="en-US" sz="1500" dirty="0"/>
              <a:t>”)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1 + 1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= 1;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 = 2;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a + b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name = “SUNY”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country = “Korea”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print (name + country)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Pi = 22/7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print (type(name))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print (type(Pi))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spcBef>
                <a:spcPts val="450"/>
              </a:spcBef>
              <a:spcAft>
                <a:spcPts val="0"/>
              </a:spcAft>
            </a:pPr>
            <a:endParaRPr lang="en-US" sz="15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73F47-DC7C-42B7-945E-9F3995FD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1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course, an </a:t>
            </a:r>
            <a:r>
              <a:rPr lang="en-US" b="1" dirty="0"/>
              <a:t>integrated development environment </a:t>
            </a:r>
            <a:r>
              <a:rPr lang="en-US" dirty="0"/>
              <a:t>(IDE) called </a:t>
            </a:r>
            <a:r>
              <a:rPr lang="en-US" dirty="0" err="1"/>
              <a:t>PyCharm</a:t>
            </a:r>
            <a:r>
              <a:rPr lang="en-US" dirty="0"/>
              <a:t> will be used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is industry-grade software used by professional software developers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still easy enough for novice programmers to use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download and install Python from </a:t>
            </a:r>
            <a:r>
              <a:rPr lang="en-US" dirty="0">
                <a:solidFill>
                  <a:srgbClr val="FF0000"/>
                </a:solidFill>
              </a:rPr>
              <a:t>www.python.org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www.jetbrains.com/pycharm </a:t>
            </a:r>
            <a:r>
              <a:rPr lang="en-US" dirty="0"/>
              <a:t>to download and install the free </a:t>
            </a:r>
            <a:r>
              <a:rPr lang="en-US" dirty="0">
                <a:solidFill>
                  <a:srgbClr val="FF0000"/>
                </a:solidFill>
              </a:rPr>
              <a:t>Community Edition </a:t>
            </a:r>
            <a:r>
              <a:rPr lang="en-US" dirty="0"/>
              <a:t>of </a:t>
            </a:r>
            <a:r>
              <a:rPr lang="en-US" dirty="0" err="1"/>
              <a:t>PyCharm</a:t>
            </a:r>
            <a:endParaRPr lang="en-US" dirty="0"/>
          </a:p>
          <a:p>
            <a:pPr>
              <a:spcBef>
                <a:spcPts val="45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2179797"/>
            <a:ext cx="5960477" cy="298060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https://www.jetbrains.com/pycharm/download/#section=windows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7A736-4BD0-4678-91F1-AD5E429F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74" y="2598459"/>
            <a:ext cx="4325137" cy="27486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4572001" y="3454686"/>
            <a:ext cx="2380891" cy="19320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65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BAFB7-C80B-4626-8748-C1361048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60" y="2307639"/>
            <a:ext cx="3966751" cy="323317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4915978" y="5111355"/>
            <a:ext cx="898226" cy="4713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740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890E0-0963-44AE-A3CC-9A86E402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98" y="2129673"/>
            <a:ext cx="4150519" cy="3421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2548027" y="3030121"/>
            <a:ext cx="1907516" cy="118496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921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C61DBB-D866-4C35-8262-04E5DA1C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11" y="2140387"/>
            <a:ext cx="4157663" cy="340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3875415" y="3516344"/>
            <a:ext cx="1602359" cy="427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4D634-F5A2-4274-A1FB-1A01D64FF510}"/>
              </a:ext>
            </a:extLst>
          </p:cNvPr>
          <p:cNvSpPr/>
          <p:nvPr/>
        </p:nvSpPr>
        <p:spPr>
          <a:xfrm>
            <a:off x="4940777" y="5179084"/>
            <a:ext cx="1015763" cy="3105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553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421A-7886-4CC5-B8FF-185D5E0A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39" y="2157952"/>
            <a:ext cx="2830970" cy="12710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1554507" y="2946999"/>
            <a:ext cx="979503" cy="3105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50B9B-E7E0-46C7-BA4D-3A515D8E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18" y="2157954"/>
            <a:ext cx="3353413" cy="26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B6A8E-39A0-4188-B559-063AD392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34" y="2140006"/>
            <a:ext cx="4161242" cy="34959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4436134" y="2756936"/>
            <a:ext cx="571500" cy="3105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B739A7-A9B0-4E6A-9944-BFE368E301E7}"/>
              </a:ext>
            </a:extLst>
          </p:cNvPr>
          <p:cNvSpPr/>
          <p:nvPr/>
        </p:nvSpPr>
        <p:spPr>
          <a:xfrm>
            <a:off x="2372535" y="5373179"/>
            <a:ext cx="1293692" cy="2646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7038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ape 34">
            <a:extLst>
              <a:ext uri="{FF2B5EF4-FFF2-40B4-BE49-F238E27FC236}">
                <a16:creationId xmlns:a16="http://schemas.microsoft.com/office/drawing/2014/main" id="{3A5AE146-510F-4789-960A-C986E6FE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4" name="Shape 35">
            <a:extLst>
              <a:ext uri="{FF2B5EF4-FFF2-40B4-BE49-F238E27FC236}">
                <a16:creationId xmlns:a16="http://schemas.microsoft.com/office/drawing/2014/main" id="{A221FC76-573F-476D-924C-21D7A3E0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48" name="Shape 40">
            <a:extLst>
              <a:ext uri="{FF2B5EF4-FFF2-40B4-BE49-F238E27FC236}">
                <a16:creationId xmlns:a16="http://schemas.microsoft.com/office/drawing/2014/main" id="{8076F9D4-C88D-4A8E-ABE6-80A8AC973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2535" y="498231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Outline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EC58B9EE-DC96-4136-8902-FF810DDFC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6600" y="1928446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Why study Python?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vs Python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Python and PyCharm installation</a:t>
            </a:r>
          </a:p>
          <a:p>
            <a:pPr marL="215900" indent="0">
              <a:spcAft>
                <a:spcPct val="0"/>
              </a:spcAft>
              <a:buClr>
                <a:srgbClr val="000000"/>
              </a:buClr>
              <a:buSzTx/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9682ED-17B7-4424-A56C-D57258FCB0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91892FE-B332-44D5-BD6F-61BE921D7D41}" type="datetime1">
              <a:rPr lang="en-US" altLang="en-US" smtClean="0"/>
              <a:t>3/28/2019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493F09-A4FF-44C3-B1E7-566B159221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838BA8-5109-4300-A4A1-9F8186A5B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C96-539C-49E0-B8D4-9A1E1CD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4863-5E5D-40B7-838C-9BBD70B7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5C1F-15EB-4C74-95A1-76667824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5776-F284-404D-BF66-385C9E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AB6E-0D08-48B8-BDEC-9C1CFE5F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19" y="2128032"/>
            <a:ext cx="4667564" cy="34139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8BBDA5-9F18-40EB-809D-0266E70CBAFD}"/>
              </a:ext>
            </a:extLst>
          </p:cNvPr>
          <p:cNvSpPr/>
          <p:nvPr/>
        </p:nvSpPr>
        <p:spPr>
          <a:xfrm>
            <a:off x="3478872" y="3702673"/>
            <a:ext cx="2270635" cy="3377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51245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5C864-FF53-4FCC-856A-3D4C969A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92" y="2198164"/>
            <a:ext cx="5247017" cy="34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E4B-3FFE-498F-84A1-4D5336BB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D145-A3B5-4D06-8B5A-B67379A1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73" y="2681973"/>
            <a:ext cx="7543800" cy="805226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https://www.youtube.com/watch?v=wb4HNqQtIlI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4B20-5441-48C8-A7CE-82ACE53E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4C31-AD41-4F42-AB9D-70E48EF5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085" y="1040368"/>
            <a:ext cx="5509022" cy="535031"/>
          </a:xfrm>
        </p:spPr>
        <p:txBody>
          <a:bodyPr>
            <a:normAutofit fontScale="90000"/>
          </a:bodyPr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228E5-FF5B-4461-9D70-DF9A5E03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085" y="1636122"/>
            <a:ext cx="5535905" cy="39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Find out installation location of Python program:</a:t>
            </a:r>
          </a:p>
          <a:p>
            <a:r>
              <a:rPr lang="en-US" dirty="0"/>
              <a:t>Windows terminal command</a:t>
            </a:r>
          </a:p>
          <a:p>
            <a:pPr lvl="1"/>
            <a:r>
              <a:rPr lang="en-US" dirty="0"/>
              <a:t>where python</a:t>
            </a:r>
          </a:p>
          <a:p>
            <a:r>
              <a:rPr lang="en-US" dirty="0"/>
              <a:t>Mac terminal command</a:t>
            </a:r>
          </a:p>
          <a:p>
            <a:pPr lvl="1"/>
            <a:r>
              <a:rPr lang="en-US" dirty="0"/>
              <a:t>which python3</a:t>
            </a:r>
          </a:p>
          <a:p>
            <a:r>
              <a:rPr lang="en-US" dirty="0"/>
              <a:t>Note down the paths of python installation.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72203"/>
            <a:ext cx="7543800" cy="464556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2" y="1536759"/>
            <a:ext cx="7543800" cy="3017520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Change project settings (and New Project Settings) in PyCharm: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09BFC-F401-457A-82F2-4467D2E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49" y="1823113"/>
            <a:ext cx="5260771" cy="37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and run a stand-alone Python program:</a:t>
            </a:r>
          </a:p>
          <a:p>
            <a:pPr marL="562356" lvl="1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PyCharm</a:t>
            </a:r>
            <a:r>
              <a:rPr lang="en-US" dirty="0"/>
              <a:t> and press the “Create New Project” button.</a:t>
            </a:r>
          </a:p>
          <a:p>
            <a:pPr marL="562356" lvl="1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Pick a “Location” and name for the Project (e.g., “CSE 101”).</a:t>
            </a:r>
          </a:p>
          <a:p>
            <a:pPr marL="562356" lvl="1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File Menu &gt; New &gt; Python File and enter the name of the file for the source code.</a:t>
            </a:r>
          </a:p>
          <a:p>
            <a:pPr marL="562356" lvl="1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the program and save the file.</a:t>
            </a:r>
          </a:p>
          <a:p>
            <a:pPr marL="562356" lvl="1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After saving, go to Run Menu &gt; Run.</a:t>
            </a:r>
          </a:p>
          <a:p>
            <a:pPr marL="562356" lvl="1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name of the program file to run it.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time the program is to be run: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Hit the green triangle in the lower-left corner of the screen.</a:t>
            </a:r>
          </a:p>
          <a:p>
            <a:pPr lvl="1"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Or, right-click the name of the file and choose Run.</a:t>
            </a:r>
          </a:p>
          <a:p>
            <a:pPr>
              <a:spcBef>
                <a:spcPts val="45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D72D-6DD3-415F-8FBF-828B6EE1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75" y="2336801"/>
            <a:ext cx="7772400" cy="109219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3F9B-2A1B-4685-B6E6-A9FD2B9C8B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69B1FA-7667-4F53-8201-E3E7D22871A5}" type="datetime1">
              <a:rPr lang="en-US" altLang="en-US" smtClean="0"/>
              <a:t>3/28/2019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DB89-274D-495E-98F0-344C2D9EBE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 Pawar - SUNY Korea, R Banerjee, P Fodor - SBU - CSE 216, Elsevier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57E8-A38E-4E7B-ACD5-DA663F1D3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644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18BFE143-2052-40EC-B95B-B2F30DF8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B24F8DE7-F286-46D9-AC4F-0BA85102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0DD2D4DC-1AD6-4B81-B300-F06B61F6E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332" y="526366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Why study Python? 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C60A8EDB-98E7-4FAB-BD98-779F216F2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10043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Great for beginners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Used for web applications</a:t>
            </a:r>
          </a:p>
          <a:p>
            <a:pPr marL="730250" lvl="1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Django, Flask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Build code quickly – with minimal lines of code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Popular for agile programming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High salaries  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Future of AI and machine learning</a:t>
            </a:r>
          </a:p>
          <a:p>
            <a:pPr marL="730250" lvl="1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NumPy, SciPy,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scikit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-learn,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Keras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TensorFlow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Add a new weapon to your arsenal!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B86CD6-B186-4FEB-9B4B-8E17CF4549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60CF0-ED01-4F6D-824A-5B0070B8A46B}" type="datetime1">
              <a:rPr lang="en-US" altLang="en-US" smtClean="0"/>
              <a:t>3/28/2019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D31853-83D4-4A20-B311-1BA7788354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FC7AE0-CDD5-468B-A032-3C1ADEDD6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A20D4-1265-4501-888C-4EE4457D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833" y="3568675"/>
            <a:ext cx="2971513" cy="66683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18BFE143-2052-40EC-B95B-B2F30DF8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B24F8DE7-F286-46D9-AC4F-0BA85102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0DD2D4DC-1AD6-4B81-B300-F06B61F6E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332" y="526366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Java vs Python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B86CD6-B186-4FEB-9B4B-8E17CF4549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60CF0-ED01-4F6D-824A-5B0070B8A46B}" type="datetime1">
              <a:rPr lang="en-US" altLang="en-US" smtClean="0"/>
              <a:t>3/28/2019</a:t>
            </a:fld>
            <a:endParaRPr lang="en-US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D31853-83D4-4A20-B311-1BA7788354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 Pawar - SUNY Korea, R Banerjee, P Fodor - SBU - CSE 216, Elsevier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FC7AE0-CDD5-468B-A032-3C1ADEDD6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3434C3-D113-4050-99CC-219B95B6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01023"/>
              </p:ext>
            </p:extLst>
          </p:nvPr>
        </p:nvGraphicFramePr>
        <p:xfrm>
          <a:off x="1028312" y="2000925"/>
          <a:ext cx="7048480" cy="415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40">
                  <a:extLst>
                    <a:ext uri="{9D8B030D-6E8A-4147-A177-3AD203B41FA5}">
                      <a16:colId xmlns:a16="http://schemas.microsoft.com/office/drawing/2014/main" val="664180903"/>
                    </a:ext>
                  </a:extLst>
                </a:gridCol>
                <a:gridCol w="3524240">
                  <a:extLst>
                    <a:ext uri="{9D8B030D-6E8A-4147-A177-3AD203B41FA5}">
                      <a16:colId xmlns:a16="http://schemas.microsoft.com/office/drawing/2014/main" val="1172834463"/>
                    </a:ext>
                  </a:extLst>
                </a:gridCol>
              </a:tblGrid>
              <a:tr h="502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45144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r>
                        <a:rPr lang="en-US" dirty="0"/>
                        <a:t>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Dynamically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904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r>
                        <a:rPr lang="en-US" dirty="0"/>
                        <a:t>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Terse (aka concise)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048965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r>
                        <a:rPr lang="en-US" dirty="0"/>
                        <a:t>Not 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92509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r>
                        <a:rPr lang="en-US" dirty="0"/>
                        <a:t>Own file for each top level 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classes in a single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34899"/>
                  </a:ext>
                </a:extLst>
              </a:tr>
              <a:tr h="497116">
                <a:tc>
                  <a:txBody>
                    <a:bodyPr/>
                    <a:lstStyle/>
                    <a:p>
                      <a:r>
                        <a:rPr lang="en-US" dirty="0"/>
                        <a:t>Uses checked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not catch/throw exceptions in every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795160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r>
                        <a:rPr lang="en-US" dirty="0"/>
                        <a:t>Weak support for string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support for string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47891"/>
                  </a:ext>
                </a:extLst>
              </a:tr>
              <a:tr h="502632">
                <a:tc>
                  <a:txBody>
                    <a:bodyPr/>
                    <a:lstStyle/>
                    <a:p>
                      <a:r>
                        <a:rPr lang="en-US" dirty="0"/>
                        <a:t>Heavy use of parenthesis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use of parenthesis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0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7262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355" y="2211458"/>
            <a:ext cx="5509022" cy="294894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B0449-FFD5-4E34-B4BC-AEF4930D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76" y="2646035"/>
            <a:ext cx="4115577" cy="28439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3123967" y="4087411"/>
            <a:ext cx="1610139" cy="3541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355" y="2211458"/>
            <a:ext cx="5509022" cy="294894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A4545-BFBD-44A6-A85B-E865FF6F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26" y="2211458"/>
            <a:ext cx="5132717" cy="315859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3315248" y="4887664"/>
            <a:ext cx="1610139" cy="3541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3402591" y="3056987"/>
            <a:ext cx="3610685" cy="9640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030761-18EC-4614-827F-55A9A01A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9" y="2146966"/>
            <a:ext cx="5509022" cy="3375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58" y="969264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3315248" y="4018339"/>
            <a:ext cx="1308510" cy="2614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3200975" y="3429000"/>
            <a:ext cx="2825682" cy="5596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4A41-CE9E-42A5-86FF-FF9E1605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92" y="1041988"/>
            <a:ext cx="7543800" cy="108806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Installation  on MacBook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0980-F846-495C-902E-DC5EAC34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823677"/>
            <a:ext cx="4340920" cy="95172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https://www.youtube.com/watch?v=8BiYGIDCvvA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555C5-4992-4FAC-BFEA-9D62C13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1628-140F-428E-98C5-B141DE0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computer program is a sequence of instructions the computer executes to solve a well-defined problem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instructions or steps the programmer writes constitute the </a:t>
            </a:r>
            <a:r>
              <a:rPr lang="en-US" b="1" dirty="0"/>
              <a:t>source code </a:t>
            </a:r>
            <a:r>
              <a:rPr lang="en-US" dirty="0"/>
              <a:t>of the program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many of these instructions look like regular, everyday English with some extra punctuation thrown in</a:t>
            </a:r>
          </a:p>
          <a:p>
            <a:pPr>
              <a:spcBef>
                <a:spcPts val="4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two basic ways to give commands written in Python to the computer:</a:t>
            </a:r>
          </a:p>
          <a:p>
            <a:pPr marL="342900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Type individual instructions via a </a:t>
            </a:r>
            <a:r>
              <a:rPr lang="en-US" b="1" dirty="0"/>
              <a:t>shell</a:t>
            </a:r>
            <a:r>
              <a:rPr lang="en-US" dirty="0"/>
              <a:t>, an interactive program that executes the commands</a:t>
            </a:r>
          </a:p>
          <a:p>
            <a:pPr marL="342900" indent="-342900">
              <a:spcBef>
                <a:spcPts val="4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a complete, stand-alone </a:t>
            </a:r>
            <a:r>
              <a:rPr lang="en-US" b="1" dirty="0"/>
              <a:t>application </a:t>
            </a:r>
            <a:r>
              <a:rPr lang="en-US" dirty="0"/>
              <a:t>that we can run over and 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6923</TotalTime>
  <Words>1212</Words>
  <Application>Microsoft Office PowerPoint</Application>
  <PresentationFormat>On-screen Show (4:3)</PresentationFormat>
  <Paragraphs>168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Times New Roman</vt:lpstr>
      <vt:lpstr>Retrospect</vt:lpstr>
      <vt:lpstr> Spring 2019  CSE 216 : Programming Abstractions</vt:lpstr>
      <vt:lpstr>Outline</vt:lpstr>
      <vt:lpstr>Why study Python? </vt:lpstr>
      <vt:lpstr>Java vs Python</vt:lpstr>
      <vt:lpstr>Python Installation on Windows</vt:lpstr>
      <vt:lpstr>Python Installation on Windows</vt:lpstr>
      <vt:lpstr>Python Installation on Windows</vt:lpstr>
      <vt:lpstr>Python Installation  on MacBook</vt:lpstr>
      <vt:lpstr>What is a computer program?</vt:lpstr>
      <vt:lpstr>Python console / interactive shell</vt:lpstr>
      <vt:lpstr>Opening a Terminal</vt:lpstr>
      <vt:lpstr>Some Python Statements</vt:lpstr>
      <vt:lpstr>The PyCharm IDE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Project</vt:lpstr>
      <vt:lpstr>PyCharm IDE</vt:lpstr>
      <vt:lpstr>PyCharm Installation on Mac</vt:lpstr>
      <vt:lpstr>PyCharm IDE</vt:lpstr>
      <vt:lpstr>Setting Default Python Interpreter in PyCharm</vt:lpstr>
      <vt:lpstr>Setting Default Python Interpreter in PyCharm</vt:lpstr>
      <vt:lpstr>PyCharm basics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241</cp:revision>
  <cp:lastPrinted>2019-03-05T04:24:17Z</cp:lastPrinted>
  <dcterms:created xsi:type="dcterms:W3CDTF">2017-08-23T15:10:38Z</dcterms:created>
  <dcterms:modified xsi:type="dcterms:W3CDTF">2019-03-28T04:36:58Z</dcterms:modified>
</cp:coreProperties>
</file>