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8" r:id="rId3"/>
    <p:sldId id="565" r:id="rId4"/>
    <p:sldId id="594" r:id="rId5"/>
    <p:sldId id="593" r:id="rId6"/>
    <p:sldId id="566" r:id="rId7"/>
    <p:sldId id="272" r:id="rId8"/>
    <p:sldId id="259" r:id="rId9"/>
    <p:sldId id="261" r:id="rId10"/>
    <p:sldId id="260" r:id="rId11"/>
    <p:sldId id="269" r:id="rId12"/>
    <p:sldId id="263" r:id="rId13"/>
    <p:sldId id="264" r:id="rId14"/>
    <p:sldId id="265" r:id="rId15"/>
    <p:sldId id="266" r:id="rId16"/>
    <p:sldId id="267" r:id="rId17"/>
    <p:sldId id="268" r:id="rId18"/>
    <p:sldId id="274" r:id="rId19"/>
    <p:sldId id="276" r:id="rId20"/>
    <p:sldId id="277" r:id="rId21"/>
    <p:sldId id="278" r:id="rId22"/>
    <p:sldId id="280" r:id="rId23"/>
    <p:sldId id="273" r:id="rId24"/>
    <p:sldId id="270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0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8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A344-228B-4BFB-B2B1-75D534289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49233-DC57-437A-BFAA-2EABB7C66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42B1AC-A2CB-4016-97D6-BBFD5773E6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7D8DD1-985B-4BF5-9872-EB3A61AF79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761AD0-6849-4418-985C-EDF9F2005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C756-259E-42B3-A95E-A7BAF956E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61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8C45-5BE4-4CCE-91BF-1538727A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32B15-5FD6-4A00-B1C3-4EEB658AA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CEEDE8-2F97-42F4-8574-5E1A2DE2E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E4429B-F493-4751-B32F-91B75F89B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4BF04F-49DA-47B6-8837-6AF173DA9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CF81-85FA-46FF-ACC9-E7B0CA153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3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40DC1-E25D-4B43-B729-DDBF6058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EFB89-FC34-4388-A5BB-206D48F0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156EF2-5E3E-4847-ABDD-21C49F2D03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CCAD16-81F3-420E-BFC7-8DEF4BD38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626B29-6C17-4DDC-83B2-C8C60509A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15A2F-5993-4933-85DA-8B6938C852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40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D8D2-EA48-4989-9C2E-BA5B868D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DF7A8-BB5F-4482-AA75-8038E2895E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20E83D2E-7162-441A-9908-705466580A7F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99E08-50EF-47F4-9116-8133AD9D3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16678-EB2D-4B99-9574-0F49748B9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7E306-6C4A-468C-8D60-BF0930B102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4DBB0-9518-4AB2-BF52-8A9F1D396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8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5274-09B7-48C3-82B7-734B7F6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FFC62-B93A-48A3-AEA5-FC7B48C1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76D07-DB36-46F3-BD33-5C3CFA2AB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02FFE4-CB63-4626-9DB1-3B980B074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4ACE3E-F624-4F78-8685-2B2A94B08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CC063-28B7-44BB-99B3-FE3C6B5D7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27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AC82-291F-476A-8224-C6FB4E36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5588-241F-4F52-B977-0861C3DEB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964C55-42C5-4CC1-B501-42473C754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BD3265-1650-4FBB-852C-733B0CB41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5B917B-316C-47FE-9D18-6EE7C86BE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81922-D589-442B-8625-D3B8919623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39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0BAC-FE43-402B-84F7-98533152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4150-7F02-4841-8E6A-4006A18B5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EE3B-8D25-4422-85B5-50870FDF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84A15-CE46-46AC-84A4-C0166530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692D3-BA06-43C4-BA23-9B46609FC9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2A923-55C2-4E3B-85D4-171332AA02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573DE-91A5-4902-9EC4-20DFB5C1F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1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E3C9-F08B-4B85-BAD1-28577E67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3705-F4D0-4734-9F73-9CC0AF92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57F1F-EB6C-46B7-B1EC-7CAC0582F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F2894-0873-4521-9488-188D3C30C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BEEB4-5D9E-4111-A90A-7A19A1804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0AE51E-0E19-4412-8F6F-1A327F4F2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2A5D46-E3B8-43DA-81C6-F01382A35C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8A3813-FA58-486B-BBCD-090EB9E8F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3F03-1D92-43BD-8806-067387D762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86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9B13-12CD-4265-9B96-83861583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97D8CE-6311-4135-AE83-C48818C3D7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F71134-7FA5-4B84-A4DE-5B2745FBE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FDE35D-4F64-421F-9746-F71A2082B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23B8-5E0D-4BA7-AAB6-EC8AD9111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50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8731E3-35DC-419C-926A-4E1CF4B91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E7A04A-E43E-42EA-9752-CDCA597E3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E700A8-D378-4499-B760-B2176FC08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F6075-E684-43A9-BDA6-B514EB0E3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4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5A2-76A2-4911-A519-873EDDDC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B4ED-2949-49A8-99F7-E275585E9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AF12E-3A06-40CE-ABC9-1D1583748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A0F4-6DC0-4807-85EB-BC1AACB69B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9E160-045B-4AC6-B01C-8C75FAEB1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FE497-4FB1-4590-909C-B4E6E4B0E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421FD-B311-4049-AB89-3A44A34C5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9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CB2C-ED12-43A3-8034-70A53BA7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92B1F-8ABE-47B1-9A46-07977633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F35A4-952A-4E72-9059-FC44BAF8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8463D-9B98-473A-977D-F1EF00791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A73BB-5B8D-45D2-BBAF-6E06BE430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A88FE-D1B8-434C-AB27-EF1D01AD1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D49A-5A90-468B-A4EF-46D986D4BD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75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FB0039-45E7-484B-A783-F8C4785F8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B45070-16AE-4573-A8B2-972D0274F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E9BDDC9-E253-462F-B01D-CD98998774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01D1E16-5786-4F57-89F3-538F5791FE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631E98-B474-4C8F-8211-87C5434ACE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B0A3723-A924-4B2A-B0B3-E83B66806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lnj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CA0EF42-6094-48EA-B7FB-347E06A271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Introduction to Functional Programming and ML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DADEE96-6F95-49A4-8983-4893812EA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ADBF3A05-B46B-4763-A9D9-8E3E6B8A0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Constants</a:t>
            </a:r>
          </a:p>
        </p:txBody>
      </p:sp>
      <p:sp>
        <p:nvSpPr>
          <p:cNvPr id="11267" name="Rectangle 6">
            <a:extLst>
              <a:ext uri="{FF2B5EF4-FFF2-40B4-BE49-F238E27FC236}">
                <a16:creationId xmlns:a16="http://schemas.microsoft.com/office/drawing/2014/main" id="{3DF20983-4CED-4F6A-92EA-2490138E1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Constants are </a:t>
            </a:r>
            <a:r>
              <a:rPr lang="en-US" altLang="en-US" i="1"/>
              <a:t>not</a:t>
            </a:r>
            <a:r>
              <a:rPr lang="en-US" altLang="en-US"/>
              <a:t> exactly the same as variables</a:t>
            </a:r>
          </a:p>
          <a:p>
            <a:pPr lvl="1"/>
            <a:r>
              <a:rPr lang="en-US" altLang="en-US"/>
              <a:t>once set, they can’t be modified</a:t>
            </a:r>
          </a:p>
          <a:p>
            <a:pPr lvl="1"/>
            <a:r>
              <a:rPr lang="en-US" altLang="en-US"/>
              <a:t>they can be redefined, but existings uses of that constant (e.g. in functions) aren’t affected by such redefinition</a:t>
            </a:r>
          </a:p>
        </p:txBody>
      </p:sp>
      <p:sp>
        <p:nvSpPr>
          <p:cNvPr id="11268" name="Text Box 7">
            <a:extLst>
              <a:ext uri="{FF2B5EF4-FFF2-40B4-BE49-F238E27FC236}">
                <a16:creationId xmlns:a16="http://schemas.microsoft.com/office/drawing/2014/main" id="{3DAB09C9-B897-4A5C-A96E-F15718E6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3536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val freezingFahr = 32;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ACF06AB-2892-4C4E-A31A-E303CF004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Functions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7D0345D-AD28-42B8-9578-8FA701EC6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function takes an input value and returns an output value</a:t>
            </a:r>
          </a:p>
          <a:p>
            <a:r>
              <a:rPr lang="en-US" altLang="en-US"/>
              <a:t>ML will figure out the types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EBBC484F-F03B-4153-85BA-18E5A7D15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91000"/>
            <a:ext cx="7804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fun fahrToCelsius f = (f -freezingFahr) * 5 div 9;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fun celsiusToFahr c = c * 9 div 5 + freezingFahr;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extLst>
              <a:ext uri="{FF2B5EF4-FFF2-40B4-BE49-F238E27FC236}">
                <a16:creationId xmlns:a16="http://schemas.microsoft.com/office/drawing/2014/main" id="{0462647F-3B6C-4454-A235-1EC12DB1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04888"/>
            <a:ext cx="84963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C8F23CB-655A-48B1-91BE-5EDC81F7A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D9A681-EA8B-44A8-B5D8-80E3C4726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ML is picky about not mixing types, such as int and real, in expressions</a:t>
            </a:r>
          </a:p>
          <a:p>
            <a:r>
              <a:rPr lang="en-US" altLang="en-US"/>
              <a:t>The value of “it” is always the last value computed</a:t>
            </a:r>
          </a:p>
          <a:p>
            <a:r>
              <a:rPr lang="en-US" altLang="en-US"/>
              <a:t>Function arguments don’t always need parentheses, but it doesn’t hurt to use them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A7A98E5-0A28-46B0-BAC8-8733C8836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arguments and results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90A2E4-9211-4052-8FFE-D2247F3C6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ML figures out the input and/or output types for simple expressions, constant declarations, and function declarations</a:t>
            </a:r>
          </a:p>
          <a:p>
            <a:r>
              <a:rPr lang="en-US" altLang="en-US"/>
              <a:t>If the default isn’t what you want, you can specify the input and output types, e.g.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F35510D-4381-430C-8A18-C398E7503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24400"/>
            <a:ext cx="5518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fun divBy2 x:int = x div 2 : int;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fun divideBy2 (y : real) = y / 2.0;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divBy2 (5);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divideBy2 (5.0);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D3FBBFD3-8AA5-4E0F-9679-1D38199F4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similar divide functions</a:t>
            </a:r>
          </a:p>
        </p:txBody>
      </p:sp>
      <p:sp>
        <p:nvSpPr>
          <p:cNvPr id="16387" name="Text Box 7">
            <a:extLst>
              <a:ext uri="{FF2B5EF4-FFF2-40B4-BE49-F238E27FC236}">
                <a16:creationId xmlns:a16="http://schemas.microsoft.com/office/drawing/2014/main" id="{C24A0DBC-CF83-496E-8A8E-CC9346E6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438400"/>
            <a:ext cx="58229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- fun divBy2 x:int = x div 2 : int;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val divBy2 = fn : int -&gt; int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- fun divideBy2 (y : real) = y / 2.0;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val divideBy2 = fn : real -&gt; real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- divBy2 (5);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val it = 2 : int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>
                <a:latin typeface="Courier New" panose="02070309020205020404" pitchFamily="49" charset="0"/>
              </a:rPr>
              <a:t>- divideBy2 (5.0);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val it = 2.5 : real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-</a:t>
            </a:r>
          </a:p>
          <a:p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2395FA6-1DCE-45EF-ABA4-65A4FD70D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Ints and Reals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DB6EAB73-385A-40FD-9257-785365D87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19400"/>
            <a:ext cx="32321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Int.abs ~3;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Int.sign ~3;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Int.max (4, 7);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Int.min (~2, 2);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real(freezingFahr); 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Math.sqrt real(2);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Math.sqrt(real(2));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Math.sqrt(real 3);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B590CBF8-3C3D-4C62-BD56-F53135E446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Note ~ is unary minus</a:t>
            </a:r>
          </a:p>
          <a:p>
            <a:r>
              <a:rPr lang="en-US" altLang="en-US" sz="2800"/>
              <a:t>min and max take just two input arguments, but that can be fixed!</a:t>
            </a:r>
          </a:p>
          <a:p>
            <a:r>
              <a:rPr lang="en-US" altLang="en-US" sz="2800"/>
              <a:t>Real converts ints to real</a:t>
            </a:r>
          </a:p>
          <a:p>
            <a:r>
              <a:rPr lang="en-US" altLang="en-US" sz="2800"/>
              <a:t>Parens can sometimes be omitted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DCA850CC-4C6B-4CD1-AB33-97CA2799E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3" y="533400"/>
            <a:ext cx="9107487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</a:rPr>
              <a:t>- Int.abs ~3;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val it = 3 : int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 Int.sign ~3;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val it = ~1 : int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 Int.max (4, 7);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val it = 7 : int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 Int.min (~2, 2);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val it = ~2 : int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 real(freezingFahr);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val it = 32.0 : real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 Math.sqrt real(2);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stdIn:57.1-57.18 Error: operator and operand don't agree [tycon mismatch]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operator domain: real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operand:         int -&gt; real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in expression: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Math.sqrt real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 Math.sqrt(real(2));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val it = 1.41421356237 : real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 Math.sqrt(real 3);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val it = 1.73205080757 : real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-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095A136-C558-4ABA-90C1-409C67A7A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16729F0-A40C-4126-A4BB-C88CA35E4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Delimited by double quotes</a:t>
            </a:r>
          </a:p>
          <a:p>
            <a:r>
              <a:rPr lang="en-US" altLang="en-US"/>
              <a:t>the caret mark ^ is used for string concatenation, e.g. “house”^”cat”</a:t>
            </a:r>
          </a:p>
          <a:p>
            <a:r>
              <a:rPr lang="en-US" altLang="en-US"/>
              <a:t>\n is used for newline, as in C and C++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51F9F8-9FD9-4FE9-85D2-EF2794D47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 in ML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819A409-4300-4034-BC39-759C2BD30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Objects in a list must be of the same type</a:t>
            </a:r>
          </a:p>
          <a:p>
            <a:pPr lvl="1"/>
            <a:r>
              <a:rPr lang="en-US" altLang="en-US"/>
              <a:t>[1,2,3];</a:t>
            </a:r>
          </a:p>
          <a:p>
            <a:pPr lvl="1"/>
            <a:r>
              <a:rPr lang="en-US" altLang="en-US"/>
              <a:t>[“dog”, “cat”, “moose”];</a:t>
            </a:r>
          </a:p>
          <a:p>
            <a:r>
              <a:rPr lang="en-US" altLang="en-US"/>
              <a:t>The empty list is written</a:t>
            </a:r>
            <a:r>
              <a:rPr lang="en-US" altLang="en-US">
                <a:latin typeface="Courier New" panose="02070309020205020404" pitchFamily="49" charset="0"/>
              </a:rPr>
              <a:t> []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nil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5147FD7-A30F-4E2D-BD74-4E24E7BD5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of ML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6EFDC4C-6B61-4C2B-9705-26D4A9942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pure functional language	</a:t>
            </a:r>
          </a:p>
          <a:p>
            <a:pPr lvl="1"/>
            <a:r>
              <a:rPr lang="en-US" altLang="en-US" dirty="0"/>
              <a:t> serious programs can be written without using variables</a:t>
            </a:r>
          </a:p>
          <a:p>
            <a:r>
              <a:rPr lang="en-US" altLang="en-US" dirty="0"/>
              <a:t>Widely accepted</a:t>
            </a:r>
          </a:p>
          <a:p>
            <a:pPr lvl="1"/>
            <a:r>
              <a:rPr lang="en-US" altLang="en-US" dirty="0"/>
              <a:t>reasonable performance (claimed)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C0DE580-FF13-4496-A6C3-4FBD177B7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Lists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6999D6E-A550-42AC-89BF-D6698D062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@ operator is used to concatenate two lists of the same type</a:t>
            </a:r>
          </a:p>
          <a:p>
            <a:r>
              <a:rPr lang="en-US" altLang="en-US"/>
              <a:t>The functions hd and tl give the first element of the list, and the rest of the list, respectively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4F25370B-53C5-4EE4-A1F4-1C01A3B0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546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EA41ABB-42AD-489B-969B-C286B0D12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Operations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8DD28284-CFC8-40E0-8545-EEA40183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06600"/>
            <a:ext cx="620871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- val list1 = [1,2,3];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val list1 = [1,2,3] : int list</a:t>
            </a:r>
          </a:p>
          <a:p>
            <a:r>
              <a:rPr lang="en-US" altLang="en-US">
                <a:latin typeface="Courier New" panose="02070309020205020404" pitchFamily="49" charset="0"/>
              </a:rPr>
              <a:t>- val list2 = [3,4,5];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val list2 = [3,4,5] : int list</a:t>
            </a:r>
          </a:p>
          <a:p>
            <a:r>
              <a:rPr lang="en-US" altLang="en-US">
                <a:latin typeface="Courier New" panose="02070309020205020404" pitchFamily="49" charset="0"/>
              </a:rPr>
              <a:t>- list1@list2;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val it = [1,2,3,3,4,5] : int list</a:t>
            </a:r>
          </a:p>
          <a:p>
            <a:r>
              <a:rPr lang="en-US" altLang="en-US">
                <a:latin typeface="Courier New" panose="02070309020205020404" pitchFamily="49" charset="0"/>
              </a:rPr>
              <a:t>- hd list1;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val it = 1 : int</a:t>
            </a:r>
          </a:p>
          <a:p>
            <a:r>
              <a:rPr lang="en-US" altLang="en-US">
                <a:latin typeface="Courier New" panose="02070309020205020404" pitchFamily="49" charset="0"/>
              </a:rPr>
              <a:t>- tl list2;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val it = [4,5] : int list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2C1C340-F05C-4B54-806F-13D69F7EC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and Lists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67CBCC8-5BD5-48EB-9F82-E5BCFFE7C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explode function converts a string into a list of characters</a:t>
            </a:r>
          </a:p>
          <a:p>
            <a:r>
              <a:rPr lang="en-US" altLang="en-US"/>
              <a:t>The implode function converts a list of characters into a string</a:t>
            </a:r>
          </a:p>
          <a:p>
            <a:r>
              <a:rPr lang="en-US" altLang="en-US"/>
              <a:t>Examples: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46ADDF7-DDE1-4B45-A663-E4D440B8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67200"/>
            <a:ext cx="42941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- explode("foo");</a:t>
            </a:r>
          </a:p>
          <a:p>
            <a:r>
              <a:rPr lang="en-US" altLang="en-US"/>
              <a:t>val it = [#"f",#"o",#"o"] : char list</a:t>
            </a:r>
          </a:p>
          <a:p>
            <a:r>
              <a:rPr lang="en-US" altLang="en-US"/>
              <a:t>- implode [#"c",#"a",#"t"];</a:t>
            </a:r>
          </a:p>
          <a:p>
            <a:r>
              <a:rPr lang="en-US" altLang="en-US"/>
              <a:t>val it = "cat" : string</a:t>
            </a:r>
          </a:p>
          <a:p>
            <a:r>
              <a:rPr lang="en-US" altLang="en-US"/>
              <a:t>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3912AF9-C619-4CB0-AD38-17D7B6E33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Heads and Tails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F4FB0AF-6EBA-4CC6-B3AD-41C4646D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cons operator :: takes an element and prepends it to a list of that same type.</a:t>
            </a:r>
          </a:p>
          <a:p>
            <a:r>
              <a:rPr lang="en-US" altLang="en-US"/>
              <a:t>For example, the expression 1::[2,3] results in the list [1,2,3] </a:t>
            </a:r>
          </a:p>
          <a:p>
            <a:r>
              <a:rPr lang="en-US" altLang="en-US"/>
              <a:t>What’s the value of [1,2]::[ [3,4], [5,6]] 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2CAB5AD-898C-4686-A4A4-E46D05129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and Patterns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C6D9443-130D-4C50-B0CF-7BBB48C56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that min and max take just two arguments</a:t>
            </a:r>
          </a:p>
          <a:p>
            <a:r>
              <a:rPr lang="en-US" altLang="en-US"/>
              <a:t>However, using the fact that, for example,</a:t>
            </a:r>
          </a:p>
          <a:p>
            <a:pPr lvl="1"/>
            <a:r>
              <a:rPr lang="en-US" altLang="en-US"/>
              <a:t>min(a, b, c) = min(a, min(b, c))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/>
          <a:lstStyle/>
          <a:p>
            <a:r>
              <a:rPr lang="en-US" altLang="en-US" sz="6000" dirty="0"/>
              <a:t>Functional Programming 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495800"/>
          </a:xfrm>
        </p:spPr>
        <p:txBody>
          <a:bodyPr/>
          <a:lstStyle/>
          <a:p>
            <a:r>
              <a:rPr lang="en-US" altLang="en-US" sz="2700" i="1" dirty="0"/>
              <a:t>Function evaluation</a:t>
            </a:r>
            <a:r>
              <a:rPr lang="en-US" altLang="en-US" sz="2700" dirty="0"/>
              <a:t> is the basic concept for a programming paradigm that has been implemented in </a:t>
            </a:r>
            <a:r>
              <a:rPr lang="en-US" altLang="en-US" sz="2700" b="1" i="1" dirty="0"/>
              <a:t>functional programming languages</a:t>
            </a:r>
            <a:r>
              <a:rPr lang="en-US" altLang="en-US" sz="27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666325-6FC8-44F8-BBF0-08478D14E1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35012"/>
          </a:xfrm>
        </p:spPr>
        <p:txBody>
          <a:bodyPr/>
          <a:lstStyle/>
          <a:p>
            <a:r>
              <a:rPr lang="en-US" altLang="en-US" sz="6000" dirty="0"/>
              <a:t>SML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495800"/>
          </a:xfrm>
        </p:spPr>
        <p:txBody>
          <a:bodyPr/>
          <a:lstStyle/>
          <a:p>
            <a:r>
              <a:rPr lang="en-US" altLang="en-US" sz="2700" dirty="0"/>
              <a:t> The language ML (“Meta Language”) was originally introduced in the 1970’s as part of a theorem proving system, and was intended for describing and implementing proof strategies in the </a:t>
            </a:r>
            <a:r>
              <a:rPr lang="en-US" sz="2700" dirty="0"/>
              <a:t>Logic for Computable Functions (</a:t>
            </a:r>
            <a:r>
              <a:rPr lang="en-US" altLang="en-US" sz="2700" dirty="0"/>
              <a:t>LCF) theorem prover. </a:t>
            </a:r>
          </a:p>
          <a:p>
            <a:r>
              <a:rPr lang="en-US" altLang="en-US" sz="2700" dirty="0"/>
              <a:t>Standard ML of New Jersey (SML) is an implementation of ML.</a:t>
            </a:r>
          </a:p>
          <a:p>
            <a:r>
              <a:rPr lang="en-US" altLang="en-US" sz="2700" dirty="0"/>
              <a:t>The basic mode of computation in SML is the use of the definition and application of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666325-6FC8-44F8-BBF0-08478D14E13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/>
          <a:lstStyle/>
          <a:p>
            <a:r>
              <a:rPr lang="en-US" altLang="en-US" sz="6000" dirty="0"/>
              <a:t>Install Standard ML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534400" cy="5105400"/>
          </a:xfrm>
        </p:spPr>
        <p:txBody>
          <a:bodyPr/>
          <a:lstStyle/>
          <a:p>
            <a:r>
              <a:rPr lang="en-US" altLang="en-US" sz="3600" dirty="0"/>
              <a:t>Download from:</a:t>
            </a:r>
          </a:p>
          <a:p>
            <a:pPr lvl="1"/>
            <a:r>
              <a:rPr lang="en-US" altLang="en-US" sz="3600" dirty="0">
                <a:hlinkClick r:id="rId2"/>
              </a:rPr>
              <a:t>http://www.smlnj.org</a:t>
            </a:r>
            <a:endParaRPr lang="en-US" altLang="en-US" sz="3600" dirty="0"/>
          </a:p>
          <a:p>
            <a:r>
              <a:rPr lang="en-US" altLang="en-US" sz="3600" dirty="0"/>
              <a:t>Start Standard ML:</a:t>
            </a:r>
          </a:p>
          <a:p>
            <a:pPr lvl="1"/>
            <a:r>
              <a:rPr lang="en-US" altLang="en-US" sz="3600" dirty="0"/>
              <a:t>Type </a:t>
            </a:r>
            <a:r>
              <a:rPr lang="en-US" alt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</a:t>
            </a:r>
            <a:r>
              <a:rPr lang="en-US" altLang="en-US" sz="3600" dirty="0"/>
              <a:t> from the shell (run command line in Windows)</a:t>
            </a:r>
          </a:p>
          <a:p>
            <a:r>
              <a:rPr lang="en-US" altLang="en-US" sz="3600" dirty="0"/>
              <a:t>Exit Standard ML:</a:t>
            </a:r>
          </a:p>
          <a:p>
            <a:pPr lvl="1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Ctrl-Z</a:t>
            </a:r>
            <a:r>
              <a:rPr lang="en-US" altLang="en-US" sz="3600" dirty="0"/>
              <a:t> under Windows</a:t>
            </a:r>
          </a:p>
          <a:p>
            <a:pPr lvl="1"/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Ctrl-D</a:t>
            </a:r>
            <a:r>
              <a:rPr lang="en-US" altLang="en-US" sz="3600" dirty="0"/>
              <a:t> under Unix/Mac</a:t>
            </a:r>
          </a:p>
          <a:p>
            <a:pPr lvl="1"/>
            <a:r>
              <a:rPr lang="en-US" altLang="en-US" sz="3600" dirty="0"/>
              <a:t>Mac: /</a:t>
            </a:r>
            <a:r>
              <a:rPr lang="en-US" altLang="en-US" sz="3600" dirty="0" err="1"/>
              <a:t>usr</a:t>
            </a:r>
            <a:r>
              <a:rPr lang="en-US" altLang="en-US" sz="3600" dirty="0"/>
              <a:t>/local/</a:t>
            </a:r>
            <a:r>
              <a:rPr lang="en-US" altLang="en-US" sz="3600" dirty="0" err="1"/>
              <a:t>smlnj</a:t>
            </a:r>
            <a:r>
              <a:rPr lang="en-US" altLang="en-US" sz="3600" dirty="0"/>
              <a:t>/bin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B7AE0C-18D9-45EB-B0FE-BE9E6AC8BC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35012"/>
          </a:xfrm>
        </p:spPr>
        <p:txBody>
          <a:bodyPr/>
          <a:lstStyle/>
          <a:p>
            <a:r>
              <a:rPr lang="en-US" altLang="en-US" sz="6600" dirty="0"/>
              <a:t>Standard ML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4800600"/>
          </a:xfrm>
        </p:spPr>
        <p:txBody>
          <a:bodyPr/>
          <a:lstStyle/>
          <a:p>
            <a:r>
              <a:rPr lang="en-US" altLang="en-US" sz="4400" dirty="0"/>
              <a:t> The basic cycle of SML activity has three parts:</a:t>
            </a:r>
          </a:p>
          <a:p>
            <a:pPr lvl="1"/>
            <a:r>
              <a:rPr lang="en-US" altLang="en-US" sz="4400" dirty="0"/>
              <a:t>read input from the user,</a:t>
            </a:r>
          </a:p>
          <a:p>
            <a:pPr lvl="1"/>
            <a:r>
              <a:rPr lang="en-US" altLang="en-US" sz="4400" dirty="0"/>
              <a:t>evaluate it, </a:t>
            </a:r>
          </a:p>
          <a:p>
            <a:pPr lvl="1"/>
            <a:r>
              <a:rPr lang="en-US" altLang="en-US" sz="4400" dirty="0"/>
              <a:t>print the computed value (or an error message).</a:t>
            </a:r>
          </a:p>
          <a:p>
            <a:endParaRPr lang="en-US" alt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E1691C-0486-4D27-AA29-F04577D7AF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568E422-24B9-4B9F-869E-82F115A3E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Hello, world in SML</a:t>
            </a: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id="{59A06013-1E48-4B1D-B88C-8F15AECA1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657475"/>
            <a:ext cx="49307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Standard ML of New Jersey,</a:t>
            </a:r>
          </a:p>
          <a:p>
            <a:r>
              <a:rPr lang="en-US" altLang="en-US">
                <a:latin typeface="Courier New" panose="02070309020205020404" pitchFamily="49" charset="0"/>
              </a:rPr>
              <a:t>- print("Hello world\n");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Hello world</a:t>
            </a:r>
          </a:p>
          <a:p>
            <a:r>
              <a:rPr lang="en-US" altLang="en-US">
                <a:latin typeface="Courier New" panose="02070309020205020404" pitchFamily="49" charset="0"/>
              </a:rPr>
              <a:t>val it = () : unit</a:t>
            </a:r>
          </a:p>
          <a:p>
            <a:r>
              <a:rPr lang="en-US" altLang="en-US">
                <a:latin typeface="Courier New" panose="02070309020205020404" pitchFamily="49" charset="0"/>
              </a:rPr>
              <a:t>-</a:t>
            </a:r>
          </a:p>
          <a:p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C57DF1-1BE0-46FA-AFF1-F6A98468B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in ML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0A1C3AF-A0C1-4245-A6CF-5DE7C0F43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Copy and paste the following text into a Standard ML window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92084D4A-91EF-4CD2-9248-31BDAB2B2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61277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2+2;         (* note semicolon at end*)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3*4;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4/3;         (* an error! *)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6 div 2;     (* integer division *)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7 div 3;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A3FA8D1-07D2-4C96-85BC-8236A42CC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 should look like this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568C8239-1355-4E35-B93C-A7A820345EA5}"/>
              </a:ext>
            </a:extLst>
          </p:cNvPr>
          <p:cNvPicPr>
            <a:picLocks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00200"/>
            <a:ext cx="8534400" cy="45180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1114</Words>
  <Application>Microsoft Office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Arial</vt:lpstr>
      <vt:lpstr>Calibri</vt:lpstr>
      <vt:lpstr>Courier New</vt:lpstr>
      <vt:lpstr>Office Theme</vt:lpstr>
      <vt:lpstr>Introduction to Functional Programming and ML</vt:lpstr>
      <vt:lpstr>Features of ML</vt:lpstr>
      <vt:lpstr>Functional Programming </vt:lpstr>
      <vt:lpstr>SML</vt:lpstr>
      <vt:lpstr>Install Standard ML</vt:lpstr>
      <vt:lpstr>Standard ML</vt:lpstr>
      <vt:lpstr>Hello, world in SML</vt:lpstr>
      <vt:lpstr>Arithmetic in ML</vt:lpstr>
      <vt:lpstr>It should look like this</vt:lpstr>
      <vt:lpstr>Declaring Constants</vt:lpstr>
      <vt:lpstr>Declaring Functions</vt:lpstr>
      <vt:lpstr>PowerPoint Presentation</vt:lpstr>
      <vt:lpstr>Notes </vt:lpstr>
      <vt:lpstr>Types of arguments and results</vt:lpstr>
      <vt:lpstr>Two similar divide functions</vt:lpstr>
      <vt:lpstr>Ints and Reals</vt:lpstr>
      <vt:lpstr>PowerPoint Presentation</vt:lpstr>
      <vt:lpstr>Strings</vt:lpstr>
      <vt:lpstr>Lists in ML</vt:lpstr>
      <vt:lpstr>Making Lists</vt:lpstr>
      <vt:lpstr>List Operations</vt:lpstr>
      <vt:lpstr>Strings and Lists</vt:lpstr>
      <vt:lpstr>Heads and Tails</vt:lpstr>
      <vt:lpstr>Functions and Patterns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Charles Nicholas</dc:creator>
  <cp:lastModifiedBy>Pravin Pawar</cp:lastModifiedBy>
  <cp:revision>18</cp:revision>
  <cp:lastPrinted>1999-12-07T18:40:36Z</cp:lastPrinted>
  <dcterms:created xsi:type="dcterms:W3CDTF">1999-07-21T04:27:21Z</dcterms:created>
  <dcterms:modified xsi:type="dcterms:W3CDTF">2019-04-11T05:11:45Z</dcterms:modified>
</cp:coreProperties>
</file>