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526" r:id="rId1"/>
  </p:sldMasterIdLst>
  <p:notesMasterIdLst>
    <p:notesMasterId r:id="rId33"/>
  </p:notesMasterIdLst>
  <p:sldIdLst>
    <p:sldId id="444" r:id="rId2"/>
    <p:sldId id="474" r:id="rId3"/>
    <p:sldId id="475" r:id="rId4"/>
    <p:sldId id="532" r:id="rId5"/>
    <p:sldId id="477" r:id="rId6"/>
    <p:sldId id="504" r:id="rId7"/>
    <p:sldId id="505" r:id="rId8"/>
    <p:sldId id="549" r:id="rId9"/>
    <p:sldId id="550" r:id="rId10"/>
    <p:sldId id="551" r:id="rId11"/>
    <p:sldId id="553" r:id="rId12"/>
    <p:sldId id="554" r:id="rId13"/>
    <p:sldId id="506" r:id="rId14"/>
    <p:sldId id="507" r:id="rId15"/>
    <p:sldId id="509" r:id="rId16"/>
    <p:sldId id="510" r:id="rId17"/>
    <p:sldId id="511" r:id="rId18"/>
    <p:sldId id="518" r:id="rId19"/>
    <p:sldId id="533" r:id="rId20"/>
    <p:sldId id="541" r:id="rId21"/>
    <p:sldId id="536" r:id="rId22"/>
    <p:sldId id="537" r:id="rId23"/>
    <p:sldId id="538" r:id="rId24"/>
    <p:sldId id="539" r:id="rId25"/>
    <p:sldId id="542" r:id="rId26"/>
    <p:sldId id="519" r:id="rId27"/>
    <p:sldId id="491" r:id="rId28"/>
    <p:sldId id="500" r:id="rId29"/>
    <p:sldId id="501" r:id="rId30"/>
    <p:sldId id="534" r:id="rId31"/>
    <p:sldId id="517" r:id="rId32"/>
  </p:sldIdLst>
  <p:sldSz cx="9144000" cy="6858000" type="screen4x3"/>
  <p:notesSz cx="7315200" cy="9601200"/>
  <p:custShowLst>
    <p:custShow name="Custom Show 1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5" autoAdjust="0"/>
  </p:normalViewPr>
  <p:slideViewPr>
    <p:cSldViewPr>
      <p:cViewPr varScale="1">
        <p:scale>
          <a:sx n="90" d="100"/>
          <a:sy n="90" d="100"/>
        </p:scale>
        <p:origin x="1416" y="58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665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690438-26C5-428A-9D74-A079E5C0B19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69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89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Liang, Introduction to Java Programming, Eighth Edition, (c) 2011 Pearson Education, Inc. All rights reserved. 0132130807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97BD0B-81EA-4B78-9D6A-D1E64428F7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693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5BAD54-382C-4883-85DF-639162482F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4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7E04E-0022-4ADA-887D-481DDF6503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E7CF4-A15B-427E-A7D6-C0A1A8DD97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1E0674D-F42F-4D88-A79B-5F13911983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9151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F93AC-D5F3-40E7-959C-8894995BA5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9BD1A-4180-48A5-BE63-C61ABF42F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D1AA98-908B-425A-957F-817D2E44B1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3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1129E-247B-4775-AF2B-3084489634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5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4A924B-3A0A-4D67-9A28-78BD2D98A7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737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5D8D7B-B140-47F9-913C-D7040CEC4A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51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43ADA2-63E5-4610-9AE7-A8D9EB86E7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87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7" r:id="rId1"/>
    <p:sldLayoutId id="2147484528" r:id="rId2"/>
    <p:sldLayoutId id="2147484529" r:id="rId3"/>
    <p:sldLayoutId id="2147484530" r:id="rId4"/>
    <p:sldLayoutId id="2147484531" r:id="rId5"/>
    <p:sldLayoutId id="2147484532" r:id="rId6"/>
    <p:sldLayoutId id="2147484533" r:id="rId7"/>
    <p:sldLayoutId id="2147484534" r:id="rId8"/>
    <p:sldLayoutId id="2147484535" r:id="rId9"/>
    <p:sldLayoutId id="2147484536" r:id="rId10"/>
    <p:sldLayoutId id="2147484537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magic_methods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installing/index.html#installing-index" TargetMode="External"/><Relationship Id="rId2" Type="http://schemas.openxmlformats.org/officeDocument/2006/relationships/hyperlink" Target="https://docs.python.org/3/library/index.html#library-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reference/index.html#reference-index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en-US" sz="11500" dirty="0"/>
              <a:t>Python</a:t>
            </a:r>
          </a:p>
        </p:txBody>
      </p:sp>
      <p:sp>
        <p:nvSpPr>
          <p:cNvPr id="9219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Slides Courtesy: Prof. Paul Fodor, SBU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D09DD-F3FB-4F06-A32E-FF253947DDD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371" y="762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List Comprehensions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763000" cy="4495800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A list comprehension consists of brackets containing an expression followed by a 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/>
              <a:t> clause, then zero or more 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/>
              <a:t> or 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 clauses</a:t>
            </a:r>
          </a:p>
          <a:p>
            <a:pPr lvl="1"/>
            <a:r>
              <a:rPr lang="en-US" sz="2400" i="0" dirty="0"/>
              <a:t>the result will be a new list resulting from evaluating the expression in the context of the </a:t>
            </a:r>
            <a:r>
              <a:rPr lang="en-US" sz="2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i="0" dirty="0"/>
              <a:t> and </a:t>
            </a:r>
            <a:r>
              <a:rPr lang="en-US" sz="2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i="0" dirty="0"/>
              <a:t> clauses which follow it</a:t>
            </a:r>
          </a:p>
          <a:p>
            <a:pPr lvl="1"/>
            <a:r>
              <a:rPr lang="en-US" sz="2400" i="0" dirty="0"/>
              <a:t>example: </a:t>
            </a:r>
            <a:r>
              <a:rPr lang="en-US" sz="2800" i="0" dirty="0"/>
              <a:t>combines the elements of two lists if they are not equal</a:t>
            </a:r>
          </a:p>
          <a:p>
            <a:pPr marL="319088" lvl="1" indent="0">
              <a:buNone/>
            </a:pPr>
            <a:r>
              <a:rPr lang="en-US" sz="2400" b="1" i="0" dirty="0"/>
              <a:t>&gt;&gt;&gt; [(x, y) </a:t>
            </a:r>
            <a:r>
              <a:rPr lang="en-US" sz="2400" b="1" i="0" dirty="0">
                <a:solidFill>
                  <a:srgbClr val="FF0000"/>
                </a:solidFill>
              </a:rPr>
              <a:t>for</a:t>
            </a:r>
            <a:r>
              <a:rPr lang="en-US" sz="2400" b="1" i="0" dirty="0"/>
              <a:t> x in [1,2,3] </a:t>
            </a:r>
            <a:r>
              <a:rPr lang="en-US" sz="2400" b="1" i="0" dirty="0">
                <a:solidFill>
                  <a:srgbClr val="FF0000"/>
                </a:solidFill>
              </a:rPr>
              <a:t>for</a:t>
            </a:r>
            <a:r>
              <a:rPr lang="en-US" sz="2400" b="1" i="0" dirty="0"/>
              <a:t> y in [3,1,4] </a:t>
            </a:r>
            <a:r>
              <a:rPr lang="en-US" sz="2400" b="1" i="0" dirty="0">
                <a:solidFill>
                  <a:srgbClr val="FF0000"/>
                </a:solidFill>
              </a:rPr>
              <a:t>if</a:t>
            </a:r>
            <a:r>
              <a:rPr lang="en-US" sz="2400" b="1" i="0" dirty="0"/>
              <a:t> x != y]</a:t>
            </a:r>
          </a:p>
          <a:p>
            <a:pPr marL="319088" lvl="1" indent="0">
              <a:buNone/>
            </a:pPr>
            <a:r>
              <a:rPr lang="en-US" sz="2400" b="1" i="0" dirty="0"/>
              <a:t>[(1, 3), (1, 4), (2, 3), (2, 1), (2, 4), (3, 1), (3, 4)]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1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371" y="33689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List Comprehensions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763000" cy="4495800"/>
          </a:xfrm>
          <a:noFill/>
        </p:spPr>
        <p:txBody>
          <a:bodyPr>
            <a:normAutofit/>
          </a:bodyPr>
          <a:lstStyle/>
          <a:p>
            <a:pPr marL="319088" lvl="1" indent="0">
              <a:buNone/>
            </a:pPr>
            <a:r>
              <a:rPr lang="en-US" sz="2800" b="1" i="0" dirty="0"/>
              <a:t># create a list of 2-tuples like (number, square)</a:t>
            </a:r>
          </a:p>
          <a:p>
            <a:pPr marL="319088" lvl="1" indent="0">
              <a:buNone/>
            </a:pPr>
            <a:r>
              <a:rPr lang="en-US" sz="2800" b="1" i="0" dirty="0"/>
              <a:t>&gt;&gt;&gt; [(x, x**2) for x in range(6)]</a:t>
            </a:r>
          </a:p>
          <a:p>
            <a:pPr marL="319088" lvl="1" indent="0">
              <a:buNone/>
            </a:pPr>
            <a:r>
              <a:rPr lang="en-US" sz="2800" b="1" i="0" dirty="0"/>
              <a:t>[(0, 0), (1, 1), (2, 4), (3, 9), (4, 16), (5, 25)]</a:t>
            </a:r>
          </a:p>
          <a:p>
            <a:pPr marL="319088" lvl="1" indent="0">
              <a:buNone/>
            </a:pPr>
            <a:endParaRPr lang="en-US" sz="2800" b="1" i="0" dirty="0"/>
          </a:p>
          <a:p>
            <a:pPr marL="319088" lvl="1" indent="0">
              <a:buNone/>
            </a:pPr>
            <a:r>
              <a:rPr lang="en-US" sz="2800" b="1" i="0" dirty="0"/>
              <a:t># flatten a list using a </a:t>
            </a:r>
            <a:r>
              <a:rPr lang="en-US" sz="2800" b="1" i="0" dirty="0" err="1"/>
              <a:t>listcomp</a:t>
            </a:r>
            <a:r>
              <a:rPr lang="en-US" sz="2800" b="1" i="0" dirty="0"/>
              <a:t> with two 'for'</a:t>
            </a:r>
          </a:p>
          <a:p>
            <a:pPr marL="319088" lvl="1" indent="0">
              <a:buNone/>
            </a:pPr>
            <a:r>
              <a:rPr lang="en-US" sz="2800" b="1" i="0" dirty="0"/>
              <a:t>&gt;&gt;&gt; </a:t>
            </a:r>
            <a:r>
              <a:rPr lang="en-US" sz="2800" b="1" i="0" dirty="0" err="1"/>
              <a:t>vec</a:t>
            </a:r>
            <a:r>
              <a:rPr lang="en-US" sz="2800" b="1" i="0" dirty="0"/>
              <a:t> = [[1,2,3], [4,5,6], [7,8,9]]</a:t>
            </a:r>
          </a:p>
          <a:p>
            <a:pPr marL="319088" lvl="1" indent="0">
              <a:buNone/>
            </a:pPr>
            <a:r>
              <a:rPr lang="en-US" sz="2800" b="1" i="0" dirty="0"/>
              <a:t>&gt;&gt;&gt; [num </a:t>
            </a:r>
            <a:r>
              <a:rPr lang="en-US" sz="2800" b="1" i="0" dirty="0">
                <a:solidFill>
                  <a:srgbClr val="FF0000"/>
                </a:solidFill>
              </a:rPr>
              <a:t>for</a:t>
            </a:r>
            <a:r>
              <a:rPr lang="en-US" sz="2800" b="1" i="0" dirty="0"/>
              <a:t> </a:t>
            </a:r>
            <a:r>
              <a:rPr lang="en-US" sz="2800" b="1" i="0" dirty="0" err="1"/>
              <a:t>elem</a:t>
            </a:r>
            <a:r>
              <a:rPr lang="en-US" sz="2800" b="1" i="0" dirty="0"/>
              <a:t> in </a:t>
            </a:r>
            <a:r>
              <a:rPr lang="en-US" sz="2800" b="1" i="0" dirty="0" err="1"/>
              <a:t>vec</a:t>
            </a:r>
            <a:r>
              <a:rPr lang="en-US" sz="2800" b="1" i="0" dirty="0"/>
              <a:t> </a:t>
            </a:r>
            <a:r>
              <a:rPr lang="en-US" sz="2800" b="1" i="0" dirty="0">
                <a:solidFill>
                  <a:srgbClr val="FF0000"/>
                </a:solidFill>
              </a:rPr>
              <a:t>for</a:t>
            </a:r>
            <a:r>
              <a:rPr lang="en-US" sz="2800" b="1" i="0" dirty="0"/>
              <a:t> num in </a:t>
            </a:r>
            <a:r>
              <a:rPr lang="en-US" sz="2800" b="1" i="0" dirty="0" err="1"/>
              <a:t>elem</a:t>
            </a:r>
            <a:r>
              <a:rPr lang="en-US" sz="2800" b="1" i="0" dirty="0"/>
              <a:t>]</a:t>
            </a:r>
          </a:p>
          <a:p>
            <a:pPr marL="319088" lvl="1" indent="0">
              <a:buNone/>
            </a:pPr>
            <a:r>
              <a:rPr lang="en-US" sz="2800" b="1" i="0" dirty="0"/>
              <a:t>[1, 2, 3, 4, 5, 6, 7, 8, 9]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371" y="762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List Comprehensions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763000" cy="4495800"/>
          </a:xfrm>
          <a:noFill/>
        </p:spPr>
        <p:txBody>
          <a:bodyPr>
            <a:normAutofit/>
          </a:bodyPr>
          <a:lstStyle/>
          <a:p>
            <a:pPr marL="319088" lvl="1" indent="0">
              <a:buNone/>
            </a:pPr>
            <a:r>
              <a:rPr lang="en-US" sz="2400" b="1" i="0" dirty="0"/>
              <a:t># Nested List Comprehensions</a:t>
            </a:r>
          </a:p>
          <a:p>
            <a:pPr marL="319088" lvl="1" indent="0">
              <a:buNone/>
            </a:pPr>
            <a:r>
              <a:rPr lang="fr-FR" sz="2400" b="1" i="0" dirty="0"/>
              <a:t>&gt;&gt;&gt; matrix = [</a:t>
            </a:r>
          </a:p>
          <a:p>
            <a:pPr marL="319088" lvl="1" indent="0">
              <a:buNone/>
            </a:pPr>
            <a:r>
              <a:rPr lang="fr-FR" sz="2400" b="1" i="0" dirty="0"/>
              <a:t>...     [1, 2, 3, 4],</a:t>
            </a:r>
          </a:p>
          <a:p>
            <a:pPr marL="319088" lvl="1" indent="0">
              <a:buNone/>
            </a:pPr>
            <a:r>
              <a:rPr lang="fr-FR" sz="2400" b="1" i="0" dirty="0"/>
              <a:t>...     [5, 6, 7, 8],</a:t>
            </a:r>
          </a:p>
          <a:p>
            <a:pPr marL="319088" lvl="1" indent="0">
              <a:buNone/>
            </a:pPr>
            <a:r>
              <a:rPr lang="fr-FR" sz="2400" b="1" i="0" dirty="0"/>
              <a:t>...     [9, 10, 11, 12],</a:t>
            </a:r>
          </a:p>
          <a:p>
            <a:pPr marL="319088" lvl="1" indent="0">
              <a:buNone/>
            </a:pPr>
            <a:r>
              <a:rPr lang="fr-FR" sz="2400" b="1" i="0" dirty="0"/>
              <a:t>... ]</a:t>
            </a:r>
          </a:p>
          <a:p>
            <a:pPr marL="319088" lvl="1" indent="0">
              <a:buNone/>
            </a:pPr>
            <a:r>
              <a:rPr lang="en-US" sz="2400" b="1" i="0" dirty="0">
                <a:solidFill>
                  <a:srgbClr val="FF0000"/>
                </a:solidFill>
              </a:rPr>
              <a:t>&gt;&gt;&gt; [ </a:t>
            </a:r>
            <a:r>
              <a:rPr lang="en-US" sz="2400" b="1" i="0" dirty="0">
                <a:solidFill>
                  <a:srgbClr val="0070C0"/>
                </a:solidFill>
              </a:rPr>
              <a:t>[row[</a:t>
            </a:r>
            <a:r>
              <a:rPr lang="en-US" sz="2400" b="1" i="0" dirty="0" err="1">
                <a:solidFill>
                  <a:srgbClr val="0070C0"/>
                </a:solidFill>
              </a:rPr>
              <a:t>i</a:t>
            </a:r>
            <a:r>
              <a:rPr lang="en-US" sz="2400" b="1" i="0" dirty="0">
                <a:solidFill>
                  <a:srgbClr val="0070C0"/>
                </a:solidFill>
              </a:rPr>
              <a:t>] for row in matrix]</a:t>
            </a:r>
            <a:r>
              <a:rPr lang="en-US" sz="2400" b="1" i="0" dirty="0">
                <a:solidFill>
                  <a:srgbClr val="FF0000"/>
                </a:solidFill>
              </a:rPr>
              <a:t> </a:t>
            </a:r>
          </a:p>
          <a:p>
            <a:pPr marL="319088" lvl="1" indent="0">
              <a:buNone/>
            </a:pPr>
            <a:r>
              <a:rPr lang="en-US" sz="2400" b="1" i="0" dirty="0">
                <a:solidFill>
                  <a:srgbClr val="FF0000"/>
                </a:solidFill>
              </a:rPr>
              <a:t>	              for </a:t>
            </a:r>
            <a:r>
              <a:rPr lang="en-US" sz="2400" b="1" i="0" dirty="0" err="1">
                <a:solidFill>
                  <a:srgbClr val="FF0000"/>
                </a:solidFill>
              </a:rPr>
              <a:t>i</a:t>
            </a:r>
            <a:r>
              <a:rPr lang="en-US" sz="2400" b="1" i="0" dirty="0">
                <a:solidFill>
                  <a:srgbClr val="FF0000"/>
                </a:solidFill>
              </a:rPr>
              <a:t> in range(</a:t>
            </a:r>
            <a:r>
              <a:rPr lang="en-US" sz="2400" b="1" i="0" dirty="0" err="1">
                <a:solidFill>
                  <a:srgbClr val="FF0000"/>
                </a:solidFill>
              </a:rPr>
              <a:t>len</a:t>
            </a:r>
            <a:r>
              <a:rPr lang="en-US" sz="2400" b="1" i="0" dirty="0">
                <a:solidFill>
                  <a:srgbClr val="FF0000"/>
                </a:solidFill>
              </a:rPr>
              <a:t>(matrix[0]))]</a:t>
            </a:r>
          </a:p>
          <a:p>
            <a:pPr marL="319088" lvl="1" indent="0">
              <a:buNone/>
            </a:pPr>
            <a:r>
              <a:rPr lang="en-US" sz="2400" b="1" i="0" dirty="0">
                <a:solidFill>
                  <a:srgbClr val="FF0000"/>
                </a:solidFill>
              </a:rPr>
              <a:t>[[1, 5, 9], [2, 6, 10], [3, 7, 11], [4, 8, 12]]</a:t>
            </a:r>
          </a:p>
          <a:p>
            <a:pPr marL="319088" lvl="1" indent="0">
              <a:buNone/>
            </a:pPr>
            <a:endParaRPr lang="en-US" sz="3000" b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001000" cy="5029200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b="1" dirty="0">
                <a:latin typeface="Courier New" pitchFamily="49" charset="0"/>
              </a:rPr>
              <a:t># Create an empty set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s1 = set() 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b="1" dirty="0">
                <a:latin typeface="Courier New" pitchFamily="49" charset="0"/>
              </a:rPr>
              <a:t># Create a set with three elements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s2 = {1, 3, 5} 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b="1" dirty="0">
                <a:latin typeface="Courier New" pitchFamily="49" charset="0"/>
              </a:rPr>
              <a:t># Create a set from a list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s3 = set([1, 3, 5]) 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# Create a set from a list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s4 = set([x * 2 for x in range(1, 10)]) 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# Create a set from a string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s5 = set("</a:t>
            </a:r>
            <a:r>
              <a:rPr lang="en-US" sz="2400" b="1" dirty="0" err="1">
                <a:latin typeface="Courier New" pitchFamily="49" charset="0"/>
              </a:rPr>
              <a:t>abac</a:t>
            </a:r>
            <a:r>
              <a:rPr lang="en-US" sz="2400" b="1" dirty="0">
                <a:latin typeface="Courier New" pitchFamily="49" charset="0"/>
              </a:rPr>
              <a:t>") # s5 is {'a', 'b', 'c'} 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sz="32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8F558C-2F33-48FA-A0BF-6C777F7BB77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86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Manipulating and Accessing Sets</a:t>
            </a:r>
            <a:endParaRPr lang="en-US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2509A-E62D-4162-94EC-AF21D950B77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809278" y="1066320"/>
            <a:ext cx="8001000" cy="56388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s1.add(6)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</a:t>
            </a:r>
          </a:p>
          <a:p>
            <a:r>
              <a:rPr lang="en-US" altLang="en-US" sz="2000" b="1" dirty="0">
                <a:latin typeface="Courier New" pitchFamily="49" charset="0"/>
              </a:rPr>
              <a:t>{1, 2, 4, 6}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</a:t>
            </a:r>
            <a:r>
              <a:rPr lang="en-US" altLang="en-US" sz="2000" b="1" dirty="0" err="1">
                <a:latin typeface="Courier New" pitchFamily="49" charset="0"/>
              </a:rPr>
              <a:t>len</a:t>
            </a:r>
            <a:r>
              <a:rPr lang="en-US" altLang="en-US" sz="2000" b="1" dirty="0">
                <a:latin typeface="Courier New" pitchFamily="49" charset="0"/>
              </a:rPr>
              <a:t>(s1)</a:t>
            </a:r>
          </a:p>
          <a:p>
            <a:r>
              <a:rPr lang="en-US" altLang="en-US" sz="2000" b="1" dirty="0">
                <a:latin typeface="Courier New" pitchFamily="49" charset="0"/>
              </a:rPr>
              <a:t>4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max(s1)</a:t>
            </a:r>
          </a:p>
          <a:p>
            <a:r>
              <a:rPr lang="en-US" altLang="en-US" sz="2000" b="1" dirty="0">
                <a:latin typeface="Courier New" pitchFamily="49" charset="0"/>
              </a:rPr>
              <a:t>6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min(s1)</a:t>
            </a:r>
          </a:p>
          <a:p>
            <a:r>
              <a:rPr lang="en-US" altLang="en-US" sz="2000" b="1" dirty="0">
                <a:latin typeface="Courier New" pitchFamily="49" charset="0"/>
              </a:rPr>
              <a:t>1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sum(s1)</a:t>
            </a:r>
          </a:p>
          <a:p>
            <a:r>
              <a:rPr lang="en-US" altLang="en-US" sz="2000" b="1" dirty="0">
                <a:latin typeface="Courier New" pitchFamily="49" charset="0"/>
              </a:rPr>
              <a:t>13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3 in s1</a:t>
            </a:r>
          </a:p>
          <a:p>
            <a:r>
              <a:rPr lang="en-US" altLang="en-US" sz="2000" b="1" dirty="0">
                <a:latin typeface="Courier New" pitchFamily="49" charset="0"/>
              </a:rPr>
              <a:t>False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s1.remove(4)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</a:t>
            </a:r>
          </a:p>
          <a:p>
            <a:r>
              <a:rPr lang="en-US" altLang="en-US" sz="2000" b="1" dirty="0">
                <a:latin typeface="Courier New" pitchFamily="49" charset="0"/>
              </a:rPr>
              <a:t>{1, 2, 6}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986"/>
            <a:ext cx="8458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/>
              <a:t>Equality Test, Subset and Superset</a:t>
            </a:r>
            <a:endParaRPr lang="en-US" sz="40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A6F16-2B38-479B-9287-9E9860089FE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609600" y="914400"/>
            <a:ext cx="8305800" cy="5538986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s2 = {1, 4, 2}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 == s2 </a:t>
            </a:r>
          </a:p>
          <a:p>
            <a:r>
              <a:rPr lang="en-US" altLang="en-US" sz="2000" b="1" dirty="0">
                <a:latin typeface="Courier New" pitchFamily="49" charset="0"/>
              </a:rPr>
              <a:t>True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 != s2</a:t>
            </a:r>
          </a:p>
          <a:p>
            <a:r>
              <a:rPr lang="en-US" altLang="en-US" sz="2000" b="1" dirty="0">
                <a:latin typeface="Courier New" pitchFamily="49" charset="0"/>
              </a:rPr>
              <a:t>False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sz="2000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s2 = {1, 4, 5, 2, 6}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s1.issubset(s2) # s1 is a subset of s2</a:t>
            </a:r>
          </a:p>
          <a:p>
            <a:r>
              <a:rPr lang="en-US" altLang="en-US" sz="2000" b="1" dirty="0">
                <a:latin typeface="Courier New" pitchFamily="49" charset="0"/>
              </a:rPr>
              <a:t>True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sz="2000" b="1" dirty="0">
                <a:latin typeface="Courier New" pitchFamily="49" charset="0"/>
              </a:rPr>
              <a:t>&gt;&gt;&gt; s2.issuperset(s1) #s2 is a superset of s1</a:t>
            </a:r>
          </a:p>
          <a:p>
            <a:r>
              <a:rPr lang="en-US" altLang="en-US" sz="2000" b="1" dirty="0">
                <a:latin typeface="Courier New" pitchFamily="49" charset="0"/>
              </a:rPr>
              <a:t>True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endParaRPr lang="en-US" alt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52214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5400" dirty="0"/>
              <a:t>Comparison Operators</a:t>
            </a:r>
            <a:endParaRPr lang="en-US" sz="54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9DF24-EFB9-4E78-A668-896252EE450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571500" y="1143000"/>
            <a:ext cx="83439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Note that it makes no sense to compare the sets using the conventional comparison operators (&gt;, &gt;=, &lt;=, &lt;), because the elements in a set are not ordered.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However, these operators have special meaning when used for sets. </a:t>
            </a:r>
          </a:p>
          <a:p>
            <a:r>
              <a:rPr lang="en-US" altLang="en-US" sz="2800" dirty="0"/>
              <a:t>s1 &gt; s2 returns true is s1 is a proper </a:t>
            </a:r>
            <a:r>
              <a:rPr lang="en-US" altLang="en-US" sz="2800" dirty="0">
                <a:solidFill>
                  <a:srgbClr val="FF0000"/>
                </a:solidFill>
              </a:rPr>
              <a:t>superset</a:t>
            </a:r>
            <a:r>
              <a:rPr lang="en-US" altLang="en-US" sz="2800" dirty="0"/>
              <a:t> of s2.</a:t>
            </a:r>
          </a:p>
          <a:p>
            <a:endParaRPr lang="en-US" altLang="en-US" sz="2800" dirty="0"/>
          </a:p>
          <a:p>
            <a:r>
              <a:rPr lang="en-US" altLang="en-US" sz="2800" dirty="0"/>
              <a:t>s1 &gt;= s2 returns true is s1 is a superset of s2.</a:t>
            </a:r>
          </a:p>
          <a:p>
            <a:endParaRPr lang="en-US" altLang="en-US" sz="2800" dirty="0"/>
          </a:p>
          <a:p>
            <a:r>
              <a:rPr lang="en-US" altLang="en-US" sz="2800" dirty="0"/>
              <a:t>s1 &lt; s2 returns true is s1 is a proper subset of s2.</a:t>
            </a:r>
          </a:p>
          <a:p>
            <a:endParaRPr lang="en-US" altLang="en-US" sz="2800" dirty="0"/>
          </a:p>
          <a:p>
            <a:r>
              <a:rPr lang="en-US" altLang="en-US" sz="2800" dirty="0"/>
              <a:t>s1 &lt;= s2 returns true is s1 is a subset of s2.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92964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/>
              <a:t>Set Operations (union, |) </a:t>
            </a:r>
            <a:br>
              <a:rPr lang="en-US" sz="4000" dirty="0"/>
            </a:br>
            <a:r>
              <a:rPr lang="en-US" sz="4000" dirty="0"/>
              <a:t>(intersection, &amp;) (difference, -)</a:t>
            </a:r>
            <a:endParaRPr lang="en-US" sz="40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B053D-2E45-450F-AA0E-086632CB24F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914400" y="1295400"/>
            <a:ext cx="8077200" cy="53340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s2 = {1, 3, 5}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s1.union(s2) </a:t>
            </a:r>
          </a:p>
          <a:p>
            <a:r>
              <a:rPr lang="en-US" altLang="en-US" sz="2000" b="1" dirty="0">
                <a:latin typeface="Courier New" pitchFamily="49" charset="0"/>
              </a:rPr>
              <a:t>{1, 2, 3, 4, 5}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sz="2000" b="1" dirty="0">
                <a:latin typeface="Courier New" pitchFamily="49" charset="0"/>
              </a:rPr>
              <a:t># same with: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 | s2</a:t>
            </a:r>
          </a:p>
          <a:p>
            <a:r>
              <a:rPr lang="en-US" altLang="en-US" sz="2000" b="1" dirty="0">
                <a:latin typeface="Courier New" pitchFamily="49" charset="0"/>
              </a:rPr>
              <a:t>{1, 2, 3, 4, 5}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sz="2000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s2 = {1, 3, 5}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s1.intersection(s2) </a:t>
            </a:r>
          </a:p>
          <a:p>
            <a:r>
              <a:rPr lang="en-US" altLang="en-US" sz="2000" b="1" dirty="0">
                <a:latin typeface="Courier New" pitchFamily="49" charset="0"/>
              </a:rPr>
              <a:t>{1}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sz="2000" b="1" dirty="0">
                <a:latin typeface="Courier New" pitchFamily="49" charset="0"/>
              </a:rPr>
              <a:t># same with: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 &amp; s2</a:t>
            </a:r>
          </a:p>
          <a:p>
            <a:r>
              <a:rPr lang="en-US" altLang="en-US" sz="2000" b="1" dirty="0">
                <a:latin typeface="Courier New" pitchFamily="49" charset="0"/>
              </a:rPr>
              <a:t>{1}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endParaRPr lang="en-US" altLang="en-US" sz="4000" b="1" dirty="0">
              <a:latin typeface="Courier New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AA33B6-CB0F-40B6-AE5F-B2EF566BE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5951" y="1447800"/>
            <a:ext cx="4005649" cy="50292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b="1" dirty="0">
                <a:latin typeface="Courier New" pitchFamily="49" charset="0"/>
              </a:rPr>
              <a:t>&gt;&gt;&gt; s2 = {1, 3, 5}</a:t>
            </a:r>
          </a:p>
          <a:p>
            <a:r>
              <a:rPr lang="en-US" altLang="en-US" b="1" dirty="0">
                <a:latin typeface="Courier New" pitchFamily="49" charset="0"/>
              </a:rPr>
              <a:t>&gt;&gt;&gt; s1.difference(s2) </a:t>
            </a:r>
          </a:p>
          <a:p>
            <a:r>
              <a:rPr lang="en-US" altLang="en-US" b="1" dirty="0">
                <a:latin typeface="Courier New" pitchFamily="49" charset="0"/>
              </a:rPr>
              <a:t>{2, 4}</a:t>
            </a:r>
          </a:p>
          <a:p>
            <a:endParaRPr lang="en-US" altLang="en-US" b="1" dirty="0">
              <a:latin typeface="Courier New" pitchFamily="49" charset="0"/>
            </a:endParaRPr>
          </a:p>
          <a:p>
            <a:r>
              <a:rPr lang="en-US" altLang="en-US" b="1" dirty="0">
                <a:latin typeface="Courier New" pitchFamily="49" charset="0"/>
              </a:rPr>
              <a:t>&gt;&gt;&gt; s1 - s2</a:t>
            </a:r>
          </a:p>
          <a:p>
            <a:r>
              <a:rPr lang="en-US" altLang="en-US" b="1" dirty="0">
                <a:latin typeface="Courier New" pitchFamily="49" charset="0"/>
              </a:rPr>
              <a:t>{2, 4}</a:t>
            </a:r>
          </a:p>
          <a:p>
            <a:endParaRPr lang="en-US" altLang="en-US" sz="4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81100"/>
            <a:ext cx="8077200" cy="44958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Operating System Interface: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Return the current working directory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os.getcwd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'C:\\Python35'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Run the command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today') 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8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610600" cy="4495800"/>
          </a:xfrm>
          <a:noFill/>
        </p:spPr>
        <p:txBody>
          <a:bodyPr/>
          <a:lstStyle/>
          <a:p>
            <a:r>
              <a:rPr lang="en-US" sz="3600" dirty="0"/>
              <a:t>Operating System Interface: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shutil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data.db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archive.db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archive.db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shutil.move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('/build/executables',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installdir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installdir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3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8764"/>
            <a:ext cx="8261350" cy="701675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Classes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7D862-9DC6-4AC6-AD5D-A638BAE5359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685800" y="1116211"/>
            <a:ext cx="8382000" cy="5337175"/>
          </a:xfrm>
          <a:prstGeom prst="rect">
            <a:avLst/>
          </a:prstGeom>
        </p:spPr>
        <p:txBody>
          <a:bodyPr>
            <a:no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 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Construct a circle object 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radius = 1):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2 *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radius):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"Circle: radius=" + str(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hlinkClick r:id="rId3"/>
              </a:rPr>
              <a:t>https://www.python-course.eu/python3_magic_methods.php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610600" cy="44958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Mathematics: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(['apple', 'pear', 'banana'])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sampling without replacement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random.sample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(range(100), 10)  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[30, 83, 16, 4, 8, 81, 41, 50, 18, 33]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# random float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0.17970987693706186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94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4119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8534400" cy="44958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Mathematics: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import statistics</a:t>
            </a:r>
          </a:p>
          <a:p>
            <a:pPr marL="0" indent="0">
              <a:buNone/>
            </a:pP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data = [2.75, 1.75, 1.25, 0.25, 0.5, 1.25, 3.5]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statistics.mean(data)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1.6071428571428572</a:t>
            </a:r>
          </a:p>
          <a:p>
            <a:pPr marL="0" indent="0">
              <a:buNone/>
            </a:pP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statistics.median(data)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1.25</a:t>
            </a:r>
          </a:p>
          <a:p>
            <a:pPr marL="0" indent="0">
              <a:buNone/>
            </a:pP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statistics.variance(data)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1.3720238095238095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8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332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686800" cy="4495800"/>
          </a:xfrm>
          <a:noFill/>
        </p:spPr>
        <p:txBody>
          <a:bodyPr/>
          <a:lstStyle/>
          <a:p>
            <a:r>
              <a:rPr lang="en-US" sz="3600" dirty="0"/>
              <a:t>Internet Access: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with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('http://www.cs.stonybrook.edu') as response: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line in response: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print(line)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8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332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763000" cy="44958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Dates and Times: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datetime import date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now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date.today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now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birthday = date(2000, 5, 23)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age = now - birthday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age.days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8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60263" y="21332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610600" cy="4495800"/>
          </a:xfrm>
          <a:noFill/>
        </p:spPr>
        <p:txBody>
          <a:bodyPr>
            <a:normAutofit lnSpcReduction="10000"/>
          </a:bodyPr>
          <a:lstStyle/>
          <a:p>
            <a:r>
              <a:rPr lang="en-US" sz="3600" dirty="0"/>
              <a:t>Data Compression: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archiving and compression’</a:t>
            </a:r>
          </a:p>
          <a:p>
            <a:pPr marL="0" indent="0">
              <a:buNone/>
            </a:pPr>
            <a:r>
              <a:rPr lang="en-US" sz="2400" b="1" dirty="0"/>
              <a:t># A prefix of 'b' means that the chars are encoded in byte type</a:t>
            </a:r>
          </a:p>
          <a:p>
            <a:pPr marL="0" indent="0">
              <a:buNone/>
            </a:pPr>
            <a:r>
              <a:rPr lang="en-US" sz="2400" b="1" dirty="0"/>
              <a:t># may only contain ASCII characters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zlib.compress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zlib.decompress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archiving and compression'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8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371" y="41927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686800" cy="44958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Testing: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comprehensive set of tests to be maintained in a separate file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TestStatisticalFunctions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test_average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(average([20, 30, 70]), 40.0)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(round(average([1, 5, 7]), 1), 4.3)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with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self.assertRaises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average([])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with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self.assertRaises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average(20, 30, 70)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unittest.main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1" dirty="0"/>
              <a:t>  # Calling from the command line invokes all tests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85" y="38030"/>
            <a:ext cx="7772400" cy="1428750"/>
          </a:xfrm>
          <a:noFill/>
        </p:spPr>
        <p:txBody>
          <a:bodyPr/>
          <a:lstStyle/>
          <a:p>
            <a:r>
              <a:rPr lang="en-US" altLang="en-US" sz="6600" dirty="0"/>
              <a:t>What else?</a:t>
            </a:r>
            <a:endParaRPr lang="en-US" altLang="en-US" sz="6600" b="1" dirty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374650" y="990600"/>
            <a:ext cx="8769350" cy="4495800"/>
          </a:xfrm>
          <a:noFill/>
        </p:spPr>
        <p:txBody>
          <a:bodyPr/>
          <a:lstStyle/>
          <a:p>
            <a:r>
              <a:rPr lang="en-US" altLang="en-US" sz="2800" dirty="0"/>
              <a:t>Lots:</a:t>
            </a:r>
          </a:p>
          <a:p>
            <a:pPr lvl="1"/>
            <a:r>
              <a:rPr lang="en-US" altLang="en-US" dirty="0"/>
              <a:t> The Python Standard Library: built-in functions, collections, and many modules: </a:t>
            </a:r>
            <a:r>
              <a:rPr lang="en-US" altLang="en-US" dirty="0">
                <a:hlinkClick r:id="rId2"/>
              </a:rPr>
              <a:t>https://docs.python.org/3/library/index.html#library-index</a:t>
            </a:r>
            <a:r>
              <a:rPr lang="en-US" altLang="en-US" dirty="0"/>
              <a:t>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Installing Python Modules: pip, virtual environments </a:t>
            </a:r>
            <a:r>
              <a:rPr lang="en-US" altLang="en-US" dirty="0">
                <a:hlinkClick r:id="rId3"/>
              </a:rPr>
              <a:t>https://docs.python.org/3/installing/index.html#installing-index</a:t>
            </a:r>
            <a:r>
              <a:rPr lang="en-US" altLang="en-US" dirty="0"/>
              <a:t> </a:t>
            </a:r>
          </a:p>
          <a:p>
            <a:pPr lvl="1"/>
            <a:endParaRPr lang="en-US"/>
          </a:p>
          <a:p>
            <a:pPr lvl="1"/>
            <a:r>
              <a:rPr lang="en-US"/>
              <a:t>The </a:t>
            </a:r>
            <a:r>
              <a:rPr lang="en-US" dirty="0"/>
              <a:t>Python Language Reference: the syntax and “core semantics”</a:t>
            </a:r>
          </a:p>
          <a:p>
            <a:pPr marL="274638" lvl="1" indent="0">
              <a:buNone/>
            </a:pPr>
            <a:r>
              <a:rPr lang="en-US" dirty="0"/>
              <a:t>   </a:t>
            </a:r>
            <a:r>
              <a:rPr lang="en-US" dirty="0">
                <a:hlinkClick r:id="rId4"/>
              </a:rPr>
              <a:t>https://docs.python.org/3/reference/index.html#reference-index</a:t>
            </a:r>
            <a:r>
              <a:rPr lang="en-US" dirty="0"/>
              <a:t> </a:t>
            </a:r>
          </a:p>
          <a:p>
            <a:pPr lvl="1"/>
            <a:endParaRPr lang="en-US" alt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8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5011"/>
            <a:ext cx="8261350" cy="855663"/>
          </a:xfrm>
        </p:spPr>
        <p:txBody>
          <a:bodyPr>
            <a:normAutofit fontScale="90000"/>
          </a:bodyPr>
          <a:lstStyle/>
          <a:p>
            <a:r>
              <a:rPr lang="en-US" altLang="en-US" sz="6000" dirty="0"/>
              <a:t>Python GUIs with </a:t>
            </a:r>
            <a:r>
              <a:rPr lang="en-US" altLang="en-US" sz="6000" dirty="0" err="1"/>
              <a:t>tkinter</a:t>
            </a:r>
            <a:endParaRPr lang="en-US" altLang="en-US" sz="60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1722F-778B-4B03-A501-1295A09D873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7351" name="Text Box 6"/>
          <p:cNvSpPr txBox="1">
            <a:spLocks noChangeArrowheads="1"/>
          </p:cNvSpPr>
          <p:nvPr/>
        </p:nvSpPr>
        <p:spPr bwMode="auto">
          <a:xfrm>
            <a:off x="577850" y="855663"/>
            <a:ext cx="9023350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* # Import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Create a root window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label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label = Label(root, text = "Welcome to Python")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button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= Button(root, text = "Click Me")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label.pack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Display the label in the window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Display the button in the window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Create an event loop</a:t>
            </a:r>
          </a:p>
        </p:txBody>
      </p:sp>
      <p:pic>
        <p:nvPicPr>
          <p:cNvPr id="573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341" y="853604"/>
            <a:ext cx="2460334" cy="171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615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000" dirty="0"/>
              <a:t>Binary Search</a:t>
            </a:r>
            <a:endParaRPr lang="en-US" sz="6000" u="sng" dirty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23404"/>
            <a:ext cx="8312150" cy="5638467"/>
          </a:xfrm>
          <a:noFill/>
        </p:spPr>
        <p:txBody>
          <a:bodyPr wrap="square">
            <a:spAutoFit/>
          </a:bodyPr>
          <a:lstStyle/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Use binary search to find the key in the list 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key):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low = 0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high =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- 1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high &gt;= low: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mid = (low + high) // 2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key &lt;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[mid]: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high = mid - 1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 ==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[mid]: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mid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low = mid + 1</a:t>
            </a:r>
          </a:p>
          <a:p>
            <a:pPr marL="0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Now high &lt; low, key not found  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-low - 1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445CF-CDC4-48C2-A859-EED9779C0CDA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8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7272"/>
            <a:ext cx="8337550" cy="855663"/>
          </a:xfrm>
        </p:spPr>
        <p:txBody>
          <a:bodyPr>
            <a:normAutofit fontScale="90000"/>
          </a:bodyPr>
          <a:lstStyle/>
          <a:p>
            <a:r>
              <a:rPr lang="en-US" altLang="en-US" sz="6000" dirty="0"/>
              <a:t>Selection Sort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90803-698D-4C20-807C-880AB5EB8DC1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609600" y="914400"/>
            <a:ext cx="8991600" cy="5278438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defRPr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- 1):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Find the minimum in the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)-1]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[j]: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j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Swap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with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if necessary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i: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9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78150-56F3-4F08-BA34-3E711AB4855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625027" y="207962"/>
            <a:ext cx="8976173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Circle import Circle</a:t>
            </a:r>
          </a:p>
          <a:p>
            <a:pPr>
              <a:spcBef>
                <a:spcPts val="0"/>
              </a:spcBef>
              <a:defRPr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Create a circle with radius 1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circle1 = Circle()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area of the circle of radius", circle1.radius, 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"is", circle1.getArea())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Create a circle with radius 25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circle2 = Circle(25)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area of the circle of radius", circle2.radius, 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"is", circle2.getArea())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Create a circle with radius 125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circle3 = Circle(125)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area of the circle of radius", circle3.radius, 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"is", circle3.getArea())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Modify circle radius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circle2.radius = 100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area of the circle of radius", circle2.radius, 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"is", circle2.getArea())</a:t>
            </a:r>
          </a:p>
          <a:p>
            <a:pPr>
              <a:spcBef>
                <a:spcPts val="0"/>
              </a:spcBef>
              <a:defRPr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 # Call the main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AE78B-F472-48B6-AD67-4994E0F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28742"/>
            <a:ext cx="280397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Circle()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crcle.setRadius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1466"/>
            <a:ext cx="8915400" cy="4495800"/>
          </a:xfrm>
          <a:noFill/>
        </p:spPr>
        <p:txBody>
          <a:bodyPr/>
          <a:lstStyle/>
          <a:p>
            <a:r>
              <a:rPr lang="en-US" sz="3600" dirty="0"/>
              <a:t>String Pattern Matching Interface: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re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re.findall(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r’f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[a-z]*',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'which foot or hand fell fastest')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['foot', 'fell', 'fastest']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65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27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Lambda Expressions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915400" cy="4495800"/>
          </a:xfrm>
          <a:noFill/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3500" dirty="0"/>
              <a:t>Small anonymous functions</a:t>
            </a:r>
          </a:p>
          <a:p>
            <a:pPr lvl="1"/>
            <a:r>
              <a:rPr lang="en-US" sz="3000" i="0" dirty="0"/>
              <a:t> a function can return a function 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2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make_incrementor</a:t>
            </a: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...     return </a:t>
            </a:r>
            <a:r>
              <a:rPr lang="en-US" sz="22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x: x + n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 = </a:t>
            </a:r>
            <a:r>
              <a:rPr lang="en-US" sz="22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make_incrementor</a:t>
            </a: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f(0)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f(1)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endParaRPr lang="en-US" altLang="en-US" sz="35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8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325"/>
            <a:ext cx="8915400" cy="701675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Adding fields to Objects dynamically 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C0EB4-1D29-4E4F-AA66-26B34867C61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703906" y="914400"/>
            <a:ext cx="9144000" cy="558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Employee: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pass    #null operation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an empty employee record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john = Employee() 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Add the fields of the record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john.name = 'John Doe'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john.dept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'computer lab'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john.salary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</p:txBody>
      </p:sp>
    </p:spTree>
    <p:extLst>
      <p:ext uri="{BB962C8B-B14F-4D97-AF65-F5344CB8AC3E}">
        <p14:creationId xmlns:p14="http://schemas.microsoft.com/office/powerpoint/2010/main" val="3197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325"/>
            <a:ext cx="7880350" cy="701675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Exceptions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32C26-1660-482D-8652-58A30608D49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A3753F-9F03-47F2-B4F5-4F85790E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58190"/>
            <a:ext cx="8305800" cy="59093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Construct a circle object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radius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"Negative radius"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__str__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"Circle: radius="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Circle()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crcle.setRadius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35012"/>
          </a:xfrm>
        </p:spPr>
        <p:txBody>
          <a:bodyPr>
            <a:normAutofit fontScale="90000"/>
          </a:bodyPr>
          <a:lstStyle/>
          <a:p>
            <a:r>
              <a:rPr lang="en-US" altLang="en-US" sz="6000" dirty="0"/>
              <a:t>Write/Read in/from File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753762" y="1155134"/>
            <a:ext cx="79248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 write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 = open("a.txt", "w")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w.write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("de")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w.close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 read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 = open("a.txt", "r")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r: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print(line)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r.close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9D663-55A4-4C71-B306-D1F204308C8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811" y="477083"/>
            <a:ext cx="86106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600" dirty="0"/>
              <a:t>Tuples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4DF07-B35A-4D0F-9C27-E8C1C95CFB7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751703" y="1524000"/>
            <a:ext cx="8077200" cy="42473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t1 = ()</a:t>
            </a:r>
            <a:r>
              <a:rPr lang="en-US" altLang="en-US" sz="3000" dirty="0"/>
              <a:t> # Create an empty tuple</a:t>
            </a:r>
          </a:p>
          <a:p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t2=(1,3,5)</a:t>
            </a:r>
            <a:r>
              <a:rPr lang="en-US" altLang="en-US" sz="3000" dirty="0"/>
              <a:t> # Create a set with three elements</a:t>
            </a:r>
          </a:p>
          <a:p>
            <a:r>
              <a:rPr lang="en-US" altLang="en-US" sz="3000" dirty="0"/>
              <a:t># Create a tuple from a list</a:t>
            </a:r>
          </a:p>
          <a:p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tuple(</a:t>
            </a:r>
            <a:r>
              <a:rPr lang="en-US" altLang="en-US" sz="3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[2*x for x in range(1,5)]</a:t>
            </a: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3000" dirty="0"/>
              <a:t> </a:t>
            </a:r>
          </a:p>
          <a:p>
            <a:r>
              <a:rPr lang="en-US" altLang="en-US" sz="3000" dirty="0"/>
              <a:t># Create a tuple from a string</a:t>
            </a:r>
          </a:p>
          <a:p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tuple("</a:t>
            </a:r>
            <a:r>
              <a:rPr lang="en-US" alt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abac</a:t>
            </a: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altLang="en-US" sz="3000" dirty="0"/>
              <a:t> # t4 is ['a', 'b', 'a', 'c']</a:t>
            </a:r>
          </a:p>
          <a:p>
            <a:endParaRPr lang="en-US" alt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000" dirty="0"/>
              <a:t>Tuples vs. lists: you cannot modify a tuple! 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87" y="249932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List Comprehensions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549965" y="1371600"/>
            <a:ext cx="8386030" cy="44958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List comprehensions are a concise way to create lists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[x**2 for x in range(10)]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squares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3600" dirty="0">
                <a:solidFill>
                  <a:srgbClr val="FF0000"/>
                </a:solidFill>
              </a:rPr>
              <a:t>same with: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squares = []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x in range(10):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squares.append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(x**2)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3600" dirty="0"/>
              <a:t>but shorter</a:t>
            </a:r>
          </a:p>
          <a:p>
            <a:endParaRPr lang="en-US" altLang="en-US" sz="36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371" y="1524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List Comprehensions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529371" y="1295400"/>
            <a:ext cx="8763000" cy="4495800"/>
          </a:xfrm>
          <a:noFill/>
        </p:spPr>
        <p:txBody>
          <a:bodyPr>
            <a:normAutofit/>
          </a:bodyPr>
          <a:lstStyle/>
          <a:p>
            <a:pPr marL="319088" lvl="1" indent="0">
              <a:buNone/>
            </a:pPr>
            <a:r>
              <a:rPr lang="en-US" sz="2400" b="1" i="0" dirty="0"/>
              <a:t>&gt;&gt;&gt; </a:t>
            </a:r>
            <a:r>
              <a:rPr lang="en-US" sz="2400" b="1" i="0" dirty="0" err="1"/>
              <a:t>vec</a:t>
            </a:r>
            <a:r>
              <a:rPr lang="en-US" sz="2400" b="1" i="0" dirty="0"/>
              <a:t> = [-4, -2, 0, 2, 4]</a:t>
            </a:r>
          </a:p>
          <a:p>
            <a:pPr marL="319088" lvl="1" indent="0">
              <a:buNone/>
            </a:pPr>
            <a:r>
              <a:rPr lang="en-US" sz="2400" b="1" i="0" dirty="0"/>
              <a:t># create a new list with the values doubled</a:t>
            </a:r>
          </a:p>
          <a:p>
            <a:pPr marL="319088" lvl="1" indent="0">
              <a:buNone/>
            </a:pPr>
            <a:r>
              <a:rPr lang="en-US" sz="2400" b="1" i="0" dirty="0"/>
              <a:t>&gt;&gt;&gt; </a:t>
            </a:r>
            <a:r>
              <a:rPr lang="en-US" sz="2400" b="1" i="0" dirty="0">
                <a:solidFill>
                  <a:srgbClr val="FF0000"/>
                </a:solidFill>
              </a:rPr>
              <a:t>[x*2 for x in </a:t>
            </a:r>
            <a:r>
              <a:rPr lang="en-US" sz="2400" b="1" i="0" dirty="0" err="1">
                <a:solidFill>
                  <a:srgbClr val="FF0000"/>
                </a:solidFill>
              </a:rPr>
              <a:t>vec</a:t>
            </a:r>
            <a:r>
              <a:rPr lang="en-US" sz="2400" b="1" i="0" dirty="0">
                <a:solidFill>
                  <a:srgbClr val="FF0000"/>
                </a:solidFill>
              </a:rPr>
              <a:t>]</a:t>
            </a:r>
          </a:p>
          <a:p>
            <a:pPr marL="319088" lvl="1" indent="0">
              <a:buNone/>
            </a:pPr>
            <a:r>
              <a:rPr lang="en-US" sz="2400" b="1" i="0" dirty="0"/>
              <a:t>[-8, -4, 0, 4, 8]</a:t>
            </a:r>
          </a:p>
          <a:p>
            <a:pPr marL="319088" lvl="1" indent="0">
              <a:buNone/>
            </a:pPr>
            <a:r>
              <a:rPr lang="en-US" sz="2400" b="1" i="0" dirty="0"/>
              <a:t># filter the list to exclude negative numbers</a:t>
            </a:r>
          </a:p>
          <a:p>
            <a:pPr marL="319088" lvl="1" indent="0">
              <a:buNone/>
            </a:pPr>
            <a:r>
              <a:rPr lang="en-US" sz="2400" b="1" i="0" dirty="0"/>
              <a:t>&gt;&gt;&gt; </a:t>
            </a:r>
            <a:r>
              <a:rPr lang="en-US" sz="2400" b="1" i="0" dirty="0">
                <a:solidFill>
                  <a:srgbClr val="FF0000"/>
                </a:solidFill>
              </a:rPr>
              <a:t>[x for x in </a:t>
            </a:r>
            <a:r>
              <a:rPr lang="en-US" sz="2400" b="1" i="0" dirty="0" err="1">
                <a:solidFill>
                  <a:srgbClr val="FF0000"/>
                </a:solidFill>
              </a:rPr>
              <a:t>vec</a:t>
            </a:r>
            <a:r>
              <a:rPr lang="en-US" sz="2400" b="1" i="0" dirty="0">
                <a:solidFill>
                  <a:srgbClr val="FF0000"/>
                </a:solidFill>
              </a:rPr>
              <a:t> </a:t>
            </a:r>
            <a:r>
              <a:rPr lang="en-US" sz="2400" b="1" i="0" dirty="0">
                <a:solidFill>
                  <a:srgbClr val="0070C0"/>
                </a:solidFill>
              </a:rPr>
              <a:t>if x &gt;= 0</a:t>
            </a:r>
            <a:r>
              <a:rPr lang="en-US" sz="2400" b="1" i="0" dirty="0">
                <a:solidFill>
                  <a:srgbClr val="FF0000"/>
                </a:solidFill>
              </a:rPr>
              <a:t>]</a:t>
            </a:r>
          </a:p>
          <a:p>
            <a:pPr marL="319088" lvl="1" indent="0">
              <a:buNone/>
            </a:pPr>
            <a:r>
              <a:rPr lang="en-US" sz="2400" b="1" i="0" dirty="0"/>
              <a:t>[0, 2, 4]</a:t>
            </a:r>
          </a:p>
          <a:p>
            <a:pPr marL="319088" lvl="1" indent="0">
              <a:buNone/>
            </a:pPr>
            <a:r>
              <a:rPr lang="en-US" sz="2400" b="1" i="0" dirty="0"/>
              <a:t># apply a function to all the elements</a:t>
            </a:r>
          </a:p>
          <a:p>
            <a:pPr marL="319088" lvl="1" indent="0">
              <a:buNone/>
            </a:pPr>
            <a:r>
              <a:rPr lang="en-US" sz="2400" b="1" i="0" dirty="0"/>
              <a:t>&gt;&gt;&gt; [abs(x) for x in </a:t>
            </a:r>
            <a:r>
              <a:rPr lang="en-US" sz="2400" b="1" i="0" dirty="0" err="1"/>
              <a:t>vec</a:t>
            </a:r>
            <a:r>
              <a:rPr lang="en-US" sz="2400" b="1" i="0" dirty="0"/>
              <a:t>]</a:t>
            </a:r>
          </a:p>
          <a:p>
            <a:pPr marL="319088" lvl="1" indent="0">
              <a:buNone/>
            </a:pPr>
            <a:r>
              <a:rPr lang="en-US" sz="2400" b="1" i="0" dirty="0"/>
              <a:t>[4, 2, 0, 2, 4]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06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8949</TotalTime>
  <Words>2180</Words>
  <Application>Microsoft Office PowerPoint</Application>
  <PresentationFormat>On-screen Show (4:3)</PresentationFormat>
  <Paragraphs>398</Paragraphs>
  <Slides>31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  <vt:variant>
        <vt:lpstr>Custom Shows</vt:lpstr>
      </vt:variant>
      <vt:variant>
        <vt:i4>1</vt:i4>
      </vt:variant>
    </vt:vector>
  </HeadingPairs>
  <TitlesOfParts>
    <vt:vector size="39" baseType="lpstr">
      <vt:lpstr>Arial</vt:lpstr>
      <vt:lpstr>Book Antiqua</vt:lpstr>
      <vt:lpstr>Courier New</vt:lpstr>
      <vt:lpstr>Franklin Gothic Book</vt:lpstr>
      <vt:lpstr>Times New Roman</vt:lpstr>
      <vt:lpstr>Wingdings 2</vt:lpstr>
      <vt:lpstr>Crop</vt:lpstr>
      <vt:lpstr>Python</vt:lpstr>
      <vt:lpstr>Classes</vt:lpstr>
      <vt:lpstr>PowerPoint Presentation</vt:lpstr>
      <vt:lpstr>Adding fields to Objects dynamically </vt:lpstr>
      <vt:lpstr>Exceptions</vt:lpstr>
      <vt:lpstr>Write/Read in/from File</vt:lpstr>
      <vt:lpstr>Tuples</vt:lpstr>
      <vt:lpstr>List Comprehensions</vt:lpstr>
      <vt:lpstr>List Comprehensions</vt:lpstr>
      <vt:lpstr>List Comprehensions</vt:lpstr>
      <vt:lpstr>List Comprehensions</vt:lpstr>
      <vt:lpstr>List Comprehensions</vt:lpstr>
      <vt:lpstr>Sets</vt:lpstr>
      <vt:lpstr>Manipulating and Accessing Sets</vt:lpstr>
      <vt:lpstr>Equality Test, Subset and Superset</vt:lpstr>
      <vt:lpstr>Comparison Operators</vt:lpstr>
      <vt:lpstr>Set Operations (union, |)  (intersection, &amp;) (difference, -)</vt:lpstr>
      <vt:lpstr>Standard Library</vt:lpstr>
      <vt:lpstr>Standard Library</vt:lpstr>
      <vt:lpstr>Standard Library</vt:lpstr>
      <vt:lpstr>Standard Library</vt:lpstr>
      <vt:lpstr>Standard Library</vt:lpstr>
      <vt:lpstr>Standard Library</vt:lpstr>
      <vt:lpstr>Standard Library</vt:lpstr>
      <vt:lpstr>Standard Library</vt:lpstr>
      <vt:lpstr>What else?</vt:lpstr>
      <vt:lpstr>Python GUIs with tkinter</vt:lpstr>
      <vt:lpstr>Binary Search</vt:lpstr>
      <vt:lpstr>Selection Sort</vt:lpstr>
      <vt:lpstr>Standard Library</vt:lpstr>
      <vt:lpstr>Lambda Expressions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Paul Fodor</dc:creator>
  <cp:lastModifiedBy>Pravin Pawar</cp:lastModifiedBy>
  <cp:revision>430</cp:revision>
  <cp:lastPrinted>2013-01-29T23:44:17Z</cp:lastPrinted>
  <dcterms:created xsi:type="dcterms:W3CDTF">1995-06-10T17:31:50Z</dcterms:created>
  <dcterms:modified xsi:type="dcterms:W3CDTF">2019-04-09T07:52:26Z</dcterms:modified>
</cp:coreProperties>
</file>