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678" r:id="rId1"/>
  </p:sldMasterIdLst>
  <p:notesMasterIdLst>
    <p:notesMasterId r:id="rId25"/>
  </p:notesMasterIdLst>
  <p:sldIdLst>
    <p:sldId id="443" r:id="rId2"/>
    <p:sldId id="584" r:id="rId3"/>
    <p:sldId id="618" r:id="rId4"/>
    <p:sldId id="619" r:id="rId5"/>
    <p:sldId id="620" r:id="rId6"/>
    <p:sldId id="621" r:id="rId7"/>
    <p:sldId id="622" r:id="rId8"/>
    <p:sldId id="623" r:id="rId9"/>
    <p:sldId id="632" r:id="rId10"/>
    <p:sldId id="634" r:id="rId11"/>
    <p:sldId id="624" r:id="rId12"/>
    <p:sldId id="625" r:id="rId13"/>
    <p:sldId id="626" r:id="rId14"/>
    <p:sldId id="608" r:id="rId15"/>
    <p:sldId id="586" r:id="rId16"/>
    <p:sldId id="605" r:id="rId17"/>
    <p:sldId id="610" r:id="rId18"/>
    <p:sldId id="617" r:id="rId19"/>
    <p:sldId id="627" r:id="rId20"/>
    <p:sldId id="613" r:id="rId21"/>
    <p:sldId id="611" r:id="rId22"/>
    <p:sldId id="630" r:id="rId23"/>
    <p:sldId id="631" r:id="rId24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5" autoAdjust="0"/>
  </p:normalViewPr>
  <p:slideViewPr>
    <p:cSldViewPr>
      <p:cViewPr varScale="1">
        <p:scale>
          <a:sx n="89" d="100"/>
          <a:sy n="89" d="100"/>
        </p:scale>
        <p:origin x="654" y="8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7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27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Liang, Introduction to Ja∨a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F5255-62BC-409F-B4F2-48BDD3708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1EB50-AD59-42DE-998D-04067403A8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B151-2E02-41A1-B94B-62B5F8B85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C5510-1042-441C-B9BB-288344870D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247CD-D679-45F7-8571-2A8DBE5453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D5DB6-568F-4806-B77E-5D80E2FA5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56300-E43B-495D-A899-5A7B95C2F8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39446-2BC2-442B-9422-D689FC59E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28C0E-B778-4AA2-92F3-3DF7865832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E1B030-3B6C-4AF1-AE2C-7E9069DBDF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3C8A8-ADE9-4F57-BBE7-5C2A019DA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9486D9-36F7-4DC2-A10C-4C4DE473D3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307-F18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ctrTitle"/>
          </p:nvPr>
        </p:nvSpPr>
        <p:spPr>
          <a:xfrm>
            <a:off x="152400" y="1506538"/>
            <a:ext cx="8839200" cy="1470025"/>
          </a:xfrm>
        </p:spPr>
        <p:txBody>
          <a:bodyPr/>
          <a:lstStyle/>
          <a:p>
            <a:r>
              <a:rPr altLang="en-US" sz="9600" dirty="0"/>
              <a:t>SML</a:t>
            </a:r>
          </a:p>
        </p:txBody>
      </p:sp>
      <p:sp>
        <p:nvSpPr>
          <p:cNvPr id="9218" name="Subtitle 1"/>
          <p:cNvSpPr>
            <a:spLocks noGrp="1"/>
          </p:cNvSpPr>
          <p:nvPr>
            <p:ph type="subTitle" idx="1"/>
          </p:nvPr>
        </p:nvSpPr>
        <p:spPr>
          <a:xfrm>
            <a:off x="825038" y="4495799"/>
            <a:ext cx="7543800" cy="1102821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dirty="0"/>
              <a:t>CSE 216 –Programming Abstractions</a:t>
            </a:r>
          </a:p>
          <a:p>
            <a:pPr eaLnBrk="1" hangingPunct="1"/>
            <a:r>
              <a:rPr lang="en-US" altLang="en-US" dirty="0">
                <a:hlinkClick r:id="rId2"/>
              </a:rPr>
              <a:t>https://ppawar.github.io/CSE216-S19/index.html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Slides courtesy: </a:t>
            </a:r>
          </a:p>
          <a:p>
            <a:pPr eaLnBrk="1" hangingPunct="1"/>
            <a:r>
              <a:rPr lang="en-US" altLang="en-US" dirty="0"/>
              <a:t>Dr. Paul Fodor</a:t>
            </a:r>
          </a:p>
          <a:p>
            <a:pPr eaLnBrk="1" hangingPunct="1"/>
            <a:r>
              <a:rPr lang="en-US" altLang="en-US" dirty="0"/>
              <a:t>Stony Brook University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F2D93-3F77-4355-93D6-55C3233F17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– equals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343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setEqual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(L1,L2) = 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subset(L1,L2)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subset(L2,L1);</a:t>
            </a:r>
          </a:p>
          <a:p>
            <a:pPr marL="0" indent="0"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setEqual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([1,5,7],[7,5,1,2]);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false *)</a:t>
            </a:r>
          </a:p>
          <a:p>
            <a:pPr marL="0" indent="0"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setEqual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([1,5,7],[7,5,1]);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true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D693-E416-42B7-9C88-724F42DB5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– minus patterns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458200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minus([],L2) =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minus(X::Xs,L2) =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member(X,L2)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then minus(Xs,L2)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 X::minus(Xs,L2);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minus([1,5,7,9],[2,3,5,10]);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[1,7,9] *)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DEDAA-703C-4506-92BF-7ACBBE3946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108204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- Cartesian product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(X,[]) =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(X,Y::Ys) = 		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(X,Y)::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(X,Ys);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(1,[2,3]);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[(1,2),(1,3)] *)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product([],L2) =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| product(X::Xs,L2) =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union(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(X,L2),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product(Xs,L2));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product([1,5,7,9],[2,3,5,10]);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[(1,2),(1,3),(1,5),(1,10),(5,2),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(5,3),(5,5),(5,10),(7,2),(7,3),...]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9CC20-BEED-4E4B-BE44-26D288AAF3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– </a:t>
            </a:r>
            <a:r>
              <a:rPr lang="en-US" altLang="en-US" sz="6600" dirty="0" err="1"/>
              <a:t>Powerset</a:t>
            </a:r>
            <a:r>
              <a:rPr lang="en-US" altLang="en-US" sz="6600" dirty="0"/>
              <a:t> 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610600" cy="4419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insert_all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(E,L) =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L=[] then []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(E::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 ::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insert_all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E,tl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(L));</a:t>
            </a:r>
          </a:p>
          <a:p>
            <a:pPr marL="0" indent="0"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insert_all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(1,[[],[2],[3],[2,3]]);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 [ [1], [1,2], [1,3], [1,2,3] ] *)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 =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L=[] then [[]]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 @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insert_all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(L),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(L)));</a:t>
            </a:r>
          </a:p>
          <a:p>
            <a:pPr marL="0" indent="0"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  <a:p>
            <a:pPr marL="0" indent="0"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([1,2,3]);</a:t>
            </a:r>
          </a:p>
          <a:p>
            <a:pPr marL="0" indent="0"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powerSet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([2,3]);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9CC20-BEED-4E4B-BE44-26D288AAF3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Records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 dirty="0"/>
              <a:t>Records are structured data types of heterogeneous elements that are labeled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{x=2, y=3};</a:t>
            </a:r>
          </a:p>
          <a:p>
            <a:r>
              <a:rPr lang="en-US" altLang="en-US" sz="2000" dirty="0"/>
              <a:t>The order does not matter: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{make="Toyota", model="Corolla", year=2017, color="silver"}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{model="Corolla", make="Toyota", color="silver", year=2017};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true : bool</a:t>
            </a:r>
          </a:p>
          <a:p>
            <a:pPr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first:string,last:string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age:int,balance:real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}:string =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first ^ " " ^ last;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(* ^ is the string concatenation operator *)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full_name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:{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age:int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balance:real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first:string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last:string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-&gt;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888B4-F58A-4618-8110-1E096407CEB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Higher-Order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382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In functional programming languages functions can be used in definitions of other, so-called higher-order, functions.</a:t>
            </a:r>
          </a:p>
          <a:p>
            <a:pPr lvl="1"/>
            <a:r>
              <a:rPr lang="en-US" altLang="en-US" dirty="0"/>
              <a:t>The following function,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altLang="en-US" dirty="0"/>
              <a:t>, applies its first argument (a function) to all elements in its second argument (a list of suitable type):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- fun map(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	 if (L=[]) then []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else f(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(L))::(map(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f,tl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(L)));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map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(’’a -&gt; ’b) * ’’a list -&gt; ’b list</a:t>
            </a:r>
          </a:p>
          <a:p>
            <a:pPr lvl="1">
              <a:buClr>
                <a:srgbClr val="D34817"/>
              </a:buClr>
            </a:pPr>
            <a:r>
              <a:rPr lang="en-US" altLang="en-US" dirty="0"/>
              <a:t>We may apply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altLang="en-US" dirty="0"/>
              <a:t> with any function as argument: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square(x) = 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x:int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)*x;</a:t>
            </a: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square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- map(square,[2,3,4]);</a:t>
            </a: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[4,9,16]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Higher-Order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1534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More map examples</a:t>
            </a:r>
          </a:p>
          <a:p>
            <a:pPr lvl="1"/>
            <a:r>
              <a:rPr lang="en-US" altLang="en-US" dirty="0"/>
              <a:t>Anonymous functions: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map(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x=&gt;x+1, [1,2,3,4,5]); 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[2,3,4,5,6]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(list) = map 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x=&gt;x+1, list);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 -&gt;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[1,2,3,4,5];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[2,3,4,5,6]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McCarthy's 91 function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r>
              <a:rPr lang="en-US" altLang="en-US" dirty="0"/>
              <a:t>McCarthy's 91 function: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fun mc91(n) = if n&gt;100 then n-10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else mc91(mc91(n+11)); 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mc91 =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map mc91 [101, 100, 99, 98, 97, 96];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[91,91,91,91,91,91]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Filter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Filter: keep in a list only the values that satisfy some logical condition/</a:t>
            </a:r>
            <a:r>
              <a:rPr lang="en-US" altLang="en-US" dirty="0" err="1"/>
              <a:t>boolean</a:t>
            </a:r>
            <a:r>
              <a:rPr lang="en-US" altLang="en-US" dirty="0"/>
              <a:t> function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fun filter(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f,l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if l=[] then []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else if f(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l)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then (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l)::(filter (f,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tl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l))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else filter(f,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tl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l);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filter =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: ('a -&gt; bool) * 'a list -&gt; 'a list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filter((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 =&gt; x&gt;0), [~1,0,1]);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[1]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Currying</a:t>
            </a:r>
            <a:endParaRPr lang="en-US" altLang="en-US" sz="6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534400" cy="4038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f(a)(b)(c)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a+b+c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-&gt; 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-&gt; 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OR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f a b c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a+b+c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inc1 = f(1);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inc1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inc1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-&gt; 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inc12 = inc1(2);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inc12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inc12(3);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6 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Definition by Patterns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In SML functions can also be defined via patterns.</a:t>
            </a:r>
          </a:p>
          <a:p>
            <a:r>
              <a:rPr lang="en-US" altLang="en-US" dirty="0"/>
              <a:t>The general form of such definitions is:</a:t>
            </a:r>
          </a:p>
          <a:p>
            <a:pPr>
              <a:buFont typeface="Wingdings 2" pitchFamily="18" charset="2"/>
              <a:buNone/>
            </a:pP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 &lt;identifier&gt;(&lt;pattern1&gt;) = &lt;expression1&gt;</a:t>
            </a:r>
          </a:p>
          <a:p>
            <a:pPr>
              <a:buFont typeface="Wingdings 2" pitchFamily="18" charset="2"/>
              <a:buNone/>
            </a:pP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&lt;identifier&gt;(&lt;pattern2&gt;) = &lt;expression2&gt;</a:t>
            </a:r>
          </a:p>
          <a:p>
            <a:pPr>
              <a:buFont typeface="Wingdings 2" pitchFamily="18" charset="2"/>
              <a:buNone/>
            </a:pP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...</a:t>
            </a:r>
          </a:p>
          <a:p>
            <a:pPr>
              <a:buFont typeface="Wingdings 2" pitchFamily="18" charset="2"/>
              <a:buNone/>
            </a:pP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 &lt;identifier&gt;(&lt;</a:t>
            </a:r>
            <a:r>
              <a:rPr lang="fr-FR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patternK</a:t>
            </a: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&gt;) = &lt;</a:t>
            </a:r>
            <a:r>
              <a:rPr lang="fr-FR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expressionK</a:t>
            </a:r>
            <a:r>
              <a:rPr lang="fr-FR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where the identifiers, which name the function, are all the same, all patterns are of the same type, and all expressions are of the same type. </a:t>
            </a:r>
          </a:p>
          <a:p>
            <a:r>
              <a:rPr lang="en-US" altLang="en-US" dirty="0"/>
              <a:t>Example: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fun reverse(nil) = nil</a:t>
            </a: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reverse(x::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 reverse(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@ [x];</a:t>
            </a:r>
          </a:p>
          <a:p>
            <a:pPr>
              <a:buClr>
                <a:srgbClr val="D34817"/>
              </a:buClr>
              <a:buFont typeface="Wingdings 2" pitchFamily="18" charset="2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reverse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’a list -&gt; ’a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BC18D-1F3C-4C93-BEF0-951B75BBD9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397958" y="4572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highlight>
                  <a:srgbClr val="FFFF00"/>
                </a:highlight>
              </a:rPr>
              <a:t>The patterns are inspected in order and the first</a:t>
            </a:r>
          </a:p>
          <a:p>
            <a:r>
              <a:rPr lang="en-US" altLang="en-US" sz="1800" dirty="0">
                <a:highlight>
                  <a:srgbClr val="FFFF00"/>
                </a:highlight>
              </a:rPr>
              <a:t>match determines the value of the function.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Composition</a:t>
            </a:r>
            <a:endParaRPr lang="en-US" altLang="en-US" sz="6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Composition is another example of a higher-order function</a:t>
            </a:r>
            <a:r>
              <a:rPr lang="en-US" altLang="en-US" sz="2800" dirty="0"/>
              <a:t>: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 comp(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f,g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)(x) = f(g(x));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comp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('a -&gt; 'b) * ('c -&gt; 'a) -&gt; 'c -&gt; 'b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 = comp(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Math.cos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real -&gt; real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SAME WITH:</a:t>
            </a:r>
            <a:endParaRPr lang="en-US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Math.cos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   (*  Composition "o" is predefined  *)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real -&gt; real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f(0.25);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0.824270418114 : real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g(0.25);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it = 0.824270418114 : real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083C-B6C9-485A-B1BA-977A16F46B3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808038"/>
            <a:ext cx="91440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Mutually recursive function definitions 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449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fun odd(n) = if n=0 then false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even(n-1)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even(n) = if n=0 then true 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odd(n-1);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odd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bool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bool </a:t>
            </a:r>
          </a:p>
          <a:p>
            <a:pPr marL="0" indent="0">
              <a:buNone/>
            </a:pP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even(1);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false : bool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odd(1);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true : bool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9CC20-BEED-4E4B-BE44-26D288AAF34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3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20200" cy="735012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string and char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763000" cy="4114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"a";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"a" : string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#"a";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#"a" : char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explode("ab");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[#"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a",#"b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 : char list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implode([#"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a",#"b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"ab" : string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^ "def" = 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true : bool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size ("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4 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D6359-4C88-40A0-8F5E-24BD9B7576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20200" cy="735012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string and char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914400" y="1904999"/>
            <a:ext cx="8375650" cy="4114185"/>
          </a:xfrm>
        </p:spPr>
        <p:txBody>
          <a:bodyPr/>
          <a:lstStyle/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String.sub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("abcde",2);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#"c" : char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substring("abcdefghij",3,4);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"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string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["AB"," ","CD"];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"AB CD" : string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(#"x");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"x" : string</a:t>
            </a:r>
          </a:p>
          <a:p>
            <a:pPr>
              <a:buNone/>
            </a:pP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D6359-4C88-40A0-8F5E-24BD9B7576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with lists in SML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458200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member(X,L) =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L=[] then false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X=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 then true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member(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X,tl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(L));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with patterns: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member(X,[]) = false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member(X,Y::Ys) =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(X=Y) then true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member(X,Ys);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member(1,[1,2]); (* true *)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member(1,[2,1]); (* true *)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member(1,[2,3]); (* false *)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0C2DF-072F-455C-BA01-E8A3A2BCCF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- UNION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union(L1,L2) =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L1=[] then L2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member(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then union(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(L1)::union(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union([1,5,7,9],[2,3,5,10]);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[1,7,9,2,3,5,10] *)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union([],[1,2]);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[1,2] *)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union([1,2],[]);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[1,2] *)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56E17-8413-4B18-952C-9586D393FC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- UNION </a:t>
            </a:r>
            <a:r>
              <a:rPr lang="en-US" altLang="en-US" sz="6600" u="sng" dirty="0"/>
              <a:t>patterns</a:t>
            </a:r>
            <a:r>
              <a:rPr lang="en-US" altLang="en-US" sz="6600" dirty="0"/>
              <a:t>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union([],L2) = L2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union(X::Xs,L2) =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 if member(X,L2) then union(Xs,L2)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else X::union(Xs,L2);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union([1,5,7,9],[2,3,5,10]);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[1,7,9,2,3,5,10] *)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union([],[1,2]);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[1,2] *)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union([1,2],[]);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(* [1,2] *)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56E17-8413-4B18-952C-9586D393FC9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- Intersection ∩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839200" cy="41910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intersection(L1,L2) =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L1=[] then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member(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(L1)::intersection(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intersection(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(L1),L2);</a:t>
            </a:r>
          </a:p>
          <a:p>
            <a:pPr marL="0" indent="0"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intersection([1,5,7,9],[2,3,5,10]);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[5] *)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56E17-8413-4B18-952C-9586D393FC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- ∩ patterns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839200" cy="40386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intersection([],L2) =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intersection(L1,[]) = []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intersection(X::Xs,L2) =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member(X,L2)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then X::intersection(Xs,L2)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intersection(Xs,L2);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intersection([1,5,7,9],[2,3,5,10]);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[5]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F68E6-E7C0-4E00-A63A-63AB1018F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– subset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subset(L1,L2) = if L1=[] then true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L2=[] then false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 member(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then subset(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(L1),L2)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false;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subset([1,5,7,9],[2,3,5,10]);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false *)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subset([5],[2,3,5,10]);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true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D693-E416-42B7-9C88-724F42DB5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 – subset patterns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05800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 subset([],L2) = true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subset(L1,[]) =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if(L1=[])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then true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| subset(X::Xs,L2) =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member(X,L2)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then subset(Xs,L2)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 false;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subset([1,5,7,9],[2,3,5,10]);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false *)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subset([5],[2,3,5,10]);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 true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4D693-E416-42B7-9C88-724F42DB5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7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14180</TotalTime>
  <Words>1081</Words>
  <Application>Microsoft Office PowerPoint</Application>
  <PresentationFormat>On-screen Show (4:3)</PresentationFormat>
  <Paragraphs>286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Calibri</vt:lpstr>
      <vt:lpstr>Calibri Light</vt:lpstr>
      <vt:lpstr>Courier New</vt:lpstr>
      <vt:lpstr>Times New Roman</vt:lpstr>
      <vt:lpstr>Wingdings 2</vt:lpstr>
      <vt:lpstr>Retrospect</vt:lpstr>
      <vt:lpstr>SML</vt:lpstr>
      <vt:lpstr>Definition by Patterns</vt:lpstr>
      <vt:lpstr>Sets with lists in SML </vt:lpstr>
      <vt:lpstr>Sets - UNION </vt:lpstr>
      <vt:lpstr>Sets - UNION patterns </vt:lpstr>
      <vt:lpstr>Sets - Intersection ∩ </vt:lpstr>
      <vt:lpstr>Sets - ∩ patterns </vt:lpstr>
      <vt:lpstr>Sets – subset </vt:lpstr>
      <vt:lpstr>Sets – subset patterns</vt:lpstr>
      <vt:lpstr>Sets – equals </vt:lpstr>
      <vt:lpstr>Sets – minus patterns</vt:lpstr>
      <vt:lpstr>Sets - Cartesian product </vt:lpstr>
      <vt:lpstr>Sets – Powerset  </vt:lpstr>
      <vt:lpstr>Records</vt:lpstr>
      <vt:lpstr>Higher-Order Functions</vt:lpstr>
      <vt:lpstr>Higher-Order Functions</vt:lpstr>
      <vt:lpstr>McCarthy's 91 function</vt:lpstr>
      <vt:lpstr>Filter</vt:lpstr>
      <vt:lpstr>Currying</vt:lpstr>
      <vt:lpstr>Composition</vt:lpstr>
      <vt:lpstr>Mutually recursive function definitions  </vt:lpstr>
      <vt:lpstr>string and char</vt:lpstr>
      <vt:lpstr>string and char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SML</dc:title>
  <dc:creator>Paul Fodor</dc:creator>
  <cp:lastModifiedBy>Pravin Pawar</cp:lastModifiedBy>
  <cp:revision>496</cp:revision>
  <cp:lastPrinted>2019-04-16T06:20:42Z</cp:lastPrinted>
  <dcterms:created xsi:type="dcterms:W3CDTF">1995-06-10T17:31:50Z</dcterms:created>
  <dcterms:modified xsi:type="dcterms:W3CDTF">2019-04-30T06:01:10Z</dcterms:modified>
</cp:coreProperties>
</file>