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6" r:id="rId2"/>
    <p:sldId id="270" r:id="rId3"/>
    <p:sldId id="281" r:id="rId4"/>
    <p:sldId id="351" r:id="rId5"/>
    <p:sldId id="333" r:id="rId6"/>
    <p:sldId id="282" r:id="rId7"/>
    <p:sldId id="257" r:id="rId8"/>
    <p:sldId id="284" r:id="rId9"/>
    <p:sldId id="285" r:id="rId10"/>
    <p:sldId id="352" r:id="rId11"/>
    <p:sldId id="353" r:id="rId12"/>
    <p:sldId id="258" r:id="rId13"/>
    <p:sldId id="288" r:id="rId14"/>
    <p:sldId id="320" r:id="rId15"/>
    <p:sldId id="289" r:id="rId16"/>
    <p:sldId id="322" r:id="rId17"/>
    <p:sldId id="259" r:id="rId18"/>
    <p:sldId id="346" r:id="rId19"/>
    <p:sldId id="347" r:id="rId20"/>
    <p:sldId id="334" r:id="rId21"/>
    <p:sldId id="291" r:id="rId22"/>
    <p:sldId id="260" r:id="rId23"/>
    <p:sldId id="293" r:id="rId24"/>
    <p:sldId id="323" r:id="rId25"/>
    <p:sldId id="261" r:id="rId26"/>
    <p:sldId id="348" r:id="rId27"/>
    <p:sldId id="299" r:id="rId28"/>
    <p:sldId id="262" r:id="rId29"/>
    <p:sldId id="301" r:id="rId30"/>
    <p:sldId id="303" r:id="rId31"/>
    <p:sldId id="264" r:id="rId32"/>
    <p:sldId id="337" r:id="rId33"/>
    <p:sldId id="273" r:id="rId34"/>
    <p:sldId id="349" r:id="rId35"/>
    <p:sldId id="312" r:id="rId36"/>
    <p:sldId id="328" r:id="rId37"/>
    <p:sldId id="316" r:id="rId38"/>
    <p:sldId id="305" r:id="rId39"/>
    <p:sldId id="329" r:id="rId40"/>
    <p:sldId id="266"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90" y="6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3/13/2019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3/13/2019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2 Software Processes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tiborsimko.org/programming-rapid-prototyping.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2 – Software Processes</a:t>
            </a:r>
          </a:p>
        </p:txBody>
      </p:sp>
      <p:sp>
        <p:nvSpPr>
          <p:cNvPr id="5" name="Footer Placeholder 4"/>
          <p:cNvSpPr>
            <a:spLocks noGrp="1"/>
          </p:cNvSpPr>
          <p:nvPr>
            <p:ph type="ftr" sz="quarter" idx="11"/>
          </p:nvPr>
        </p:nvSpPr>
        <p:spPr>
          <a:xfrm>
            <a:off x="2945525" y="6356350"/>
            <a:ext cx="3429000" cy="365125"/>
          </a:xfrm>
        </p:spPr>
        <p:txBody>
          <a:bodyPr/>
          <a:lstStyle/>
          <a:p>
            <a:pPr>
              <a:defRPr/>
            </a:pPr>
            <a:r>
              <a:rPr lang="en-US" dirty="0"/>
              <a:t>© Pearson Education, Pravin Pawar – SUNY Korea</a:t>
            </a: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Waterfall model problems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pic>
        <p:nvPicPr>
          <p:cNvPr id="9" name="Picture 2" descr="Image result for waterfall model example">
            <a:extLst>
              <a:ext uri="{FF2B5EF4-FFF2-40B4-BE49-F238E27FC236}">
                <a16:creationId xmlns:a16="http://schemas.microsoft.com/office/drawing/2014/main" id="{65F81FDE-71B6-44CE-89A6-DF5BA594C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41" y="1533524"/>
            <a:ext cx="7089228" cy="471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76891"/>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E6E7-58F4-4B6C-A96E-01F35ADA134E}"/>
              </a:ext>
            </a:extLst>
          </p:cNvPr>
          <p:cNvSpPr>
            <a:spLocks noGrp="1"/>
          </p:cNvSpPr>
          <p:nvPr>
            <p:ph type="title"/>
          </p:nvPr>
        </p:nvSpPr>
        <p:spPr/>
        <p:txBody>
          <a:bodyPr/>
          <a:lstStyle/>
          <a:p>
            <a:r>
              <a:rPr lang="en-US" dirty="0"/>
              <a:t>Incremental Development</a:t>
            </a:r>
          </a:p>
        </p:txBody>
      </p:sp>
      <p:sp>
        <p:nvSpPr>
          <p:cNvPr id="3" name="Content Placeholder 2">
            <a:extLst>
              <a:ext uri="{FF2B5EF4-FFF2-40B4-BE49-F238E27FC236}">
                <a16:creationId xmlns:a16="http://schemas.microsoft.com/office/drawing/2014/main" id="{60888A78-FCAE-4C30-B90D-7CB9357C781F}"/>
              </a:ext>
            </a:extLst>
          </p:cNvPr>
          <p:cNvSpPr>
            <a:spLocks noGrp="1"/>
          </p:cNvSpPr>
          <p:nvPr>
            <p:ph idx="1"/>
          </p:nvPr>
        </p:nvSpPr>
        <p:spPr/>
        <p:txBody>
          <a:bodyPr/>
          <a:lstStyle/>
          <a:p>
            <a:r>
              <a:rPr lang="en-US" dirty="0"/>
              <a:t>Incremental development is based on the idea of developing an initial implementation, exposing this to user comment and evolving it through several versions until an adequate system has been developed.</a:t>
            </a:r>
          </a:p>
          <a:p>
            <a:r>
              <a:rPr lang="en-US" dirty="0"/>
              <a:t>Fundamental part of agile approaches.</a:t>
            </a:r>
          </a:p>
          <a:p>
            <a:r>
              <a:rPr lang="en-US" dirty="0"/>
              <a:t>Each increment or version of the system incorporates some of the functionality that is needed by the customer.</a:t>
            </a:r>
          </a:p>
        </p:txBody>
      </p:sp>
      <p:sp>
        <p:nvSpPr>
          <p:cNvPr id="4" name="Date Placeholder 3">
            <a:extLst>
              <a:ext uri="{FF2B5EF4-FFF2-40B4-BE49-F238E27FC236}">
                <a16:creationId xmlns:a16="http://schemas.microsoft.com/office/drawing/2014/main" id="{8695199B-3D7F-45C1-B568-B5B984BC135E}"/>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895421F7-4903-4B1A-BB4E-2C3B196F2521}"/>
              </a:ext>
            </a:extLst>
          </p:cNvPr>
          <p:cNvSpPr>
            <a:spLocks noGrp="1"/>
          </p:cNvSpPr>
          <p:nvPr>
            <p:ph type="ftr" sz="quarter" idx="11"/>
          </p:nvPr>
        </p:nvSpPr>
        <p:spPr/>
        <p:txBody>
          <a:bodyPr/>
          <a:lstStyle/>
          <a:p>
            <a:pPr>
              <a:defRPr/>
            </a:pPr>
            <a:r>
              <a:rPr lang="en-US"/>
              <a:t>Chapter 2 Software Processes</a:t>
            </a:r>
          </a:p>
        </p:txBody>
      </p:sp>
      <p:sp>
        <p:nvSpPr>
          <p:cNvPr id="6" name="Slide Number Placeholder 5">
            <a:extLst>
              <a:ext uri="{FF2B5EF4-FFF2-40B4-BE49-F238E27FC236}">
                <a16:creationId xmlns:a16="http://schemas.microsoft.com/office/drawing/2014/main" id="{6CCB08E0-36F9-497A-A7CA-AD1083071D8E}"/>
              </a:ext>
            </a:extLst>
          </p:cNvPr>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Tree>
    <p:extLst>
      <p:ext uri="{BB962C8B-B14F-4D97-AF65-F5344CB8AC3E}">
        <p14:creationId xmlns:p14="http://schemas.microsoft.com/office/powerpoint/2010/main" val="167757174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Incremental development </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pic>
        <p:nvPicPr>
          <p:cNvPr id="4" name="Picture 3" descr="2.2 Incremental-dev.eps"/>
          <p:cNvPicPr>
            <a:picLocks noChangeAspect="1"/>
          </p:cNvPicPr>
          <p:nvPr/>
        </p:nvPicPr>
        <p:blipFill>
          <a:blip r:embed="rId2"/>
          <a:stretch>
            <a:fillRect/>
          </a:stretch>
        </p:blipFill>
        <p:spPr>
          <a:xfrm>
            <a:off x="457200" y="1892460"/>
            <a:ext cx="7517728" cy="405192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Incremental development benefits</a:t>
            </a:r>
          </a:p>
        </p:txBody>
      </p:sp>
      <p:sp>
        <p:nvSpPr>
          <p:cNvPr id="33795" name="Rectangle 3"/>
          <p:cNvSpPr>
            <a:spLocks noGrp="1" noChangeArrowheads="1"/>
          </p:cNvSpPr>
          <p:nvPr>
            <p:ph idx="1"/>
          </p:nvPr>
        </p:nvSpPr>
        <p:spPr/>
        <p:txBody>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problems</a:t>
            </a:r>
          </a:p>
        </p:txBody>
      </p:sp>
      <p:sp>
        <p:nvSpPr>
          <p:cNvPr id="3" name="Content Placeholder 2"/>
          <p:cNvSpPr>
            <a:spLocks noGrp="1"/>
          </p:cNvSpPr>
          <p:nvPr>
            <p:ph idx="1"/>
          </p:nvPr>
        </p:nvSpPr>
        <p:spPr/>
        <p:txBody>
          <a:bodyPr/>
          <a:lstStyle/>
          <a:p>
            <a:r>
              <a:rPr lang="en-GB" dirty="0"/>
              <a:t>The process is not visible due to lack of documentation. </a:t>
            </a:r>
          </a:p>
          <a:p>
            <a:pPr lvl="1"/>
            <a:r>
              <a:rPr lang="en-GB" dirty="0"/>
              <a:t>Managers need regular deliverables 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 </a:t>
            </a:r>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a:t>Integration and configuration</a:t>
            </a:r>
          </a:p>
        </p:txBody>
      </p:sp>
      <p:sp>
        <p:nvSpPr>
          <p:cNvPr id="99331" name="Rectangle 3"/>
          <p:cNvSpPr>
            <a:spLocks noGrp="1" noChangeArrowheads="1"/>
          </p:cNvSpPr>
          <p:nvPr>
            <p:ph idx="1"/>
          </p:nvPr>
        </p:nvSpPr>
        <p:spPr/>
        <p:txBody>
          <a:bodyPr/>
          <a:lstStyle/>
          <a:p>
            <a:r>
              <a:rPr lang="en-GB" dirty="0"/>
              <a:t>Based on software reuse where systems are integrated from existing components or application systems (sometimes called COTS -Commercial-off-the-shelf) systems).</a:t>
            </a:r>
          </a:p>
          <a:p>
            <a:r>
              <a:rPr lang="en-GB" dirty="0"/>
              <a:t>Reused elements may be configured to adapt their behaviour and functionality to a user’s requirements.</a:t>
            </a:r>
          </a:p>
          <a:p>
            <a:r>
              <a:rPr lang="en-GB" dirty="0"/>
              <a:t>Reuse is now the standard approach for building many types of business system.</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reusable software</a:t>
            </a:r>
          </a:p>
        </p:txBody>
      </p:sp>
      <p:sp>
        <p:nvSpPr>
          <p:cNvPr id="3" name="Content Placeholder 2"/>
          <p:cNvSpPr>
            <a:spLocks noGrp="1"/>
          </p:cNvSpPr>
          <p:nvPr>
            <p:ph idx="1"/>
          </p:nvPr>
        </p:nvSpPr>
        <p:spPr/>
        <p:txBody>
          <a:bodyPr/>
          <a:lstStyle/>
          <a:p>
            <a:r>
              <a:rPr lang="en-GB" dirty="0"/>
              <a:t>Stand-alone application systems (sometimes called COTS) that are configured for use in a particular environment.</a:t>
            </a:r>
          </a:p>
          <a:p>
            <a:r>
              <a:rPr lang="en-GB" dirty="0"/>
              <a:t>Collections of objects that are developed as a package to be integrated with a component framework such as .NET or J2EE (e.g. EAR, JAR or WAR files).</a:t>
            </a:r>
          </a:p>
          <a:p>
            <a:r>
              <a:rPr lang="en-GB" dirty="0"/>
              <a:t>Web services that are developed according to service standards and which are available for remote invocation. </a:t>
            </a:r>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Reuse-oriented software engineering</a:t>
            </a:r>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pic>
        <p:nvPicPr>
          <p:cNvPr id="2" name="Picture 1" descr="2.3 Reuse oriented 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50" y="2326734"/>
            <a:ext cx="8793575" cy="365468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process stages</a:t>
            </a:r>
          </a:p>
        </p:txBody>
      </p:sp>
      <p:sp>
        <p:nvSpPr>
          <p:cNvPr id="3" name="Content Placeholder 2"/>
          <p:cNvSpPr>
            <a:spLocks noGrp="1"/>
          </p:cNvSpPr>
          <p:nvPr>
            <p:ph idx="1"/>
          </p:nvPr>
        </p:nvSpPr>
        <p:spPr/>
        <p:txBody>
          <a:bodyPr/>
          <a:lstStyle/>
          <a:p>
            <a:r>
              <a:rPr lang="en-US" dirty="0"/>
              <a:t>Requirements specification</a:t>
            </a:r>
          </a:p>
          <a:p>
            <a:r>
              <a:rPr lang="en-US" dirty="0"/>
              <a:t>Software discovery and evaluation</a:t>
            </a:r>
          </a:p>
          <a:p>
            <a:r>
              <a:rPr lang="en-US" dirty="0"/>
              <a:t>Requirements refinement</a:t>
            </a:r>
          </a:p>
          <a:p>
            <a:r>
              <a:rPr lang="en-US" dirty="0"/>
              <a:t>Application system configuration</a:t>
            </a:r>
          </a:p>
          <a:p>
            <a:r>
              <a:rPr lang="en-US" dirty="0"/>
              <a:t>Component adaptation and integration</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107264114"/>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p:txBody>
          <a:bodyPr/>
          <a:lstStyle/>
          <a:p>
            <a:r>
              <a:rPr lang="en-US" dirty="0"/>
              <a:t>Reduced costs and risks as less software is developed from scratch</a:t>
            </a:r>
          </a:p>
          <a:p>
            <a:r>
              <a:rPr lang="en-US" dirty="0"/>
              <a:t>Faster delivery and deployment of system</a:t>
            </a:r>
          </a:p>
          <a:p>
            <a:r>
              <a:rPr lang="en-US" dirty="0"/>
              <a:t>But requirements compromises are inevitable so system may not meet real needs of users</a:t>
            </a:r>
          </a:p>
          <a:p>
            <a:r>
              <a:rPr lang="en-US" dirty="0"/>
              <a:t>Loss of control over evolution of reused system elements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19791428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3" name="Content Placeholder 2"/>
          <p:cNvSpPr>
            <a:spLocks noGrp="1"/>
          </p:cNvSpPr>
          <p:nvPr>
            <p:ph idx="1"/>
          </p:nvPr>
        </p:nvSpPr>
        <p:spPr/>
        <p:txBody>
          <a:bodyPr/>
          <a:lstStyle/>
          <a:p>
            <a:r>
              <a:rPr lang="en-GB" dirty="0"/>
              <a:t>Software process models</a:t>
            </a:r>
          </a:p>
          <a:p>
            <a:r>
              <a:rPr lang="en-GB" dirty="0"/>
              <a:t>Process activities</a:t>
            </a:r>
          </a:p>
          <a:p>
            <a:r>
              <a:rPr lang="en-GB" dirty="0"/>
              <a:t>Coping with change</a:t>
            </a:r>
          </a:p>
        </p:txBody>
      </p:sp>
      <p:sp>
        <p:nvSpPr>
          <p:cNvPr id="7" name="Footer Placeholder 6"/>
          <p:cNvSpPr>
            <a:spLocks noGrp="1"/>
          </p:cNvSpPr>
          <p:nvPr>
            <p:ph type="ftr" sz="quarter" idx="11"/>
          </p:nvPr>
        </p:nvSpPr>
        <p:spPr/>
        <p:txBody>
          <a:bodyPr/>
          <a:lstStyle/>
          <a:p>
            <a:pPr>
              <a:defRPr/>
            </a:pPr>
            <a:r>
              <a:rPr lang="en-US" dirty="0"/>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Process activities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00270752"/>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Software specification</a:t>
            </a:r>
          </a:p>
        </p:txBody>
      </p:sp>
      <p:sp>
        <p:nvSpPr>
          <p:cNvPr id="84995" name="Rectangle 3"/>
          <p:cNvSpPr>
            <a:spLocks noGrp="1" noChangeArrowheads="1"/>
          </p:cNvSpPr>
          <p:nvPr>
            <p:ph idx="1"/>
          </p:nvPr>
        </p:nvSpPr>
        <p:spPr>
          <a:xfrm>
            <a:off x="416664" y="1600200"/>
            <a:ext cx="8460480" cy="4525963"/>
          </a:xfrm>
        </p:spPr>
        <p:txBody>
          <a:bodyPr/>
          <a:lstStyle/>
          <a:p>
            <a:r>
              <a:rPr lang="en-GB" dirty="0"/>
              <a:t>The process of establishing what services are required and the constraints on the system’s operation and development.</a:t>
            </a:r>
          </a:p>
          <a:p>
            <a:r>
              <a:rPr lang="en-GB" dirty="0"/>
              <a:t>Requirements engineering process</a:t>
            </a:r>
          </a:p>
          <a:p>
            <a:pPr lvl="1"/>
            <a:r>
              <a:rPr lang="en-GB" dirty="0"/>
              <a:t>Requirements elicitation and analysis</a:t>
            </a:r>
          </a:p>
          <a:p>
            <a:pPr lvl="2"/>
            <a:r>
              <a:rPr lang="en-GB" dirty="0"/>
              <a:t>What do the system stakeholders require or expect from the system?</a:t>
            </a:r>
          </a:p>
          <a:p>
            <a:pPr lvl="1"/>
            <a:r>
              <a:rPr lang="en-GB" dirty="0"/>
              <a:t>Requirements specification	</a:t>
            </a:r>
          </a:p>
          <a:p>
            <a:pPr lvl="2"/>
            <a:r>
              <a:rPr lang="en-GB" dirty="0"/>
              <a:t>Defining the requirements in detail</a:t>
            </a:r>
          </a:p>
          <a:p>
            <a:pPr lvl="1"/>
            <a:r>
              <a:rPr lang="en-GB" dirty="0"/>
              <a:t>Requirements validation</a:t>
            </a:r>
          </a:p>
          <a:p>
            <a:pPr lvl="2"/>
            <a:r>
              <a:rPr lang="en-GB" dirty="0"/>
              <a:t>Checking the validity of the requirements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t>The requirements engineering process</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pic>
        <p:nvPicPr>
          <p:cNvPr id="2" name="Picture 1" descr="2.4 RE-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62" y="1720552"/>
            <a:ext cx="6339334" cy="439281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Software design and implementation</a:t>
            </a:r>
            <a:endParaRPr lang="en-GB" dirty="0"/>
          </a:p>
        </p:txBody>
      </p:sp>
      <p:sp>
        <p:nvSpPr>
          <p:cNvPr id="86019" name="Rectangle 3"/>
          <p:cNvSpPr>
            <a:spLocks noGrp="1" noChangeArrowheads="1"/>
          </p:cNvSpPr>
          <p:nvPr>
            <p:ph idx="1"/>
          </p:nvPr>
        </p:nvSpPr>
        <p:spPr/>
        <p:txBody>
          <a:bodyPr/>
          <a:lstStyle/>
          <a:p>
            <a:r>
              <a:rPr lang="en-GB"/>
              <a:t>The process of converting the system specification into an executable system.</a:t>
            </a:r>
          </a:p>
          <a:p>
            <a:r>
              <a:rPr lang="en-GB"/>
              <a:t>Software design</a:t>
            </a:r>
          </a:p>
          <a:p>
            <a:pPr lvl="1"/>
            <a:r>
              <a:rPr lang="en-GB"/>
              <a:t>Design a software structure that realises the specification;</a:t>
            </a:r>
          </a:p>
          <a:p>
            <a:r>
              <a:rPr lang="en-GB"/>
              <a:t>Implementation</a:t>
            </a:r>
          </a:p>
          <a:p>
            <a:pPr lvl="1"/>
            <a:r>
              <a:rPr lang="en-GB"/>
              <a:t>Translate this structure into an executable program;</a:t>
            </a:r>
          </a:p>
          <a:p>
            <a:r>
              <a:rPr lang="en-GB"/>
              <a:t>The activities of design and implementation are closely related and may be inter-leaved.</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activities</a:t>
            </a:r>
          </a:p>
        </p:txBody>
      </p:sp>
      <p:sp>
        <p:nvSpPr>
          <p:cNvPr id="3" name="Content Placeholder 2"/>
          <p:cNvSpPr>
            <a:spLocks noGrp="1"/>
          </p:cNvSpPr>
          <p:nvPr>
            <p:ph idx="1"/>
          </p:nvPr>
        </p:nvSpPr>
        <p:spPr/>
        <p:txBody>
          <a:bodyPr/>
          <a:lstStyle/>
          <a:p>
            <a:r>
              <a:rPr lang="en-GB" i="1" dirty="0"/>
              <a:t>Architectural design,</a:t>
            </a:r>
            <a:r>
              <a:rPr lang="en-GB" dirty="0"/>
              <a:t> where you identify the overall structure of the system, the principal components (subsystems or modules), their relationships and how they are distributed.</a:t>
            </a:r>
          </a:p>
          <a:p>
            <a:r>
              <a:rPr lang="en-GB" i="1" dirty="0"/>
              <a:t>Database design, </a:t>
            </a:r>
            <a:r>
              <a:rPr lang="en-GB" dirty="0"/>
              <a:t>where you design the system data structures and how these are to be represented in a database. </a:t>
            </a:r>
          </a:p>
          <a:p>
            <a:r>
              <a:rPr lang="en-GB" i="1" dirty="0"/>
              <a:t>Interface design,</a:t>
            </a:r>
            <a:r>
              <a:rPr lang="en-GB" dirty="0"/>
              <a:t> where you define the interfaces between system components. </a:t>
            </a:r>
          </a:p>
          <a:p>
            <a:r>
              <a:rPr lang="en-GB" i="1" dirty="0"/>
              <a:t>Component selection and design, </a:t>
            </a:r>
            <a:r>
              <a:rPr lang="en-GB" dirty="0"/>
              <a:t>where you search for reusable components. If unavailable, you design how it will operate. </a:t>
            </a:r>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t>A general model of the design process </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pic>
        <p:nvPicPr>
          <p:cNvPr id="4" name="Picture 3" descr="2.5 Design-process.eps"/>
          <p:cNvPicPr>
            <a:picLocks noChangeAspect="1"/>
          </p:cNvPicPr>
          <p:nvPr/>
        </p:nvPicPr>
        <p:blipFill>
          <a:blip r:embed="rId2"/>
          <a:stretch>
            <a:fillRect/>
          </a:stretch>
        </p:blipFill>
        <p:spPr>
          <a:xfrm>
            <a:off x="1314243" y="1638390"/>
            <a:ext cx="6211739" cy="463809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implementation</a:t>
            </a:r>
          </a:p>
        </p:txBody>
      </p:sp>
      <p:sp>
        <p:nvSpPr>
          <p:cNvPr id="3" name="Content Placeholder 2"/>
          <p:cNvSpPr>
            <a:spLocks noGrp="1"/>
          </p:cNvSpPr>
          <p:nvPr>
            <p:ph idx="1"/>
          </p:nvPr>
        </p:nvSpPr>
        <p:spPr/>
        <p:txBody>
          <a:bodyPr/>
          <a:lstStyle/>
          <a:p>
            <a:r>
              <a:rPr lang="en-US" dirty="0"/>
              <a:t>The software is implemented either by developing a program or programs or by configuring an application system.</a:t>
            </a:r>
          </a:p>
          <a:p>
            <a:r>
              <a:rPr lang="en-US" dirty="0"/>
              <a:t>Design and implementation are interleaved activities for most types of software system.</a:t>
            </a:r>
          </a:p>
          <a:p>
            <a:r>
              <a:rPr lang="en-US" dirty="0"/>
              <a:t>Programming is an individual activity with no standard process.</a:t>
            </a:r>
          </a:p>
          <a:p>
            <a:r>
              <a:rPr lang="en-US" dirty="0"/>
              <a:t>Debugging is the activity of finding program faults and correcting these faults.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3538374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Software validation</a:t>
            </a:r>
          </a:p>
        </p:txBody>
      </p:sp>
      <p:sp>
        <p:nvSpPr>
          <p:cNvPr id="88067" name="Rectangle 3"/>
          <p:cNvSpPr>
            <a:spLocks noGrp="1" noChangeArrowheads="1"/>
          </p:cNvSpPr>
          <p:nvPr>
            <p:ph idx="1"/>
          </p:nvPr>
        </p:nvSpPr>
        <p:spPr/>
        <p:txBody>
          <a:bodyPr/>
          <a:lstStyle/>
          <a:p>
            <a:r>
              <a:rPr lang="en-GB" dirty="0"/>
              <a:t>Verification and validation (V &amp; V) is intended to show that a system conforms to its specification and meets the requirements of the system customer.</a:t>
            </a:r>
          </a:p>
          <a:p>
            <a:r>
              <a:rPr lang="en-GB" dirty="0"/>
              <a:t>Involves checking and review processes and system testing.</a:t>
            </a:r>
          </a:p>
          <a:p>
            <a:r>
              <a:rPr lang="en-GB" dirty="0"/>
              <a:t>System testing involves executing the system with test cases that are derived from the specification of the real data to be processed by the system.</a:t>
            </a:r>
          </a:p>
          <a:p>
            <a:r>
              <a:rPr lang="en-GB" dirty="0"/>
              <a:t>Testing is the most commonly used V &amp; V activity.</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Stages of testing</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pic>
        <p:nvPicPr>
          <p:cNvPr id="4" name="Picture 3" descr="2.6 Testing-process.eps"/>
          <p:cNvPicPr>
            <a:picLocks noChangeAspect="1"/>
          </p:cNvPicPr>
          <p:nvPr/>
        </p:nvPicPr>
        <p:blipFill>
          <a:blip r:embed="rId2"/>
          <a:stretch>
            <a:fillRect/>
          </a:stretch>
        </p:blipFill>
        <p:spPr>
          <a:xfrm>
            <a:off x="1486409" y="2829344"/>
            <a:ext cx="6277535" cy="170704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t>Testing stages</a:t>
            </a:r>
          </a:p>
        </p:txBody>
      </p:sp>
      <p:sp>
        <p:nvSpPr>
          <p:cNvPr id="115715" name="Rectangle 3"/>
          <p:cNvSpPr>
            <a:spLocks noGrp="1" noChangeArrowheads="1"/>
          </p:cNvSpPr>
          <p:nvPr>
            <p:ph idx="1"/>
          </p:nvPr>
        </p:nvSpPr>
        <p:spPr/>
        <p:txBody>
          <a:bodyPr/>
          <a:lstStyle/>
          <a:p>
            <a:r>
              <a:rPr lang="en-GB" dirty="0"/>
              <a:t>Component testing</a:t>
            </a:r>
          </a:p>
          <a:p>
            <a:pPr lvl="1"/>
            <a:r>
              <a:rPr lang="en-GB" dirty="0"/>
              <a:t>Individual components are tested independently; </a:t>
            </a:r>
          </a:p>
          <a:p>
            <a:pPr lvl="1"/>
            <a:r>
              <a:rPr lang="en-GB" dirty="0"/>
              <a:t>Components may be functions or objects or coherent groupings of these entities.</a:t>
            </a:r>
          </a:p>
          <a:p>
            <a:r>
              <a:rPr lang="en-GB" dirty="0"/>
              <a:t>System testing</a:t>
            </a:r>
          </a:p>
          <a:p>
            <a:pPr lvl="1"/>
            <a:r>
              <a:rPr lang="en-GB" dirty="0"/>
              <a:t>Testing of the system as a whole. Testing of emergent properties is particularly important.</a:t>
            </a:r>
          </a:p>
          <a:p>
            <a:r>
              <a:rPr lang="en-GB" dirty="0"/>
              <a:t>Customer testing</a:t>
            </a:r>
          </a:p>
          <a:p>
            <a:pPr lvl="1"/>
            <a:r>
              <a:rPr lang="en-GB" dirty="0"/>
              <a:t>Testing with customer data to check that the system meets the customer’s needs.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The software process</a:t>
            </a:r>
            <a:endParaRPr lang="en-GB" dirty="0"/>
          </a:p>
        </p:txBody>
      </p:sp>
      <p:sp>
        <p:nvSpPr>
          <p:cNvPr id="17411" name="Rectangle 3"/>
          <p:cNvSpPr>
            <a:spLocks noGrp="1" noChangeArrowheads="1"/>
          </p:cNvSpPr>
          <p:nvPr>
            <p:ph idx="1"/>
          </p:nvPr>
        </p:nvSpPr>
        <p:spPr/>
        <p:txBody>
          <a:bodyPr/>
          <a:lstStyle/>
          <a:p>
            <a:r>
              <a:rPr lang="en-GB" dirty="0"/>
              <a:t>A structured set of activities required to develop a </a:t>
            </a:r>
            <a:br>
              <a:rPr lang="en-GB" dirty="0"/>
            </a:br>
            <a:r>
              <a:rPr lang="en-GB" dirty="0"/>
              <a:t>software system. </a:t>
            </a:r>
          </a:p>
          <a:p>
            <a:r>
              <a:rPr lang="en-GB" dirty="0"/>
              <a:t>Many different software processes but all involve:</a:t>
            </a:r>
          </a:p>
          <a:p>
            <a:pPr lvl="1"/>
            <a:r>
              <a:rPr lang="en-GB" dirty="0"/>
              <a:t>Specification – defining what the system should do;</a:t>
            </a:r>
          </a:p>
          <a:p>
            <a:pPr lvl="1"/>
            <a:r>
              <a:rPr lang="en-GB" dirty="0"/>
              <a:t>Design and implementation – defining the organization of the system and implementing the system;</a:t>
            </a:r>
          </a:p>
          <a:p>
            <a:pPr lvl="1"/>
            <a:r>
              <a:rPr lang="en-GB" dirty="0"/>
              <a:t>Validation – checking that it does what the customer wants;</a:t>
            </a:r>
          </a:p>
          <a:p>
            <a:pPr lvl="1"/>
            <a:r>
              <a:rPr lang="en-GB" dirty="0"/>
              <a:t>Evolution – changing the system in response to changing customer needs.</a:t>
            </a:r>
          </a:p>
          <a:p>
            <a:r>
              <a:rPr lang="en-GB" dirty="0"/>
              <a:t>A software process model is an abstract representation of a process.</a:t>
            </a:r>
          </a:p>
        </p:txBody>
      </p:sp>
      <p:sp>
        <p:nvSpPr>
          <p:cNvPr id="7" name="Footer Placeholder 6"/>
          <p:cNvSpPr>
            <a:spLocks noGrp="1"/>
          </p:cNvSpPr>
          <p:nvPr>
            <p:ph type="ftr" sz="quarter" idx="11"/>
          </p:nvPr>
        </p:nvSpPr>
        <p:spPr/>
        <p:txBody>
          <a:bodyPr/>
          <a:lstStyle/>
          <a:p>
            <a:pPr>
              <a:defRPr/>
            </a:pPr>
            <a:r>
              <a:rPr lang="en-US" dirty="0"/>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Software evolution</a:t>
            </a:r>
          </a:p>
        </p:txBody>
      </p:sp>
      <p:sp>
        <p:nvSpPr>
          <p:cNvPr id="89091" name="Rectangle 3"/>
          <p:cNvSpPr>
            <a:spLocks noGrp="1" noChangeArrowheads="1"/>
          </p:cNvSpPr>
          <p:nvPr>
            <p:ph idx="1"/>
          </p:nvPr>
        </p:nvSpPr>
        <p:spPr/>
        <p:txBody>
          <a:bodyPr/>
          <a:lstStyle/>
          <a:p>
            <a:r>
              <a:rPr lang="en-GB"/>
              <a:t>Software is inherently flexible and can change. </a:t>
            </a:r>
          </a:p>
          <a:p>
            <a:r>
              <a:rPr lang="en-GB"/>
              <a:t>As requirements change through changing business circumstances, the software that supports the business must also evolve and change.</a:t>
            </a:r>
          </a:p>
          <a:p>
            <a:r>
              <a:rPr lang="en-GB"/>
              <a:t>Although there has been a demarcation between development and evolution (maintenance) this is increasingly irrelevant as fewer and fewer systems are completely new.</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t>System evolution </a:t>
            </a: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pic>
        <p:nvPicPr>
          <p:cNvPr id="4" name="Picture 3" descr="2.8 System evolution.eps"/>
          <p:cNvPicPr>
            <a:picLocks noChangeAspect="1"/>
          </p:cNvPicPr>
          <p:nvPr/>
        </p:nvPicPr>
        <p:blipFill>
          <a:blip r:embed="rId2"/>
          <a:stretch>
            <a:fillRect/>
          </a:stretch>
        </p:blipFill>
        <p:spPr>
          <a:xfrm>
            <a:off x="764178" y="2563931"/>
            <a:ext cx="7567072" cy="232833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Coping with change</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21939441"/>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Coping with change</a:t>
            </a:r>
            <a:endParaRPr lang="en-US" dirty="0"/>
          </a:p>
        </p:txBody>
      </p:sp>
      <p:sp>
        <p:nvSpPr>
          <p:cNvPr id="5" name="Content Placeholder 4"/>
          <p:cNvSpPr>
            <a:spLocks noGrp="1"/>
          </p:cNvSpPr>
          <p:nvPr>
            <p:ph idx="1"/>
          </p:nvPr>
        </p:nvSpPr>
        <p:spPr/>
        <p:txBody>
          <a:bodyPr/>
          <a:lstStyle/>
          <a:p>
            <a:r>
              <a:rPr lang="en-US" dirty="0"/>
              <a:t>Change is inevitable in all large software projects.</a:t>
            </a:r>
          </a:p>
          <a:p>
            <a:pPr lvl="1"/>
            <a:r>
              <a:rPr lang="en-US" dirty="0"/>
              <a:t>Business changes lead to new and changed system requirements</a:t>
            </a:r>
          </a:p>
          <a:p>
            <a:pPr lvl="1"/>
            <a:r>
              <a:rPr lang="en-US" dirty="0"/>
              <a:t>New technologies open up new possibilities for improving implementations</a:t>
            </a:r>
          </a:p>
          <a:p>
            <a:pPr lvl="1"/>
            <a:r>
              <a:rPr lang="en-US" dirty="0"/>
              <a:t>Changing platforms require application changes</a:t>
            </a:r>
          </a:p>
          <a:p>
            <a:r>
              <a:rPr lang="en-US" dirty="0"/>
              <a:t>Change leads to rework so the costs of change include both rework (e.g. re-</a:t>
            </a:r>
            <a:r>
              <a:rPr lang="en-US" dirty="0" err="1"/>
              <a:t>analysing</a:t>
            </a:r>
            <a:r>
              <a:rPr lang="en-US" dirty="0"/>
              <a:t> requirements) as well as the costs of implementing new functionality</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Coping with changing requirements</a:t>
            </a:r>
          </a:p>
        </p:txBody>
      </p:sp>
      <p:sp>
        <p:nvSpPr>
          <p:cNvPr id="3" name="Content Placeholder 2"/>
          <p:cNvSpPr>
            <a:spLocks noGrp="1"/>
          </p:cNvSpPr>
          <p:nvPr>
            <p:ph idx="1"/>
          </p:nvPr>
        </p:nvSpPr>
        <p:spPr/>
        <p:txBody>
          <a:bodyPr/>
          <a:lstStyle/>
          <a:p>
            <a:r>
              <a:rPr lang="en-GB" dirty="0"/>
              <a:t>System prototyping, where a version of the system or part of the system is developed quickly to check the customer’s requirements and the feasibility of design decisions. This approach supports change anticipation. </a:t>
            </a:r>
          </a:p>
          <a:p>
            <a:r>
              <a:rPr lang="en-GB" dirty="0"/>
              <a:t>Incremental delivery, where system increments are delivered to the customer for comment and experimentation. This supports both change avoidance and change tolerance. </a:t>
            </a:r>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77098324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a:t>Software prototyping</a:t>
            </a:r>
          </a:p>
        </p:txBody>
      </p:sp>
      <p:sp>
        <p:nvSpPr>
          <p:cNvPr id="1178627" name="Rectangle 3"/>
          <p:cNvSpPr>
            <a:spLocks noGrp="1" noChangeArrowheads="1"/>
          </p:cNvSpPr>
          <p:nvPr>
            <p:ph idx="1"/>
          </p:nvPr>
        </p:nvSpPr>
        <p:spPr/>
        <p:txBody>
          <a:bodyPr/>
          <a:lstStyle/>
          <a:p>
            <a:r>
              <a:rPr lang="en-US"/>
              <a:t>A prototype is an initial version of a system used to demonstrate concepts and try out design options.</a:t>
            </a:r>
          </a:p>
          <a:p>
            <a:r>
              <a:rPr lang="en-US"/>
              <a:t>A prototype can be used in:</a:t>
            </a:r>
          </a:p>
          <a:p>
            <a:pPr lvl="1"/>
            <a:r>
              <a:rPr lang="en-US"/>
              <a:t>The requirements engineering process to help with requirements elicitation and validation;</a:t>
            </a:r>
          </a:p>
          <a:p>
            <a:pPr lvl="1"/>
            <a:r>
              <a:rPr lang="en-US"/>
              <a:t>In design processes to explore options and develop a UI design;</a:t>
            </a:r>
          </a:p>
          <a:p>
            <a:pPr lvl="1"/>
            <a:r>
              <a:rPr lang="en-US"/>
              <a:t>In the testing process to run back-to-back tests.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development</a:t>
            </a:r>
          </a:p>
        </p:txBody>
      </p:sp>
      <p:sp>
        <p:nvSpPr>
          <p:cNvPr id="3" name="Content Placeholder 2"/>
          <p:cNvSpPr>
            <a:spLocks noGrp="1"/>
          </p:cNvSpPr>
          <p:nvPr>
            <p:ph idx="1"/>
          </p:nvPr>
        </p:nvSpPr>
        <p:spPr/>
        <p:txBody>
          <a:bodyPr/>
          <a:lstStyle/>
          <a:p>
            <a:r>
              <a:rPr lang="en-US" dirty="0"/>
              <a:t>May be based on rapid prototyping languages (e.g. Lisp) or tools</a:t>
            </a:r>
          </a:p>
          <a:p>
            <a:r>
              <a:rPr lang="en-US" dirty="0"/>
              <a:t>May involve leaving out functionality</a:t>
            </a:r>
          </a:p>
          <a:p>
            <a:pPr lvl="1"/>
            <a:r>
              <a:rPr lang="en-US" dirty="0"/>
              <a:t>Prototype should focus on areas of the product that are not well-understood;</a:t>
            </a:r>
          </a:p>
          <a:p>
            <a:pPr lvl="1"/>
            <a:r>
              <a:rPr lang="en-US" dirty="0"/>
              <a:t>Error checking and recovery may not be included in the prototype;</a:t>
            </a:r>
          </a:p>
          <a:p>
            <a:pPr lvl="1"/>
            <a:r>
              <a:rPr lang="en-US" dirty="0"/>
              <a:t>Focus on functional rather than non-functional requirements such as reliability and security</a:t>
            </a:r>
          </a:p>
          <a:p>
            <a:r>
              <a:rPr lang="en-US" dirty="0">
                <a:hlinkClick r:id="rId2"/>
              </a:rPr>
              <a:t>http://tiborsimko.org/programming-rapid-prototyping.html</a:t>
            </a:r>
            <a:r>
              <a:rPr lang="en-US" dirty="0"/>
              <a:t> </a:t>
            </a:r>
          </a:p>
        </p:txBody>
      </p:sp>
      <p:sp>
        <p:nvSpPr>
          <p:cNvPr id="4" name="Footer Placeholder 3"/>
          <p:cNvSpPr>
            <a:spLocks noGrp="1"/>
          </p:cNvSpPr>
          <p:nvPr>
            <p:ph type="ftr" sz="quarter" idx="11"/>
          </p:nvPr>
        </p:nvSpPr>
        <p:spPr/>
        <p:txBody>
          <a:bodyPr/>
          <a:lstStyle/>
          <a:p>
            <a:pPr>
              <a:defRPr/>
            </a:pPr>
            <a:r>
              <a:rPr lang="en-US" dirty="0"/>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a:t>Throw-away prototypes</a:t>
            </a:r>
          </a:p>
        </p:txBody>
      </p:sp>
      <p:sp>
        <p:nvSpPr>
          <p:cNvPr id="1184771" name="Rectangle 3"/>
          <p:cNvSpPr>
            <a:spLocks noGrp="1" noChangeArrowheads="1"/>
          </p:cNvSpPr>
          <p:nvPr>
            <p:ph idx="1"/>
          </p:nvPr>
        </p:nvSpPr>
        <p:spPr/>
        <p:txBody>
          <a:bodyPr/>
          <a:lstStyle/>
          <a:p>
            <a:r>
              <a:rPr lang="en-US" dirty="0"/>
              <a:t>Prototypes should be discarded after development as they are not a good basis for a production system:</a:t>
            </a:r>
          </a:p>
          <a:p>
            <a:pPr lvl="1"/>
            <a:r>
              <a:rPr lang="en-US" dirty="0"/>
              <a:t>It may be impossible to tune the system to meet non-functional requirements;</a:t>
            </a:r>
          </a:p>
          <a:p>
            <a:pPr lvl="1"/>
            <a:r>
              <a:rPr lang="en-US" dirty="0"/>
              <a:t>Prototypes are normally undocumented;</a:t>
            </a:r>
          </a:p>
          <a:p>
            <a:pPr lvl="1"/>
            <a:r>
              <a:rPr lang="en-US" dirty="0"/>
              <a:t>The prototype structure is usually degraded through rapid change;</a:t>
            </a:r>
          </a:p>
          <a:p>
            <a:pPr lvl="1"/>
            <a:r>
              <a:rPr lang="en-US" dirty="0"/>
              <a:t>The prototype probably will not meet normal </a:t>
            </a:r>
            <a:r>
              <a:rPr lang="en-US" dirty="0" err="1"/>
              <a:t>organisational</a:t>
            </a:r>
            <a:r>
              <a:rPr lang="en-US" dirty="0"/>
              <a:t> quality standards.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t>Incremental delivery</a:t>
            </a:r>
          </a:p>
        </p:txBody>
      </p:sp>
      <p:sp>
        <p:nvSpPr>
          <p:cNvPr id="108547" name="Rectangle 3"/>
          <p:cNvSpPr>
            <a:spLocks noGrp="1" noChangeArrowheads="1"/>
          </p:cNvSpPr>
          <p:nvPr>
            <p:ph idx="1"/>
          </p:nvPr>
        </p:nvSpPr>
        <p:spPr/>
        <p:txBody>
          <a:bodyPr/>
          <a:lstStyle/>
          <a:p>
            <a:r>
              <a:rPr lang="en-GB" dirty="0"/>
              <a:t>Rather than deliver the system as a single delivery, the development and delivery is broken down into increments with each increment delivering part of the required functionality.</a:t>
            </a:r>
          </a:p>
          <a:p>
            <a:r>
              <a:rPr lang="en-GB" dirty="0"/>
              <a:t>User requirements are prioritised and the highest priority requirements are included in early increments.</a:t>
            </a:r>
          </a:p>
          <a:p>
            <a:r>
              <a:rPr lang="en-GB" dirty="0"/>
              <a:t>Once the development of an increment is started, the requirements are frozen though requirements for later increments can continue to evolve.</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and delivery</a:t>
            </a:r>
          </a:p>
        </p:txBody>
      </p:sp>
      <p:sp>
        <p:nvSpPr>
          <p:cNvPr id="3" name="Content Placeholder 2"/>
          <p:cNvSpPr>
            <a:spLocks noGrp="1"/>
          </p:cNvSpPr>
          <p:nvPr>
            <p:ph idx="1"/>
          </p:nvPr>
        </p:nvSpPr>
        <p:spPr/>
        <p:txBody>
          <a:bodyPr/>
          <a:lstStyle/>
          <a:p>
            <a:r>
              <a:rPr lang="en-US" dirty="0"/>
              <a:t>Incremental development and </a:t>
            </a:r>
            <a:r>
              <a:rPr lang="en-US" dirty="0" err="1"/>
              <a:t>deliveryu</a:t>
            </a:r>
            <a:endParaRPr lang="en-US" dirty="0"/>
          </a:p>
          <a:p>
            <a:pPr lvl="1"/>
            <a:r>
              <a:rPr lang="en-US" dirty="0"/>
              <a:t>Develop the system in increments and evaluate each increment before proceeding to the development of the next increment;</a:t>
            </a:r>
          </a:p>
          <a:p>
            <a:pPr lvl="1"/>
            <a:r>
              <a:rPr lang="en-US" dirty="0"/>
              <a:t>Normal approach used in agile methods;</a:t>
            </a:r>
          </a:p>
          <a:p>
            <a:pPr lvl="1"/>
            <a:r>
              <a:rPr lang="en-US" dirty="0"/>
              <a:t>Deploy an increment for use by end-users;</a:t>
            </a:r>
          </a:p>
          <a:p>
            <a:pPr lvl="1"/>
            <a:r>
              <a:rPr lang="en-US" dirty="0"/>
              <a:t>Evaluation done by user/customer proxy.</a:t>
            </a:r>
          </a:p>
          <a:p>
            <a:pPr lvl="1"/>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B0FE-6621-41AB-BEDE-3648D41A295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46ED98E-8F88-4CB9-B87B-5B0FC399FE63}"/>
              </a:ext>
            </a:extLst>
          </p:cNvPr>
          <p:cNvSpPr>
            <a:spLocks noGrp="1"/>
          </p:cNvSpPr>
          <p:nvPr>
            <p:ph idx="1"/>
          </p:nvPr>
        </p:nvSpPr>
        <p:spPr>
          <a:xfrm>
            <a:off x="473676" y="1600200"/>
            <a:ext cx="8229600" cy="4525963"/>
          </a:xfrm>
        </p:spPr>
        <p:txBody>
          <a:bodyPr/>
          <a:lstStyle/>
          <a:p>
            <a:endParaRPr lang="en-US"/>
          </a:p>
        </p:txBody>
      </p:sp>
      <p:sp>
        <p:nvSpPr>
          <p:cNvPr id="4" name="Date Placeholder 3">
            <a:extLst>
              <a:ext uri="{FF2B5EF4-FFF2-40B4-BE49-F238E27FC236}">
                <a16:creationId xmlns:a16="http://schemas.microsoft.com/office/drawing/2014/main" id="{1654838F-7945-4FCD-8EAB-20D42F321491}"/>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E8D94D3D-FB15-49F9-8BDD-150531042E94}"/>
              </a:ext>
            </a:extLst>
          </p:cNvPr>
          <p:cNvSpPr>
            <a:spLocks noGrp="1"/>
          </p:cNvSpPr>
          <p:nvPr>
            <p:ph type="ftr" sz="quarter" idx="11"/>
          </p:nvPr>
        </p:nvSpPr>
        <p:spPr/>
        <p:txBody>
          <a:bodyPr/>
          <a:lstStyle/>
          <a:p>
            <a:pPr>
              <a:defRPr/>
            </a:pPr>
            <a:r>
              <a:rPr lang="en-US"/>
              <a:t>Chapter 2 Software Processes</a:t>
            </a:r>
          </a:p>
        </p:txBody>
      </p:sp>
      <p:sp>
        <p:nvSpPr>
          <p:cNvPr id="6" name="Slide Number Placeholder 5">
            <a:extLst>
              <a:ext uri="{FF2B5EF4-FFF2-40B4-BE49-F238E27FC236}">
                <a16:creationId xmlns:a16="http://schemas.microsoft.com/office/drawing/2014/main" id="{5FD5FCAF-C229-4E0C-909B-E21E5D1F8554}"/>
              </a:ext>
            </a:extLst>
          </p:cNvPr>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grpSp>
        <p:nvGrpSpPr>
          <p:cNvPr id="8" name="Group 7">
            <a:extLst>
              <a:ext uri="{FF2B5EF4-FFF2-40B4-BE49-F238E27FC236}">
                <a16:creationId xmlns:a16="http://schemas.microsoft.com/office/drawing/2014/main" id="{EF975035-0B67-4541-8B79-0F2304A33032}"/>
              </a:ext>
            </a:extLst>
          </p:cNvPr>
          <p:cNvGrpSpPr/>
          <p:nvPr/>
        </p:nvGrpSpPr>
        <p:grpSpPr>
          <a:xfrm>
            <a:off x="-3577" y="1600200"/>
            <a:ext cx="9144000" cy="4503737"/>
            <a:chOff x="-20053" y="1600200"/>
            <a:chExt cx="9144000" cy="4503737"/>
          </a:xfrm>
        </p:grpSpPr>
        <p:pic>
          <p:nvPicPr>
            <p:cNvPr id="1026" name="Picture 2" descr="Related image">
              <a:extLst>
                <a:ext uri="{FF2B5EF4-FFF2-40B4-BE49-F238E27FC236}">
                  <a16:creationId xmlns:a16="http://schemas.microsoft.com/office/drawing/2014/main" id="{8921D93E-30EF-4C61-BD59-E00A1DF58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3" y="1600200"/>
              <a:ext cx="9144000" cy="45037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4016199-E1EE-4E4F-B5D5-9A7F313632EA}"/>
                </a:ext>
              </a:extLst>
            </p:cNvPr>
            <p:cNvPicPr>
              <a:picLocks noChangeAspect="1"/>
            </p:cNvPicPr>
            <p:nvPr/>
          </p:nvPicPr>
          <p:blipFill>
            <a:blip r:embed="rId3"/>
            <a:stretch>
              <a:fillRect/>
            </a:stretch>
          </p:blipFill>
          <p:spPr>
            <a:xfrm>
              <a:off x="7937466" y="3987114"/>
              <a:ext cx="1088702" cy="2034745"/>
            </a:xfrm>
            <a:prstGeom prst="rect">
              <a:avLst/>
            </a:prstGeom>
          </p:spPr>
        </p:pic>
      </p:grpSp>
    </p:spTree>
    <p:extLst>
      <p:ext uri="{BB962C8B-B14F-4D97-AF65-F5344CB8AC3E}">
        <p14:creationId xmlns:p14="http://schemas.microsoft.com/office/powerpoint/2010/main" val="2120835576"/>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a:t>Incremental delivery </a:t>
            </a: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pic>
        <p:nvPicPr>
          <p:cNvPr id="4" name="Picture 3" descr="2.10 Incremental-delivery.eps"/>
          <p:cNvPicPr>
            <a:picLocks noChangeAspect="1"/>
          </p:cNvPicPr>
          <p:nvPr/>
        </p:nvPicPr>
        <p:blipFill>
          <a:blip r:embed="rId2"/>
          <a:stretch>
            <a:fillRect/>
          </a:stretch>
        </p:blipFill>
        <p:spPr>
          <a:xfrm>
            <a:off x="457200" y="2353036"/>
            <a:ext cx="8172017" cy="276724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7888"/>
            <a:ext cx="9144000" cy="1143000"/>
          </a:xfrm>
        </p:spPr>
        <p:txBody>
          <a:bodyPr/>
          <a:lstStyle/>
          <a:p>
            <a:pPr algn="ctr"/>
            <a:r>
              <a:rPr lang="en-US" dirty="0"/>
              <a:t>Software process models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83054166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Software process models</a:t>
            </a:r>
            <a:endParaRPr lang="en-GB" dirty="0"/>
          </a:p>
        </p:txBody>
      </p:sp>
      <p:sp>
        <p:nvSpPr>
          <p:cNvPr id="25603" name="Rectangle 3"/>
          <p:cNvSpPr>
            <a:spLocks noGrp="1" noChangeArrowheads="1"/>
          </p:cNvSpPr>
          <p:nvPr>
            <p:ph idx="1"/>
          </p:nvPr>
        </p:nvSpPr>
        <p:spPr/>
        <p:txBody>
          <a:bodyPr/>
          <a:lstStyle/>
          <a:p>
            <a:r>
              <a:rPr lang="en-GB" dirty="0"/>
              <a:t>The waterfall model</a:t>
            </a:r>
          </a:p>
          <a:p>
            <a:pPr lvl="1"/>
            <a:r>
              <a:rPr lang="en-GB" dirty="0"/>
              <a:t>Plan-driven model. Separate and distinct phases of specification and development.</a:t>
            </a:r>
          </a:p>
          <a:p>
            <a:r>
              <a:rPr lang="en-GB" dirty="0"/>
              <a:t>Incremental development</a:t>
            </a:r>
          </a:p>
          <a:p>
            <a:pPr lvl="1"/>
            <a:r>
              <a:rPr lang="en-GB" dirty="0"/>
              <a:t>Specification, development and validation are interleaved. May be plan-driven or agile.</a:t>
            </a:r>
          </a:p>
          <a:p>
            <a:r>
              <a:rPr lang="en-GB" dirty="0"/>
              <a:t>Integration and configuration</a:t>
            </a:r>
          </a:p>
          <a:p>
            <a:pPr lvl="1"/>
            <a:r>
              <a:rPr lang="en-GB" dirty="0"/>
              <a:t>The system is assembled from existing configurable components. May be plan-driven or agile.</a:t>
            </a:r>
          </a:p>
          <a:p>
            <a:r>
              <a:rPr lang="en-GB" dirty="0"/>
              <a:t>In practice, most large systems are developed using a process that incorporates elements from all of these models.</a:t>
            </a:r>
          </a:p>
        </p:txBody>
      </p:sp>
      <p:sp>
        <p:nvSpPr>
          <p:cNvPr id="10" name="Footer Placeholder 9"/>
          <p:cNvSpPr>
            <a:spLocks noGrp="1"/>
          </p:cNvSpPr>
          <p:nvPr>
            <p:ph type="ftr" sz="quarter" idx="11"/>
          </p:nvPr>
        </p:nvSpPr>
        <p:spPr/>
        <p:txBody>
          <a:bodyPr/>
          <a:lstStyle/>
          <a:p>
            <a:pPr>
              <a:defRPr/>
            </a:pPr>
            <a:r>
              <a:rPr lang="en-US"/>
              <a:t>Chapter 2 Software Processes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t>The waterfall model</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pic>
        <p:nvPicPr>
          <p:cNvPr id="3074" name="Picture 2" descr="Image result for waterfall model">
            <a:extLst>
              <a:ext uri="{FF2B5EF4-FFF2-40B4-BE49-F238E27FC236}">
                <a16:creationId xmlns:a16="http://schemas.microsoft.com/office/drawing/2014/main" id="{D94E0DD9-3DE7-4FAA-9CEF-A3FDF7E25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Waterfall model phases</a:t>
            </a:r>
          </a:p>
        </p:txBody>
      </p:sp>
      <p:sp>
        <p:nvSpPr>
          <p:cNvPr id="29699" name="Rectangle 3"/>
          <p:cNvSpPr>
            <a:spLocks noGrp="1" noChangeArrowheads="1"/>
          </p:cNvSpPr>
          <p:nvPr>
            <p:ph idx="1"/>
          </p:nvPr>
        </p:nvSpPr>
        <p:spPr/>
        <p:txBody>
          <a:bodyPr/>
          <a:lstStyle/>
          <a:p>
            <a:r>
              <a:rPr lang="en-US" sz="2000" dirty="0"/>
              <a:t>In the old days, </a:t>
            </a:r>
            <a:r>
              <a:rPr lang="en-US" sz="2000" b="1" dirty="0"/>
              <a:t>Waterfall model</a:t>
            </a:r>
            <a:r>
              <a:rPr lang="en-US" sz="2000" dirty="0"/>
              <a:t> was used to develop enterprise applications like Customer Relationship Management (CRM) systems, Human Resource Management Systems (HRMS), Supply Chain Management Systems, Inventory Management Systems, Point of Sales (POS) systems for Retail chains etc.</a:t>
            </a:r>
          </a:p>
          <a:p>
            <a:r>
              <a:rPr lang="en-GB" sz="2000" dirty="0"/>
              <a:t>The main drawback of the waterfall model is the difficulty of accommodating change after the process is underway. In principle, a phase has to be complete before moving onto the next phase.</a:t>
            </a:r>
          </a:p>
          <a:p>
            <a:endParaRPr lang="en-GB"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Waterfall model problems</a:t>
            </a:r>
          </a:p>
        </p:txBody>
      </p:sp>
      <p:sp>
        <p:nvSpPr>
          <p:cNvPr id="92163" name="Rectangle 3"/>
          <p:cNvSpPr>
            <a:spLocks noGrp="1" noChangeArrowheads="1"/>
          </p:cNvSpPr>
          <p:nvPr>
            <p:ph idx="1"/>
          </p:nvPr>
        </p:nvSpPr>
        <p:spPr>
          <a:xfrm>
            <a:off x="457200" y="1600200"/>
            <a:ext cx="8229600" cy="4525963"/>
          </a:xfrm>
        </p:spPr>
        <p:txBody>
          <a:bodyPr/>
          <a:lstStyle/>
          <a:p>
            <a:r>
              <a:rPr lang="en-GB" dirty="0"/>
              <a:t>Inflexible partitioning of the project into distinct stages makes it difficult to respond to changing customer requirements.</a:t>
            </a:r>
          </a:p>
          <a:p>
            <a:pPr lvl="1"/>
            <a:r>
              <a:rPr lang="en-GB" dirty="0"/>
              <a:t>Therefore, this model is only appropriate when the requirements are well-understood and changes will be fairly limited during the design process. </a:t>
            </a:r>
          </a:p>
          <a:p>
            <a:pPr lvl="1"/>
            <a:r>
              <a:rPr lang="en-GB" dirty="0"/>
              <a:t>Few business systems have stable requirements.</a:t>
            </a:r>
          </a:p>
          <a:p>
            <a:r>
              <a:rPr lang="en-GB" dirty="0"/>
              <a:t>The waterfall model is mostly used for large systems engineering projects where a system is developed at several sites.</a:t>
            </a:r>
          </a:p>
          <a:p>
            <a:pPr lvl="1"/>
            <a:r>
              <a:rPr lang="en-GB" dirty="0"/>
              <a:t>In those circumstances, the plan-driven nature of the waterfall model helps coordinate the work. </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9143</TotalTime>
  <Words>1771</Words>
  <Application>Microsoft Office PowerPoint</Application>
  <PresentationFormat>On-screen Show (4:3)</PresentationFormat>
  <Paragraphs>278</Paragraphs>
  <Slides>40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SE10 slides</vt:lpstr>
      <vt:lpstr>Chapter 2 – Software Processes</vt:lpstr>
      <vt:lpstr>Topics covered</vt:lpstr>
      <vt:lpstr>The software process</vt:lpstr>
      <vt:lpstr>PowerPoint Presentation</vt:lpstr>
      <vt:lpstr>Software process models</vt:lpstr>
      <vt:lpstr>Software process models</vt:lpstr>
      <vt:lpstr>The waterfall model </vt:lpstr>
      <vt:lpstr>Waterfall model phases</vt:lpstr>
      <vt:lpstr>Waterfall model problems</vt:lpstr>
      <vt:lpstr>Waterfall model problems</vt:lpstr>
      <vt:lpstr>Incremental Development</vt:lpstr>
      <vt:lpstr>Incremental development  </vt:lpstr>
      <vt:lpstr>Incremental development benefits</vt:lpstr>
      <vt:lpstr>Incremental development problems</vt:lpstr>
      <vt:lpstr>Integration and configuration</vt:lpstr>
      <vt:lpstr>Types of reusable software</vt:lpstr>
      <vt:lpstr>Reuse-oriented software engineering</vt:lpstr>
      <vt:lpstr>Key process stages</vt:lpstr>
      <vt:lpstr>Advantages and disadvantages</vt:lpstr>
      <vt:lpstr>Process activities</vt:lpstr>
      <vt:lpstr>Software specification</vt:lpstr>
      <vt:lpstr>The requirements engineering process </vt:lpstr>
      <vt:lpstr>Software design and implementation</vt:lpstr>
      <vt:lpstr>Design activities</vt:lpstr>
      <vt:lpstr>A general model of the design process  </vt:lpstr>
      <vt:lpstr>System implementation</vt:lpstr>
      <vt:lpstr>Software validation</vt:lpstr>
      <vt:lpstr>Stages of testing </vt:lpstr>
      <vt:lpstr>Testing stages</vt:lpstr>
      <vt:lpstr>Software evolution</vt:lpstr>
      <vt:lpstr>System evolution </vt:lpstr>
      <vt:lpstr>Coping with change</vt:lpstr>
      <vt:lpstr>Coping with change</vt:lpstr>
      <vt:lpstr>Coping with changing requirements</vt:lpstr>
      <vt:lpstr>Software prototyping</vt:lpstr>
      <vt:lpstr>Prototype development</vt:lpstr>
      <vt:lpstr>Throw-away prototypes</vt:lpstr>
      <vt:lpstr>Incremental delivery</vt:lpstr>
      <vt:lpstr>Incremental development and delivery</vt:lpstr>
      <vt:lpstr>Incremental delivery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Pravin Pawar</cp:lastModifiedBy>
  <cp:revision>37</cp:revision>
  <cp:lastPrinted>2019-03-13T05:09:45Z</cp:lastPrinted>
  <dcterms:created xsi:type="dcterms:W3CDTF">2010-01-06T19:57:16Z</dcterms:created>
  <dcterms:modified xsi:type="dcterms:W3CDTF">2019-03-13T05:10:09Z</dcterms:modified>
</cp:coreProperties>
</file>