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2"/>
  </p:notesMasterIdLst>
  <p:handoutMasterIdLst>
    <p:handoutMasterId r:id="rId43"/>
  </p:handoutMasterIdLst>
  <p:sldIdLst>
    <p:sldId id="256" r:id="rId2"/>
    <p:sldId id="266" r:id="rId3"/>
    <p:sldId id="339" r:id="rId4"/>
    <p:sldId id="340" r:id="rId5"/>
    <p:sldId id="362" r:id="rId6"/>
    <p:sldId id="341" r:id="rId7"/>
    <p:sldId id="342" r:id="rId8"/>
    <p:sldId id="343" r:id="rId9"/>
    <p:sldId id="344" r:id="rId10"/>
    <p:sldId id="257" r:id="rId11"/>
    <p:sldId id="346" r:id="rId12"/>
    <p:sldId id="345" r:id="rId13"/>
    <p:sldId id="347" r:id="rId14"/>
    <p:sldId id="354" r:id="rId15"/>
    <p:sldId id="348" r:id="rId16"/>
    <p:sldId id="355" r:id="rId17"/>
    <p:sldId id="356" r:id="rId18"/>
    <p:sldId id="357" r:id="rId19"/>
    <p:sldId id="358" r:id="rId20"/>
    <p:sldId id="349" r:id="rId21"/>
    <p:sldId id="350" r:id="rId22"/>
    <p:sldId id="351" r:id="rId23"/>
    <p:sldId id="352" r:id="rId24"/>
    <p:sldId id="271" r:id="rId25"/>
    <p:sldId id="259" r:id="rId26"/>
    <p:sldId id="260" r:id="rId27"/>
    <p:sldId id="265" r:id="rId28"/>
    <p:sldId id="309" r:id="rId29"/>
    <p:sldId id="331" r:id="rId30"/>
    <p:sldId id="332" r:id="rId31"/>
    <p:sldId id="313" r:id="rId32"/>
    <p:sldId id="293" r:id="rId33"/>
    <p:sldId id="294" r:id="rId34"/>
    <p:sldId id="310" r:id="rId35"/>
    <p:sldId id="311" r:id="rId36"/>
    <p:sldId id="361" r:id="rId37"/>
    <p:sldId id="314" r:id="rId38"/>
    <p:sldId id="360" r:id="rId39"/>
    <p:sldId id="287" r:id="rId40"/>
    <p:sldId id="359" r:id="rId41"/>
  </p:sldIdLst>
  <p:sldSz cx="9144000" cy="6858000" type="screen4x3"/>
  <p:notesSz cx="7315200" cy="96012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6" d="100"/>
          <a:sy n="116" d="100"/>
        </p:scale>
        <p:origin x="1386" y="10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6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ABD7D9-F83D-4ED8-909B-867568935D2A}" type="doc">
      <dgm:prSet loTypeId="urn:microsoft.com/office/officeart/2005/8/layout/orgChart1" loCatId="hierarchy" qsTypeId="urn:microsoft.com/office/officeart/2005/8/quickstyle/simple3" qsCatId="simple" csTypeId="urn:microsoft.com/office/officeart/2005/8/colors/colorful4" csCatId="colorful" phldr="1"/>
      <dgm:spPr/>
      <dgm:t>
        <a:bodyPr/>
        <a:lstStyle/>
        <a:p>
          <a:endParaRPr lang="en-US"/>
        </a:p>
      </dgm:t>
    </dgm:pt>
    <dgm:pt modelId="{820DFB7D-6C14-4B5E-AFC5-519D626D031E}">
      <dgm:prSet phldrT="[Text]" custT="1"/>
      <dgm:spPr/>
      <dgm:t>
        <a:bodyPr/>
        <a:lstStyle/>
        <a:p>
          <a:r>
            <a:rPr lang="en-US" sz="1400" b="1" dirty="0"/>
            <a:t>Agile Methodologies</a:t>
          </a:r>
        </a:p>
      </dgm:t>
    </dgm:pt>
    <dgm:pt modelId="{E91064C6-BBCD-4740-A161-B36326DB41E8}" type="parTrans" cxnId="{EF9BDFAF-40CD-4290-93BA-F4D834A31703}">
      <dgm:prSet/>
      <dgm:spPr/>
      <dgm:t>
        <a:bodyPr/>
        <a:lstStyle/>
        <a:p>
          <a:endParaRPr lang="en-US"/>
        </a:p>
      </dgm:t>
    </dgm:pt>
    <dgm:pt modelId="{4723A049-4A62-494A-B26D-907627CD483E}" type="sibTrans" cxnId="{EF9BDFAF-40CD-4290-93BA-F4D834A31703}">
      <dgm:prSet/>
      <dgm:spPr/>
      <dgm:t>
        <a:bodyPr/>
        <a:lstStyle/>
        <a:p>
          <a:endParaRPr lang="en-US"/>
        </a:p>
      </dgm:t>
    </dgm:pt>
    <dgm:pt modelId="{895EDCA1-201A-4BEF-B81E-561AEA5FBB5D}">
      <dgm:prSet phldrT="[Text]" custT="1"/>
      <dgm:spPr/>
      <dgm:t>
        <a:bodyPr/>
        <a:lstStyle/>
        <a:p>
          <a:r>
            <a:rPr lang="en-US" sz="1400" b="1" dirty="0"/>
            <a:t>Iterative</a:t>
          </a:r>
        </a:p>
      </dgm:t>
    </dgm:pt>
    <dgm:pt modelId="{1DF62A32-4F1A-4D38-AB78-6D9B4A1467C6}" type="parTrans" cxnId="{111CD5F2-7E53-403D-A43B-A7E1B3C2B4B4}">
      <dgm:prSet/>
      <dgm:spPr/>
      <dgm:t>
        <a:bodyPr/>
        <a:lstStyle/>
        <a:p>
          <a:endParaRPr lang="en-US" sz="1400"/>
        </a:p>
      </dgm:t>
    </dgm:pt>
    <dgm:pt modelId="{1428B703-0986-44D9-A2FB-EB75B7F3C0D2}" type="sibTrans" cxnId="{111CD5F2-7E53-403D-A43B-A7E1B3C2B4B4}">
      <dgm:prSet/>
      <dgm:spPr/>
      <dgm:t>
        <a:bodyPr/>
        <a:lstStyle/>
        <a:p>
          <a:endParaRPr lang="en-US"/>
        </a:p>
      </dgm:t>
    </dgm:pt>
    <dgm:pt modelId="{9DF1CF1E-3284-421B-A262-183E81A670FC}">
      <dgm:prSet phldrT="[Text]" custT="1"/>
      <dgm:spPr/>
      <dgm:t>
        <a:bodyPr/>
        <a:lstStyle/>
        <a:p>
          <a:r>
            <a:rPr lang="en-US" sz="1400" b="1" dirty="0"/>
            <a:t>Incremental</a:t>
          </a:r>
        </a:p>
      </dgm:t>
    </dgm:pt>
    <dgm:pt modelId="{515C0E2B-5D3B-44AF-8588-312B76687346}" type="parTrans" cxnId="{6BB47611-9C8B-463D-95EE-77178FDE6718}">
      <dgm:prSet/>
      <dgm:spPr/>
      <dgm:t>
        <a:bodyPr/>
        <a:lstStyle/>
        <a:p>
          <a:endParaRPr lang="en-US" sz="1400"/>
        </a:p>
      </dgm:t>
    </dgm:pt>
    <dgm:pt modelId="{293A6732-72D9-45BB-9508-751B8093A725}" type="sibTrans" cxnId="{6BB47611-9C8B-463D-95EE-77178FDE6718}">
      <dgm:prSet/>
      <dgm:spPr/>
      <dgm:t>
        <a:bodyPr/>
        <a:lstStyle/>
        <a:p>
          <a:endParaRPr lang="en-US"/>
        </a:p>
      </dgm:t>
    </dgm:pt>
    <dgm:pt modelId="{3C1782EB-1B79-4FAA-BC82-F797AB746556}">
      <dgm:prSet phldrT="[Text]" custT="1"/>
      <dgm:spPr/>
      <dgm:t>
        <a:bodyPr/>
        <a:lstStyle/>
        <a:p>
          <a:r>
            <a:rPr lang="en-US" sz="1400" b="1" dirty="0"/>
            <a:t>Self-Organizing</a:t>
          </a:r>
        </a:p>
      </dgm:t>
    </dgm:pt>
    <dgm:pt modelId="{BCD56A45-D541-4AD1-B9A1-96371DF65567}" type="parTrans" cxnId="{A6C254DC-28B3-49CB-AC97-F5CF2CDD58D3}">
      <dgm:prSet/>
      <dgm:spPr/>
      <dgm:t>
        <a:bodyPr/>
        <a:lstStyle/>
        <a:p>
          <a:endParaRPr lang="en-US" sz="1400"/>
        </a:p>
      </dgm:t>
    </dgm:pt>
    <dgm:pt modelId="{793E6B14-80F6-4A33-8E01-C2EF38B1D5FA}" type="sibTrans" cxnId="{A6C254DC-28B3-49CB-AC97-F5CF2CDD58D3}">
      <dgm:prSet/>
      <dgm:spPr/>
      <dgm:t>
        <a:bodyPr/>
        <a:lstStyle/>
        <a:p>
          <a:endParaRPr lang="en-US"/>
        </a:p>
      </dgm:t>
    </dgm:pt>
    <dgm:pt modelId="{499C1380-589E-4B4C-A3AF-18EC20D8B239}">
      <dgm:prSet phldrT="[Text]" custT="1"/>
      <dgm:spPr/>
      <dgm:t>
        <a:bodyPr/>
        <a:lstStyle/>
        <a:p>
          <a:r>
            <a:rPr lang="en-US" sz="1400" b="0" dirty="0"/>
            <a:t>Planned modification of parts of the system.  Assists with modification of design and requirements</a:t>
          </a:r>
        </a:p>
      </dgm:t>
    </dgm:pt>
    <dgm:pt modelId="{34925D04-8993-48A6-9A35-1ED4CA73FFD1}" type="parTrans" cxnId="{D15B831C-8C9D-4801-BBF6-64D3868C2108}">
      <dgm:prSet/>
      <dgm:spPr/>
      <dgm:t>
        <a:bodyPr/>
        <a:lstStyle/>
        <a:p>
          <a:endParaRPr lang="en-US" sz="1400"/>
        </a:p>
      </dgm:t>
    </dgm:pt>
    <dgm:pt modelId="{B3673266-0056-4BD7-8524-1494CA3B3A5D}" type="sibTrans" cxnId="{D15B831C-8C9D-4801-BBF6-64D3868C2108}">
      <dgm:prSet/>
      <dgm:spPr/>
      <dgm:t>
        <a:bodyPr/>
        <a:lstStyle/>
        <a:p>
          <a:endParaRPr lang="en-US"/>
        </a:p>
      </dgm:t>
    </dgm:pt>
    <dgm:pt modelId="{7A40D412-B956-4611-9A47-11C52036D1EB}">
      <dgm:prSet phldrT="[Text]" custT="1"/>
      <dgm:spPr/>
      <dgm:t>
        <a:bodyPr/>
        <a:lstStyle/>
        <a:p>
          <a:r>
            <a:rPr lang="en-US" sz="1400" b="0" dirty="0"/>
            <a:t>Develop parts of the system separately and integrate.  Assists with improving overall methodology</a:t>
          </a:r>
        </a:p>
      </dgm:t>
    </dgm:pt>
    <dgm:pt modelId="{2A31124D-110C-4703-8E42-10C5E3D553C7}" type="parTrans" cxnId="{22087A91-1D85-4BEA-A525-06F97A04F758}">
      <dgm:prSet/>
      <dgm:spPr/>
      <dgm:t>
        <a:bodyPr/>
        <a:lstStyle/>
        <a:p>
          <a:endParaRPr lang="en-US" sz="1400"/>
        </a:p>
      </dgm:t>
    </dgm:pt>
    <dgm:pt modelId="{55FCCE29-BAFF-4245-B53D-D8EF44B9B132}" type="sibTrans" cxnId="{22087A91-1D85-4BEA-A525-06F97A04F758}">
      <dgm:prSet/>
      <dgm:spPr/>
      <dgm:t>
        <a:bodyPr/>
        <a:lstStyle/>
        <a:p>
          <a:endParaRPr lang="en-US"/>
        </a:p>
      </dgm:t>
    </dgm:pt>
    <dgm:pt modelId="{5DBF8ABF-9982-4F1E-97E8-8F1682ABC992}">
      <dgm:prSet phldrT="[Text]" custT="1"/>
      <dgm:spPr/>
      <dgm:t>
        <a:bodyPr/>
        <a:lstStyle/>
        <a:p>
          <a:r>
            <a:rPr lang="en-US" sz="1400" b="0" dirty="0"/>
            <a:t>The team has the responsibility of organizing its internal dynamics.</a:t>
          </a:r>
        </a:p>
      </dgm:t>
    </dgm:pt>
    <dgm:pt modelId="{3EC43A6B-630A-4F02-9661-8EDE7A950155}" type="parTrans" cxnId="{5CF8B4C9-7F3E-4223-9579-28687964BAF5}">
      <dgm:prSet/>
      <dgm:spPr/>
      <dgm:t>
        <a:bodyPr/>
        <a:lstStyle/>
        <a:p>
          <a:endParaRPr lang="en-US" sz="1400"/>
        </a:p>
      </dgm:t>
    </dgm:pt>
    <dgm:pt modelId="{696BCFF8-5492-4F81-B251-BE2B301F77C5}" type="sibTrans" cxnId="{5CF8B4C9-7F3E-4223-9579-28687964BAF5}">
      <dgm:prSet/>
      <dgm:spPr/>
      <dgm:t>
        <a:bodyPr/>
        <a:lstStyle/>
        <a:p>
          <a:endParaRPr lang="en-US"/>
        </a:p>
      </dgm:t>
    </dgm:pt>
    <dgm:pt modelId="{01AA0168-BA8F-41EE-B0BE-D827A6C906B9}">
      <dgm:prSet phldrT="[Text]" custT="1"/>
      <dgm:spPr/>
      <dgm:t>
        <a:bodyPr/>
        <a:lstStyle/>
        <a:p>
          <a:r>
            <a:rPr lang="en-US" sz="1400" b="1" dirty="0"/>
            <a:t>Emergent</a:t>
          </a:r>
        </a:p>
      </dgm:t>
    </dgm:pt>
    <dgm:pt modelId="{6169A880-56AA-4482-A6E8-D0808823B4E5}" type="parTrans" cxnId="{0BDFFD44-B45E-4B5F-A51E-AF3B8DEB24C6}">
      <dgm:prSet/>
      <dgm:spPr/>
      <dgm:t>
        <a:bodyPr/>
        <a:lstStyle/>
        <a:p>
          <a:endParaRPr lang="en-US" sz="1400"/>
        </a:p>
      </dgm:t>
    </dgm:pt>
    <dgm:pt modelId="{25C6B9A8-BE2D-4607-AD59-652AE4658B75}" type="sibTrans" cxnId="{0BDFFD44-B45E-4B5F-A51E-AF3B8DEB24C6}">
      <dgm:prSet/>
      <dgm:spPr/>
      <dgm:t>
        <a:bodyPr/>
        <a:lstStyle/>
        <a:p>
          <a:endParaRPr lang="en-US"/>
        </a:p>
      </dgm:t>
    </dgm:pt>
    <dgm:pt modelId="{48B3A4FF-A284-4162-A241-FBE696F8D2DB}">
      <dgm:prSet phldrT="[Text]" custT="1"/>
      <dgm:spPr/>
      <dgm:t>
        <a:bodyPr/>
        <a:lstStyle/>
        <a:p>
          <a:r>
            <a:rPr lang="en-US" sz="1400" b="0" dirty="0"/>
            <a:t>The set of tools, techniques, development environment, and requirements emerge in the process</a:t>
          </a:r>
        </a:p>
      </dgm:t>
    </dgm:pt>
    <dgm:pt modelId="{D2E867B6-EF95-43C1-984C-8C0382DB8ABB}" type="parTrans" cxnId="{6AC499F0-21FA-4436-B00B-9DF7DFE9D04D}">
      <dgm:prSet/>
      <dgm:spPr/>
      <dgm:t>
        <a:bodyPr/>
        <a:lstStyle/>
        <a:p>
          <a:endParaRPr lang="en-US" sz="1400"/>
        </a:p>
      </dgm:t>
    </dgm:pt>
    <dgm:pt modelId="{7664EAD0-8063-4359-9727-EE2289564BED}" type="sibTrans" cxnId="{6AC499F0-21FA-4436-B00B-9DF7DFE9D04D}">
      <dgm:prSet/>
      <dgm:spPr/>
      <dgm:t>
        <a:bodyPr/>
        <a:lstStyle/>
        <a:p>
          <a:endParaRPr lang="en-US"/>
        </a:p>
      </dgm:t>
    </dgm:pt>
    <dgm:pt modelId="{F3EC1435-AFFF-48EB-B2E5-20D7488F77C7}" type="pres">
      <dgm:prSet presAssocID="{88ABD7D9-F83D-4ED8-909B-867568935D2A}" presName="hierChild1" presStyleCnt="0">
        <dgm:presLayoutVars>
          <dgm:orgChart val="1"/>
          <dgm:chPref val="1"/>
          <dgm:dir/>
          <dgm:animOne val="branch"/>
          <dgm:animLvl val="lvl"/>
          <dgm:resizeHandles/>
        </dgm:presLayoutVars>
      </dgm:prSet>
      <dgm:spPr/>
    </dgm:pt>
    <dgm:pt modelId="{97731999-C11A-4B59-9740-9C007E60FE0B}" type="pres">
      <dgm:prSet presAssocID="{820DFB7D-6C14-4B5E-AFC5-519D626D031E}" presName="hierRoot1" presStyleCnt="0">
        <dgm:presLayoutVars>
          <dgm:hierBranch val="init"/>
        </dgm:presLayoutVars>
      </dgm:prSet>
      <dgm:spPr/>
    </dgm:pt>
    <dgm:pt modelId="{A86002EE-BFC2-47D8-8EB7-46B2791E525F}" type="pres">
      <dgm:prSet presAssocID="{820DFB7D-6C14-4B5E-AFC5-519D626D031E}" presName="rootComposite1" presStyleCnt="0"/>
      <dgm:spPr/>
    </dgm:pt>
    <dgm:pt modelId="{A40D8E90-3949-40F2-B3ED-A494AC46CEBC}" type="pres">
      <dgm:prSet presAssocID="{820DFB7D-6C14-4B5E-AFC5-519D626D031E}" presName="rootText1" presStyleLbl="node0" presStyleIdx="0" presStyleCnt="1" custLinFactNeighborX="-2496" custLinFactNeighborY="-9376">
        <dgm:presLayoutVars>
          <dgm:chPref val="3"/>
        </dgm:presLayoutVars>
      </dgm:prSet>
      <dgm:spPr/>
    </dgm:pt>
    <dgm:pt modelId="{1351C4D4-B1D3-48FE-A056-CF0572713407}" type="pres">
      <dgm:prSet presAssocID="{820DFB7D-6C14-4B5E-AFC5-519D626D031E}" presName="rootConnector1" presStyleLbl="node1" presStyleIdx="0" presStyleCnt="0"/>
      <dgm:spPr/>
    </dgm:pt>
    <dgm:pt modelId="{C46EDCC9-B032-4D34-83E2-816DBDD7DD14}" type="pres">
      <dgm:prSet presAssocID="{820DFB7D-6C14-4B5E-AFC5-519D626D031E}" presName="hierChild2" presStyleCnt="0"/>
      <dgm:spPr/>
    </dgm:pt>
    <dgm:pt modelId="{ABA2228E-828B-457A-A973-1B52AD57B71E}" type="pres">
      <dgm:prSet presAssocID="{1DF62A32-4F1A-4D38-AB78-6D9B4A1467C6}" presName="Name37" presStyleLbl="parChTrans1D2" presStyleIdx="0" presStyleCnt="4"/>
      <dgm:spPr/>
    </dgm:pt>
    <dgm:pt modelId="{22F297DA-7097-4C36-A0F3-241AA5F4F92D}" type="pres">
      <dgm:prSet presAssocID="{895EDCA1-201A-4BEF-B81E-561AEA5FBB5D}" presName="hierRoot2" presStyleCnt="0">
        <dgm:presLayoutVars>
          <dgm:hierBranch val="init"/>
        </dgm:presLayoutVars>
      </dgm:prSet>
      <dgm:spPr/>
    </dgm:pt>
    <dgm:pt modelId="{0FFD0DB2-A7B1-4E99-8F70-34A0058D6325}" type="pres">
      <dgm:prSet presAssocID="{895EDCA1-201A-4BEF-B81E-561AEA5FBB5D}" presName="rootComposite" presStyleCnt="0"/>
      <dgm:spPr/>
    </dgm:pt>
    <dgm:pt modelId="{8F53DECB-E8D2-4927-813B-4B0D3F2EE9BA}" type="pres">
      <dgm:prSet presAssocID="{895EDCA1-201A-4BEF-B81E-561AEA5FBB5D}" presName="rootText" presStyleLbl="node2" presStyleIdx="0" presStyleCnt="4" custLinFactNeighborX="-1998" custLinFactNeighborY="-1215">
        <dgm:presLayoutVars>
          <dgm:chPref val="3"/>
        </dgm:presLayoutVars>
      </dgm:prSet>
      <dgm:spPr/>
    </dgm:pt>
    <dgm:pt modelId="{41ECED7D-1DFF-4682-8B27-B8522F47B903}" type="pres">
      <dgm:prSet presAssocID="{895EDCA1-201A-4BEF-B81E-561AEA5FBB5D}" presName="rootConnector" presStyleLbl="node2" presStyleIdx="0" presStyleCnt="4"/>
      <dgm:spPr/>
    </dgm:pt>
    <dgm:pt modelId="{0AB330A1-138E-4E7B-A7A0-90870E964BB7}" type="pres">
      <dgm:prSet presAssocID="{895EDCA1-201A-4BEF-B81E-561AEA5FBB5D}" presName="hierChild4" presStyleCnt="0"/>
      <dgm:spPr/>
    </dgm:pt>
    <dgm:pt modelId="{CEE73046-5847-4531-865B-C2720ABA1222}" type="pres">
      <dgm:prSet presAssocID="{34925D04-8993-48A6-9A35-1ED4CA73FFD1}" presName="Name37" presStyleLbl="parChTrans1D3" presStyleIdx="0" presStyleCnt="4"/>
      <dgm:spPr/>
    </dgm:pt>
    <dgm:pt modelId="{A498A13B-03AD-40E2-95EB-C0516B544EF2}" type="pres">
      <dgm:prSet presAssocID="{499C1380-589E-4B4C-A3AF-18EC20D8B239}" presName="hierRoot2" presStyleCnt="0">
        <dgm:presLayoutVars>
          <dgm:hierBranch val="init"/>
        </dgm:presLayoutVars>
      </dgm:prSet>
      <dgm:spPr/>
    </dgm:pt>
    <dgm:pt modelId="{CCD30B44-58C8-4670-99C5-25CDB84F8198}" type="pres">
      <dgm:prSet presAssocID="{499C1380-589E-4B4C-A3AF-18EC20D8B239}" presName="rootComposite" presStyleCnt="0"/>
      <dgm:spPr/>
    </dgm:pt>
    <dgm:pt modelId="{918073F7-109B-40A6-97F1-BE069B0866B8}" type="pres">
      <dgm:prSet presAssocID="{499C1380-589E-4B4C-A3AF-18EC20D8B239}" presName="rootText" presStyleLbl="node3" presStyleIdx="0" presStyleCnt="4" custScaleY="211129">
        <dgm:presLayoutVars>
          <dgm:chPref val="3"/>
        </dgm:presLayoutVars>
      </dgm:prSet>
      <dgm:spPr/>
    </dgm:pt>
    <dgm:pt modelId="{6D43F15B-902B-4CB7-AB8A-57A592305292}" type="pres">
      <dgm:prSet presAssocID="{499C1380-589E-4B4C-A3AF-18EC20D8B239}" presName="rootConnector" presStyleLbl="node3" presStyleIdx="0" presStyleCnt="4"/>
      <dgm:spPr/>
    </dgm:pt>
    <dgm:pt modelId="{F404F452-957C-44AE-901A-9263538BAB75}" type="pres">
      <dgm:prSet presAssocID="{499C1380-589E-4B4C-A3AF-18EC20D8B239}" presName="hierChild4" presStyleCnt="0"/>
      <dgm:spPr/>
    </dgm:pt>
    <dgm:pt modelId="{DCBBA693-DC9B-433A-85A2-75DC7825C86F}" type="pres">
      <dgm:prSet presAssocID="{499C1380-589E-4B4C-A3AF-18EC20D8B239}" presName="hierChild5" presStyleCnt="0"/>
      <dgm:spPr/>
    </dgm:pt>
    <dgm:pt modelId="{D061BCAA-92A4-496F-8CF8-F58910604E1E}" type="pres">
      <dgm:prSet presAssocID="{895EDCA1-201A-4BEF-B81E-561AEA5FBB5D}" presName="hierChild5" presStyleCnt="0"/>
      <dgm:spPr/>
    </dgm:pt>
    <dgm:pt modelId="{573C10E2-41AC-4B29-93C8-947B0E9895A2}" type="pres">
      <dgm:prSet presAssocID="{515C0E2B-5D3B-44AF-8588-312B76687346}" presName="Name37" presStyleLbl="parChTrans1D2" presStyleIdx="1" presStyleCnt="4"/>
      <dgm:spPr/>
    </dgm:pt>
    <dgm:pt modelId="{6ED53D63-9326-4E3A-9863-9CEDCF8DEF21}" type="pres">
      <dgm:prSet presAssocID="{9DF1CF1E-3284-421B-A262-183E81A670FC}" presName="hierRoot2" presStyleCnt="0">
        <dgm:presLayoutVars>
          <dgm:hierBranch val="init"/>
        </dgm:presLayoutVars>
      </dgm:prSet>
      <dgm:spPr/>
    </dgm:pt>
    <dgm:pt modelId="{FA5361FE-3C30-4ECF-A314-4BB4FD8AA9F6}" type="pres">
      <dgm:prSet presAssocID="{9DF1CF1E-3284-421B-A262-183E81A670FC}" presName="rootComposite" presStyleCnt="0"/>
      <dgm:spPr/>
    </dgm:pt>
    <dgm:pt modelId="{D1A83D7A-336F-4E10-8B40-8A328FEF3C63}" type="pres">
      <dgm:prSet presAssocID="{9DF1CF1E-3284-421B-A262-183E81A670FC}" presName="rootText" presStyleLbl="node2" presStyleIdx="1" presStyleCnt="4" custLinFactNeighborX="-1998" custLinFactNeighborY="-1215">
        <dgm:presLayoutVars>
          <dgm:chPref val="3"/>
        </dgm:presLayoutVars>
      </dgm:prSet>
      <dgm:spPr/>
    </dgm:pt>
    <dgm:pt modelId="{EDB4A48E-7CBB-4511-AE05-2F92307F107C}" type="pres">
      <dgm:prSet presAssocID="{9DF1CF1E-3284-421B-A262-183E81A670FC}" presName="rootConnector" presStyleLbl="node2" presStyleIdx="1" presStyleCnt="4"/>
      <dgm:spPr/>
    </dgm:pt>
    <dgm:pt modelId="{6F455BFA-2760-43A7-ACF4-E757E7EE1BFC}" type="pres">
      <dgm:prSet presAssocID="{9DF1CF1E-3284-421B-A262-183E81A670FC}" presName="hierChild4" presStyleCnt="0"/>
      <dgm:spPr/>
    </dgm:pt>
    <dgm:pt modelId="{2003D46D-9C2D-49AD-A3E7-7C99CF5A6178}" type="pres">
      <dgm:prSet presAssocID="{2A31124D-110C-4703-8E42-10C5E3D553C7}" presName="Name37" presStyleLbl="parChTrans1D3" presStyleIdx="1" presStyleCnt="4"/>
      <dgm:spPr/>
    </dgm:pt>
    <dgm:pt modelId="{C852A932-7AF1-44FC-BC80-325089C49F10}" type="pres">
      <dgm:prSet presAssocID="{7A40D412-B956-4611-9A47-11C52036D1EB}" presName="hierRoot2" presStyleCnt="0">
        <dgm:presLayoutVars>
          <dgm:hierBranch val="init"/>
        </dgm:presLayoutVars>
      </dgm:prSet>
      <dgm:spPr/>
    </dgm:pt>
    <dgm:pt modelId="{F5630D21-FFB5-49C3-9CCA-8756D74AA95A}" type="pres">
      <dgm:prSet presAssocID="{7A40D412-B956-4611-9A47-11C52036D1EB}" presName="rootComposite" presStyleCnt="0"/>
      <dgm:spPr/>
    </dgm:pt>
    <dgm:pt modelId="{EABBF1B8-7E76-4BE1-A9E5-9F225C13CC86}" type="pres">
      <dgm:prSet presAssocID="{7A40D412-B956-4611-9A47-11C52036D1EB}" presName="rootText" presStyleLbl="node3" presStyleIdx="1" presStyleCnt="4" custScaleY="211129">
        <dgm:presLayoutVars>
          <dgm:chPref val="3"/>
        </dgm:presLayoutVars>
      </dgm:prSet>
      <dgm:spPr/>
    </dgm:pt>
    <dgm:pt modelId="{E5C095D4-AA79-4C97-88A4-5E918E8E97B3}" type="pres">
      <dgm:prSet presAssocID="{7A40D412-B956-4611-9A47-11C52036D1EB}" presName="rootConnector" presStyleLbl="node3" presStyleIdx="1" presStyleCnt="4"/>
      <dgm:spPr/>
    </dgm:pt>
    <dgm:pt modelId="{B37589E4-865B-4DB9-B04E-C3D7282E9E3B}" type="pres">
      <dgm:prSet presAssocID="{7A40D412-B956-4611-9A47-11C52036D1EB}" presName="hierChild4" presStyleCnt="0"/>
      <dgm:spPr/>
    </dgm:pt>
    <dgm:pt modelId="{4AC67A06-762A-4294-90E1-A3AF657B6CB2}" type="pres">
      <dgm:prSet presAssocID="{7A40D412-B956-4611-9A47-11C52036D1EB}" presName="hierChild5" presStyleCnt="0"/>
      <dgm:spPr/>
    </dgm:pt>
    <dgm:pt modelId="{27E48C4A-372A-43DF-87FF-72679A7FEE74}" type="pres">
      <dgm:prSet presAssocID="{9DF1CF1E-3284-421B-A262-183E81A670FC}" presName="hierChild5" presStyleCnt="0"/>
      <dgm:spPr/>
    </dgm:pt>
    <dgm:pt modelId="{96043253-B372-47AC-919D-A6DDB1F66392}" type="pres">
      <dgm:prSet presAssocID="{BCD56A45-D541-4AD1-B9A1-96371DF65567}" presName="Name37" presStyleLbl="parChTrans1D2" presStyleIdx="2" presStyleCnt="4"/>
      <dgm:spPr/>
    </dgm:pt>
    <dgm:pt modelId="{180EF8B4-17C0-4743-9D51-F6A03724E224}" type="pres">
      <dgm:prSet presAssocID="{3C1782EB-1B79-4FAA-BC82-F797AB746556}" presName="hierRoot2" presStyleCnt="0">
        <dgm:presLayoutVars>
          <dgm:hierBranch val="init"/>
        </dgm:presLayoutVars>
      </dgm:prSet>
      <dgm:spPr/>
    </dgm:pt>
    <dgm:pt modelId="{DBACCB40-F632-46F8-99BD-FC01B99E78C5}" type="pres">
      <dgm:prSet presAssocID="{3C1782EB-1B79-4FAA-BC82-F797AB746556}" presName="rootComposite" presStyleCnt="0"/>
      <dgm:spPr/>
    </dgm:pt>
    <dgm:pt modelId="{B7AA64A1-15D5-4441-AB05-0D6EA8C9ACF5}" type="pres">
      <dgm:prSet presAssocID="{3C1782EB-1B79-4FAA-BC82-F797AB746556}" presName="rootText" presStyleLbl="node2" presStyleIdx="2" presStyleCnt="4" custLinFactNeighborX="-1998" custLinFactNeighborY="-1215">
        <dgm:presLayoutVars>
          <dgm:chPref val="3"/>
        </dgm:presLayoutVars>
      </dgm:prSet>
      <dgm:spPr/>
    </dgm:pt>
    <dgm:pt modelId="{96DC783B-20BC-4251-8B57-C5CF65783F94}" type="pres">
      <dgm:prSet presAssocID="{3C1782EB-1B79-4FAA-BC82-F797AB746556}" presName="rootConnector" presStyleLbl="node2" presStyleIdx="2" presStyleCnt="4"/>
      <dgm:spPr/>
    </dgm:pt>
    <dgm:pt modelId="{65BD77B8-16D2-4C18-AB2E-78B652970D5D}" type="pres">
      <dgm:prSet presAssocID="{3C1782EB-1B79-4FAA-BC82-F797AB746556}" presName="hierChild4" presStyleCnt="0"/>
      <dgm:spPr/>
    </dgm:pt>
    <dgm:pt modelId="{2CC4CD51-A981-4D03-B162-2F56C2B3E81E}" type="pres">
      <dgm:prSet presAssocID="{3EC43A6B-630A-4F02-9661-8EDE7A950155}" presName="Name37" presStyleLbl="parChTrans1D3" presStyleIdx="2" presStyleCnt="4"/>
      <dgm:spPr/>
    </dgm:pt>
    <dgm:pt modelId="{BDD0DB66-E684-4CC9-8E15-6BE21CEEEC70}" type="pres">
      <dgm:prSet presAssocID="{5DBF8ABF-9982-4F1E-97E8-8F1682ABC992}" presName="hierRoot2" presStyleCnt="0">
        <dgm:presLayoutVars>
          <dgm:hierBranch val="init"/>
        </dgm:presLayoutVars>
      </dgm:prSet>
      <dgm:spPr/>
    </dgm:pt>
    <dgm:pt modelId="{2613AC24-882B-4C39-A6CE-E1FAF831F3ED}" type="pres">
      <dgm:prSet presAssocID="{5DBF8ABF-9982-4F1E-97E8-8F1682ABC992}" presName="rootComposite" presStyleCnt="0"/>
      <dgm:spPr/>
    </dgm:pt>
    <dgm:pt modelId="{4893A8D8-606D-4A64-9C5A-097AACC07507}" type="pres">
      <dgm:prSet presAssocID="{5DBF8ABF-9982-4F1E-97E8-8F1682ABC992}" presName="rootText" presStyleLbl="node3" presStyleIdx="2" presStyleCnt="4" custScaleY="211129" custLinFactNeighborX="-1998" custLinFactNeighborY="-1215">
        <dgm:presLayoutVars>
          <dgm:chPref val="3"/>
        </dgm:presLayoutVars>
      </dgm:prSet>
      <dgm:spPr/>
    </dgm:pt>
    <dgm:pt modelId="{C13D1CB8-942C-4DD8-8BBC-F2222134D97D}" type="pres">
      <dgm:prSet presAssocID="{5DBF8ABF-9982-4F1E-97E8-8F1682ABC992}" presName="rootConnector" presStyleLbl="node3" presStyleIdx="2" presStyleCnt="4"/>
      <dgm:spPr/>
    </dgm:pt>
    <dgm:pt modelId="{108A043C-E1E1-4407-B4D3-38CF39F31F1E}" type="pres">
      <dgm:prSet presAssocID="{5DBF8ABF-9982-4F1E-97E8-8F1682ABC992}" presName="hierChild4" presStyleCnt="0"/>
      <dgm:spPr/>
    </dgm:pt>
    <dgm:pt modelId="{B70AC460-F023-4681-9BEE-28E233CEBF5D}" type="pres">
      <dgm:prSet presAssocID="{5DBF8ABF-9982-4F1E-97E8-8F1682ABC992}" presName="hierChild5" presStyleCnt="0"/>
      <dgm:spPr/>
    </dgm:pt>
    <dgm:pt modelId="{405C33ED-AF91-4EC3-A6B1-205264C6B337}" type="pres">
      <dgm:prSet presAssocID="{3C1782EB-1B79-4FAA-BC82-F797AB746556}" presName="hierChild5" presStyleCnt="0"/>
      <dgm:spPr/>
    </dgm:pt>
    <dgm:pt modelId="{794824E8-DEEC-4088-A110-1AE2C555FBB3}" type="pres">
      <dgm:prSet presAssocID="{6169A880-56AA-4482-A6E8-D0808823B4E5}" presName="Name37" presStyleLbl="parChTrans1D2" presStyleIdx="3" presStyleCnt="4"/>
      <dgm:spPr/>
    </dgm:pt>
    <dgm:pt modelId="{32A35D4B-05FF-4512-B0BC-2B5724A2ABCC}" type="pres">
      <dgm:prSet presAssocID="{01AA0168-BA8F-41EE-B0BE-D827A6C906B9}" presName="hierRoot2" presStyleCnt="0">
        <dgm:presLayoutVars>
          <dgm:hierBranch val="init"/>
        </dgm:presLayoutVars>
      </dgm:prSet>
      <dgm:spPr/>
    </dgm:pt>
    <dgm:pt modelId="{CB01DE2A-F0A6-4E82-B401-490D86AFC70B}" type="pres">
      <dgm:prSet presAssocID="{01AA0168-BA8F-41EE-B0BE-D827A6C906B9}" presName="rootComposite" presStyleCnt="0"/>
      <dgm:spPr/>
    </dgm:pt>
    <dgm:pt modelId="{9AD89EAB-9C97-4F69-A017-5C9568BD639C}" type="pres">
      <dgm:prSet presAssocID="{01AA0168-BA8F-41EE-B0BE-D827A6C906B9}" presName="rootText" presStyleLbl="node2" presStyleIdx="3" presStyleCnt="4" custLinFactNeighborX="-1998" custLinFactNeighborY="-1215">
        <dgm:presLayoutVars>
          <dgm:chPref val="3"/>
        </dgm:presLayoutVars>
      </dgm:prSet>
      <dgm:spPr/>
    </dgm:pt>
    <dgm:pt modelId="{4F071C26-E9DB-4A3C-A8C7-06AFC4EDCE25}" type="pres">
      <dgm:prSet presAssocID="{01AA0168-BA8F-41EE-B0BE-D827A6C906B9}" presName="rootConnector" presStyleLbl="node2" presStyleIdx="3" presStyleCnt="4"/>
      <dgm:spPr/>
    </dgm:pt>
    <dgm:pt modelId="{6FB38069-8C60-4C11-B346-CFAC9A60FAE8}" type="pres">
      <dgm:prSet presAssocID="{01AA0168-BA8F-41EE-B0BE-D827A6C906B9}" presName="hierChild4" presStyleCnt="0"/>
      <dgm:spPr/>
    </dgm:pt>
    <dgm:pt modelId="{6E3159AE-43FE-497D-BF80-5A021FD5911E}" type="pres">
      <dgm:prSet presAssocID="{D2E867B6-EF95-43C1-984C-8C0382DB8ABB}" presName="Name37" presStyleLbl="parChTrans1D3" presStyleIdx="3" presStyleCnt="4"/>
      <dgm:spPr/>
    </dgm:pt>
    <dgm:pt modelId="{B0B13C1B-A4CE-4F5D-8409-65551EEC548C}" type="pres">
      <dgm:prSet presAssocID="{48B3A4FF-A284-4162-A241-FBE696F8D2DB}" presName="hierRoot2" presStyleCnt="0">
        <dgm:presLayoutVars>
          <dgm:hierBranch val="init"/>
        </dgm:presLayoutVars>
      </dgm:prSet>
      <dgm:spPr/>
    </dgm:pt>
    <dgm:pt modelId="{B4760815-6F4F-4394-B309-98969DB77DC1}" type="pres">
      <dgm:prSet presAssocID="{48B3A4FF-A284-4162-A241-FBE696F8D2DB}" presName="rootComposite" presStyleCnt="0"/>
      <dgm:spPr/>
    </dgm:pt>
    <dgm:pt modelId="{9863D591-AAD4-4D53-9AD6-11DBE4D3ECA8}" type="pres">
      <dgm:prSet presAssocID="{48B3A4FF-A284-4162-A241-FBE696F8D2DB}" presName="rootText" presStyleLbl="node3" presStyleIdx="3" presStyleCnt="4" custScaleY="211129" custLinFactNeighborX="-1998" custLinFactNeighborY="-1215">
        <dgm:presLayoutVars>
          <dgm:chPref val="3"/>
        </dgm:presLayoutVars>
      </dgm:prSet>
      <dgm:spPr/>
    </dgm:pt>
    <dgm:pt modelId="{FC23B0CE-FA87-4E0D-B420-CDFBC5A53D64}" type="pres">
      <dgm:prSet presAssocID="{48B3A4FF-A284-4162-A241-FBE696F8D2DB}" presName="rootConnector" presStyleLbl="node3" presStyleIdx="3" presStyleCnt="4"/>
      <dgm:spPr/>
    </dgm:pt>
    <dgm:pt modelId="{4C976C25-8276-46E5-96AA-C2F164FA517C}" type="pres">
      <dgm:prSet presAssocID="{48B3A4FF-A284-4162-A241-FBE696F8D2DB}" presName="hierChild4" presStyleCnt="0"/>
      <dgm:spPr/>
    </dgm:pt>
    <dgm:pt modelId="{5A367EE1-12C1-405F-8582-AEE0EDDF036E}" type="pres">
      <dgm:prSet presAssocID="{48B3A4FF-A284-4162-A241-FBE696F8D2DB}" presName="hierChild5" presStyleCnt="0"/>
      <dgm:spPr/>
    </dgm:pt>
    <dgm:pt modelId="{C0641CE5-C4B6-490F-84BF-AB730893F236}" type="pres">
      <dgm:prSet presAssocID="{01AA0168-BA8F-41EE-B0BE-D827A6C906B9}" presName="hierChild5" presStyleCnt="0"/>
      <dgm:spPr/>
    </dgm:pt>
    <dgm:pt modelId="{0B1078FA-BCDC-488E-AAEC-B89A00447BA2}" type="pres">
      <dgm:prSet presAssocID="{820DFB7D-6C14-4B5E-AFC5-519D626D031E}" presName="hierChild3" presStyleCnt="0"/>
      <dgm:spPr/>
    </dgm:pt>
  </dgm:ptLst>
  <dgm:cxnLst>
    <dgm:cxn modelId="{6BB47611-9C8B-463D-95EE-77178FDE6718}" srcId="{820DFB7D-6C14-4B5E-AFC5-519D626D031E}" destId="{9DF1CF1E-3284-421B-A262-183E81A670FC}" srcOrd="1" destOrd="0" parTransId="{515C0E2B-5D3B-44AF-8588-312B76687346}" sibTransId="{293A6732-72D9-45BB-9508-751B8093A725}"/>
    <dgm:cxn modelId="{10486113-1867-4534-B2FA-E0455FADD7BD}" type="presOf" srcId="{9DF1CF1E-3284-421B-A262-183E81A670FC}" destId="{D1A83D7A-336F-4E10-8B40-8A328FEF3C63}" srcOrd="0" destOrd="0" presId="urn:microsoft.com/office/officeart/2005/8/layout/orgChart1"/>
    <dgm:cxn modelId="{0BED8F13-5F67-49D6-8CE0-F3521A46290A}" type="presOf" srcId="{2A31124D-110C-4703-8E42-10C5E3D553C7}" destId="{2003D46D-9C2D-49AD-A3E7-7C99CF5A6178}" srcOrd="0" destOrd="0" presId="urn:microsoft.com/office/officeart/2005/8/layout/orgChart1"/>
    <dgm:cxn modelId="{78399B16-AD4A-4AD6-8251-BD79CD73E555}" type="presOf" srcId="{34925D04-8993-48A6-9A35-1ED4CA73FFD1}" destId="{CEE73046-5847-4531-865B-C2720ABA1222}" srcOrd="0" destOrd="0" presId="urn:microsoft.com/office/officeart/2005/8/layout/orgChart1"/>
    <dgm:cxn modelId="{D15B831C-8C9D-4801-BBF6-64D3868C2108}" srcId="{895EDCA1-201A-4BEF-B81E-561AEA5FBB5D}" destId="{499C1380-589E-4B4C-A3AF-18EC20D8B239}" srcOrd="0" destOrd="0" parTransId="{34925D04-8993-48A6-9A35-1ED4CA73FFD1}" sibTransId="{B3673266-0056-4BD7-8524-1494CA3B3A5D}"/>
    <dgm:cxn modelId="{15321226-F175-4CBB-8F5C-F8A9F5B9AD01}" type="presOf" srcId="{5DBF8ABF-9982-4F1E-97E8-8F1682ABC992}" destId="{4893A8D8-606D-4A64-9C5A-097AACC07507}" srcOrd="0" destOrd="0" presId="urn:microsoft.com/office/officeart/2005/8/layout/orgChart1"/>
    <dgm:cxn modelId="{612A2C2C-6F8F-4D66-AC35-53DABBD7C9E8}" type="presOf" srcId="{820DFB7D-6C14-4B5E-AFC5-519D626D031E}" destId="{A40D8E90-3949-40F2-B3ED-A494AC46CEBC}" srcOrd="0" destOrd="0" presId="urn:microsoft.com/office/officeart/2005/8/layout/orgChart1"/>
    <dgm:cxn modelId="{FBE09933-20A4-4C72-B2DF-8E8DF5BDBE77}" type="presOf" srcId="{48B3A4FF-A284-4162-A241-FBE696F8D2DB}" destId="{FC23B0CE-FA87-4E0D-B420-CDFBC5A53D64}" srcOrd="1" destOrd="0" presId="urn:microsoft.com/office/officeart/2005/8/layout/orgChart1"/>
    <dgm:cxn modelId="{F0CA3B39-8D2A-42A6-A58E-BA2E80166A27}" type="presOf" srcId="{5DBF8ABF-9982-4F1E-97E8-8F1682ABC992}" destId="{C13D1CB8-942C-4DD8-8BBC-F2222134D97D}" srcOrd="1" destOrd="0" presId="urn:microsoft.com/office/officeart/2005/8/layout/orgChart1"/>
    <dgm:cxn modelId="{54CB505C-124D-4422-A710-F135F5AE1263}" type="presOf" srcId="{48B3A4FF-A284-4162-A241-FBE696F8D2DB}" destId="{9863D591-AAD4-4D53-9AD6-11DBE4D3ECA8}" srcOrd="0" destOrd="0" presId="urn:microsoft.com/office/officeart/2005/8/layout/orgChart1"/>
    <dgm:cxn modelId="{04CB5F62-744A-42E3-8082-004D987037D4}" type="presOf" srcId="{499C1380-589E-4B4C-A3AF-18EC20D8B239}" destId="{6D43F15B-902B-4CB7-AB8A-57A592305292}" srcOrd="1" destOrd="0" presId="urn:microsoft.com/office/officeart/2005/8/layout/orgChart1"/>
    <dgm:cxn modelId="{0BDFFD44-B45E-4B5F-A51E-AF3B8DEB24C6}" srcId="{820DFB7D-6C14-4B5E-AFC5-519D626D031E}" destId="{01AA0168-BA8F-41EE-B0BE-D827A6C906B9}" srcOrd="3" destOrd="0" parTransId="{6169A880-56AA-4482-A6E8-D0808823B4E5}" sibTransId="{25C6B9A8-BE2D-4607-AD59-652AE4658B75}"/>
    <dgm:cxn modelId="{29FB3568-5A96-48A8-8C65-AABE413A6306}" type="presOf" srcId="{BCD56A45-D541-4AD1-B9A1-96371DF65567}" destId="{96043253-B372-47AC-919D-A6DDB1F66392}" srcOrd="0" destOrd="0" presId="urn:microsoft.com/office/officeart/2005/8/layout/orgChart1"/>
    <dgm:cxn modelId="{A47B376A-78C8-4702-BAF5-9DEB7A21A70F}" type="presOf" srcId="{7A40D412-B956-4611-9A47-11C52036D1EB}" destId="{EABBF1B8-7E76-4BE1-A9E5-9F225C13CC86}" srcOrd="0" destOrd="0" presId="urn:microsoft.com/office/officeart/2005/8/layout/orgChart1"/>
    <dgm:cxn modelId="{FABC256C-7727-4807-AFB7-8AD447588E29}" type="presOf" srcId="{499C1380-589E-4B4C-A3AF-18EC20D8B239}" destId="{918073F7-109B-40A6-97F1-BE069B0866B8}" srcOrd="0" destOrd="0" presId="urn:microsoft.com/office/officeart/2005/8/layout/orgChart1"/>
    <dgm:cxn modelId="{DCE87051-9064-4F83-88F7-D8CE3AC17BDB}" type="presOf" srcId="{9DF1CF1E-3284-421B-A262-183E81A670FC}" destId="{EDB4A48E-7CBB-4511-AE05-2F92307F107C}" srcOrd="1" destOrd="0" presId="urn:microsoft.com/office/officeart/2005/8/layout/orgChart1"/>
    <dgm:cxn modelId="{7EDBA281-7366-41CF-9C9F-B94284817E11}" type="presOf" srcId="{895EDCA1-201A-4BEF-B81E-561AEA5FBB5D}" destId="{8F53DECB-E8D2-4927-813B-4B0D3F2EE9BA}" srcOrd="0" destOrd="0" presId="urn:microsoft.com/office/officeart/2005/8/layout/orgChart1"/>
    <dgm:cxn modelId="{11351082-A226-4937-A4B4-2EA9FA7D7A77}" type="presOf" srcId="{3EC43A6B-630A-4F02-9661-8EDE7A950155}" destId="{2CC4CD51-A981-4D03-B162-2F56C2B3E81E}" srcOrd="0" destOrd="0" presId="urn:microsoft.com/office/officeart/2005/8/layout/orgChart1"/>
    <dgm:cxn modelId="{22087A91-1D85-4BEA-A525-06F97A04F758}" srcId="{9DF1CF1E-3284-421B-A262-183E81A670FC}" destId="{7A40D412-B956-4611-9A47-11C52036D1EB}" srcOrd="0" destOrd="0" parTransId="{2A31124D-110C-4703-8E42-10C5E3D553C7}" sibTransId="{55FCCE29-BAFF-4245-B53D-D8EF44B9B132}"/>
    <dgm:cxn modelId="{F845D793-6C53-45FE-AD73-9DAE78413112}" type="presOf" srcId="{3C1782EB-1B79-4FAA-BC82-F797AB746556}" destId="{B7AA64A1-15D5-4441-AB05-0D6EA8C9ACF5}" srcOrd="0" destOrd="0" presId="urn:microsoft.com/office/officeart/2005/8/layout/orgChart1"/>
    <dgm:cxn modelId="{9320A5A0-E019-4B91-A106-40044CBB4BA7}" type="presOf" srcId="{01AA0168-BA8F-41EE-B0BE-D827A6C906B9}" destId="{4F071C26-E9DB-4A3C-A8C7-06AFC4EDCE25}" srcOrd="1" destOrd="0" presId="urn:microsoft.com/office/officeart/2005/8/layout/orgChart1"/>
    <dgm:cxn modelId="{EF9BDFAF-40CD-4290-93BA-F4D834A31703}" srcId="{88ABD7D9-F83D-4ED8-909B-867568935D2A}" destId="{820DFB7D-6C14-4B5E-AFC5-519D626D031E}" srcOrd="0" destOrd="0" parTransId="{E91064C6-BBCD-4740-A161-B36326DB41E8}" sibTransId="{4723A049-4A62-494A-B26D-907627CD483E}"/>
    <dgm:cxn modelId="{A2A162C3-CFF7-40CC-9525-25D5C49DF20E}" type="presOf" srcId="{7A40D412-B956-4611-9A47-11C52036D1EB}" destId="{E5C095D4-AA79-4C97-88A4-5E918E8E97B3}" srcOrd="1" destOrd="0" presId="urn:microsoft.com/office/officeart/2005/8/layout/orgChart1"/>
    <dgm:cxn modelId="{5C0F8CC6-A86F-481A-B84F-7FF5ACC0ADD8}" type="presOf" srcId="{820DFB7D-6C14-4B5E-AFC5-519D626D031E}" destId="{1351C4D4-B1D3-48FE-A056-CF0572713407}" srcOrd="1" destOrd="0" presId="urn:microsoft.com/office/officeart/2005/8/layout/orgChart1"/>
    <dgm:cxn modelId="{503511C8-CFB5-4F37-9E63-92D53282D16F}" type="presOf" srcId="{88ABD7D9-F83D-4ED8-909B-867568935D2A}" destId="{F3EC1435-AFFF-48EB-B2E5-20D7488F77C7}" srcOrd="0" destOrd="0" presId="urn:microsoft.com/office/officeart/2005/8/layout/orgChart1"/>
    <dgm:cxn modelId="{5CF8B4C9-7F3E-4223-9579-28687964BAF5}" srcId="{3C1782EB-1B79-4FAA-BC82-F797AB746556}" destId="{5DBF8ABF-9982-4F1E-97E8-8F1682ABC992}" srcOrd="0" destOrd="0" parTransId="{3EC43A6B-630A-4F02-9661-8EDE7A950155}" sibTransId="{696BCFF8-5492-4F81-B251-BE2B301F77C5}"/>
    <dgm:cxn modelId="{C9B7A7CB-618B-4956-BA47-C4F210B332EE}" type="presOf" srcId="{D2E867B6-EF95-43C1-984C-8C0382DB8ABB}" destId="{6E3159AE-43FE-497D-BF80-5A021FD5911E}" srcOrd="0" destOrd="0" presId="urn:microsoft.com/office/officeart/2005/8/layout/orgChart1"/>
    <dgm:cxn modelId="{81B06AD9-695C-46EA-822E-CF80F8B50533}" type="presOf" srcId="{515C0E2B-5D3B-44AF-8588-312B76687346}" destId="{573C10E2-41AC-4B29-93C8-947B0E9895A2}" srcOrd="0" destOrd="0" presId="urn:microsoft.com/office/officeart/2005/8/layout/orgChart1"/>
    <dgm:cxn modelId="{A6C254DC-28B3-49CB-AC97-F5CF2CDD58D3}" srcId="{820DFB7D-6C14-4B5E-AFC5-519D626D031E}" destId="{3C1782EB-1B79-4FAA-BC82-F797AB746556}" srcOrd="2" destOrd="0" parTransId="{BCD56A45-D541-4AD1-B9A1-96371DF65567}" sibTransId="{793E6B14-80F6-4A33-8E01-C2EF38B1D5FA}"/>
    <dgm:cxn modelId="{67C0ACE2-6627-42D9-B9D1-06AE83503988}" type="presOf" srcId="{895EDCA1-201A-4BEF-B81E-561AEA5FBB5D}" destId="{41ECED7D-1DFF-4682-8B27-B8522F47B903}" srcOrd="1" destOrd="0" presId="urn:microsoft.com/office/officeart/2005/8/layout/orgChart1"/>
    <dgm:cxn modelId="{6A815EE7-4C4F-437B-A5D4-D79E323A0D10}" type="presOf" srcId="{1DF62A32-4F1A-4D38-AB78-6D9B4A1467C6}" destId="{ABA2228E-828B-457A-A973-1B52AD57B71E}" srcOrd="0" destOrd="0" presId="urn:microsoft.com/office/officeart/2005/8/layout/orgChart1"/>
    <dgm:cxn modelId="{BF018CEA-6FF9-465D-9FD2-AAC1E1B61B89}" type="presOf" srcId="{3C1782EB-1B79-4FAA-BC82-F797AB746556}" destId="{96DC783B-20BC-4251-8B57-C5CF65783F94}" srcOrd="1" destOrd="0" presId="urn:microsoft.com/office/officeart/2005/8/layout/orgChart1"/>
    <dgm:cxn modelId="{991685EB-A219-4D12-96F8-BFC7CF849C06}" type="presOf" srcId="{6169A880-56AA-4482-A6E8-D0808823B4E5}" destId="{794824E8-DEEC-4088-A110-1AE2C555FBB3}" srcOrd="0" destOrd="0" presId="urn:microsoft.com/office/officeart/2005/8/layout/orgChart1"/>
    <dgm:cxn modelId="{6AC499F0-21FA-4436-B00B-9DF7DFE9D04D}" srcId="{01AA0168-BA8F-41EE-B0BE-D827A6C906B9}" destId="{48B3A4FF-A284-4162-A241-FBE696F8D2DB}" srcOrd="0" destOrd="0" parTransId="{D2E867B6-EF95-43C1-984C-8C0382DB8ABB}" sibTransId="{7664EAD0-8063-4359-9727-EE2289564BED}"/>
    <dgm:cxn modelId="{D2E9A0F2-45D7-4A9D-9BAD-6C23E9F3A28D}" type="presOf" srcId="{01AA0168-BA8F-41EE-B0BE-D827A6C906B9}" destId="{9AD89EAB-9C97-4F69-A017-5C9568BD639C}" srcOrd="0" destOrd="0" presId="urn:microsoft.com/office/officeart/2005/8/layout/orgChart1"/>
    <dgm:cxn modelId="{111CD5F2-7E53-403D-A43B-A7E1B3C2B4B4}" srcId="{820DFB7D-6C14-4B5E-AFC5-519D626D031E}" destId="{895EDCA1-201A-4BEF-B81E-561AEA5FBB5D}" srcOrd="0" destOrd="0" parTransId="{1DF62A32-4F1A-4D38-AB78-6D9B4A1467C6}" sibTransId="{1428B703-0986-44D9-A2FB-EB75B7F3C0D2}"/>
    <dgm:cxn modelId="{D788F44B-00C6-455E-9881-E4F4EDF491CB}" type="presParOf" srcId="{F3EC1435-AFFF-48EB-B2E5-20D7488F77C7}" destId="{97731999-C11A-4B59-9740-9C007E60FE0B}" srcOrd="0" destOrd="0" presId="urn:microsoft.com/office/officeart/2005/8/layout/orgChart1"/>
    <dgm:cxn modelId="{19129AA7-6F1D-4712-92E9-6906022B3BF0}" type="presParOf" srcId="{97731999-C11A-4B59-9740-9C007E60FE0B}" destId="{A86002EE-BFC2-47D8-8EB7-46B2791E525F}" srcOrd="0" destOrd="0" presId="urn:microsoft.com/office/officeart/2005/8/layout/orgChart1"/>
    <dgm:cxn modelId="{6EE374BE-5D81-4BEE-9DAC-ACA2F8F9FCC5}" type="presParOf" srcId="{A86002EE-BFC2-47D8-8EB7-46B2791E525F}" destId="{A40D8E90-3949-40F2-B3ED-A494AC46CEBC}" srcOrd="0" destOrd="0" presId="urn:microsoft.com/office/officeart/2005/8/layout/orgChart1"/>
    <dgm:cxn modelId="{4C6FFA6F-9D6B-4818-AB77-418B3D141709}" type="presParOf" srcId="{A86002EE-BFC2-47D8-8EB7-46B2791E525F}" destId="{1351C4D4-B1D3-48FE-A056-CF0572713407}" srcOrd="1" destOrd="0" presId="urn:microsoft.com/office/officeart/2005/8/layout/orgChart1"/>
    <dgm:cxn modelId="{4836F03D-FF8E-4F25-8664-D2199F6D3DC4}" type="presParOf" srcId="{97731999-C11A-4B59-9740-9C007E60FE0B}" destId="{C46EDCC9-B032-4D34-83E2-816DBDD7DD14}" srcOrd="1" destOrd="0" presId="urn:microsoft.com/office/officeart/2005/8/layout/orgChart1"/>
    <dgm:cxn modelId="{EC8044F7-8225-429D-B9C1-6A9E18D066CE}" type="presParOf" srcId="{C46EDCC9-B032-4D34-83E2-816DBDD7DD14}" destId="{ABA2228E-828B-457A-A973-1B52AD57B71E}" srcOrd="0" destOrd="0" presId="urn:microsoft.com/office/officeart/2005/8/layout/orgChart1"/>
    <dgm:cxn modelId="{662578CF-89C8-46AB-976E-37BB3BC6BEED}" type="presParOf" srcId="{C46EDCC9-B032-4D34-83E2-816DBDD7DD14}" destId="{22F297DA-7097-4C36-A0F3-241AA5F4F92D}" srcOrd="1" destOrd="0" presId="urn:microsoft.com/office/officeart/2005/8/layout/orgChart1"/>
    <dgm:cxn modelId="{B83FE551-30F3-4319-95F9-BF3A3B20961A}" type="presParOf" srcId="{22F297DA-7097-4C36-A0F3-241AA5F4F92D}" destId="{0FFD0DB2-A7B1-4E99-8F70-34A0058D6325}" srcOrd="0" destOrd="0" presId="urn:microsoft.com/office/officeart/2005/8/layout/orgChart1"/>
    <dgm:cxn modelId="{88926457-582D-468B-BA46-C9CBE84CF7E4}" type="presParOf" srcId="{0FFD0DB2-A7B1-4E99-8F70-34A0058D6325}" destId="{8F53DECB-E8D2-4927-813B-4B0D3F2EE9BA}" srcOrd="0" destOrd="0" presId="urn:microsoft.com/office/officeart/2005/8/layout/orgChart1"/>
    <dgm:cxn modelId="{430C85AA-4CB8-4AA0-82EC-4D7E08675A90}" type="presParOf" srcId="{0FFD0DB2-A7B1-4E99-8F70-34A0058D6325}" destId="{41ECED7D-1DFF-4682-8B27-B8522F47B903}" srcOrd="1" destOrd="0" presId="urn:microsoft.com/office/officeart/2005/8/layout/orgChart1"/>
    <dgm:cxn modelId="{291A7379-A781-43EE-A031-C24CE45DA1C7}" type="presParOf" srcId="{22F297DA-7097-4C36-A0F3-241AA5F4F92D}" destId="{0AB330A1-138E-4E7B-A7A0-90870E964BB7}" srcOrd="1" destOrd="0" presId="urn:microsoft.com/office/officeart/2005/8/layout/orgChart1"/>
    <dgm:cxn modelId="{E934332A-B8E5-4E83-BEAE-1B5403F7E86D}" type="presParOf" srcId="{0AB330A1-138E-4E7B-A7A0-90870E964BB7}" destId="{CEE73046-5847-4531-865B-C2720ABA1222}" srcOrd="0" destOrd="0" presId="urn:microsoft.com/office/officeart/2005/8/layout/orgChart1"/>
    <dgm:cxn modelId="{2793EE55-6CB7-48DE-92EA-CC34DBA86D80}" type="presParOf" srcId="{0AB330A1-138E-4E7B-A7A0-90870E964BB7}" destId="{A498A13B-03AD-40E2-95EB-C0516B544EF2}" srcOrd="1" destOrd="0" presId="urn:microsoft.com/office/officeart/2005/8/layout/orgChart1"/>
    <dgm:cxn modelId="{53819EDA-ACEE-488B-9D4E-59F1A79C1D3D}" type="presParOf" srcId="{A498A13B-03AD-40E2-95EB-C0516B544EF2}" destId="{CCD30B44-58C8-4670-99C5-25CDB84F8198}" srcOrd="0" destOrd="0" presId="urn:microsoft.com/office/officeart/2005/8/layout/orgChart1"/>
    <dgm:cxn modelId="{E96FA999-95D4-4C05-8987-05496B84C0E1}" type="presParOf" srcId="{CCD30B44-58C8-4670-99C5-25CDB84F8198}" destId="{918073F7-109B-40A6-97F1-BE069B0866B8}" srcOrd="0" destOrd="0" presId="urn:microsoft.com/office/officeart/2005/8/layout/orgChart1"/>
    <dgm:cxn modelId="{F650BF31-F05B-4972-B99A-15FE7DCEFA0F}" type="presParOf" srcId="{CCD30B44-58C8-4670-99C5-25CDB84F8198}" destId="{6D43F15B-902B-4CB7-AB8A-57A592305292}" srcOrd="1" destOrd="0" presId="urn:microsoft.com/office/officeart/2005/8/layout/orgChart1"/>
    <dgm:cxn modelId="{AFDA4ECC-8C85-451E-B1FD-1550E12F1BA0}" type="presParOf" srcId="{A498A13B-03AD-40E2-95EB-C0516B544EF2}" destId="{F404F452-957C-44AE-901A-9263538BAB75}" srcOrd="1" destOrd="0" presId="urn:microsoft.com/office/officeart/2005/8/layout/orgChart1"/>
    <dgm:cxn modelId="{BCFCB0F9-96CB-4E0F-BD36-2368265ACA2B}" type="presParOf" srcId="{A498A13B-03AD-40E2-95EB-C0516B544EF2}" destId="{DCBBA693-DC9B-433A-85A2-75DC7825C86F}" srcOrd="2" destOrd="0" presId="urn:microsoft.com/office/officeart/2005/8/layout/orgChart1"/>
    <dgm:cxn modelId="{AD72C045-1304-47D1-8ED1-484AB3756981}" type="presParOf" srcId="{22F297DA-7097-4C36-A0F3-241AA5F4F92D}" destId="{D061BCAA-92A4-496F-8CF8-F58910604E1E}" srcOrd="2" destOrd="0" presId="urn:microsoft.com/office/officeart/2005/8/layout/orgChart1"/>
    <dgm:cxn modelId="{0C3769A6-3162-4EF1-B772-59204FFF3776}" type="presParOf" srcId="{C46EDCC9-B032-4D34-83E2-816DBDD7DD14}" destId="{573C10E2-41AC-4B29-93C8-947B0E9895A2}" srcOrd="2" destOrd="0" presId="urn:microsoft.com/office/officeart/2005/8/layout/orgChart1"/>
    <dgm:cxn modelId="{97116144-EB89-4E36-BEA6-D3D9D5A96A68}" type="presParOf" srcId="{C46EDCC9-B032-4D34-83E2-816DBDD7DD14}" destId="{6ED53D63-9326-4E3A-9863-9CEDCF8DEF21}" srcOrd="3" destOrd="0" presId="urn:microsoft.com/office/officeart/2005/8/layout/orgChart1"/>
    <dgm:cxn modelId="{FE0302F3-0AA9-4F90-814F-279D547F78DD}" type="presParOf" srcId="{6ED53D63-9326-4E3A-9863-9CEDCF8DEF21}" destId="{FA5361FE-3C30-4ECF-A314-4BB4FD8AA9F6}" srcOrd="0" destOrd="0" presId="urn:microsoft.com/office/officeart/2005/8/layout/orgChart1"/>
    <dgm:cxn modelId="{84FA493A-BD64-4F3A-9A4D-E76DB0C7A82D}" type="presParOf" srcId="{FA5361FE-3C30-4ECF-A314-4BB4FD8AA9F6}" destId="{D1A83D7A-336F-4E10-8B40-8A328FEF3C63}" srcOrd="0" destOrd="0" presId="urn:microsoft.com/office/officeart/2005/8/layout/orgChart1"/>
    <dgm:cxn modelId="{1579E882-32F7-4B1A-9A3E-B7477F0924BF}" type="presParOf" srcId="{FA5361FE-3C30-4ECF-A314-4BB4FD8AA9F6}" destId="{EDB4A48E-7CBB-4511-AE05-2F92307F107C}" srcOrd="1" destOrd="0" presId="urn:microsoft.com/office/officeart/2005/8/layout/orgChart1"/>
    <dgm:cxn modelId="{77C9D2F1-D90E-47B6-A9DB-C0B58DAB3E6E}" type="presParOf" srcId="{6ED53D63-9326-4E3A-9863-9CEDCF8DEF21}" destId="{6F455BFA-2760-43A7-ACF4-E757E7EE1BFC}" srcOrd="1" destOrd="0" presId="urn:microsoft.com/office/officeart/2005/8/layout/orgChart1"/>
    <dgm:cxn modelId="{755C50C7-1D7E-48D3-8062-7D5507112DB4}" type="presParOf" srcId="{6F455BFA-2760-43A7-ACF4-E757E7EE1BFC}" destId="{2003D46D-9C2D-49AD-A3E7-7C99CF5A6178}" srcOrd="0" destOrd="0" presId="urn:microsoft.com/office/officeart/2005/8/layout/orgChart1"/>
    <dgm:cxn modelId="{6E09A74D-0313-44C8-99A9-8F64B7C8F43C}" type="presParOf" srcId="{6F455BFA-2760-43A7-ACF4-E757E7EE1BFC}" destId="{C852A932-7AF1-44FC-BC80-325089C49F10}" srcOrd="1" destOrd="0" presId="urn:microsoft.com/office/officeart/2005/8/layout/orgChart1"/>
    <dgm:cxn modelId="{C812825C-6F19-4929-AD0C-0F98F9E85208}" type="presParOf" srcId="{C852A932-7AF1-44FC-BC80-325089C49F10}" destId="{F5630D21-FFB5-49C3-9CCA-8756D74AA95A}" srcOrd="0" destOrd="0" presId="urn:microsoft.com/office/officeart/2005/8/layout/orgChart1"/>
    <dgm:cxn modelId="{E533E1D0-5046-4FE1-84D2-662B75863387}" type="presParOf" srcId="{F5630D21-FFB5-49C3-9CCA-8756D74AA95A}" destId="{EABBF1B8-7E76-4BE1-A9E5-9F225C13CC86}" srcOrd="0" destOrd="0" presId="urn:microsoft.com/office/officeart/2005/8/layout/orgChart1"/>
    <dgm:cxn modelId="{4C19D5B9-6000-447C-AF81-33DD111AF816}" type="presParOf" srcId="{F5630D21-FFB5-49C3-9CCA-8756D74AA95A}" destId="{E5C095D4-AA79-4C97-88A4-5E918E8E97B3}" srcOrd="1" destOrd="0" presId="urn:microsoft.com/office/officeart/2005/8/layout/orgChart1"/>
    <dgm:cxn modelId="{AAE67E3A-74F5-4408-94B2-95B0762A45BC}" type="presParOf" srcId="{C852A932-7AF1-44FC-BC80-325089C49F10}" destId="{B37589E4-865B-4DB9-B04E-C3D7282E9E3B}" srcOrd="1" destOrd="0" presId="urn:microsoft.com/office/officeart/2005/8/layout/orgChart1"/>
    <dgm:cxn modelId="{8B509ADB-3D9B-4837-84B5-50DA62BFCC52}" type="presParOf" srcId="{C852A932-7AF1-44FC-BC80-325089C49F10}" destId="{4AC67A06-762A-4294-90E1-A3AF657B6CB2}" srcOrd="2" destOrd="0" presId="urn:microsoft.com/office/officeart/2005/8/layout/orgChart1"/>
    <dgm:cxn modelId="{8358D7B3-4569-4537-B372-4148F0ED4FD2}" type="presParOf" srcId="{6ED53D63-9326-4E3A-9863-9CEDCF8DEF21}" destId="{27E48C4A-372A-43DF-87FF-72679A7FEE74}" srcOrd="2" destOrd="0" presId="urn:microsoft.com/office/officeart/2005/8/layout/orgChart1"/>
    <dgm:cxn modelId="{FF487581-F337-4E78-B9DC-B4A610A40571}" type="presParOf" srcId="{C46EDCC9-B032-4D34-83E2-816DBDD7DD14}" destId="{96043253-B372-47AC-919D-A6DDB1F66392}" srcOrd="4" destOrd="0" presId="urn:microsoft.com/office/officeart/2005/8/layout/orgChart1"/>
    <dgm:cxn modelId="{2616C067-9EE1-48BC-89C2-A6AA609A5F66}" type="presParOf" srcId="{C46EDCC9-B032-4D34-83E2-816DBDD7DD14}" destId="{180EF8B4-17C0-4743-9D51-F6A03724E224}" srcOrd="5" destOrd="0" presId="urn:microsoft.com/office/officeart/2005/8/layout/orgChart1"/>
    <dgm:cxn modelId="{411CB23D-5422-4693-BB4F-19C447F5BE39}" type="presParOf" srcId="{180EF8B4-17C0-4743-9D51-F6A03724E224}" destId="{DBACCB40-F632-46F8-99BD-FC01B99E78C5}" srcOrd="0" destOrd="0" presId="urn:microsoft.com/office/officeart/2005/8/layout/orgChart1"/>
    <dgm:cxn modelId="{8BB547D8-888C-4270-B434-9251A00E73F7}" type="presParOf" srcId="{DBACCB40-F632-46F8-99BD-FC01B99E78C5}" destId="{B7AA64A1-15D5-4441-AB05-0D6EA8C9ACF5}" srcOrd="0" destOrd="0" presId="urn:microsoft.com/office/officeart/2005/8/layout/orgChart1"/>
    <dgm:cxn modelId="{B6B6391F-1E37-4F31-B834-51880A79CA0D}" type="presParOf" srcId="{DBACCB40-F632-46F8-99BD-FC01B99E78C5}" destId="{96DC783B-20BC-4251-8B57-C5CF65783F94}" srcOrd="1" destOrd="0" presId="urn:microsoft.com/office/officeart/2005/8/layout/orgChart1"/>
    <dgm:cxn modelId="{80618960-F4A1-4B53-886C-FEF91D7E92F7}" type="presParOf" srcId="{180EF8B4-17C0-4743-9D51-F6A03724E224}" destId="{65BD77B8-16D2-4C18-AB2E-78B652970D5D}" srcOrd="1" destOrd="0" presId="urn:microsoft.com/office/officeart/2005/8/layout/orgChart1"/>
    <dgm:cxn modelId="{51D477FE-5B96-41BA-B532-A67A5AF86C9C}" type="presParOf" srcId="{65BD77B8-16D2-4C18-AB2E-78B652970D5D}" destId="{2CC4CD51-A981-4D03-B162-2F56C2B3E81E}" srcOrd="0" destOrd="0" presId="urn:microsoft.com/office/officeart/2005/8/layout/orgChart1"/>
    <dgm:cxn modelId="{42A74447-DEFD-4B72-B7F6-2AE045C41F58}" type="presParOf" srcId="{65BD77B8-16D2-4C18-AB2E-78B652970D5D}" destId="{BDD0DB66-E684-4CC9-8E15-6BE21CEEEC70}" srcOrd="1" destOrd="0" presId="urn:microsoft.com/office/officeart/2005/8/layout/orgChart1"/>
    <dgm:cxn modelId="{67DA0A62-AE3D-450C-AE8D-C00DBE541A63}" type="presParOf" srcId="{BDD0DB66-E684-4CC9-8E15-6BE21CEEEC70}" destId="{2613AC24-882B-4C39-A6CE-E1FAF831F3ED}" srcOrd="0" destOrd="0" presId="urn:microsoft.com/office/officeart/2005/8/layout/orgChart1"/>
    <dgm:cxn modelId="{506E1020-BA34-415F-92CF-AC729E006AA7}" type="presParOf" srcId="{2613AC24-882B-4C39-A6CE-E1FAF831F3ED}" destId="{4893A8D8-606D-4A64-9C5A-097AACC07507}" srcOrd="0" destOrd="0" presId="urn:microsoft.com/office/officeart/2005/8/layout/orgChart1"/>
    <dgm:cxn modelId="{F5944B4E-F542-4A18-967E-E19D7AA4A16D}" type="presParOf" srcId="{2613AC24-882B-4C39-A6CE-E1FAF831F3ED}" destId="{C13D1CB8-942C-4DD8-8BBC-F2222134D97D}" srcOrd="1" destOrd="0" presId="urn:microsoft.com/office/officeart/2005/8/layout/orgChart1"/>
    <dgm:cxn modelId="{8591FDA4-AAEF-4898-B881-AC90251F0D7A}" type="presParOf" srcId="{BDD0DB66-E684-4CC9-8E15-6BE21CEEEC70}" destId="{108A043C-E1E1-4407-B4D3-38CF39F31F1E}" srcOrd="1" destOrd="0" presId="urn:microsoft.com/office/officeart/2005/8/layout/orgChart1"/>
    <dgm:cxn modelId="{3ADB3553-5C96-475D-88D9-DF7D1629B3CC}" type="presParOf" srcId="{BDD0DB66-E684-4CC9-8E15-6BE21CEEEC70}" destId="{B70AC460-F023-4681-9BEE-28E233CEBF5D}" srcOrd="2" destOrd="0" presId="urn:microsoft.com/office/officeart/2005/8/layout/orgChart1"/>
    <dgm:cxn modelId="{D590D8DC-F815-4E93-A2F2-F2DF9F74016C}" type="presParOf" srcId="{180EF8B4-17C0-4743-9D51-F6A03724E224}" destId="{405C33ED-AF91-4EC3-A6B1-205264C6B337}" srcOrd="2" destOrd="0" presId="urn:microsoft.com/office/officeart/2005/8/layout/orgChart1"/>
    <dgm:cxn modelId="{E875C859-CCA2-48BD-A083-7764E870D65B}" type="presParOf" srcId="{C46EDCC9-B032-4D34-83E2-816DBDD7DD14}" destId="{794824E8-DEEC-4088-A110-1AE2C555FBB3}" srcOrd="6" destOrd="0" presId="urn:microsoft.com/office/officeart/2005/8/layout/orgChart1"/>
    <dgm:cxn modelId="{D0728A8B-8500-4B4E-9931-E738187C6C52}" type="presParOf" srcId="{C46EDCC9-B032-4D34-83E2-816DBDD7DD14}" destId="{32A35D4B-05FF-4512-B0BC-2B5724A2ABCC}" srcOrd="7" destOrd="0" presId="urn:microsoft.com/office/officeart/2005/8/layout/orgChart1"/>
    <dgm:cxn modelId="{18ADB9C4-3419-499F-AED2-E7B913CBD901}" type="presParOf" srcId="{32A35D4B-05FF-4512-B0BC-2B5724A2ABCC}" destId="{CB01DE2A-F0A6-4E82-B401-490D86AFC70B}" srcOrd="0" destOrd="0" presId="urn:microsoft.com/office/officeart/2005/8/layout/orgChart1"/>
    <dgm:cxn modelId="{7B1A7E6E-56C3-4B3B-823C-D275850124AD}" type="presParOf" srcId="{CB01DE2A-F0A6-4E82-B401-490D86AFC70B}" destId="{9AD89EAB-9C97-4F69-A017-5C9568BD639C}" srcOrd="0" destOrd="0" presId="urn:microsoft.com/office/officeart/2005/8/layout/orgChart1"/>
    <dgm:cxn modelId="{6AAA0270-B311-426B-A94D-1A4FA36A2894}" type="presParOf" srcId="{CB01DE2A-F0A6-4E82-B401-490D86AFC70B}" destId="{4F071C26-E9DB-4A3C-A8C7-06AFC4EDCE25}" srcOrd="1" destOrd="0" presId="urn:microsoft.com/office/officeart/2005/8/layout/orgChart1"/>
    <dgm:cxn modelId="{2EE949F9-7209-4023-9067-E452B8C5F1D9}" type="presParOf" srcId="{32A35D4B-05FF-4512-B0BC-2B5724A2ABCC}" destId="{6FB38069-8C60-4C11-B346-CFAC9A60FAE8}" srcOrd="1" destOrd="0" presId="urn:microsoft.com/office/officeart/2005/8/layout/orgChart1"/>
    <dgm:cxn modelId="{47E65B0D-AD08-4B51-AD47-BD32D960EFDE}" type="presParOf" srcId="{6FB38069-8C60-4C11-B346-CFAC9A60FAE8}" destId="{6E3159AE-43FE-497D-BF80-5A021FD5911E}" srcOrd="0" destOrd="0" presId="urn:microsoft.com/office/officeart/2005/8/layout/orgChart1"/>
    <dgm:cxn modelId="{3FEDA16A-5671-4646-AAA2-4EF8693A2BC7}" type="presParOf" srcId="{6FB38069-8C60-4C11-B346-CFAC9A60FAE8}" destId="{B0B13C1B-A4CE-4F5D-8409-65551EEC548C}" srcOrd="1" destOrd="0" presId="urn:microsoft.com/office/officeart/2005/8/layout/orgChart1"/>
    <dgm:cxn modelId="{0673416A-1E6A-4588-BB1E-94DD4C94B9BC}" type="presParOf" srcId="{B0B13C1B-A4CE-4F5D-8409-65551EEC548C}" destId="{B4760815-6F4F-4394-B309-98969DB77DC1}" srcOrd="0" destOrd="0" presId="urn:microsoft.com/office/officeart/2005/8/layout/orgChart1"/>
    <dgm:cxn modelId="{F8695D9A-EA05-4A92-9565-224CC2C0D99D}" type="presParOf" srcId="{B4760815-6F4F-4394-B309-98969DB77DC1}" destId="{9863D591-AAD4-4D53-9AD6-11DBE4D3ECA8}" srcOrd="0" destOrd="0" presId="urn:microsoft.com/office/officeart/2005/8/layout/orgChart1"/>
    <dgm:cxn modelId="{F45F7DF9-1A43-4967-BFFA-DA737AEB6041}" type="presParOf" srcId="{B4760815-6F4F-4394-B309-98969DB77DC1}" destId="{FC23B0CE-FA87-4E0D-B420-CDFBC5A53D64}" srcOrd="1" destOrd="0" presId="urn:microsoft.com/office/officeart/2005/8/layout/orgChart1"/>
    <dgm:cxn modelId="{FACC53AC-CBC7-41C3-B68D-CD434FD2D456}" type="presParOf" srcId="{B0B13C1B-A4CE-4F5D-8409-65551EEC548C}" destId="{4C976C25-8276-46E5-96AA-C2F164FA517C}" srcOrd="1" destOrd="0" presId="urn:microsoft.com/office/officeart/2005/8/layout/orgChart1"/>
    <dgm:cxn modelId="{12A60060-60DC-4544-BE2F-5619C9DAB8C8}" type="presParOf" srcId="{B0B13C1B-A4CE-4F5D-8409-65551EEC548C}" destId="{5A367EE1-12C1-405F-8582-AEE0EDDF036E}" srcOrd="2" destOrd="0" presId="urn:microsoft.com/office/officeart/2005/8/layout/orgChart1"/>
    <dgm:cxn modelId="{775EAC09-65F8-40F8-B31D-631C96EA496A}" type="presParOf" srcId="{32A35D4B-05FF-4512-B0BC-2B5724A2ABCC}" destId="{C0641CE5-C4B6-490F-84BF-AB730893F236}" srcOrd="2" destOrd="0" presId="urn:microsoft.com/office/officeart/2005/8/layout/orgChart1"/>
    <dgm:cxn modelId="{FE35B394-5F39-4D78-8C8E-339D0C795D4D}" type="presParOf" srcId="{97731999-C11A-4B59-9740-9C007E60FE0B}" destId="{0B1078FA-BCDC-488E-AAEC-B89A00447BA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159AE-43FE-497D-BF80-5A021FD5911E}">
      <dsp:nvSpPr>
        <dsp:cNvPr id="0" name=""/>
        <dsp:cNvSpPr/>
      </dsp:nvSpPr>
      <dsp:spPr>
        <a:xfrm>
          <a:off x="6139203" y="2915733"/>
          <a:ext cx="248098" cy="1220352"/>
        </a:xfrm>
        <a:custGeom>
          <a:avLst/>
          <a:gdLst/>
          <a:ahLst/>
          <a:cxnLst/>
          <a:rect l="0" t="0" r="0" b="0"/>
          <a:pathLst>
            <a:path>
              <a:moveTo>
                <a:pt x="0" y="0"/>
              </a:moveTo>
              <a:lnTo>
                <a:pt x="0" y="1220352"/>
              </a:lnTo>
              <a:lnTo>
                <a:pt x="248098" y="12203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4824E8-DEEC-4088-A110-1AE2C555FBB3}">
      <dsp:nvSpPr>
        <dsp:cNvPr id="0" name=""/>
        <dsp:cNvSpPr/>
      </dsp:nvSpPr>
      <dsp:spPr>
        <a:xfrm>
          <a:off x="3790567" y="1673908"/>
          <a:ext cx="3010232" cy="414829"/>
        </a:xfrm>
        <a:custGeom>
          <a:avLst/>
          <a:gdLst/>
          <a:ahLst/>
          <a:cxnLst/>
          <a:rect l="0" t="0" r="0" b="0"/>
          <a:pathLst>
            <a:path>
              <a:moveTo>
                <a:pt x="0" y="0"/>
              </a:moveTo>
              <a:lnTo>
                <a:pt x="0" y="241160"/>
              </a:lnTo>
              <a:lnTo>
                <a:pt x="3010232" y="241160"/>
              </a:lnTo>
              <a:lnTo>
                <a:pt x="3010232" y="41482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C4CD51-A981-4D03-B162-2F56C2B3E81E}">
      <dsp:nvSpPr>
        <dsp:cNvPr id="0" name=""/>
        <dsp:cNvSpPr/>
      </dsp:nvSpPr>
      <dsp:spPr>
        <a:xfrm>
          <a:off x="4137872" y="2915733"/>
          <a:ext cx="248098" cy="1220352"/>
        </a:xfrm>
        <a:custGeom>
          <a:avLst/>
          <a:gdLst/>
          <a:ahLst/>
          <a:cxnLst/>
          <a:rect l="0" t="0" r="0" b="0"/>
          <a:pathLst>
            <a:path>
              <a:moveTo>
                <a:pt x="0" y="0"/>
              </a:moveTo>
              <a:lnTo>
                <a:pt x="0" y="1220352"/>
              </a:lnTo>
              <a:lnTo>
                <a:pt x="248098" y="12203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043253-B372-47AC-919D-A6DDB1F66392}">
      <dsp:nvSpPr>
        <dsp:cNvPr id="0" name=""/>
        <dsp:cNvSpPr/>
      </dsp:nvSpPr>
      <dsp:spPr>
        <a:xfrm>
          <a:off x="3790567" y="1673908"/>
          <a:ext cx="1008902" cy="414829"/>
        </a:xfrm>
        <a:custGeom>
          <a:avLst/>
          <a:gdLst/>
          <a:ahLst/>
          <a:cxnLst/>
          <a:rect l="0" t="0" r="0" b="0"/>
          <a:pathLst>
            <a:path>
              <a:moveTo>
                <a:pt x="0" y="0"/>
              </a:moveTo>
              <a:lnTo>
                <a:pt x="0" y="241160"/>
              </a:lnTo>
              <a:lnTo>
                <a:pt x="1008902" y="241160"/>
              </a:lnTo>
              <a:lnTo>
                <a:pt x="1008902" y="41482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03D46D-9C2D-49AD-A3E7-7C99CF5A6178}">
      <dsp:nvSpPr>
        <dsp:cNvPr id="0" name=""/>
        <dsp:cNvSpPr/>
      </dsp:nvSpPr>
      <dsp:spPr>
        <a:xfrm>
          <a:off x="2136542" y="2915733"/>
          <a:ext cx="281145" cy="1230400"/>
        </a:xfrm>
        <a:custGeom>
          <a:avLst/>
          <a:gdLst/>
          <a:ahLst/>
          <a:cxnLst/>
          <a:rect l="0" t="0" r="0" b="0"/>
          <a:pathLst>
            <a:path>
              <a:moveTo>
                <a:pt x="0" y="0"/>
              </a:moveTo>
              <a:lnTo>
                <a:pt x="0" y="1230400"/>
              </a:lnTo>
              <a:lnTo>
                <a:pt x="281145" y="123040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3C10E2-41AC-4B29-93C8-947B0E9895A2}">
      <dsp:nvSpPr>
        <dsp:cNvPr id="0" name=""/>
        <dsp:cNvSpPr/>
      </dsp:nvSpPr>
      <dsp:spPr>
        <a:xfrm>
          <a:off x="2798139" y="1673908"/>
          <a:ext cx="992428" cy="414829"/>
        </a:xfrm>
        <a:custGeom>
          <a:avLst/>
          <a:gdLst/>
          <a:ahLst/>
          <a:cxnLst/>
          <a:rect l="0" t="0" r="0" b="0"/>
          <a:pathLst>
            <a:path>
              <a:moveTo>
                <a:pt x="992428" y="0"/>
              </a:moveTo>
              <a:lnTo>
                <a:pt x="992428" y="241160"/>
              </a:lnTo>
              <a:lnTo>
                <a:pt x="0" y="241160"/>
              </a:lnTo>
              <a:lnTo>
                <a:pt x="0" y="41482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E73046-5847-4531-865B-C2720ABA1222}">
      <dsp:nvSpPr>
        <dsp:cNvPr id="0" name=""/>
        <dsp:cNvSpPr/>
      </dsp:nvSpPr>
      <dsp:spPr>
        <a:xfrm>
          <a:off x="165399" y="2915733"/>
          <a:ext cx="250958" cy="1230400"/>
        </a:xfrm>
        <a:custGeom>
          <a:avLst/>
          <a:gdLst/>
          <a:ahLst/>
          <a:cxnLst/>
          <a:rect l="0" t="0" r="0" b="0"/>
          <a:pathLst>
            <a:path>
              <a:moveTo>
                <a:pt x="0" y="0"/>
              </a:moveTo>
              <a:lnTo>
                <a:pt x="0" y="1230400"/>
              </a:lnTo>
              <a:lnTo>
                <a:pt x="250958" y="123040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A2228E-828B-457A-A973-1B52AD57B71E}">
      <dsp:nvSpPr>
        <dsp:cNvPr id="0" name=""/>
        <dsp:cNvSpPr/>
      </dsp:nvSpPr>
      <dsp:spPr>
        <a:xfrm>
          <a:off x="826996" y="1673908"/>
          <a:ext cx="2963571" cy="414829"/>
        </a:xfrm>
        <a:custGeom>
          <a:avLst/>
          <a:gdLst/>
          <a:ahLst/>
          <a:cxnLst/>
          <a:rect l="0" t="0" r="0" b="0"/>
          <a:pathLst>
            <a:path>
              <a:moveTo>
                <a:pt x="2963571" y="0"/>
              </a:moveTo>
              <a:lnTo>
                <a:pt x="2963571" y="241160"/>
              </a:lnTo>
              <a:lnTo>
                <a:pt x="0" y="241160"/>
              </a:lnTo>
              <a:lnTo>
                <a:pt x="0" y="41482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0D8E90-3949-40F2-B3ED-A494AC46CEBC}">
      <dsp:nvSpPr>
        <dsp:cNvPr id="0" name=""/>
        <dsp:cNvSpPr/>
      </dsp:nvSpPr>
      <dsp:spPr>
        <a:xfrm>
          <a:off x="2963571" y="846912"/>
          <a:ext cx="1653992" cy="826996"/>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Agile Methodologies</a:t>
          </a:r>
        </a:p>
      </dsp:txBody>
      <dsp:txXfrm>
        <a:off x="2963571" y="846912"/>
        <a:ext cx="1653992" cy="826996"/>
      </dsp:txXfrm>
    </dsp:sp>
    <dsp:sp modelId="{8F53DECB-E8D2-4927-813B-4B0D3F2EE9BA}">
      <dsp:nvSpPr>
        <dsp:cNvPr id="0" name=""/>
        <dsp:cNvSpPr/>
      </dsp:nvSpPr>
      <dsp:spPr>
        <a:xfrm>
          <a:off x="0" y="2088737"/>
          <a:ext cx="1653992" cy="826996"/>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Iterative</a:t>
          </a:r>
        </a:p>
      </dsp:txBody>
      <dsp:txXfrm>
        <a:off x="0" y="2088737"/>
        <a:ext cx="1653992" cy="826996"/>
      </dsp:txXfrm>
    </dsp:sp>
    <dsp:sp modelId="{918073F7-109B-40A6-97F1-BE069B0866B8}">
      <dsp:nvSpPr>
        <dsp:cNvPr id="0" name=""/>
        <dsp:cNvSpPr/>
      </dsp:nvSpPr>
      <dsp:spPr>
        <a:xfrm>
          <a:off x="416357" y="3273120"/>
          <a:ext cx="1653992" cy="1746028"/>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dirty="0"/>
            <a:t>Planned modification of parts of the system.  Assists with modification of design and requirements</a:t>
          </a:r>
        </a:p>
      </dsp:txBody>
      <dsp:txXfrm>
        <a:off x="416357" y="3273120"/>
        <a:ext cx="1653992" cy="1746028"/>
      </dsp:txXfrm>
    </dsp:sp>
    <dsp:sp modelId="{D1A83D7A-336F-4E10-8B40-8A328FEF3C63}">
      <dsp:nvSpPr>
        <dsp:cNvPr id="0" name=""/>
        <dsp:cNvSpPr/>
      </dsp:nvSpPr>
      <dsp:spPr>
        <a:xfrm>
          <a:off x="1971142" y="2088737"/>
          <a:ext cx="1653992" cy="826996"/>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Incremental</a:t>
          </a:r>
        </a:p>
      </dsp:txBody>
      <dsp:txXfrm>
        <a:off x="1971142" y="2088737"/>
        <a:ext cx="1653992" cy="826996"/>
      </dsp:txXfrm>
    </dsp:sp>
    <dsp:sp modelId="{EABBF1B8-7E76-4BE1-A9E5-9F225C13CC86}">
      <dsp:nvSpPr>
        <dsp:cNvPr id="0" name=""/>
        <dsp:cNvSpPr/>
      </dsp:nvSpPr>
      <dsp:spPr>
        <a:xfrm>
          <a:off x="2417687" y="3273120"/>
          <a:ext cx="1653992" cy="1746028"/>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dirty="0"/>
            <a:t>Develop parts of the system separately and integrate.  Assists with improving overall methodology</a:t>
          </a:r>
        </a:p>
      </dsp:txBody>
      <dsp:txXfrm>
        <a:off x="2417687" y="3273120"/>
        <a:ext cx="1653992" cy="1746028"/>
      </dsp:txXfrm>
    </dsp:sp>
    <dsp:sp modelId="{B7AA64A1-15D5-4441-AB05-0D6EA8C9ACF5}">
      <dsp:nvSpPr>
        <dsp:cNvPr id="0" name=""/>
        <dsp:cNvSpPr/>
      </dsp:nvSpPr>
      <dsp:spPr>
        <a:xfrm>
          <a:off x="3972473" y="2088737"/>
          <a:ext cx="1653992" cy="826996"/>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Self-Organizing</a:t>
          </a:r>
        </a:p>
      </dsp:txBody>
      <dsp:txXfrm>
        <a:off x="3972473" y="2088737"/>
        <a:ext cx="1653992" cy="826996"/>
      </dsp:txXfrm>
    </dsp:sp>
    <dsp:sp modelId="{4893A8D8-606D-4A64-9C5A-097AACC07507}">
      <dsp:nvSpPr>
        <dsp:cNvPr id="0" name=""/>
        <dsp:cNvSpPr/>
      </dsp:nvSpPr>
      <dsp:spPr>
        <a:xfrm>
          <a:off x="4385971" y="3263072"/>
          <a:ext cx="1653992" cy="1746028"/>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dirty="0"/>
            <a:t>The team has the responsibility of organizing its internal dynamics.</a:t>
          </a:r>
        </a:p>
      </dsp:txBody>
      <dsp:txXfrm>
        <a:off x="4385971" y="3263072"/>
        <a:ext cx="1653992" cy="1746028"/>
      </dsp:txXfrm>
    </dsp:sp>
    <dsp:sp modelId="{9AD89EAB-9C97-4F69-A017-5C9568BD639C}">
      <dsp:nvSpPr>
        <dsp:cNvPr id="0" name=""/>
        <dsp:cNvSpPr/>
      </dsp:nvSpPr>
      <dsp:spPr>
        <a:xfrm>
          <a:off x="5973803" y="2088737"/>
          <a:ext cx="1653992" cy="826996"/>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Emergent</a:t>
          </a:r>
        </a:p>
      </dsp:txBody>
      <dsp:txXfrm>
        <a:off x="5973803" y="2088737"/>
        <a:ext cx="1653992" cy="826996"/>
      </dsp:txXfrm>
    </dsp:sp>
    <dsp:sp modelId="{9863D591-AAD4-4D53-9AD6-11DBE4D3ECA8}">
      <dsp:nvSpPr>
        <dsp:cNvPr id="0" name=""/>
        <dsp:cNvSpPr/>
      </dsp:nvSpPr>
      <dsp:spPr>
        <a:xfrm>
          <a:off x="6387301" y="3263072"/>
          <a:ext cx="1653992" cy="1746028"/>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dirty="0"/>
            <a:t>The set of tools, techniques, development environment, and requirements emerge in the process</a:t>
          </a:r>
        </a:p>
      </dsp:txBody>
      <dsp:txXfrm>
        <a:off x="6387301" y="3263072"/>
        <a:ext cx="1653992" cy="174602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1440" tIns="45720" rIns="91440" bIns="45720" rtlCol="0"/>
          <a:lstStyle>
            <a:lvl1pPr algn="r">
              <a:defRPr sz="1200"/>
            </a:lvl1pPr>
          </a:lstStyle>
          <a:p>
            <a:fld id="{696019BD-5A9C-D247-A352-90D6F932FC39}" type="datetimeFigureOut">
              <a:rPr lang="en-US" smtClean="0"/>
              <a:t>3/18/2019</a:t>
            </a:fld>
            <a:endParaRPr lang="en-US"/>
          </a:p>
        </p:txBody>
      </p:sp>
      <p:sp>
        <p:nvSpPr>
          <p:cNvPr id="4" name="Footer Placeholder 3"/>
          <p:cNvSpPr>
            <a:spLocks noGrp="1"/>
          </p:cNvSpPr>
          <p:nvPr>
            <p:ph type="ftr" sz="quarter" idx="2"/>
          </p:nvPr>
        </p:nvSpPr>
        <p:spPr>
          <a:xfrm>
            <a:off x="0" y="9119473"/>
            <a:ext cx="3169920" cy="4800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588" y="9119473"/>
            <a:ext cx="3169920" cy="48006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588" y="0"/>
            <a:ext cx="3169920" cy="480060"/>
          </a:xfrm>
          <a:prstGeom prst="rect">
            <a:avLst/>
          </a:prstGeom>
        </p:spPr>
        <p:txBody>
          <a:bodyPr vert="horz" lIns="91440" tIns="45720" rIns="91440" bIns="45720" rtlCol="0"/>
          <a:lstStyle>
            <a:lvl1pPr algn="r">
              <a:defRPr sz="1200"/>
            </a:lvl1pPr>
          </a:lstStyle>
          <a:p>
            <a:fld id="{1984F9F3-EF58-DB4F-B0ED-0B6B850DA2DF}" type="datetimeFigureOut">
              <a:rPr lang="en-US" smtClean="0"/>
              <a:t>3/18/2019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119473"/>
            <a:ext cx="3169920" cy="48006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588" y="9119473"/>
            <a:ext cx="3169920" cy="48006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AE5D01-F708-4EFC-81C7-59FC1E66B5A2}" type="slidenum">
              <a:rPr lang="en-US" smtClean="0"/>
              <a:pPr/>
              <a:t>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AE5D01-F708-4EFC-81C7-59FC1E66B5A2}" type="slidenum">
              <a:rPr lang="en-US" smtClean="0"/>
              <a:pPr/>
              <a:t>8</a:t>
            </a:fld>
            <a:endParaRPr lang="en-US" dirty="0"/>
          </a:p>
        </p:txBody>
      </p:sp>
    </p:spTree>
    <p:extLst>
      <p:ext uri="{BB962C8B-B14F-4D97-AF65-F5344CB8AC3E}">
        <p14:creationId xmlns:p14="http://schemas.microsoft.com/office/powerpoint/2010/main" val="1584190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ED926C-2523-DB4E-AA42-7803F6FA2B59}" type="slidenum">
              <a:rPr lang="en-US" smtClean="0"/>
              <a:t>18</a:t>
            </a:fld>
            <a:endParaRPr lang="en-US"/>
          </a:p>
        </p:txBody>
      </p:sp>
    </p:spTree>
    <p:extLst>
      <p:ext uri="{BB962C8B-B14F-4D97-AF65-F5344CB8AC3E}">
        <p14:creationId xmlns:p14="http://schemas.microsoft.com/office/powerpoint/2010/main" val="382214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ED926C-2523-DB4E-AA42-7803F6FA2B59}" type="slidenum">
              <a:rPr lang="en-US" smtClean="0"/>
              <a:t>23</a:t>
            </a:fld>
            <a:endParaRPr lang="en-US"/>
          </a:p>
        </p:txBody>
      </p:sp>
    </p:spTree>
    <p:extLst>
      <p:ext uri="{BB962C8B-B14F-4D97-AF65-F5344CB8AC3E}">
        <p14:creationId xmlns:p14="http://schemas.microsoft.com/office/powerpoint/2010/main" val="4286449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dirty="0"/>
              <a:t>18/03/2019</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dirty="0"/>
              <a:t>18/03/2019</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dirty="0"/>
              <a:t>18/03/2019</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dirty="0"/>
              <a:t>18/03/2019</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dirty="0"/>
              <a:t>18/03/2019</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dirty="0"/>
              <a:t>18/03/2019</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dirty="0"/>
              <a:t>18/03/2019</a:t>
            </a: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Agile Software Development</a:t>
            </a:r>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dirty="0"/>
              <a:t>18/03/2019</a:t>
            </a: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a:t>Agile Software Development</a:t>
            </a:r>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dirty="0"/>
              <a:t>18/03/2019</a:t>
            </a: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a:t>Agile Software Development</a:t>
            </a:r>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dirty="0"/>
              <a:t>18/03/2019</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dirty="0"/>
              <a:t>18/03/2019</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dirty="0"/>
              <a:t>18/03/2019</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a:t>Agile Software Development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nces.ed.gov/whatsnew/conferences/MIS/2012/ppt/V_G_Warner.ppt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daxx.com/blog/development-team/free-agile-project-management-tools-for-your-scru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agilemanifesto.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agilemanifesto.org/principles.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a:t>Chapter 3 – Agile Software Development</a:t>
            </a:r>
          </a:p>
        </p:txBody>
      </p:sp>
      <p:sp>
        <p:nvSpPr>
          <p:cNvPr id="3" name="Subtitle 2"/>
          <p:cNvSpPr>
            <a:spLocks noGrp="1"/>
          </p:cNvSpPr>
          <p:nvPr>
            <p:ph type="subTitle" idx="1"/>
          </p:nvPr>
        </p:nvSpPr>
        <p:spPr>
          <a:xfrm>
            <a:off x="211756" y="3465095"/>
            <a:ext cx="8412480" cy="1752600"/>
          </a:xfrm>
        </p:spPr>
        <p:txBody>
          <a:bodyPr/>
          <a:lstStyle/>
          <a:p>
            <a:pPr algn="l" fontAlgn="auto">
              <a:spcAft>
                <a:spcPts val="0"/>
              </a:spcAft>
              <a:buFont typeface="Arial"/>
              <a:buNone/>
              <a:defRPr/>
            </a:pPr>
            <a:r>
              <a:rPr lang="en-US" sz="1800" dirty="0">
                <a:ea typeface="+mn-ea"/>
                <a:cs typeface="+mn-cs"/>
              </a:rPr>
              <a:t>Some of the slides taken from:</a:t>
            </a:r>
          </a:p>
          <a:p>
            <a:pPr algn="l" fontAlgn="auto">
              <a:spcAft>
                <a:spcPts val="0"/>
              </a:spcAft>
              <a:defRPr/>
            </a:pPr>
            <a:r>
              <a:rPr lang="en-US" sz="1800" dirty="0">
                <a:ea typeface="+mn-ea"/>
                <a:cs typeface="+mn-cs"/>
              </a:rPr>
              <a:t>Adam Warner’s presentation during NCES MIS Conference - February 15, 2012 - San Diego</a:t>
            </a:r>
          </a:p>
          <a:p>
            <a:pPr algn="l" fontAlgn="auto">
              <a:spcAft>
                <a:spcPts val="0"/>
              </a:spcAft>
              <a:defRPr/>
            </a:pPr>
            <a:r>
              <a:rPr lang="en-US" sz="1800" dirty="0">
                <a:ea typeface="+mn-ea"/>
                <a:cs typeface="+mn-cs"/>
              </a:rPr>
              <a:t> </a:t>
            </a:r>
            <a:r>
              <a:rPr lang="en-US" sz="1800" dirty="0">
                <a:ea typeface="+mn-ea"/>
                <a:cs typeface="+mn-cs"/>
                <a:hlinkClick r:id="rId2"/>
              </a:rPr>
              <a:t>https://nces.ed.gov/whatsnew/conferences/MIS/2012/ppt/V_G_Warner.pptx</a:t>
            </a:r>
            <a:r>
              <a:rPr lang="en-US" sz="1800" dirty="0">
                <a:ea typeface="+mn-ea"/>
                <a:cs typeface="+mn-cs"/>
              </a:rPr>
              <a:t>  </a:t>
            </a:r>
          </a:p>
        </p:txBody>
      </p:sp>
      <p:sp>
        <p:nvSpPr>
          <p:cNvPr id="5" name="Footer Placeholder 4"/>
          <p:cNvSpPr>
            <a:spLocks noGrp="1"/>
          </p:cNvSpPr>
          <p:nvPr>
            <p:ph type="ftr" sz="quarter" idx="11"/>
          </p:nvPr>
        </p:nvSpPr>
        <p:spPr>
          <a:xfrm>
            <a:off x="2319688" y="6356349"/>
            <a:ext cx="3276600" cy="365125"/>
          </a:xfrm>
        </p:spPr>
        <p:txBody>
          <a:bodyPr/>
          <a:lstStyle/>
          <a:p>
            <a:pPr>
              <a:defRPr/>
            </a:pPr>
            <a:r>
              <a:rPr lang="en-US" dirty="0"/>
              <a:t>© Pearson Education, Pravin Pawar – SUNY Korea</a:t>
            </a: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principles of agile methods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dirty="0"/>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extLst>
                    <a:ext uri="{9D8B030D-6E8A-4147-A177-3AD203B41FA5}">
                      <a16:colId xmlns:a16="http://schemas.microsoft.com/office/drawing/2014/main" val="20000"/>
                    </a:ext>
                  </a:extLst>
                </a:gridCol>
                <a:gridCol w="5844958">
                  <a:extLst>
                    <a:ext uri="{9D8B030D-6E8A-4147-A177-3AD203B41FA5}">
                      <a16:colId xmlns:a16="http://schemas.microsoft.com/office/drawing/2014/main" val="20001"/>
                    </a:ext>
                  </a:extLst>
                </a:gridCol>
                <a:gridCol w="125753">
                  <a:extLst>
                    <a:ext uri="{9D8B030D-6E8A-4147-A177-3AD203B41FA5}">
                      <a16:colId xmlns:a16="http://schemas.microsoft.com/office/drawing/2014/main" val="20002"/>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 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dirty="0"/>
                    </a:p>
                  </a:txBody>
                  <a:tcPr/>
                </a:tc>
                <a:extLst>
                  <a:ext uri="{0D108BD9-81ED-4DB2-BD59-A6C34878D82A}">
                    <a16:rowId xmlns:a16="http://schemas.microsoft.com/office/drawing/2014/main" val="10001"/>
                  </a:ext>
                </a:extLst>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dirty="0"/>
              <a:t>18/03/2019</a:t>
            </a:r>
            <a:endParaRPr lang="en-US" dirty="0"/>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984D3-04A0-4A64-8AEC-67DBC5D7B8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76D8FF-FD72-45F4-98FB-828616A4347A}"/>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08B8CD34-F053-4D19-9CDC-23581109EEEA}"/>
              </a:ext>
            </a:extLst>
          </p:cNvPr>
          <p:cNvSpPr>
            <a:spLocks noGrp="1"/>
          </p:cNvSpPr>
          <p:nvPr>
            <p:ph type="dt" sz="half" idx="10"/>
          </p:nvPr>
        </p:nvSpPr>
        <p:spPr/>
        <p:txBody>
          <a:bodyPr/>
          <a:lstStyle/>
          <a:p>
            <a:pPr>
              <a:defRPr/>
            </a:pPr>
            <a:r>
              <a:rPr lang="en-GB"/>
              <a:t>18/03/2019</a:t>
            </a:r>
            <a:endParaRPr lang="en-US" dirty="0"/>
          </a:p>
        </p:txBody>
      </p:sp>
      <p:sp>
        <p:nvSpPr>
          <p:cNvPr id="5" name="Footer Placeholder 4">
            <a:extLst>
              <a:ext uri="{FF2B5EF4-FFF2-40B4-BE49-F238E27FC236}">
                <a16:creationId xmlns:a16="http://schemas.microsoft.com/office/drawing/2014/main" id="{FE283B7B-B700-4902-B802-97966CDCC83E}"/>
              </a:ext>
            </a:extLst>
          </p:cNvPr>
          <p:cNvSpPr>
            <a:spLocks noGrp="1"/>
          </p:cNvSpPr>
          <p:nvPr>
            <p:ph type="ftr" sz="quarter" idx="11"/>
          </p:nvPr>
        </p:nvSpPr>
        <p:spPr/>
        <p:txBody>
          <a:bodyPr/>
          <a:lstStyle/>
          <a:p>
            <a:pPr>
              <a:defRPr/>
            </a:pPr>
            <a:r>
              <a:rPr lang="en-US"/>
              <a:t>Agile Software Development</a:t>
            </a:r>
            <a:endParaRPr lang="en-US" dirty="0"/>
          </a:p>
        </p:txBody>
      </p:sp>
      <p:sp>
        <p:nvSpPr>
          <p:cNvPr id="6" name="Slide Number Placeholder 5">
            <a:extLst>
              <a:ext uri="{FF2B5EF4-FFF2-40B4-BE49-F238E27FC236}">
                <a16:creationId xmlns:a16="http://schemas.microsoft.com/office/drawing/2014/main" id="{EDF31792-E624-4FB6-AC6A-3674F4B9025B}"/>
              </a:ext>
            </a:extLst>
          </p:cNvPr>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pic>
        <p:nvPicPr>
          <p:cNvPr id="3074" name="Picture 2" descr="Image result for difference between extreme programming and scrum">
            <a:extLst>
              <a:ext uri="{FF2B5EF4-FFF2-40B4-BE49-F238E27FC236}">
                <a16:creationId xmlns:a16="http://schemas.microsoft.com/office/drawing/2014/main" id="{DF4666B7-162E-4263-9A98-AB3F997594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993" y="493947"/>
            <a:ext cx="7158370" cy="5531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331238"/>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68C89-747C-4750-9157-8BF4C80CC449}"/>
              </a:ext>
            </a:extLst>
          </p:cNvPr>
          <p:cNvSpPr>
            <a:spLocks noGrp="1"/>
          </p:cNvSpPr>
          <p:nvPr>
            <p:ph type="title"/>
          </p:nvPr>
        </p:nvSpPr>
        <p:spPr/>
        <p:txBody>
          <a:bodyPr/>
          <a:lstStyle/>
          <a:p>
            <a:r>
              <a:rPr lang="en-US" dirty="0"/>
              <a:t>Agile Implementations</a:t>
            </a:r>
          </a:p>
        </p:txBody>
      </p:sp>
      <p:sp>
        <p:nvSpPr>
          <p:cNvPr id="3" name="Content Placeholder 2">
            <a:extLst>
              <a:ext uri="{FF2B5EF4-FFF2-40B4-BE49-F238E27FC236}">
                <a16:creationId xmlns:a16="http://schemas.microsoft.com/office/drawing/2014/main" id="{C8E57B69-F535-4AC3-8BE6-D4F80DFACAED}"/>
              </a:ext>
            </a:extLst>
          </p:cNvPr>
          <p:cNvSpPr>
            <a:spLocks noGrp="1"/>
          </p:cNvSpPr>
          <p:nvPr>
            <p:ph idx="1"/>
          </p:nvPr>
        </p:nvSpPr>
        <p:spPr/>
        <p:txBody>
          <a:bodyPr/>
          <a:lstStyle/>
          <a:p>
            <a:r>
              <a:rPr lang="en-US" dirty="0"/>
              <a:t>Extreme Programming</a:t>
            </a:r>
          </a:p>
          <a:p>
            <a:r>
              <a:rPr lang="en-US" dirty="0"/>
              <a:t>Scrum</a:t>
            </a:r>
          </a:p>
          <a:p>
            <a:r>
              <a:rPr lang="en-US" dirty="0"/>
              <a:t>Iterative development</a:t>
            </a:r>
          </a:p>
          <a:p>
            <a:r>
              <a:rPr lang="en-US" dirty="0"/>
              <a:t>Kanban</a:t>
            </a:r>
          </a:p>
          <a:p>
            <a:r>
              <a:rPr lang="en-US" dirty="0"/>
              <a:t>And many others</a:t>
            </a:r>
          </a:p>
          <a:p>
            <a:endParaRPr lang="en-US" dirty="0"/>
          </a:p>
        </p:txBody>
      </p:sp>
      <p:sp>
        <p:nvSpPr>
          <p:cNvPr id="4" name="Date Placeholder 3">
            <a:extLst>
              <a:ext uri="{FF2B5EF4-FFF2-40B4-BE49-F238E27FC236}">
                <a16:creationId xmlns:a16="http://schemas.microsoft.com/office/drawing/2014/main" id="{52249092-FDE1-4CF1-8AE0-8407D5999A82}"/>
              </a:ext>
            </a:extLst>
          </p:cNvPr>
          <p:cNvSpPr>
            <a:spLocks noGrp="1"/>
          </p:cNvSpPr>
          <p:nvPr>
            <p:ph type="dt" sz="half" idx="10"/>
          </p:nvPr>
        </p:nvSpPr>
        <p:spPr/>
        <p:txBody>
          <a:bodyPr/>
          <a:lstStyle/>
          <a:p>
            <a:pPr>
              <a:defRPr/>
            </a:pPr>
            <a:r>
              <a:rPr lang="en-GB"/>
              <a:t>18/03/2019</a:t>
            </a:r>
            <a:endParaRPr lang="en-US" dirty="0"/>
          </a:p>
        </p:txBody>
      </p:sp>
      <p:sp>
        <p:nvSpPr>
          <p:cNvPr id="5" name="Footer Placeholder 4">
            <a:extLst>
              <a:ext uri="{FF2B5EF4-FFF2-40B4-BE49-F238E27FC236}">
                <a16:creationId xmlns:a16="http://schemas.microsoft.com/office/drawing/2014/main" id="{489B0935-0B76-42D0-9838-E0E23D046EC0}"/>
              </a:ext>
            </a:extLst>
          </p:cNvPr>
          <p:cNvSpPr>
            <a:spLocks noGrp="1"/>
          </p:cNvSpPr>
          <p:nvPr>
            <p:ph type="ftr" sz="quarter" idx="11"/>
          </p:nvPr>
        </p:nvSpPr>
        <p:spPr/>
        <p:txBody>
          <a:bodyPr/>
          <a:lstStyle/>
          <a:p>
            <a:pPr>
              <a:defRPr/>
            </a:pPr>
            <a:r>
              <a:rPr lang="en-US"/>
              <a:t>Agile Software Development</a:t>
            </a:r>
            <a:endParaRPr lang="en-US" dirty="0"/>
          </a:p>
        </p:txBody>
      </p:sp>
      <p:sp>
        <p:nvSpPr>
          <p:cNvPr id="6" name="Slide Number Placeholder 5">
            <a:extLst>
              <a:ext uri="{FF2B5EF4-FFF2-40B4-BE49-F238E27FC236}">
                <a16:creationId xmlns:a16="http://schemas.microsoft.com/office/drawing/2014/main" id="{FD43D1BD-D58F-4E3B-BD24-A0897500C09D}"/>
              </a:ext>
            </a:extLst>
          </p:cNvPr>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Tree>
    <p:extLst>
      <p:ext uri="{BB962C8B-B14F-4D97-AF65-F5344CB8AC3E}">
        <p14:creationId xmlns:p14="http://schemas.microsoft.com/office/powerpoint/2010/main" val="1858166366"/>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50F3D-5DCE-46D4-91CF-35AFFA047981}"/>
              </a:ext>
            </a:extLst>
          </p:cNvPr>
          <p:cNvSpPr>
            <a:spLocks noGrp="1"/>
          </p:cNvSpPr>
          <p:nvPr>
            <p:ph type="title"/>
          </p:nvPr>
        </p:nvSpPr>
        <p:spPr>
          <a:xfrm>
            <a:off x="457200" y="274637"/>
            <a:ext cx="7293232" cy="1143000"/>
          </a:xfrm>
        </p:spPr>
        <p:txBody>
          <a:bodyPr/>
          <a:lstStyle/>
          <a:p>
            <a:r>
              <a:rPr lang="en-US" dirty="0"/>
              <a:t>Theme, Epic, Story, Task</a:t>
            </a:r>
          </a:p>
        </p:txBody>
      </p:sp>
      <p:sp>
        <p:nvSpPr>
          <p:cNvPr id="4" name="Date Placeholder 3">
            <a:extLst>
              <a:ext uri="{FF2B5EF4-FFF2-40B4-BE49-F238E27FC236}">
                <a16:creationId xmlns:a16="http://schemas.microsoft.com/office/drawing/2014/main" id="{5C0D3E45-7F3A-4FAC-9C36-FA98CF0B8D47}"/>
              </a:ext>
            </a:extLst>
          </p:cNvPr>
          <p:cNvSpPr>
            <a:spLocks noGrp="1"/>
          </p:cNvSpPr>
          <p:nvPr>
            <p:ph type="dt" sz="half" idx="10"/>
          </p:nvPr>
        </p:nvSpPr>
        <p:spPr/>
        <p:txBody>
          <a:bodyPr/>
          <a:lstStyle/>
          <a:p>
            <a:pPr>
              <a:defRPr/>
            </a:pPr>
            <a:r>
              <a:rPr lang="en-GB"/>
              <a:t>18/03/2019</a:t>
            </a:r>
            <a:endParaRPr lang="en-US" dirty="0"/>
          </a:p>
        </p:txBody>
      </p:sp>
      <p:sp>
        <p:nvSpPr>
          <p:cNvPr id="5" name="Footer Placeholder 4">
            <a:extLst>
              <a:ext uri="{FF2B5EF4-FFF2-40B4-BE49-F238E27FC236}">
                <a16:creationId xmlns:a16="http://schemas.microsoft.com/office/drawing/2014/main" id="{02A55BB0-1F10-4226-A862-0964A72D09D7}"/>
              </a:ext>
            </a:extLst>
          </p:cNvPr>
          <p:cNvSpPr>
            <a:spLocks noGrp="1"/>
          </p:cNvSpPr>
          <p:nvPr>
            <p:ph type="ftr" sz="quarter" idx="11"/>
          </p:nvPr>
        </p:nvSpPr>
        <p:spPr/>
        <p:txBody>
          <a:bodyPr/>
          <a:lstStyle/>
          <a:p>
            <a:pPr>
              <a:defRPr/>
            </a:pPr>
            <a:r>
              <a:rPr lang="en-US"/>
              <a:t>Agile Software Development</a:t>
            </a:r>
            <a:endParaRPr lang="en-US" dirty="0"/>
          </a:p>
        </p:txBody>
      </p:sp>
      <p:sp>
        <p:nvSpPr>
          <p:cNvPr id="6" name="Slide Number Placeholder 5">
            <a:extLst>
              <a:ext uri="{FF2B5EF4-FFF2-40B4-BE49-F238E27FC236}">
                <a16:creationId xmlns:a16="http://schemas.microsoft.com/office/drawing/2014/main" id="{60F332A8-3B1A-419F-901F-BDE3FB099E93}"/>
              </a:ext>
            </a:extLst>
          </p:cNvPr>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pic>
        <p:nvPicPr>
          <p:cNvPr id="8" name="Picture 7">
            <a:extLst>
              <a:ext uri="{FF2B5EF4-FFF2-40B4-BE49-F238E27FC236}">
                <a16:creationId xmlns:a16="http://schemas.microsoft.com/office/drawing/2014/main" id="{EB94BB96-5EB1-4ABB-BDFC-878381EC58FC}"/>
              </a:ext>
            </a:extLst>
          </p:cNvPr>
          <p:cNvPicPr>
            <a:picLocks noChangeAspect="1"/>
          </p:cNvPicPr>
          <p:nvPr/>
        </p:nvPicPr>
        <p:blipFill>
          <a:blip r:embed="rId2"/>
          <a:stretch>
            <a:fillRect/>
          </a:stretch>
        </p:blipFill>
        <p:spPr>
          <a:xfrm>
            <a:off x="575733" y="1595261"/>
            <a:ext cx="7509933" cy="4583465"/>
          </a:xfrm>
          <a:prstGeom prst="rect">
            <a:avLst/>
          </a:prstGeom>
        </p:spPr>
      </p:pic>
    </p:spTree>
    <p:extLst>
      <p:ext uri="{BB962C8B-B14F-4D97-AF65-F5344CB8AC3E}">
        <p14:creationId xmlns:p14="http://schemas.microsoft.com/office/powerpoint/2010/main" val="2118623557"/>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50F3D-5DCE-46D4-91CF-35AFFA047981}"/>
              </a:ext>
            </a:extLst>
          </p:cNvPr>
          <p:cNvSpPr>
            <a:spLocks noGrp="1"/>
          </p:cNvSpPr>
          <p:nvPr>
            <p:ph type="title"/>
          </p:nvPr>
        </p:nvSpPr>
        <p:spPr>
          <a:xfrm>
            <a:off x="457200" y="274637"/>
            <a:ext cx="7293232" cy="1143000"/>
          </a:xfrm>
        </p:spPr>
        <p:txBody>
          <a:bodyPr/>
          <a:lstStyle/>
          <a:p>
            <a:r>
              <a:rPr lang="en-US" dirty="0"/>
              <a:t>Theme, Epic, Story, Task</a:t>
            </a:r>
          </a:p>
        </p:txBody>
      </p:sp>
      <p:sp>
        <p:nvSpPr>
          <p:cNvPr id="4" name="Date Placeholder 3">
            <a:extLst>
              <a:ext uri="{FF2B5EF4-FFF2-40B4-BE49-F238E27FC236}">
                <a16:creationId xmlns:a16="http://schemas.microsoft.com/office/drawing/2014/main" id="{5C0D3E45-7F3A-4FAC-9C36-FA98CF0B8D47}"/>
              </a:ext>
            </a:extLst>
          </p:cNvPr>
          <p:cNvSpPr>
            <a:spLocks noGrp="1"/>
          </p:cNvSpPr>
          <p:nvPr>
            <p:ph type="dt" sz="half" idx="10"/>
          </p:nvPr>
        </p:nvSpPr>
        <p:spPr/>
        <p:txBody>
          <a:bodyPr/>
          <a:lstStyle/>
          <a:p>
            <a:pPr>
              <a:defRPr/>
            </a:pPr>
            <a:r>
              <a:rPr lang="en-GB"/>
              <a:t>18/03/2019</a:t>
            </a:r>
            <a:endParaRPr lang="en-US" dirty="0"/>
          </a:p>
        </p:txBody>
      </p:sp>
      <p:sp>
        <p:nvSpPr>
          <p:cNvPr id="5" name="Footer Placeholder 4">
            <a:extLst>
              <a:ext uri="{FF2B5EF4-FFF2-40B4-BE49-F238E27FC236}">
                <a16:creationId xmlns:a16="http://schemas.microsoft.com/office/drawing/2014/main" id="{02A55BB0-1F10-4226-A862-0964A72D09D7}"/>
              </a:ext>
            </a:extLst>
          </p:cNvPr>
          <p:cNvSpPr>
            <a:spLocks noGrp="1"/>
          </p:cNvSpPr>
          <p:nvPr>
            <p:ph type="ftr" sz="quarter" idx="11"/>
          </p:nvPr>
        </p:nvSpPr>
        <p:spPr/>
        <p:txBody>
          <a:bodyPr/>
          <a:lstStyle/>
          <a:p>
            <a:pPr>
              <a:defRPr/>
            </a:pPr>
            <a:r>
              <a:rPr lang="en-US"/>
              <a:t>Agile Software Development</a:t>
            </a:r>
            <a:endParaRPr lang="en-US" dirty="0"/>
          </a:p>
        </p:txBody>
      </p:sp>
      <p:sp>
        <p:nvSpPr>
          <p:cNvPr id="6" name="Slide Number Placeholder 5">
            <a:extLst>
              <a:ext uri="{FF2B5EF4-FFF2-40B4-BE49-F238E27FC236}">
                <a16:creationId xmlns:a16="http://schemas.microsoft.com/office/drawing/2014/main" id="{60F332A8-3B1A-419F-901F-BDE3FB099E93}"/>
              </a:ext>
            </a:extLst>
          </p:cNvPr>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pic>
        <p:nvPicPr>
          <p:cNvPr id="4098" name="Picture 2" descr="Hierarchy of theme, epic, story and task">
            <a:extLst>
              <a:ext uri="{FF2B5EF4-FFF2-40B4-BE49-F238E27FC236}">
                <a16:creationId xmlns:a16="http://schemas.microsoft.com/office/drawing/2014/main" id="{80800739-C913-4E3B-A848-C9F322F41F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967" y="1600200"/>
            <a:ext cx="7607300" cy="4647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08950"/>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20915-D999-482C-86C1-5266933BC13C}"/>
              </a:ext>
            </a:extLst>
          </p:cNvPr>
          <p:cNvSpPr>
            <a:spLocks noGrp="1"/>
          </p:cNvSpPr>
          <p:nvPr>
            <p:ph type="title"/>
          </p:nvPr>
        </p:nvSpPr>
        <p:spPr/>
        <p:txBody>
          <a:bodyPr/>
          <a:lstStyle/>
          <a:p>
            <a:r>
              <a:rPr lang="en-US" dirty="0"/>
              <a:t>Stories – aka Product Backlog Item, Work Item</a:t>
            </a:r>
          </a:p>
        </p:txBody>
      </p:sp>
      <p:sp>
        <p:nvSpPr>
          <p:cNvPr id="3" name="Content Placeholder 2">
            <a:extLst>
              <a:ext uri="{FF2B5EF4-FFF2-40B4-BE49-F238E27FC236}">
                <a16:creationId xmlns:a16="http://schemas.microsoft.com/office/drawing/2014/main" id="{8C0B3314-E9B6-4AD9-B9EF-CA42B056F09A}"/>
              </a:ext>
            </a:extLst>
          </p:cNvPr>
          <p:cNvSpPr>
            <a:spLocks noGrp="1"/>
          </p:cNvSpPr>
          <p:nvPr>
            <p:ph idx="1"/>
          </p:nvPr>
        </p:nvSpPr>
        <p:spPr>
          <a:xfrm>
            <a:off x="457200" y="1451505"/>
            <a:ext cx="8229600" cy="4525963"/>
          </a:xfrm>
        </p:spPr>
        <p:txBody>
          <a:bodyPr/>
          <a:lstStyle/>
          <a:p>
            <a:r>
              <a:rPr lang="en-US" dirty="0"/>
              <a:t>A story is an individual feature or requirement that the client (and business) wants. It is something that is deliverable (i.e. production ready) within a single sprint. </a:t>
            </a:r>
          </a:p>
          <a:p>
            <a:r>
              <a:rPr lang="en-US" dirty="0"/>
              <a:t>Stories are often written in a specific format:</a:t>
            </a:r>
          </a:p>
          <a:p>
            <a:pPr lvl="1"/>
            <a:r>
              <a:rPr lang="en-US" dirty="0"/>
              <a:t>As a [end user of the required feature]</a:t>
            </a:r>
          </a:p>
          <a:p>
            <a:pPr lvl="1"/>
            <a:r>
              <a:rPr lang="en-US" dirty="0"/>
              <a:t>I want [actual thing the user wants to be able to do once the feature is live – so often contains a verb]</a:t>
            </a:r>
          </a:p>
          <a:p>
            <a:pPr lvl="1"/>
            <a:r>
              <a:rPr lang="en-US" dirty="0"/>
              <a:t>So that [why they want this feature / the benefit this feature brings]</a:t>
            </a:r>
          </a:p>
          <a:p>
            <a:r>
              <a:rPr lang="en-US" i="1" dirty="0"/>
              <a:t>An example story: “As a customer, I want to be able to save a product in my </a:t>
            </a:r>
            <a:r>
              <a:rPr lang="en-US" i="1" dirty="0" err="1"/>
              <a:t>wishlist</a:t>
            </a:r>
            <a:r>
              <a:rPr lang="en-US" i="1" dirty="0"/>
              <a:t> so that I can view it again later.”</a:t>
            </a:r>
            <a:endParaRPr lang="en-US" dirty="0"/>
          </a:p>
        </p:txBody>
      </p:sp>
      <p:sp>
        <p:nvSpPr>
          <p:cNvPr id="4" name="Date Placeholder 3">
            <a:extLst>
              <a:ext uri="{FF2B5EF4-FFF2-40B4-BE49-F238E27FC236}">
                <a16:creationId xmlns:a16="http://schemas.microsoft.com/office/drawing/2014/main" id="{CFC89822-83EC-4287-9295-55A89EA2E754}"/>
              </a:ext>
            </a:extLst>
          </p:cNvPr>
          <p:cNvSpPr>
            <a:spLocks noGrp="1"/>
          </p:cNvSpPr>
          <p:nvPr>
            <p:ph type="dt" sz="half" idx="10"/>
          </p:nvPr>
        </p:nvSpPr>
        <p:spPr/>
        <p:txBody>
          <a:bodyPr/>
          <a:lstStyle/>
          <a:p>
            <a:pPr>
              <a:defRPr/>
            </a:pPr>
            <a:r>
              <a:rPr lang="en-GB"/>
              <a:t>18/03/2019</a:t>
            </a:r>
            <a:endParaRPr lang="en-US" dirty="0"/>
          </a:p>
        </p:txBody>
      </p:sp>
      <p:sp>
        <p:nvSpPr>
          <p:cNvPr id="5" name="Footer Placeholder 4">
            <a:extLst>
              <a:ext uri="{FF2B5EF4-FFF2-40B4-BE49-F238E27FC236}">
                <a16:creationId xmlns:a16="http://schemas.microsoft.com/office/drawing/2014/main" id="{175D888B-EBF3-4255-AFB8-53629705F6AD}"/>
              </a:ext>
            </a:extLst>
          </p:cNvPr>
          <p:cNvSpPr>
            <a:spLocks noGrp="1"/>
          </p:cNvSpPr>
          <p:nvPr>
            <p:ph type="ftr" sz="quarter" idx="11"/>
          </p:nvPr>
        </p:nvSpPr>
        <p:spPr/>
        <p:txBody>
          <a:bodyPr/>
          <a:lstStyle/>
          <a:p>
            <a:pPr>
              <a:defRPr/>
            </a:pPr>
            <a:r>
              <a:rPr lang="en-US"/>
              <a:t>Agile Software Development</a:t>
            </a:r>
            <a:endParaRPr lang="en-US" dirty="0"/>
          </a:p>
        </p:txBody>
      </p:sp>
      <p:sp>
        <p:nvSpPr>
          <p:cNvPr id="6" name="Slide Number Placeholder 5">
            <a:extLst>
              <a:ext uri="{FF2B5EF4-FFF2-40B4-BE49-F238E27FC236}">
                <a16:creationId xmlns:a16="http://schemas.microsoft.com/office/drawing/2014/main" id="{789F108D-EE28-43FF-A27F-1450FD7009DA}"/>
              </a:ext>
            </a:extLst>
          </p:cNvPr>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spTree>
    <p:extLst>
      <p:ext uri="{BB962C8B-B14F-4D97-AF65-F5344CB8AC3E}">
        <p14:creationId xmlns:p14="http://schemas.microsoft.com/office/powerpoint/2010/main" val="2500255356"/>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30CD5-9D85-4172-A55A-E30512ECA01E}"/>
              </a:ext>
            </a:extLst>
          </p:cNvPr>
          <p:cNvSpPr>
            <a:spLocks noGrp="1"/>
          </p:cNvSpPr>
          <p:nvPr>
            <p:ph type="title"/>
          </p:nvPr>
        </p:nvSpPr>
        <p:spPr/>
        <p:txBody>
          <a:bodyPr/>
          <a:lstStyle/>
          <a:p>
            <a:r>
              <a:rPr lang="en-US" dirty="0"/>
              <a:t>User Stories</a:t>
            </a:r>
          </a:p>
        </p:txBody>
      </p:sp>
      <p:sp>
        <p:nvSpPr>
          <p:cNvPr id="3" name="Content Placeholder 2">
            <a:extLst>
              <a:ext uri="{FF2B5EF4-FFF2-40B4-BE49-F238E27FC236}">
                <a16:creationId xmlns:a16="http://schemas.microsoft.com/office/drawing/2014/main" id="{F06DB1C8-BF5D-4950-9B32-03FB8C0C7A05}"/>
              </a:ext>
            </a:extLst>
          </p:cNvPr>
          <p:cNvSpPr>
            <a:spLocks noGrp="1"/>
          </p:cNvSpPr>
          <p:nvPr>
            <p:ph idx="1"/>
          </p:nvPr>
        </p:nvSpPr>
        <p:spPr/>
        <p:txBody>
          <a:bodyPr/>
          <a:lstStyle/>
          <a:p>
            <a:r>
              <a:rPr lang="en-US" sz="2000" dirty="0"/>
              <a:t>A set of stories that describe how the system should behave, from the user’s viewpoint. </a:t>
            </a:r>
          </a:p>
          <a:p>
            <a:r>
              <a:rPr lang="en-US" sz="2000" dirty="0"/>
              <a:t>There may be several different types of user; for instance, browser, shopper, marketer, content editor, systems administrator, etc., and we can write stories for all of them. </a:t>
            </a:r>
          </a:p>
          <a:p>
            <a:r>
              <a:rPr lang="en-US" sz="2000" dirty="0"/>
              <a:t>This is usually done collaboratively, with a bunch of people writing out cards, grouping them together and reviewing. </a:t>
            </a:r>
          </a:p>
          <a:p>
            <a:r>
              <a:rPr lang="en-US" sz="2000" dirty="0"/>
              <a:t>After a short period we should have a broad idea of what our system should do, encapsulated in a set of user stories, which we call the Product Backlog.</a:t>
            </a:r>
          </a:p>
          <a:p>
            <a:endParaRPr lang="en-US" dirty="0"/>
          </a:p>
        </p:txBody>
      </p:sp>
      <p:sp>
        <p:nvSpPr>
          <p:cNvPr id="4" name="Date Placeholder 3">
            <a:extLst>
              <a:ext uri="{FF2B5EF4-FFF2-40B4-BE49-F238E27FC236}">
                <a16:creationId xmlns:a16="http://schemas.microsoft.com/office/drawing/2014/main" id="{A4602BF7-0EA4-42B7-B7F7-5E3E731B6071}"/>
              </a:ext>
            </a:extLst>
          </p:cNvPr>
          <p:cNvSpPr>
            <a:spLocks noGrp="1"/>
          </p:cNvSpPr>
          <p:nvPr>
            <p:ph type="dt" sz="half" idx="10"/>
          </p:nvPr>
        </p:nvSpPr>
        <p:spPr/>
        <p:txBody>
          <a:bodyPr/>
          <a:lstStyle/>
          <a:p>
            <a:pPr>
              <a:defRPr/>
            </a:pPr>
            <a:r>
              <a:rPr lang="en-GB"/>
              <a:t>18/03/2019</a:t>
            </a:r>
            <a:endParaRPr lang="en-US" dirty="0"/>
          </a:p>
        </p:txBody>
      </p:sp>
      <p:sp>
        <p:nvSpPr>
          <p:cNvPr id="5" name="Footer Placeholder 4">
            <a:extLst>
              <a:ext uri="{FF2B5EF4-FFF2-40B4-BE49-F238E27FC236}">
                <a16:creationId xmlns:a16="http://schemas.microsoft.com/office/drawing/2014/main" id="{7EFAD4F2-5A83-4F5F-9A55-DE71B177C0D5}"/>
              </a:ext>
            </a:extLst>
          </p:cNvPr>
          <p:cNvSpPr>
            <a:spLocks noGrp="1"/>
          </p:cNvSpPr>
          <p:nvPr>
            <p:ph type="ftr" sz="quarter" idx="11"/>
          </p:nvPr>
        </p:nvSpPr>
        <p:spPr/>
        <p:txBody>
          <a:bodyPr/>
          <a:lstStyle/>
          <a:p>
            <a:pPr>
              <a:defRPr/>
            </a:pPr>
            <a:r>
              <a:rPr lang="en-US"/>
              <a:t>Agile Software Development</a:t>
            </a:r>
            <a:endParaRPr lang="en-US" dirty="0"/>
          </a:p>
        </p:txBody>
      </p:sp>
      <p:sp>
        <p:nvSpPr>
          <p:cNvPr id="6" name="Slide Number Placeholder 5">
            <a:extLst>
              <a:ext uri="{FF2B5EF4-FFF2-40B4-BE49-F238E27FC236}">
                <a16:creationId xmlns:a16="http://schemas.microsoft.com/office/drawing/2014/main" id="{CD979236-0545-4203-A524-992D2FB93904}"/>
              </a:ext>
            </a:extLst>
          </p:cNvPr>
          <p:cNvSpPr>
            <a:spLocks noGrp="1"/>
          </p:cNvSpPr>
          <p:nvPr>
            <p:ph type="sldNum" sz="quarter" idx="12"/>
          </p:nvPr>
        </p:nvSpPr>
        <p:spPr/>
        <p:txBody>
          <a:bodyPr/>
          <a:lstStyle/>
          <a:p>
            <a:pPr>
              <a:defRPr/>
            </a:pPr>
            <a:fld id="{EAB5BBF0-B782-3644-AFE1-10103AC25370}" type="slidenum">
              <a:rPr lang="en-US" smtClean="0"/>
              <a:pPr>
                <a:defRPr/>
              </a:pPr>
              <a:t>16</a:t>
            </a:fld>
            <a:endParaRPr lang="en-US" dirty="0"/>
          </a:p>
        </p:txBody>
      </p:sp>
    </p:spTree>
    <p:extLst>
      <p:ext uri="{BB962C8B-B14F-4D97-AF65-F5344CB8AC3E}">
        <p14:creationId xmlns:p14="http://schemas.microsoft.com/office/powerpoint/2010/main" val="1834296157"/>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3C3-A354-4E98-A4B8-F1AC83098138}"/>
              </a:ext>
            </a:extLst>
          </p:cNvPr>
          <p:cNvSpPr>
            <a:spLocks noGrp="1"/>
          </p:cNvSpPr>
          <p:nvPr>
            <p:ph type="title"/>
          </p:nvPr>
        </p:nvSpPr>
        <p:spPr>
          <a:xfrm>
            <a:off x="317243" y="369094"/>
            <a:ext cx="7293232" cy="1143000"/>
          </a:xfrm>
        </p:spPr>
        <p:txBody>
          <a:bodyPr/>
          <a:lstStyle/>
          <a:p>
            <a:r>
              <a:rPr lang="en-US" dirty="0"/>
              <a:t>Key Aspects of User Stories</a:t>
            </a:r>
          </a:p>
        </p:txBody>
      </p:sp>
      <p:sp>
        <p:nvSpPr>
          <p:cNvPr id="3" name="Content Placeholder 2">
            <a:extLst>
              <a:ext uri="{FF2B5EF4-FFF2-40B4-BE49-F238E27FC236}">
                <a16:creationId xmlns:a16="http://schemas.microsoft.com/office/drawing/2014/main" id="{6711C18F-C725-4760-95AC-8C425DE265E7}"/>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772683F1-2550-4A32-BA22-D3E5CD21FE64}"/>
              </a:ext>
            </a:extLst>
          </p:cNvPr>
          <p:cNvSpPr>
            <a:spLocks noGrp="1"/>
          </p:cNvSpPr>
          <p:nvPr>
            <p:ph type="dt" sz="half" idx="10"/>
          </p:nvPr>
        </p:nvSpPr>
        <p:spPr/>
        <p:txBody>
          <a:bodyPr/>
          <a:lstStyle/>
          <a:p>
            <a:pPr>
              <a:defRPr/>
            </a:pPr>
            <a:r>
              <a:rPr lang="en-GB"/>
              <a:t>18/03/2019</a:t>
            </a:r>
            <a:endParaRPr lang="en-US" dirty="0"/>
          </a:p>
        </p:txBody>
      </p:sp>
      <p:sp>
        <p:nvSpPr>
          <p:cNvPr id="5" name="Footer Placeholder 4">
            <a:extLst>
              <a:ext uri="{FF2B5EF4-FFF2-40B4-BE49-F238E27FC236}">
                <a16:creationId xmlns:a16="http://schemas.microsoft.com/office/drawing/2014/main" id="{7A7806FC-CB35-45B7-A31A-8F1087B99F82}"/>
              </a:ext>
            </a:extLst>
          </p:cNvPr>
          <p:cNvSpPr>
            <a:spLocks noGrp="1"/>
          </p:cNvSpPr>
          <p:nvPr>
            <p:ph type="ftr" sz="quarter" idx="11"/>
          </p:nvPr>
        </p:nvSpPr>
        <p:spPr/>
        <p:txBody>
          <a:bodyPr/>
          <a:lstStyle/>
          <a:p>
            <a:pPr>
              <a:defRPr/>
            </a:pPr>
            <a:r>
              <a:rPr lang="en-US"/>
              <a:t>Agile Software Development</a:t>
            </a:r>
            <a:endParaRPr lang="en-US" dirty="0"/>
          </a:p>
        </p:txBody>
      </p:sp>
      <p:sp>
        <p:nvSpPr>
          <p:cNvPr id="6" name="Slide Number Placeholder 5">
            <a:extLst>
              <a:ext uri="{FF2B5EF4-FFF2-40B4-BE49-F238E27FC236}">
                <a16:creationId xmlns:a16="http://schemas.microsoft.com/office/drawing/2014/main" id="{5E98ABDC-CB31-4216-8F29-64EF91474D4F}"/>
              </a:ext>
            </a:extLst>
          </p:cNvPr>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pic>
        <p:nvPicPr>
          <p:cNvPr id="6146" name="Picture 2" descr="https://cdn-images-1.medium.com/max/800/1*Oe_lA9ZdQo1aEoD1Z_8enA.jpeg">
            <a:extLst>
              <a:ext uri="{FF2B5EF4-FFF2-40B4-BE49-F238E27FC236}">
                <a16:creationId xmlns:a16="http://schemas.microsoft.com/office/drawing/2014/main" id="{AFD9403B-07F7-46F2-9EB9-9F9648AC6E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168" y="1563688"/>
            <a:ext cx="6404232" cy="4808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598973"/>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6611-13DD-43CC-A471-B46D15BD6A00}"/>
              </a:ext>
            </a:extLst>
          </p:cNvPr>
          <p:cNvSpPr>
            <a:spLocks noGrp="1"/>
          </p:cNvSpPr>
          <p:nvPr>
            <p:ph type="title"/>
          </p:nvPr>
        </p:nvSpPr>
        <p:spPr/>
        <p:txBody>
          <a:bodyPr/>
          <a:lstStyle/>
          <a:p>
            <a:r>
              <a:rPr lang="en-US" dirty="0"/>
              <a:t>Story Walls</a:t>
            </a:r>
          </a:p>
        </p:txBody>
      </p:sp>
      <p:sp>
        <p:nvSpPr>
          <p:cNvPr id="3" name="Content Placeholder 2">
            <a:extLst>
              <a:ext uri="{FF2B5EF4-FFF2-40B4-BE49-F238E27FC236}">
                <a16:creationId xmlns:a16="http://schemas.microsoft.com/office/drawing/2014/main" id="{D2F1DBFA-9DFF-452B-A770-35783FFD0B92}"/>
              </a:ext>
            </a:extLst>
          </p:cNvPr>
          <p:cNvSpPr>
            <a:spLocks noGrp="1"/>
          </p:cNvSpPr>
          <p:nvPr>
            <p:ph idx="1"/>
          </p:nvPr>
        </p:nvSpPr>
        <p:spPr/>
        <p:txBody>
          <a:bodyPr/>
          <a:lstStyle/>
          <a:p>
            <a:r>
              <a:rPr lang="en-US" sz="2000" dirty="0"/>
              <a:t>A story wall is a very common and effective information radiator that displays the status of each card in the current iteration or sprint.</a:t>
            </a:r>
          </a:p>
          <a:p>
            <a:r>
              <a:rPr lang="en-US" sz="2000" dirty="0"/>
              <a:t>Typically, a story wall contains columns that represent a team’s workflow, index cards representing the actual work, user stories and other metadata to communicate the status of a project. </a:t>
            </a:r>
          </a:p>
          <a:p>
            <a:r>
              <a:rPr lang="en-US" sz="2000" dirty="0"/>
              <a:t>The team moves a card through each column as it gets completed.  </a:t>
            </a:r>
          </a:p>
          <a:p>
            <a:endParaRPr lang="en-US" dirty="0"/>
          </a:p>
        </p:txBody>
      </p:sp>
      <p:sp>
        <p:nvSpPr>
          <p:cNvPr id="4" name="Date Placeholder 3">
            <a:extLst>
              <a:ext uri="{FF2B5EF4-FFF2-40B4-BE49-F238E27FC236}">
                <a16:creationId xmlns:a16="http://schemas.microsoft.com/office/drawing/2014/main" id="{92A33C39-EB37-4E33-BD89-530C1DB08BE5}"/>
              </a:ext>
            </a:extLst>
          </p:cNvPr>
          <p:cNvSpPr>
            <a:spLocks noGrp="1"/>
          </p:cNvSpPr>
          <p:nvPr>
            <p:ph type="dt" sz="half" idx="10"/>
          </p:nvPr>
        </p:nvSpPr>
        <p:spPr/>
        <p:txBody>
          <a:bodyPr/>
          <a:lstStyle/>
          <a:p>
            <a:pPr>
              <a:defRPr/>
            </a:pPr>
            <a:r>
              <a:rPr lang="en-GB" dirty="0"/>
              <a:t>18/03/2019</a:t>
            </a:r>
            <a:endParaRPr lang="en-US" dirty="0"/>
          </a:p>
        </p:txBody>
      </p:sp>
      <p:sp>
        <p:nvSpPr>
          <p:cNvPr id="5" name="Footer Placeholder 4">
            <a:extLst>
              <a:ext uri="{FF2B5EF4-FFF2-40B4-BE49-F238E27FC236}">
                <a16:creationId xmlns:a16="http://schemas.microsoft.com/office/drawing/2014/main" id="{06A69F52-0AF5-4DA1-8E43-EFE4816FA61E}"/>
              </a:ext>
            </a:extLst>
          </p:cNvPr>
          <p:cNvSpPr>
            <a:spLocks noGrp="1"/>
          </p:cNvSpPr>
          <p:nvPr>
            <p:ph type="ftr" sz="quarter" idx="11"/>
          </p:nvPr>
        </p:nvSpPr>
        <p:spPr/>
        <p:txBody>
          <a:bodyPr/>
          <a:lstStyle/>
          <a:p>
            <a:pPr>
              <a:defRPr/>
            </a:pPr>
            <a:r>
              <a:rPr lang="en-US"/>
              <a:t>Agile Software Development</a:t>
            </a:r>
            <a:endParaRPr lang="en-US" dirty="0"/>
          </a:p>
        </p:txBody>
      </p:sp>
      <p:sp>
        <p:nvSpPr>
          <p:cNvPr id="6" name="Slide Number Placeholder 5">
            <a:extLst>
              <a:ext uri="{FF2B5EF4-FFF2-40B4-BE49-F238E27FC236}">
                <a16:creationId xmlns:a16="http://schemas.microsoft.com/office/drawing/2014/main" id="{021EAF3F-879E-4B13-B4E3-0A7EE325C2FF}"/>
              </a:ext>
            </a:extLst>
          </p:cNvPr>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Tree>
    <p:extLst>
      <p:ext uri="{BB962C8B-B14F-4D97-AF65-F5344CB8AC3E}">
        <p14:creationId xmlns:p14="http://schemas.microsoft.com/office/powerpoint/2010/main" val="309510358"/>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2BCA-D243-467E-8E8E-ABA250EEE585}"/>
              </a:ext>
            </a:extLst>
          </p:cNvPr>
          <p:cNvSpPr>
            <a:spLocks noGrp="1"/>
          </p:cNvSpPr>
          <p:nvPr>
            <p:ph type="title"/>
          </p:nvPr>
        </p:nvSpPr>
        <p:spPr>
          <a:xfrm>
            <a:off x="457200" y="520171"/>
            <a:ext cx="6831003" cy="1022093"/>
          </a:xfrm>
        </p:spPr>
        <p:txBody>
          <a:bodyPr/>
          <a:lstStyle/>
          <a:p>
            <a:r>
              <a:rPr lang="en-US" dirty="0"/>
              <a:t>Story Walls</a:t>
            </a:r>
          </a:p>
        </p:txBody>
      </p:sp>
      <p:sp>
        <p:nvSpPr>
          <p:cNvPr id="4" name="Date Placeholder 3">
            <a:extLst>
              <a:ext uri="{FF2B5EF4-FFF2-40B4-BE49-F238E27FC236}">
                <a16:creationId xmlns:a16="http://schemas.microsoft.com/office/drawing/2014/main" id="{770BBBCF-0401-4BDA-9EBD-6F5AA2AD509B}"/>
              </a:ext>
            </a:extLst>
          </p:cNvPr>
          <p:cNvSpPr>
            <a:spLocks noGrp="1"/>
          </p:cNvSpPr>
          <p:nvPr>
            <p:ph type="dt" sz="half" idx="10"/>
          </p:nvPr>
        </p:nvSpPr>
        <p:spPr/>
        <p:txBody>
          <a:bodyPr/>
          <a:lstStyle/>
          <a:p>
            <a:pPr>
              <a:defRPr/>
            </a:pPr>
            <a:r>
              <a:rPr lang="en-GB"/>
              <a:t>18/03/2019</a:t>
            </a:r>
            <a:endParaRPr lang="en-US" dirty="0"/>
          </a:p>
        </p:txBody>
      </p:sp>
      <p:sp>
        <p:nvSpPr>
          <p:cNvPr id="5" name="Footer Placeholder 4">
            <a:extLst>
              <a:ext uri="{FF2B5EF4-FFF2-40B4-BE49-F238E27FC236}">
                <a16:creationId xmlns:a16="http://schemas.microsoft.com/office/drawing/2014/main" id="{95077029-38B4-4FED-A149-048450BF81E8}"/>
              </a:ext>
            </a:extLst>
          </p:cNvPr>
          <p:cNvSpPr>
            <a:spLocks noGrp="1"/>
          </p:cNvSpPr>
          <p:nvPr>
            <p:ph type="ftr" sz="quarter" idx="11"/>
          </p:nvPr>
        </p:nvSpPr>
        <p:spPr/>
        <p:txBody>
          <a:bodyPr/>
          <a:lstStyle/>
          <a:p>
            <a:pPr>
              <a:defRPr/>
            </a:pPr>
            <a:r>
              <a:rPr lang="en-US"/>
              <a:t>Agile Software Development</a:t>
            </a:r>
            <a:endParaRPr lang="en-US" dirty="0"/>
          </a:p>
        </p:txBody>
      </p:sp>
      <p:sp>
        <p:nvSpPr>
          <p:cNvPr id="6" name="Slide Number Placeholder 5">
            <a:extLst>
              <a:ext uri="{FF2B5EF4-FFF2-40B4-BE49-F238E27FC236}">
                <a16:creationId xmlns:a16="http://schemas.microsoft.com/office/drawing/2014/main" id="{476B936D-0321-4080-908E-9242F4FE1EB4}"/>
              </a:ext>
            </a:extLst>
          </p:cNvPr>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pic>
        <p:nvPicPr>
          <p:cNvPr id="2050" name="Picture 2" descr="https://cdn-images-1.medium.com/max/800/1*d3KTM5pLRxl3oCYfD7KSGA.jpeg">
            <a:extLst>
              <a:ext uri="{FF2B5EF4-FFF2-40B4-BE49-F238E27FC236}">
                <a16:creationId xmlns:a16="http://schemas.microsoft.com/office/drawing/2014/main" id="{4E9B2D8D-041D-4A73-8C6E-2B267EDF3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165" y="1415264"/>
            <a:ext cx="5041670" cy="378326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cdn-images-1.medium.com/max/800/1*z7zbbTLdQrxMaQeZTXdyHw.jpeg">
            <a:extLst>
              <a:ext uri="{FF2B5EF4-FFF2-40B4-BE49-F238E27FC236}">
                <a16:creationId xmlns:a16="http://schemas.microsoft.com/office/drawing/2014/main" id="{AFCA5131-CC75-47EE-8764-0EECDEBB4C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901715"/>
            <a:ext cx="7061200" cy="2436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740761"/>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Agile methods</a:t>
            </a:r>
          </a:p>
          <a:p>
            <a:r>
              <a:rPr lang="en-US" dirty="0"/>
              <a:t>Agile development techniques</a:t>
            </a:r>
          </a:p>
          <a:p>
            <a:r>
              <a:rPr lang="en-US" dirty="0"/>
              <a:t>Agile project management</a:t>
            </a:r>
          </a:p>
          <a:p>
            <a:r>
              <a:rPr lang="en-US" dirty="0"/>
              <a:t>Exercise: Select suitable Agile project management tool</a:t>
            </a:r>
          </a:p>
        </p:txBody>
      </p:sp>
      <p:sp>
        <p:nvSpPr>
          <p:cNvPr id="5" name="Footer Placeholder 4"/>
          <p:cNvSpPr>
            <a:spLocks noGrp="1"/>
          </p:cNvSpPr>
          <p:nvPr>
            <p:ph type="ftr" sz="quarter" idx="11"/>
          </p:nvPr>
        </p:nvSpPr>
        <p:spPr/>
        <p:txBody>
          <a:bodyPr/>
          <a:lstStyle/>
          <a:p>
            <a:pPr>
              <a:defRPr/>
            </a:pPr>
            <a:r>
              <a:rPr lang="en-US" dirty="0"/>
              <a:t>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dirty="0"/>
              <a:t>18/03/2019</a:t>
            </a:r>
            <a:endParaRPr lang="en-US" dirty="0"/>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5A1E7-ADDD-4F60-8D53-ED93B733C234}"/>
              </a:ext>
            </a:extLst>
          </p:cNvPr>
          <p:cNvSpPr>
            <a:spLocks noGrp="1"/>
          </p:cNvSpPr>
          <p:nvPr>
            <p:ph type="title"/>
          </p:nvPr>
        </p:nvSpPr>
        <p:spPr/>
        <p:txBody>
          <a:bodyPr/>
          <a:lstStyle/>
          <a:p>
            <a:r>
              <a:rPr lang="en-US" dirty="0"/>
              <a:t>Epic</a:t>
            </a:r>
          </a:p>
        </p:txBody>
      </p:sp>
      <p:sp>
        <p:nvSpPr>
          <p:cNvPr id="3" name="Content Placeholder 2">
            <a:extLst>
              <a:ext uri="{FF2B5EF4-FFF2-40B4-BE49-F238E27FC236}">
                <a16:creationId xmlns:a16="http://schemas.microsoft.com/office/drawing/2014/main" id="{33D802CC-DC1D-47AC-A773-CED1DCF364AB}"/>
              </a:ext>
            </a:extLst>
          </p:cNvPr>
          <p:cNvSpPr>
            <a:spLocks noGrp="1"/>
          </p:cNvSpPr>
          <p:nvPr>
            <p:ph idx="1"/>
          </p:nvPr>
        </p:nvSpPr>
        <p:spPr/>
        <p:txBody>
          <a:bodyPr/>
          <a:lstStyle/>
          <a:p>
            <a:r>
              <a:rPr lang="en-US" dirty="0"/>
              <a:t>An epic is a big story. A requirement that is just too big to deliver in a single sprint. </a:t>
            </a:r>
          </a:p>
          <a:p>
            <a:r>
              <a:rPr lang="en-US" dirty="0"/>
              <a:t>Epics need to be broken into smaller deliverables (stories). </a:t>
            </a:r>
          </a:p>
          <a:p>
            <a:r>
              <a:rPr lang="en-US" i="1" dirty="0"/>
              <a:t>An example epic: “As a customer, I want to be able to have </a:t>
            </a:r>
            <a:r>
              <a:rPr lang="en-US" i="1" dirty="0" err="1"/>
              <a:t>wishlists</a:t>
            </a:r>
            <a:r>
              <a:rPr lang="en-US" i="1" dirty="0"/>
              <a:t> so that I can come back to buy products later.”</a:t>
            </a:r>
            <a:endParaRPr lang="en-US" dirty="0"/>
          </a:p>
        </p:txBody>
      </p:sp>
      <p:sp>
        <p:nvSpPr>
          <p:cNvPr id="4" name="Date Placeholder 3">
            <a:extLst>
              <a:ext uri="{FF2B5EF4-FFF2-40B4-BE49-F238E27FC236}">
                <a16:creationId xmlns:a16="http://schemas.microsoft.com/office/drawing/2014/main" id="{BB37FEE4-60FF-42C2-8670-150D70FC3554}"/>
              </a:ext>
            </a:extLst>
          </p:cNvPr>
          <p:cNvSpPr>
            <a:spLocks noGrp="1"/>
          </p:cNvSpPr>
          <p:nvPr>
            <p:ph type="dt" sz="half" idx="10"/>
          </p:nvPr>
        </p:nvSpPr>
        <p:spPr/>
        <p:txBody>
          <a:bodyPr/>
          <a:lstStyle/>
          <a:p>
            <a:pPr>
              <a:defRPr/>
            </a:pPr>
            <a:r>
              <a:rPr lang="en-GB"/>
              <a:t>18/03/2019</a:t>
            </a:r>
            <a:endParaRPr lang="en-US" dirty="0"/>
          </a:p>
        </p:txBody>
      </p:sp>
      <p:sp>
        <p:nvSpPr>
          <p:cNvPr id="5" name="Footer Placeholder 4">
            <a:extLst>
              <a:ext uri="{FF2B5EF4-FFF2-40B4-BE49-F238E27FC236}">
                <a16:creationId xmlns:a16="http://schemas.microsoft.com/office/drawing/2014/main" id="{A1787415-9B28-4EBD-9318-4ACA657BFDC5}"/>
              </a:ext>
            </a:extLst>
          </p:cNvPr>
          <p:cNvSpPr>
            <a:spLocks noGrp="1"/>
          </p:cNvSpPr>
          <p:nvPr>
            <p:ph type="ftr" sz="quarter" idx="11"/>
          </p:nvPr>
        </p:nvSpPr>
        <p:spPr/>
        <p:txBody>
          <a:bodyPr/>
          <a:lstStyle/>
          <a:p>
            <a:pPr>
              <a:defRPr/>
            </a:pPr>
            <a:r>
              <a:rPr lang="en-US"/>
              <a:t>Agile Software Development</a:t>
            </a:r>
            <a:endParaRPr lang="en-US" dirty="0"/>
          </a:p>
        </p:txBody>
      </p:sp>
      <p:sp>
        <p:nvSpPr>
          <p:cNvPr id="6" name="Slide Number Placeholder 5">
            <a:extLst>
              <a:ext uri="{FF2B5EF4-FFF2-40B4-BE49-F238E27FC236}">
                <a16:creationId xmlns:a16="http://schemas.microsoft.com/office/drawing/2014/main" id="{6FA211DE-DF52-4856-BE98-22F537BD958E}"/>
              </a:ext>
            </a:extLst>
          </p:cNvPr>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pic>
        <p:nvPicPr>
          <p:cNvPr id="8194" name="Picture 2" descr="https://cdn-images-1.medium.com/max/800/1*6Fr0-josbVWkLdjEZX3KvQ.jpeg">
            <a:extLst>
              <a:ext uri="{FF2B5EF4-FFF2-40B4-BE49-F238E27FC236}">
                <a16:creationId xmlns:a16="http://schemas.microsoft.com/office/drawing/2014/main" id="{51C2F514-4A9D-4116-806E-005932D602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7108" y="4556654"/>
            <a:ext cx="3600450" cy="126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96060"/>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40A15-280E-48EC-B757-13128F16E492}"/>
              </a:ext>
            </a:extLst>
          </p:cNvPr>
          <p:cNvSpPr>
            <a:spLocks noGrp="1"/>
          </p:cNvSpPr>
          <p:nvPr>
            <p:ph type="title"/>
          </p:nvPr>
        </p:nvSpPr>
        <p:spPr/>
        <p:txBody>
          <a:bodyPr/>
          <a:lstStyle/>
          <a:p>
            <a:r>
              <a:rPr lang="en-US" dirty="0"/>
              <a:t>Theme</a:t>
            </a:r>
          </a:p>
        </p:txBody>
      </p:sp>
      <p:sp>
        <p:nvSpPr>
          <p:cNvPr id="3" name="Content Placeholder 2">
            <a:extLst>
              <a:ext uri="{FF2B5EF4-FFF2-40B4-BE49-F238E27FC236}">
                <a16:creationId xmlns:a16="http://schemas.microsoft.com/office/drawing/2014/main" id="{E912F653-4930-401B-96E5-7A4C5818D39A}"/>
              </a:ext>
            </a:extLst>
          </p:cNvPr>
          <p:cNvSpPr>
            <a:spLocks noGrp="1"/>
          </p:cNvSpPr>
          <p:nvPr>
            <p:ph idx="1"/>
          </p:nvPr>
        </p:nvSpPr>
        <p:spPr/>
        <p:txBody>
          <a:bodyPr/>
          <a:lstStyle/>
          <a:p>
            <a:r>
              <a:rPr lang="en-US" dirty="0"/>
              <a:t>A collection of stories by category. A basket or bucket of stories. By its nature, an epic can also be a theme in itself.</a:t>
            </a:r>
          </a:p>
          <a:p>
            <a:r>
              <a:rPr lang="en-US" i="1" dirty="0"/>
              <a:t>An example theme: “Wishlist”.</a:t>
            </a:r>
            <a:endParaRPr lang="en-US" dirty="0"/>
          </a:p>
        </p:txBody>
      </p:sp>
      <p:sp>
        <p:nvSpPr>
          <p:cNvPr id="4" name="Date Placeholder 3">
            <a:extLst>
              <a:ext uri="{FF2B5EF4-FFF2-40B4-BE49-F238E27FC236}">
                <a16:creationId xmlns:a16="http://schemas.microsoft.com/office/drawing/2014/main" id="{7CBC6B1B-78EF-4A07-A5FC-58763638C9CA}"/>
              </a:ext>
            </a:extLst>
          </p:cNvPr>
          <p:cNvSpPr>
            <a:spLocks noGrp="1"/>
          </p:cNvSpPr>
          <p:nvPr>
            <p:ph type="dt" sz="half" idx="10"/>
          </p:nvPr>
        </p:nvSpPr>
        <p:spPr/>
        <p:txBody>
          <a:bodyPr/>
          <a:lstStyle/>
          <a:p>
            <a:pPr>
              <a:defRPr/>
            </a:pPr>
            <a:r>
              <a:rPr lang="en-GB"/>
              <a:t>18/03/2019</a:t>
            </a:r>
            <a:endParaRPr lang="en-US" dirty="0"/>
          </a:p>
        </p:txBody>
      </p:sp>
      <p:sp>
        <p:nvSpPr>
          <p:cNvPr id="5" name="Footer Placeholder 4">
            <a:extLst>
              <a:ext uri="{FF2B5EF4-FFF2-40B4-BE49-F238E27FC236}">
                <a16:creationId xmlns:a16="http://schemas.microsoft.com/office/drawing/2014/main" id="{E59D7B7B-2E5D-48CA-9B39-D4165C42553A}"/>
              </a:ext>
            </a:extLst>
          </p:cNvPr>
          <p:cNvSpPr>
            <a:spLocks noGrp="1"/>
          </p:cNvSpPr>
          <p:nvPr>
            <p:ph type="ftr" sz="quarter" idx="11"/>
          </p:nvPr>
        </p:nvSpPr>
        <p:spPr/>
        <p:txBody>
          <a:bodyPr/>
          <a:lstStyle/>
          <a:p>
            <a:pPr>
              <a:defRPr/>
            </a:pPr>
            <a:r>
              <a:rPr lang="en-US"/>
              <a:t>Agile Software Development</a:t>
            </a:r>
            <a:endParaRPr lang="en-US" dirty="0"/>
          </a:p>
        </p:txBody>
      </p:sp>
      <p:sp>
        <p:nvSpPr>
          <p:cNvPr id="6" name="Slide Number Placeholder 5">
            <a:extLst>
              <a:ext uri="{FF2B5EF4-FFF2-40B4-BE49-F238E27FC236}">
                <a16:creationId xmlns:a16="http://schemas.microsoft.com/office/drawing/2014/main" id="{6BF4F89D-8C3E-441C-B6DA-E28A44A9F0E7}"/>
              </a:ext>
            </a:extLst>
          </p:cNvPr>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spTree>
    <p:extLst>
      <p:ext uri="{BB962C8B-B14F-4D97-AF65-F5344CB8AC3E}">
        <p14:creationId xmlns:p14="http://schemas.microsoft.com/office/powerpoint/2010/main" val="2064019896"/>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C4A3-B458-416F-85EC-6B9178937424}"/>
              </a:ext>
            </a:extLst>
          </p:cNvPr>
          <p:cNvSpPr>
            <a:spLocks noGrp="1"/>
          </p:cNvSpPr>
          <p:nvPr>
            <p:ph type="title"/>
          </p:nvPr>
        </p:nvSpPr>
        <p:spPr/>
        <p:txBody>
          <a:bodyPr/>
          <a:lstStyle/>
          <a:p>
            <a:r>
              <a:rPr lang="en-US" dirty="0"/>
              <a:t>Tasks</a:t>
            </a:r>
          </a:p>
        </p:txBody>
      </p:sp>
      <p:sp>
        <p:nvSpPr>
          <p:cNvPr id="3" name="Content Placeholder 2">
            <a:extLst>
              <a:ext uri="{FF2B5EF4-FFF2-40B4-BE49-F238E27FC236}">
                <a16:creationId xmlns:a16="http://schemas.microsoft.com/office/drawing/2014/main" id="{31315CA1-D732-4B0C-9C59-18D7C45F7EE2}"/>
              </a:ext>
            </a:extLst>
          </p:cNvPr>
          <p:cNvSpPr>
            <a:spLocks noGrp="1"/>
          </p:cNvSpPr>
          <p:nvPr>
            <p:ph idx="1"/>
          </p:nvPr>
        </p:nvSpPr>
        <p:spPr/>
        <p:txBody>
          <a:bodyPr/>
          <a:lstStyle/>
          <a:p>
            <a:r>
              <a:rPr lang="en-US" dirty="0"/>
              <a:t>The elements of a story. </a:t>
            </a:r>
          </a:p>
          <a:p>
            <a:r>
              <a:rPr lang="en-US" dirty="0"/>
              <a:t>Stepping stones to take the story to ‘Done’. </a:t>
            </a:r>
          </a:p>
          <a:p>
            <a:r>
              <a:rPr lang="en-US" dirty="0"/>
              <a:t>Tasks often follow the SMART acronym: specific, measurable, achievable, relevant, time-boxed.</a:t>
            </a:r>
          </a:p>
          <a:p>
            <a:r>
              <a:rPr lang="en-US" i="1" dirty="0"/>
              <a:t>An example task: “Put ‘Add to </a:t>
            </a:r>
            <a:r>
              <a:rPr lang="en-US" i="1" dirty="0" err="1"/>
              <a:t>wishlist</a:t>
            </a:r>
            <a:r>
              <a:rPr lang="en-US" i="1" dirty="0"/>
              <a:t>’ button on each product page.”</a:t>
            </a:r>
            <a:endParaRPr lang="en-US" dirty="0"/>
          </a:p>
        </p:txBody>
      </p:sp>
      <p:sp>
        <p:nvSpPr>
          <p:cNvPr id="4" name="Date Placeholder 3">
            <a:extLst>
              <a:ext uri="{FF2B5EF4-FFF2-40B4-BE49-F238E27FC236}">
                <a16:creationId xmlns:a16="http://schemas.microsoft.com/office/drawing/2014/main" id="{311A650E-1A01-4157-997A-86D4961EF1EE}"/>
              </a:ext>
            </a:extLst>
          </p:cNvPr>
          <p:cNvSpPr>
            <a:spLocks noGrp="1"/>
          </p:cNvSpPr>
          <p:nvPr>
            <p:ph type="dt" sz="half" idx="10"/>
          </p:nvPr>
        </p:nvSpPr>
        <p:spPr/>
        <p:txBody>
          <a:bodyPr/>
          <a:lstStyle/>
          <a:p>
            <a:pPr>
              <a:defRPr/>
            </a:pPr>
            <a:r>
              <a:rPr lang="en-GB"/>
              <a:t>18/03/2019</a:t>
            </a:r>
            <a:endParaRPr lang="en-US" dirty="0"/>
          </a:p>
        </p:txBody>
      </p:sp>
      <p:sp>
        <p:nvSpPr>
          <p:cNvPr id="5" name="Footer Placeholder 4">
            <a:extLst>
              <a:ext uri="{FF2B5EF4-FFF2-40B4-BE49-F238E27FC236}">
                <a16:creationId xmlns:a16="http://schemas.microsoft.com/office/drawing/2014/main" id="{1AACDDA0-EFAC-42C4-B9FB-94768A7989F9}"/>
              </a:ext>
            </a:extLst>
          </p:cNvPr>
          <p:cNvSpPr>
            <a:spLocks noGrp="1"/>
          </p:cNvSpPr>
          <p:nvPr>
            <p:ph type="ftr" sz="quarter" idx="11"/>
          </p:nvPr>
        </p:nvSpPr>
        <p:spPr/>
        <p:txBody>
          <a:bodyPr/>
          <a:lstStyle/>
          <a:p>
            <a:pPr>
              <a:defRPr/>
            </a:pPr>
            <a:r>
              <a:rPr lang="en-US" dirty="0"/>
              <a:t>Agile Software Development</a:t>
            </a:r>
          </a:p>
        </p:txBody>
      </p:sp>
      <p:sp>
        <p:nvSpPr>
          <p:cNvPr id="6" name="Slide Number Placeholder 5">
            <a:extLst>
              <a:ext uri="{FF2B5EF4-FFF2-40B4-BE49-F238E27FC236}">
                <a16:creationId xmlns:a16="http://schemas.microsoft.com/office/drawing/2014/main" id="{BB1BCCC9-0F3D-4230-AC2E-073BBA10C70E}"/>
              </a:ext>
            </a:extLst>
          </p:cNvPr>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Tree>
    <p:extLst>
      <p:ext uri="{BB962C8B-B14F-4D97-AF65-F5344CB8AC3E}">
        <p14:creationId xmlns:p14="http://schemas.microsoft.com/office/powerpoint/2010/main" val="3747107838"/>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1DE7D-C392-4E06-8053-2F50FD6C20D4}"/>
              </a:ext>
            </a:extLst>
          </p:cNvPr>
          <p:cNvSpPr>
            <a:spLocks noGrp="1"/>
          </p:cNvSpPr>
          <p:nvPr>
            <p:ph type="title"/>
          </p:nvPr>
        </p:nvSpPr>
        <p:spPr/>
        <p:txBody>
          <a:bodyPr/>
          <a:lstStyle/>
          <a:p>
            <a:r>
              <a:rPr lang="en-US" dirty="0"/>
              <a:t>Theme, Epic, User Stories, Tasks</a:t>
            </a:r>
          </a:p>
        </p:txBody>
      </p:sp>
      <p:sp>
        <p:nvSpPr>
          <p:cNvPr id="4" name="Date Placeholder 3">
            <a:extLst>
              <a:ext uri="{FF2B5EF4-FFF2-40B4-BE49-F238E27FC236}">
                <a16:creationId xmlns:a16="http://schemas.microsoft.com/office/drawing/2014/main" id="{76D410BC-D5EA-4B38-B410-EA09050AAC4D}"/>
              </a:ext>
            </a:extLst>
          </p:cNvPr>
          <p:cNvSpPr>
            <a:spLocks noGrp="1"/>
          </p:cNvSpPr>
          <p:nvPr>
            <p:ph type="dt" sz="half" idx="10"/>
          </p:nvPr>
        </p:nvSpPr>
        <p:spPr/>
        <p:txBody>
          <a:bodyPr/>
          <a:lstStyle/>
          <a:p>
            <a:pPr>
              <a:defRPr/>
            </a:pPr>
            <a:r>
              <a:rPr lang="en-GB" dirty="0"/>
              <a:t>18/03/2019</a:t>
            </a:r>
            <a:endParaRPr lang="en-US" dirty="0"/>
          </a:p>
        </p:txBody>
      </p:sp>
      <p:sp>
        <p:nvSpPr>
          <p:cNvPr id="5" name="Footer Placeholder 4">
            <a:extLst>
              <a:ext uri="{FF2B5EF4-FFF2-40B4-BE49-F238E27FC236}">
                <a16:creationId xmlns:a16="http://schemas.microsoft.com/office/drawing/2014/main" id="{CFC08D90-FEAF-4603-A1C2-3560AB3F137B}"/>
              </a:ext>
            </a:extLst>
          </p:cNvPr>
          <p:cNvSpPr>
            <a:spLocks noGrp="1"/>
          </p:cNvSpPr>
          <p:nvPr>
            <p:ph type="ftr" sz="quarter" idx="11"/>
          </p:nvPr>
        </p:nvSpPr>
        <p:spPr/>
        <p:txBody>
          <a:bodyPr/>
          <a:lstStyle/>
          <a:p>
            <a:pPr>
              <a:defRPr/>
            </a:pPr>
            <a:r>
              <a:rPr lang="en-US"/>
              <a:t>Agile Software Development</a:t>
            </a:r>
            <a:endParaRPr lang="en-US" dirty="0"/>
          </a:p>
        </p:txBody>
      </p:sp>
      <p:sp>
        <p:nvSpPr>
          <p:cNvPr id="6" name="Slide Number Placeholder 5">
            <a:extLst>
              <a:ext uri="{FF2B5EF4-FFF2-40B4-BE49-F238E27FC236}">
                <a16:creationId xmlns:a16="http://schemas.microsoft.com/office/drawing/2014/main" id="{61CC8E2D-3B78-4997-9A68-B58A85AA5431}"/>
              </a:ext>
            </a:extLst>
          </p:cNvPr>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pic>
        <p:nvPicPr>
          <p:cNvPr id="5122" name="Picture 2" descr="Related image">
            <a:extLst>
              <a:ext uri="{FF2B5EF4-FFF2-40B4-BE49-F238E27FC236}">
                <a16:creationId xmlns:a16="http://schemas.microsoft.com/office/drawing/2014/main" id="{CC8E5147-813C-4DB9-AFBD-097228A6554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52500" y="1824302"/>
            <a:ext cx="6667500"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675318"/>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idx="1"/>
          </p:nvPr>
        </p:nvSpPr>
        <p:spPr/>
        <p:txBody>
          <a:bodyPr/>
          <a:lstStyle/>
          <a:p>
            <a:pPr>
              <a:lnSpc>
                <a:spcPct val="90000"/>
              </a:lnSpc>
            </a:pPr>
            <a:r>
              <a:rPr lang="en-US" dirty="0"/>
              <a:t>A very influential agile method, developed in the late 1990s, that introduced a range of agile development techniques.</a:t>
            </a:r>
          </a:p>
          <a:p>
            <a:pPr>
              <a:lnSpc>
                <a:spcPct val="90000"/>
              </a:lnSpc>
            </a:pPr>
            <a:r>
              <a:rPr lang="en-US" dirty="0"/>
              <a:t>Extreme Programming (XP) takes an ‘extreme’ approach to iterative development. </a:t>
            </a:r>
          </a:p>
          <a:p>
            <a:pPr lvl="1">
              <a:lnSpc>
                <a:spcPct val="90000"/>
              </a:lnSpc>
            </a:pPr>
            <a:r>
              <a:rPr lang="en-US" dirty="0"/>
              <a:t>New versions may be built several times per day;</a:t>
            </a:r>
          </a:p>
          <a:p>
            <a:pPr lvl="1">
              <a:lnSpc>
                <a:spcPct val="90000"/>
              </a:lnSpc>
            </a:pPr>
            <a:r>
              <a:rPr lang="en-US" dirty="0"/>
              <a:t>Increments are delivered to customers every 2 weeks;</a:t>
            </a:r>
          </a:p>
          <a:p>
            <a:pPr lvl="1">
              <a:lnSpc>
                <a:spcPct val="90000"/>
              </a:lnSpc>
            </a:pPr>
            <a:r>
              <a:rPr lang="en-US" dirty="0"/>
              <a:t>All tests must be run for every build and the build is only accepted if tests run successfully.</a:t>
            </a:r>
          </a:p>
          <a:p>
            <a:pPr>
              <a:lnSpc>
                <a:spcPct val="90000"/>
              </a:lnSpc>
            </a:pPr>
            <a:endParaRPr lang="en-US" dirty="0"/>
          </a:p>
        </p:txBody>
      </p:sp>
      <p:sp>
        <p:nvSpPr>
          <p:cNvPr id="5" name="Footer Placeholder 4"/>
          <p:cNvSpPr>
            <a:spLocks noGrp="1"/>
          </p:cNvSpPr>
          <p:nvPr>
            <p:ph type="ftr" sz="quarter" idx="11"/>
          </p:nvPr>
        </p:nvSpPr>
        <p:spPr/>
        <p:txBody>
          <a:bodyPr/>
          <a:lstStyle/>
          <a:p>
            <a:pPr>
              <a:defRPr/>
            </a:pPr>
            <a:r>
              <a:rPr lang="en-US" dirty="0"/>
              <a:t>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
        <p:nvSpPr>
          <p:cNvPr id="2" name="Date Placeholder 1"/>
          <p:cNvSpPr>
            <a:spLocks noGrp="1"/>
          </p:cNvSpPr>
          <p:nvPr>
            <p:ph type="dt" sz="half" idx="10"/>
          </p:nvPr>
        </p:nvSpPr>
        <p:spPr/>
        <p:txBody>
          <a:bodyPr/>
          <a:lstStyle/>
          <a:p>
            <a:pPr>
              <a:defRPr/>
            </a:pPr>
            <a:r>
              <a:rPr lang="en-GB" dirty="0"/>
              <a:t>18/03/2019</a:t>
            </a:r>
            <a:endParaRPr lang="en-US" dirty="0"/>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The extreme programming release cycle</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dirty="0"/>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pic>
        <p:nvPicPr>
          <p:cNvPr id="4" name="Picture 3" descr="3.3-XP-ReleaseCycle.eps"/>
          <p:cNvPicPr>
            <a:picLocks noChangeAspect="1"/>
          </p:cNvPicPr>
          <p:nvPr/>
        </p:nvPicPr>
        <p:blipFill>
          <a:blip r:embed="rId2"/>
          <a:stretch>
            <a:fillRect/>
          </a:stretch>
        </p:blipFill>
        <p:spPr>
          <a:xfrm>
            <a:off x="1192427" y="2372086"/>
            <a:ext cx="6558005" cy="2856274"/>
          </a:xfrm>
          <a:prstGeom prst="rect">
            <a:avLst/>
          </a:prstGeom>
        </p:spPr>
      </p:pic>
      <p:sp>
        <p:nvSpPr>
          <p:cNvPr id="2" name="Date Placeholder 1"/>
          <p:cNvSpPr>
            <a:spLocks noGrp="1"/>
          </p:cNvSpPr>
          <p:nvPr>
            <p:ph type="dt" sz="half" idx="10"/>
          </p:nvPr>
        </p:nvSpPr>
        <p:spPr/>
        <p:txBody>
          <a:bodyPr/>
          <a:lstStyle/>
          <a:p>
            <a:pPr>
              <a:defRPr/>
            </a:pPr>
            <a:r>
              <a:rPr lang="en-GB" dirty="0"/>
              <a:t>18/03/2019</a:t>
            </a:r>
            <a:endParaRPr lang="en-US" dirty="0"/>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Extreme programming practices (a)</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dirty="0"/>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extLst>
                    <a:ext uri="{9D8B030D-6E8A-4147-A177-3AD203B41FA5}">
                      <a16:colId xmlns:a16="http://schemas.microsoft.com/office/drawing/2014/main" val="20000"/>
                    </a:ext>
                  </a:extLst>
                </a:gridCol>
                <a:gridCol w="5965736">
                  <a:extLst>
                    <a:ext uri="{9D8B030D-6E8A-4147-A177-3AD203B41FA5}">
                      <a16:colId xmlns:a16="http://schemas.microsoft.com/office/drawing/2014/main" val="20001"/>
                    </a:ext>
                  </a:extLst>
                </a:gridCol>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dirty="0"/>
              <a:t>18/03/2019</a:t>
            </a:r>
            <a:endParaRPr lang="en-US" dirty="0"/>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Extreme programming practices (</a:t>
            </a:r>
            <a:r>
              <a:rPr lang="en-US" dirty="0" err="1"/>
              <a:t>b</a:t>
            </a:r>
            <a:r>
              <a:rPr lang="en-US" dirty="0"/>
              <a:t>)</a:t>
            </a:r>
          </a:p>
        </p:txBody>
      </p:sp>
      <p:sp>
        <p:nvSpPr>
          <p:cNvPr id="6" name="Footer Placeholder 5"/>
          <p:cNvSpPr>
            <a:spLocks noGrp="1"/>
          </p:cNvSpPr>
          <p:nvPr>
            <p:ph type="ftr" sz="quarter" idx="11"/>
          </p:nvPr>
        </p:nvSpPr>
        <p:spPr/>
        <p:txBody>
          <a:bodyPr/>
          <a:lstStyle/>
          <a:p>
            <a:pPr>
              <a:defRPr/>
            </a:pPr>
            <a:r>
              <a:rPr lang="en-US" dirty="0"/>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val="20000"/>
                    </a:ext>
                  </a:extLst>
                </a:gridCol>
                <a:gridCol w="5931608">
                  <a:extLst>
                    <a:ext uri="{9D8B030D-6E8A-4147-A177-3AD203B41FA5}">
                      <a16:colId xmlns:a16="http://schemas.microsoft.com/office/drawing/2014/main" val="20001"/>
                    </a:ext>
                  </a:extLst>
                </a:gridCol>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pairs of developers work on all areas of the system, so that no islands of expertise develop and all the developers take responsibility for all of the code. Anyone can change anything.</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r>
              <a:rPr lang="en-GB" dirty="0"/>
              <a:t>18/03/2019</a:t>
            </a:r>
            <a:endParaRPr lang="en-US" dirty="0"/>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sp>
        <p:nvSpPr>
          <p:cNvPr id="3" name="Content Placeholder 2"/>
          <p:cNvSpPr>
            <a:spLocks noGrp="1"/>
          </p:cNvSpPr>
          <p:nvPr>
            <p:ph idx="1"/>
          </p:nvPr>
        </p:nvSpPr>
        <p:spPr/>
        <p:txBody>
          <a:bodyPr/>
          <a:lstStyle/>
          <a:p>
            <a:r>
              <a:rPr lang="en-GB" dirty="0"/>
              <a:t>Scrum is an agile method that focuses on managing iterative development rather than specific agile practices.</a:t>
            </a:r>
          </a:p>
          <a:p>
            <a:r>
              <a:rPr lang="en-GB" dirty="0"/>
              <a:t>There are three phases in Scrum. </a:t>
            </a:r>
          </a:p>
          <a:p>
            <a:pPr lvl="1"/>
            <a:r>
              <a:rPr lang="en-GB" dirty="0"/>
              <a:t>The initial phase is an outline planning phase where you establish the general objectives for the project and design the software architecture. </a:t>
            </a:r>
          </a:p>
          <a:p>
            <a:pPr lvl="1"/>
            <a:r>
              <a:rPr lang="en-GB" dirty="0"/>
              <a:t>This is followed by a series of sprint cycles, where each cycle develops an increment of the system. </a:t>
            </a:r>
          </a:p>
          <a:p>
            <a:pPr lvl="1"/>
            <a:r>
              <a:rPr lang="en-GB" dirty="0"/>
              <a:t>The project closure phase wraps up the project, completes required documentation such as system help frames and user manuals and assesses the lessons learned from the project.</a:t>
            </a:r>
          </a:p>
          <a:p>
            <a:endParaRPr lang="en-US" dirty="0"/>
          </a:p>
        </p:txBody>
      </p:sp>
      <p:sp>
        <p:nvSpPr>
          <p:cNvPr id="4" name="Footer Placeholder 3"/>
          <p:cNvSpPr>
            <a:spLocks noGrp="1"/>
          </p:cNvSpPr>
          <p:nvPr>
            <p:ph type="ftr" sz="quarter" idx="11"/>
          </p:nvPr>
        </p:nvSpPr>
        <p:spPr/>
        <p:txBody>
          <a:bodyPr/>
          <a:lstStyle/>
          <a:p>
            <a:pPr>
              <a:defRPr/>
            </a:pPr>
            <a:r>
              <a:rPr lang="en-US" dirty="0"/>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sp>
        <p:nvSpPr>
          <p:cNvPr id="6" name="Date Placeholder 5"/>
          <p:cNvSpPr>
            <a:spLocks noGrp="1"/>
          </p:cNvSpPr>
          <p:nvPr>
            <p:ph type="dt" sz="half" idx="10"/>
          </p:nvPr>
        </p:nvSpPr>
        <p:spPr/>
        <p:txBody>
          <a:bodyPr/>
          <a:lstStyle/>
          <a:p>
            <a:pPr>
              <a:defRPr/>
            </a:pPr>
            <a:r>
              <a:rPr lang="en-GB" dirty="0"/>
              <a:t>18/03/2019</a:t>
            </a:r>
            <a:endParaRPr lang="en-US" dirty="0"/>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(a)</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30369511"/>
              </p:ext>
            </p:extLst>
          </p:nvPr>
        </p:nvGraphicFramePr>
        <p:xfrm>
          <a:off x="457200" y="1809750"/>
          <a:ext cx="8229600" cy="4554431"/>
        </p:xfrm>
        <a:graphic>
          <a:graphicData uri="http://schemas.openxmlformats.org/drawingml/2006/table">
            <a:tbl>
              <a:tblPr firstRow="1" bandRow="1">
                <a:tableStyleId>{5C22544A-7EE6-4342-B048-85BDC9FD1C3A}</a:tableStyleId>
              </a:tblPr>
              <a:tblGrid>
                <a:gridCol w="19558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57150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745863">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 self-organizing group of software developers, which should be no more than 7 people. They are responsible for developing the software and other essential project documents.</a:t>
                      </a:r>
                    </a:p>
                  </a:txBody>
                  <a:tcPr marL="68580" marR="68580" marT="0" marB="0"/>
                </a:tc>
                <a:extLst>
                  <a:ext uri="{0D108BD9-81ED-4DB2-BD59-A6C34878D82A}">
                    <a16:rowId xmlns:a16="http://schemas.microsoft.com/office/drawing/2014/main" val="10001"/>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The software increment that is delivered from a sprint. The idea is that this should be ‘potentially shippable’ which means that it is in a finished state and no further work, such as testing, is needed to  incorporate it into the final product. In practice, this is not always achievable.</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is a list of ‘to do’ items which the Scrum team must tackle. They may be feature definitions for the software, software requirements, user stories or descriptions of supplementary tasks that are needed, such as architecture definition or user documentation.</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1103468">
                <a:tc>
                  <a:txBody>
                    <a:bodyPr/>
                    <a:lstStyle/>
                    <a:p>
                      <a:pPr indent="0" algn="l">
                        <a:spcAft>
                          <a:spcPts val="0"/>
                        </a:spcAft>
                        <a:tabLst>
                          <a:tab pos="342900" algn="l"/>
                          <a:tab pos="685800" algn="l"/>
                          <a:tab pos="1028700" algn="l"/>
                          <a:tab pos="1170305" algn="l"/>
                        </a:tabLst>
                      </a:pPr>
                      <a:r>
                        <a:rPr lang="en-GB" sz="1400" dirty="0">
                          <a:solidFill>
                            <a:srgbClr val="000000"/>
                          </a:solidFill>
                          <a:effectLst/>
                          <a:latin typeface="Arial"/>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dirty="0"/>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3" name="Date Placeholder 2"/>
          <p:cNvSpPr>
            <a:spLocks noGrp="1"/>
          </p:cNvSpPr>
          <p:nvPr>
            <p:ph type="dt" sz="half" idx="10"/>
          </p:nvPr>
        </p:nvSpPr>
        <p:spPr/>
        <p:txBody>
          <a:bodyPr/>
          <a:lstStyle/>
          <a:p>
            <a:pPr>
              <a:defRPr/>
            </a:pPr>
            <a:r>
              <a:rPr lang="en-GB" dirty="0"/>
              <a:t>18/03/2019</a:t>
            </a:r>
            <a:endParaRPr lang="en-US" dirty="0"/>
          </a:p>
        </p:txBody>
      </p:sp>
    </p:spTree>
    <p:extLst>
      <p:ext uri="{BB962C8B-B14F-4D97-AF65-F5344CB8AC3E}">
        <p14:creationId xmlns:p14="http://schemas.microsoft.com/office/powerpoint/2010/main" val="4279845486"/>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B503-C9C3-440A-BD09-44573EAA63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E603AE-8479-411A-A460-F81A7550A6DF}"/>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sz="1400" dirty="0"/>
          </a:p>
          <a:p>
            <a:endParaRPr lang="en-US" sz="1400" dirty="0"/>
          </a:p>
          <a:p>
            <a:r>
              <a:rPr lang="en-US" sz="1400" dirty="0"/>
              <a:t>https://exceptionnotfound.net/useful-software-development-analogies-meme-version/</a:t>
            </a:r>
          </a:p>
        </p:txBody>
      </p:sp>
      <p:sp>
        <p:nvSpPr>
          <p:cNvPr id="4" name="Date Placeholder 3">
            <a:extLst>
              <a:ext uri="{FF2B5EF4-FFF2-40B4-BE49-F238E27FC236}">
                <a16:creationId xmlns:a16="http://schemas.microsoft.com/office/drawing/2014/main" id="{23F2BE66-072F-413C-A3B0-44BC34322EE3}"/>
              </a:ext>
            </a:extLst>
          </p:cNvPr>
          <p:cNvSpPr>
            <a:spLocks noGrp="1"/>
          </p:cNvSpPr>
          <p:nvPr>
            <p:ph type="dt" sz="half" idx="10"/>
          </p:nvPr>
        </p:nvSpPr>
        <p:spPr/>
        <p:txBody>
          <a:bodyPr/>
          <a:lstStyle/>
          <a:p>
            <a:pPr>
              <a:defRPr/>
            </a:pPr>
            <a:r>
              <a:rPr lang="en-GB"/>
              <a:t>18/03/2019</a:t>
            </a:r>
            <a:endParaRPr lang="en-US" dirty="0"/>
          </a:p>
        </p:txBody>
      </p:sp>
      <p:sp>
        <p:nvSpPr>
          <p:cNvPr id="5" name="Footer Placeholder 4">
            <a:extLst>
              <a:ext uri="{FF2B5EF4-FFF2-40B4-BE49-F238E27FC236}">
                <a16:creationId xmlns:a16="http://schemas.microsoft.com/office/drawing/2014/main" id="{AA6314FA-C3DE-4328-BFEE-DDF218D0D231}"/>
              </a:ext>
            </a:extLst>
          </p:cNvPr>
          <p:cNvSpPr>
            <a:spLocks noGrp="1"/>
          </p:cNvSpPr>
          <p:nvPr>
            <p:ph type="ftr" sz="quarter" idx="11"/>
          </p:nvPr>
        </p:nvSpPr>
        <p:spPr/>
        <p:txBody>
          <a:bodyPr/>
          <a:lstStyle/>
          <a:p>
            <a:pPr>
              <a:defRPr/>
            </a:pPr>
            <a:r>
              <a:rPr lang="en-US"/>
              <a:t>Agile Software Development</a:t>
            </a:r>
            <a:endParaRPr lang="en-US" dirty="0"/>
          </a:p>
        </p:txBody>
      </p:sp>
      <p:sp>
        <p:nvSpPr>
          <p:cNvPr id="6" name="Slide Number Placeholder 5">
            <a:extLst>
              <a:ext uri="{FF2B5EF4-FFF2-40B4-BE49-F238E27FC236}">
                <a16:creationId xmlns:a16="http://schemas.microsoft.com/office/drawing/2014/main" id="{0F534625-F5BD-4E1F-B177-F9C07E85FADD}"/>
              </a:ext>
            </a:extLst>
          </p:cNvPr>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pic>
        <p:nvPicPr>
          <p:cNvPr id="2050" name="Picture 2" descr="Designing a software application is like designing a boat: you spend countless hours locating the ideal materials and testing the engine to the customer's exact specifications, only when you're done the customer tells you, &quot;Great job, we love it, just one little thing: we need it to fly.&quot;">
            <a:extLst>
              <a:ext uri="{FF2B5EF4-FFF2-40B4-BE49-F238E27FC236}">
                <a16:creationId xmlns:a16="http://schemas.microsoft.com/office/drawing/2014/main" id="{4D588BC7-B724-4D21-90B2-F785B0747E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04" y="731837"/>
            <a:ext cx="7057028" cy="5030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791328"/>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(b)</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7260699"/>
              </p:ext>
            </p:extLst>
          </p:nvPr>
        </p:nvGraphicFramePr>
        <p:xfrm>
          <a:off x="342900" y="1778000"/>
          <a:ext cx="8229600" cy="4445000"/>
        </p:xfrm>
        <a:graphic>
          <a:graphicData uri="http://schemas.openxmlformats.org/drawingml/2006/table">
            <a:tbl>
              <a:tblPr firstRow="1" bandRow="1">
                <a:tableStyleId>{5C22544A-7EE6-4342-B048-85BDC9FD1C3A}</a:tableStyleId>
              </a:tblPr>
              <a:tblGrid>
                <a:gridCol w="2324100">
                  <a:extLst>
                    <a:ext uri="{9D8B030D-6E8A-4147-A177-3AD203B41FA5}">
                      <a16:colId xmlns:a16="http://schemas.microsoft.com/office/drawing/2014/main" val="20000"/>
                    </a:ext>
                  </a:extLst>
                </a:gridCol>
                <a:gridCol w="5905500">
                  <a:extLst>
                    <a:ext uri="{9D8B030D-6E8A-4147-A177-3AD203B41FA5}">
                      <a16:colId xmlns:a16="http://schemas.microsoft.com/office/drawing/2014/main" val="20001"/>
                    </a:ext>
                  </a:extLst>
                </a:gridCol>
              </a:tblGrid>
              <a:tr h="37084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370840">
                <a:tc>
                  <a:txBody>
                    <a:bodyPr/>
                    <a:lstStyle/>
                    <a:p>
                      <a:pPr indent="347345"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Scrum</a:t>
                      </a:r>
                    </a:p>
                  </a:txBody>
                  <a:tcPr marL="68580" marR="68580" marT="0" marB="0"/>
                </a:tc>
                <a:tc>
                  <a:txBody>
                    <a:bodyPr/>
                    <a:lstStyle/>
                    <a:p>
                      <a:pPr indent="0"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A daily meeting of the Scrum team that reviews progress and prioritizes work to be done that day. Ideally, this should be a short face-to-face meeting that includes the whole team.</a:t>
                      </a:r>
                    </a:p>
                    <a:p>
                      <a:pPr indent="0" algn="l">
                        <a:spcAft>
                          <a:spcPts val="60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347345" algn="l">
                        <a:spcAft>
                          <a:spcPts val="0"/>
                        </a:spcAft>
                        <a:tabLst>
                          <a:tab pos="342900" algn="l"/>
                          <a:tab pos="685800" algn="l"/>
                          <a:tab pos="1028700" algn="l"/>
                        </a:tabLst>
                      </a:pPr>
                      <a:r>
                        <a:rPr lang="en-GB" sz="1400" baseline="0" dirty="0" err="1">
                          <a:solidFill>
                            <a:srgbClr val="000000"/>
                          </a:solidFill>
                          <a:effectLst/>
                          <a:latin typeface="Arial"/>
                          <a:ea typeface="Times New Roman"/>
                          <a:cs typeface="Times New Roman"/>
                        </a:rPr>
                        <a:t>ScrumMaster</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is responsible for ensuring that the Scrum process is followed and guides the team in the effective use of Scrum. He or she is responsible for interfacing with the rest of the company and for ensuring that the Scrum team is not diverted by outside interference. The Scrum developers are adamant that 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should not be thought of as a project manager. Others, however, may not always find it easy to see the difference.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development iteration. Sprints are usually 2-4 weeks long.</a:t>
                      </a:r>
                    </a:p>
                  </a:txBody>
                  <a:tcPr marL="68580" marR="68580" marT="0" marB="0"/>
                </a:tc>
                <a:extLst>
                  <a:ext uri="{0D108BD9-81ED-4DB2-BD59-A6C34878D82A}">
                    <a16:rowId xmlns:a16="http://schemas.microsoft.com/office/drawing/2014/main" val="10003"/>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An estimate of how much product backlog effort that a team can cover in a single sprint.  Understanding a team’s velocity helps them estimate what can be covered in a sprint and provides a basis for measuring improving performance.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dirty="0"/>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
        <p:nvSpPr>
          <p:cNvPr id="3" name="Date Placeholder 2"/>
          <p:cNvSpPr>
            <a:spLocks noGrp="1"/>
          </p:cNvSpPr>
          <p:nvPr>
            <p:ph type="dt" sz="half" idx="10"/>
          </p:nvPr>
        </p:nvSpPr>
        <p:spPr/>
        <p:txBody>
          <a:bodyPr/>
          <a:lstStyle/>
          <a:p>
            <a:pPr>
              <a:defRPr/>
            </a:pPr>
            <a:r>
              <a:rPr lang="en-GB" dirty="0"/>
              <a:t>18/03/2019</a:t>
            </a:r>
            <a:endParaRPr lang="en-US" dirty="0"/>
          </a:p>
        </p:txBody>
      </p:sp>
    </p:spTree>
    <p:extLst>
      <p:ext uri="{BB962C8B-B14F-4D97-AF65-F5344CB8AC3E}">
        <p14:creationId xmlns:p14="http://schemas.microsoft.com/office/powerpoint/2010/main" val="1815401261"/>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sprint cycle</a:t>
            </a:r>
          </a:p>
        </p:txBody>
      </p:sp>
      <p:sp>
        <p:nvSpPr>
          <p:cNvPr id="4" name="Footer Placeholder 3"/>
          <p:cNvSpPr>
            <a:spLocks noGrp="1"/>
          </p:cNvSpPr>
          <p:nvPr>
            <p:ph type="ftr" sz="quarter" idx="11"/>
          </p:nvPr>
        </p:nvSpPr>
        <p:spPr/>
        <p:txBody>
          <a:bodyPr/>
          <a:lstStyle/>
          <a:p>
            <a:pPr>
              <a:defRPr/>
            </a:pPr>
            <a:r>
              <a:rPr lang="en-US" dirty="0"/>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35200"/>
            <a:ext cx="8159750" cy="3263900"/>
          </a:xfrm>
          <a:prstGeom prst="rect">
            <a:avLst/>
          </a:prstGeom>
        </p:spPr>
      </p:pic>
      <p:sp>
        <p:nvSpPr>
          <p:cNvPr id="3" name="Date Placeholder 2"/>
          <p:cNvSpPr>
            <a:spLocks noGrp="1"/>
          </p:cNvSpPr>
          <p:nvPr>
            <p:ph type="dt" sz="half" idx="10"/>
          </p:nvPr>
        </p:nvSpPr>
        <p:spPr/>
        <p:txBody>
          <a:bodyPr/>
          <a:lstStyle/>
          <a:p>
            <a:pPr>
              <a:defRPr/>
            </a:pPr>
            <a:r>
              <a:rPr lang="en-GB" dirty="0"/>
              <a:t>18/03/2019</a:t>
            </a:r>
            <a:endParaRPr lang="en-US" dirty="0"/>
          </a:p>
        </p:txBody>
      </p:sp>
    </p:spTree>
    <p:extLst>
      <p:ext uri="{BB962C8B-B14F-4D97-AF65-F5344CB8AC3E}">
        <p14:creationId xmlns:p14="http://schemas.microsoft.com/office/powerpoint/2010/main" val="1660574033"/>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Scrum sprint cycle</a:t>
            </a:r>
          </a:p>
        </p:txBody>
      </p:sp>
      <p:sp>
        <p:nvSpPr>
          <p:cNvPr id="3" name="Content Placeholder 2"/>
          <p:cNvSpPr>
            <a:spLocks noGrp="1"/>
          </p:cNvSpPr>
          <p:nvPr>
            <p:ph idx="1"/>
          </p:nvPr>
        </p:nvSpPr>
        <p:spPr/>
        <p:txBody>
          <a:bodyPr/>
          <a:lstStyle/>
          <a:p>
            <a:r>
              <a:rPr lang="en-GB" dirty="0"/>
              <a:t>Sprints are fixed length, normally 2–4 weeks.  </a:t>
            </a:r>
          </a:p>
          <a:p>
            <a:r>
              <a:rPr lang="en-GB" dirty="0"/>
              <a:t>The starting point for planning is the product backlog, which is the list of work to be done on the project.</a:t>
            </a:r>
          </a:p>
          <a:p>
            <a:r>
              <a:rPr lang="en-GB" dirty="0"/>
              <a:t>The selection phase involves all of the project team who work with the customer to select the features and functionality from the product backlog to be developed during the sprint. </a:t>
            </a:r>
          </a:p>
        </p:txBody>
      </p:sp>
      <p:sp>
        <p:nvSpPr>
          <p:cNvPr id="5" name="Footer Placeholder 4"/>
          <p:cNvSpPr>
            <a:spLocks noGrp="1"/>
          </p:cNvSpPr>
          <p:nvPr>
            <p:ph type="ftr" sz="quarter" idx="11"/>
          </p:nvPr>
        </p:nvSpPr>
        <p:spPr/>
        <p:txBody>
          <a:bodyPr/>
          <a:lstStyle/>
          <a:p>
            <a:pPr>
              <a:defRPr/>
            </a:pPr>
            <a:r>
              <a:rPr lang="en-US" dirty="0"/>
              <a:t>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
        <p:nvSpPr>
          <p:cNvPr id="6" name="Date Placeholder 5"/>
          <p:cNvSpPr>
            <a:spLocks noGrp="1"/>
          </p:cNvSpPr>
          <p:nvPr>
            <p:ph type="dt" sz="half" idx="10"/>
          </p:nvPr>
        </p:nvSpPr>
        <p:spPr/>
        <p:txBody>
          <a:bodyPr/>
          <a:lstStyle/>
          <a:p>
            <a:pPr>
              <a:defRPr/>
            </a:pPr>
            <a:r>
              <a:rPr lang="en-GB" dirty="0"/>
              <a:t>18/03/2019</a:t>
            </a:r>
            <a:endParaRPr lang="en-US" dirty="0"/>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Sprint cycle</a:t>
            </a:r>
          </a:p>
        </p:txBody>
      </p:sp>
      <p:sp>
        <p:nvSpPr>
          <p:cNvPr id="3" name="Content Placeholder 2"/>
          <p:cNvSpPr>
            <a:spLocks noGrp="1"/>
          </p:cNvSpPr>
          <p:nvPr>
            <p:ph idx="1"/>
          </p:nvPr>
        </p:nvSpPr>
        <p:spPr/>
        <p:txBody>
          <a:bodyPr/>
          <a:lstStyle/>
          <a:p>
            <a:r>
              <a:rPr lang="en-GB" dirty="0"/>
              <a:t>Once these are agreed, the team organize themselves to develop the software. </a:t>
            </a:r>
          </a:p>
          <a:p>
            <a:r>
              <a:rPr lang="en-GB" dirty="0"/>
              <a:t>During this stage the team is isolated from the customer and the organization, with all communications channelled through the so-called ‘Scrum master’. </a:t>
            </a:r>
          </a:p>
          <a:p>
            <a:r>
              <a:rPr lang="en-GB" dirty="0"/>
              <a:t>The role of the Scrum master is to protect the development team from external distractions. </a:t>
            </a:r>
          </a:p>
          <a:p>
            <a:r>
              <a:rPr lang="en-GB" dirty="0"/>
              <a:t> At the end of the sprint, the work done is reviewed and presented to stakeholders. The next sprint cycle then begins.</a:t>
            </a:r>
            <a:endParaRPr lang="en-US" dirty="0"/>
          </a:p>
          <a:p>
            <a:endParaRPr lang="en-US" dirty="0"/>
          </a:p>
        </p:txBody>
      </p:sp>
      <p:sp>
        <p:nvSpPr>
          <p:cNvPr id="5" name="Footer Placeholder 4"/>
          <p:cNvSpPr>
            <a:spLocks noGrp="1"/>
          </p:cNvSpPr>
          <p:nvPr>
            <p:ph type="ftr" sz="quarter" idx="11"/>
          </p:nvPr>
        </p:nvSpPr>
        <p:spPr/>
        <p:txBody>
          <a:bodyPr/>
          <a:lstStyle/>
          <a:p>
            <a:pPr>
              <a:defRPr/>
            </a:pPr>
            <a:r>
              <a:rPr lang="en-US" dirty="0"/>
              <a:t>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dirty="0"/>
              <a:t>18/03/2019</a:t>
            </a:r>
            <a:endParaRPr lang="en-US" dirty="0"/>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Teamwork in Scrum</a:t>
            </a:r>
          </a:p>
        </p:txBody>
      </p:sp>
      <p:sp>
        <p:nvSpPr>
          <p:cNvPr id="3" name="Content Placeholder 2"/>
          <p:cNvSpPr>
            <a:spLocks noGrp="1"/>
          </p:cNvSpPr>
          <p:nvPr>
            <p:ph idx="1"/>
          </p:nvPr>
        </p:nvSpPr>
        <p:spPr/>
        <p:txBody>
          <a:bodyPr/>
          <a:lstStyle/>
          <a:p>
            <a:r>
              <a:rPr lang="en-GB" dirty="0"/>
              <a:t>The ‘Scrum master’ is a facilitator who arranges daily meetings, tracks the backlog of work to be done, records decisions, measures progress against the backlog and communicates with customers and management outside of the team.</a:t>
            </a:r>
          </a:p>
          <a:p>
            <a:r>
              <a:rPr lang="en-GB" dirty="0"/>
              <a:t>The whole team attends short daily meetings (Scrums) where all team members share information, describe their progress since the last meeting, problems that have arisen and what is planned for the following day. </a:t>
            </a:r>
          </a:p>
          <a:p>
            <a:pPr lvl="1"/>
            <a:r>
              <a:rPr lang="en-GB" dirty="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dirty="0"/>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6" name="Date Placeholder 5"/>
          <p:cNvSpPr>
            <a:spLocks noGrp="1"/>
          </p:cNvSpPr>
          <p:nvPr>
            <p:ph type="dt" sz="half" idx="10"/>
          </p:nvPr>
        </p:nvSpPr>
        <p:spPr/>
        <p:txBody>
          <a:bodyPr/>
          <a:lstStyle/>
          <a:p>
            <a:pPr>
              <a:defRPr/>
            </a:pPr>
            <a:r>
              <a:rPr lang="en-GB" dirty="0"/>
              <a:t>18/03/2019</a:t>
            </a:r>
            <a:endParaRPr lang="en-US" dirty="0"/>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benefits</a:t>
            </a:r>
          </a:p>
        </p:txBody>
      </p:sp>
      <p:sp>
        <p:nvSpPr>
          <p:cNvPr id="3" name="Content Placeholder 2"/>
          <p:cNvSpPr>
            <a:spLocks noGrp="1"/>
          </p:cNvSpPr>
          <p:nvPr>
            <p:ph idx="1"/>
          </p:nvPr>
        </p:nvSpPr>
        <p:spPr/>
        <p:txBody>
          <a:bodyPr/>
          <a:lstStyle/>
          <a:p>
            <a:r>
              <a:rPr lang="en-GB" dirty="0"/>
              <a:t>The product is broken down into a set of manageable and understandable chunks.</a:t>
            </a:r>
          </a:p>
          <a:p>
            <a:r>
              <a:rPr lang="en-GB" dirty="0"/>
              <a:t>Unstable requirements do not hold up progress.</a:t>
            </a:r>
          </a:p>
          <a:p>
            <a:r>
              <a:rPr lang="en-GB" dirty="0"/>
              <a:t>The whole team have visibility of everything and consequently team communication is improved.</a:t>
            </a:r>
          </a:p>
          <a:p>
            <a:r>
              <a:rPr lang="en-GB" dirty="0"/>
              <a:t>Customers see on-time delivery of increments and gain feedback on how the product works.</a:t>
            </a:r>
          </a:p>
          <a:p>
            <a:r>
              <a:rPr lang="en-GB" dirty="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dirty="0"/>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6" name="Date Placeholder 5"/>
          <p:cNvSpPr>
            <a:spLocks noGrp="1"/>
          </p:cNvSpPr>
          <p:nvPr>
            <p:ph type="dt" sz="half" idx="10"/>
          </p:nvPr>
        </p:nvSpPr>
        <p:spPr/>
        <p:txBody>
          <a:bodyPr/>
          <a:lstStyle/>
          <a:p>
            <a:pPr>
              <a:defRPr/>
            </a:pPr>
            <a:r>
              <a:rPr lang="en-GB" dirty="0"/>
              <a:t>18/03/2019</a:t>
            </a:r>
            <a:endParaRPr lang="en-US" dirty="0"/>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D83D-DCD6-454F-A4BE-2DDBE03D58A5}"/>
              </a:ext>
            </a:extLst>
          </p:cNvPr>
          <p:cNvSpPr>
            <a:spLocks noGrp="1"/>
          </p:cNvSpPr>
          <p:nvPr>
            <p:ph type="title"/>
          </p:nvPr>
        </p:nvSpPr>
        <p:spPr/>
        <p:txBody>
          <a:bodyPr/>
          <a:lstStyle/>
          <a:p>
            <a:r>
              <a:rPr lang="en-US" dirty="0"/>
              <a:t>Agile Stakeholders</a:t>
            </a:r>
          </a:p>
        </p:txBody>
      </p:sp>
      <p:sp>
        <p:nvSpPr>
          <p:cNvPr id="3" name="Content Placeholder 2">
            <a:extLst>
              <a:ext uri="{FF2B5EF4-FFF2-40B4-BE49-F238E27FC236}">
                <a16:creationId xmlns:a16="http://schemas.microsoft.com/office/drawing/2014/main" id="{0E1B074F-2F19-4288-9C76-5531F99911B5}"/>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E48A7957-C6DF-411C-8D43-5B3EF727BD43}"/>
              </a:ext>
            </a:extLst>
          </p:cNvPr>
          <p:cNvSpPr>
            <a:spLocks noGrp="1"/>
          </p:cNvSpPr>
          <p:nvPr>
            <p:ph type="dt" sz="half" idx="10"/>
          </p:nvPr>
        </p:nvSpPr>
        <p:spPr/>
        <p:txBody>
          <a:bodyPr/>
          <a:lstStyle/>
          <a:p>
            <a:pPr>
              <a:defRPr/>
            </a:pPr>
            <a:r>
              <a:rPr lang="en-GB"/>
              <a:t>18/03/2019</a:t>
            </a:r>
            <a:endParaRPr lang="en-US" dirty="0"/>
          </a:p>
        </p:txBody>
      </p:sp>
      <p:sp>
        <p:nvSpPr>
          <p:cNvPr id="5" name="Footer Placeholder 4">
            <a:extLst>
              <a:ext uri="{FF2B5EF4-FFF2-40B4-BE49-F238E27FC236}">
                <a16:creationId xmlns:a16="http://schemas.microsoft.com/office/drawing/2014/main" id="{57138416-2C05-49FC-9983-F54CB3CB18E6}"/>
              </a:ext>
            </a:extLst>
          </p:cNvPr>
          <p:cNvSpPr>
            <a:spLocks noGrp="1"/>
          </p:cNvSpPr>
          <p:nvPr>
            <p:ph type="ftr" sz="quarter" idx="11"/>
          </p:nvPr>
        </p:nvSpPr>
        <p:spPr/>
        <p:txBody>
          <a:bodyPr/>
          <a:lstStyle/>
          <a:p>
            <a:pPr>
              <a:defRPr/>
            </a:pPr>
            <a:r>
              <a:rPr lang="en-US"/>
              <a:t>Agile Software Development</a:t>
            </a:r>
            <a:endParaRPr lang="en-US" dirty="0"/>
          </a:p>
        </p:txBody>
      </p:sp>
      <p:sp>
        <p:nvSpPr>
          <p:cNvPr id="6" name="Slide Number Placeholder 5">
            <a:extLst>
              <a:ext uri="{FF2B5EF4-FFF2-40B4-BE49-F238E27FC236}">
                <a16:creationId xmlns:a16="http://schemas.microsoft.com/office/drawing/2014/main" id="{0ED20FDB-5744-4838-862E-38C97E658D40}"/>
              </a:ext>
            </a:extLst>
          </p:cNvPr>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pic>
        <p:nvPicPr>
          <p:cNvPr id="7" name="Picture 6">
            <a:extLst>
              <a:ext uri="{FF2B5EF4-FFF2-40B4-BE49-F238E27FC236}">
                <a16:creationId xmlns:a16="http://schemas.microsoft.com/office/drawing/2014/main" id="{DB10B0F1-27DC-4598-9210-25DBC70855F9}"/>
              </a:ext>
            </a:extLst>
          </p:cNvPr>
          <p:cNvPicPr>
            <a:picLocks noChangeAspect="1"/>
          </p:cNvPicPr>
          <p:nvPr/>
        </p:nvPicPr>
        <p:blipFill>
          <a:blip r:embed="rId2"/>
          <a:stretch>
            <a:fillRect/>
          </a:stretch>
        </p:blipFill>
        <p:spPr>
          <a:xfrm>
            <a:off x="838200" y="1592234"/>
            <a:ext cx="7586133" cy="4764116"/>
          </a:xfrm>
          <a:prstGeom prst="rect">
            <a:avLst/>
          </a:prstGeom>
        </p:spPr>
      </p:pic>
    </p:spTree>
    <p:extLst>
      <p:ext uri="{BB962C8B-B14F-4D97-AF65-F5344CB8AC3E}">
        <p14:creationId xmlns:p14="http://schemas.microsoft.com/office/powerpoint/2010/main" val="994862338"/>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Scrum</a:t>
            </a:r>
          </a:p>
        </p:txBody>
      </p:sp>
      <p:sp>
        <p:nvSpPr>
          <p:cNvPr id="4" name="Footer Placeholder 3"/>
          <p:cNvSpPr>
            <a:spLocks noGrp="1"/>
          </p:cNvSpPr>
          <p:nvPr>
            <p:ph type="ftr" sz="quarter" idx="11"/>
          </p:nvPr>
        </p:nvSpPr>
        <p:spPr/>
        <p:txBody>
          <a:bodyPr/>
          <a:lstStyle/>
          <a:p>
            <a:pPr>
              <a:defRPr/>
            </a:pPr>
            <a:r>
              <a:rPr lang="en-US" dirty="0"/>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pic>
        <p:nvPicPr>
          <p:cNvPr id="9" name="Picture 8" descr="3.10 Distributed Scru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282" y="788679"/>
            <a:ext cx="7673718" cy="5604195"/>
          </a:xfrm>
          <a:prstGeom prst="rect">
            <a:avLst/>
          </a:prstGeom>
        </p:spPr>
      </p:pic>
      <p:sp>
        <p:nvSpPr>
          <p:cNvPr id="3" name="Date Placeholder 2"/>
          <p:cNvSpPr>
            <a:spLocks noGrp="1"/>
          </p:cNvSpPr>
          <p:nvPr>
            <p:ph type="dt" sz="half" idx="10"/>
          </p:nvPr>
        </p:nvSpPr>
        <p:spPr/>
        <p:txBody>
          <a:bodyPr/>
          <a:lstStyle/>
          <a:p>
            <a:pPr>
              <a:defRPr/>
            </a:pPr>
            <a:r>
              <a:rPr lang="en-GB" dirty="0"/>
              <a:t>18/03/2019</a:t>
            </a:r>
            <a:endParaRPr lang="en-US" dirty="0"/>
          </a:p>
        </p:txBody>
      </p:sp>
    </p:spTree>
    <p:extLst>
      <p:ext uri="{BB962C8B-B14F-4D97-AF65-F5344CB8AC3E}">
        <p14:creationId xmlns:p14="http://schemas.microsoft.com/office/powerpoint/2010/main" val="2057772794"/>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61CA4-8277-4732-8DB3-910D4F189D62}"/>
              </a:ext>
            </a:extLst>
          </p:cNvPr>
          <p:cNvSpPr>
            <a:spLocks noGrp="1"/>
          </p:cNvSpPr>
          <p:nvPr>
            <p:ph type="title"/>
          </p:nvPr>
        </p:nvSpPr>
        <p:spPr/>
        <p:txBody>
          <a:bodyPr/>
          <a:lstStyle/>
          <a:p>
            <a:r>
              <a:rPr lang="en-US" dirty="0"/>
              <a:t>Scrum vs. Extreme Programming</a:t>
            </a:r>
          </a:p>
        </p:txBody>
      </p:sp>
      <p:sp>
        <p:nvSpPr>
          <p:cNvPr id="3" name="Content Placeholder 2">
            <a:extLst>
              <a:ext uri="{FF2B5EF4-FFF2-40B4-BE49-F238E27FC236}">
                <a16:creationId xmlns:a16="http://schemas.microsoft.com/office/drawing/2014/main" id="{801FD284-4EE2-49F3-A153-FCAE57311169}"/>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9E7978AE-9540-486B-B866-7D663DA6A913}"/>
              </a:ext>
            </a:extLst>
          </p:cNvPr>
          <p:cNvSpPr>
            <a:spLocks noGrp="1"/>
          </p:cNvSpPr>
          <p:nvPr>
            <p:ph type="dt" sz="half" idx="10"/>
          </p:nvPr>
        </p:nvSpPr>
        <p:spPr/>
        <p:txBody>
          <a:bodyPr/>
          <a:lstStyle/>
          <a:p>
            <a:pPr>
              <a:defRPr/>
            </a:pPr>
            <a:r>
              <a:rPr lang="en-GB"/>
              <a:t>18/03/2019</a:t>
            </a:r>
            <a:endParaRPr lang="en-US" dirty="0"/>
          </a:p>
        </p:txBody>
      </p:sp>
      <p:sp>
        <p:nvSpPr>
          <p:cNvPr id="5" name="Footer Placeholder 4">
            <a:extLst>
              <a:ext uri="{FF2B5EF4-FFF2-40B4-BE49-F238E27FC236}">
                <a16:creationId xmlns:a16="http://schemas.microsoft.com/office/drawing/2014/main" id="{F96E1707-9D1F-4214-91BE-C2EEEFA1236F}"/>
              </a:ext>
            </a:extLst>
          </p:cNvPr>
          <p:cNvSpPr>
            <a:spLocks noGrp="1"/>
          </p:cNvSpPr>
          <p:nvPr>
            <p:ph type="ftr" sz="quarter" idx="11"/>
          </p:nvPr>
        </p:nvSpPr>
        <p:spPr/>
        <p:txBody>
          <a:bodyPr/>
          <a:lstStyle/>
          <a:p>
            <a:pPr>
              <a:defRPr/>
            </a:pPr>
            <a:r>
              <a:rPr lang="en-US"/>
              <a:t>Agile Software Development</a:t>
            </a:r>
            <a:endParaRPr lang="en-US" dirty="0"/>
          </a:p>
        </p:txBody>
      </p:sp>
      <p:sp>
        <p:nvSpPr>
          <p:cNvPr id="6" name="Slide Number Placeholder 5">
            <a:extLst>
              <a:ext uri="{FF2B5EF4-FFF2-40B4-BE49-F238E27FC236}">
                <a16:creationId xmlns:a16="http://schemas.microsoft.com/office/drawing/2014/main" id="{B694604E-AF9E-4A16-9AA9-16A8FF5211C7}"/>
              </a:ext>
            </a:extLst>
          </p:cNvPr>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pic>
        <p:nvPicPr>
          <p:cNvPr id="3074" name="Picture 2" descr="http://www.todaysoftmag.ro/tsm/images/articles/tsm25/scrum.png">
            <a:extLst>
              <a:ext uri="{FF2B5EF4-FFF2-40B4-BE49-F238E27FC236}">
                <a16:creationId xmlns:a16="http://schemas.microsoft.com/office/drawing/2014/main" id="{A37C6592-6A4F-43D8-AFA2-1627F61734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09261"/>
            <a:ext cx="8229600" cy="386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472699"/>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project management</a:t>
            </a:r>
          </a:p>
        </p:txBody>
      </p:sp>
      <p:sp>
        <p:nvSpPr>
          <p:cNvPr id="3" name="Content Placeholder 2"/>
          <p:cNvSpPr>
            <a:spLocks noGrp="1"/>
          </p:cNvSpPr>
          <p:nvPr>
            <p:ph idx="1"/>
          </p:nvPr>
        </p:nvSpPr>
        <p:spPr/>
        <p:txBody>
          <a:bodyPr/>
          <a:lstStyle/>
          <a:p>
            <a:r>
              <a:rPr lang="en-GB" dirty="0"/>
              <a:t>The principal responsibility of software project managers is to manage the project so that the software is delivered on time and within the planned budget for the project. </a:t>
            </a:r>
          </a:p>
          <a:p>
            <a:r>
              <a:rPr lang="en-GB" dirty="0"/>
              <a:t>The standard approach to project management is plan-driven. Managers draw up a plan for the project showing what should be delivered, when it should be delivered and who will work on the development of the project deliverables. </a:t>
            </a:r>
          </a:p>
          <a:p>
            <a:r>
              <a:rPr lang="en-GB" dirty="0"/>
              <a:t>Agile project management requires a different approach, which is adapted to incremental development and the practices used in agile methods. </a:t>
            </a:r>
            <a:endParaRPr lang="en-US" dirty="0"/>
          </a:p>
        </p:txBody>
      </p:sp>
      <p:sp>
        <p:nvSpPr>
          <p:cNvPr id="5" name="Footer Placeholder 4"/>
          <p:cNvSpPr>
            <a:spLocks noGrp="1"/>
          </p:cNvSpPr>
          <p:nvPr>
            <p:ph type="ftr" sz="quarter" idx="11"/>
          </p:nvPr>
        </p:nvSpPr>
        <p:spPr/>
        <p:txBody>
          <a:bodyPr/>
          <a:lstStyle/>
          <a:p>
            <a:pPr>
              <a:defRPr/>
            </a:pPr>
            <a:r>
              <a:rPr lang="en-US" dirty="0"/>
              <a:t>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
        <p:nvSpPr>
          <p:cNvPr id="6" name="Date Placeholder 5"/>
          <p:cNvSpPr>
            <a:spLocks noGrp="1"/>
          </p:cNvSpPr>
          <p:nvPr>
            <p:ph type="dt" sz="half" idx="10"/>
          </p:nvPr>
        </p:nvSpPr>
        <p:spPr/>
        <p:txBody>
          <a:bodyPr/>
          <a:lstStyle/>
          <a:p>
            <a:pPr>
              <a:defRPr/>
            </a:pPr>
            <a:r>
              <a:rPr lang="en-GB" dirty="0"/>
              <a:t>18/03/2019</a:t>
            </a:r>
            <a:endParaRPr lang="en-US" dirty="0"/>
          </a:p>
        </p:txBody>
      </p:sp>
    </p:spTree>
    <p:extLst>
      <p:ext uri="{BB962C8B-B14F-4D97-AF65-F5344CB8AC3E}">
        <p14:creationId xmlns:p14="http://schemas.microsoft.com/office/powerpoint/2010/main" val="1318329286"/>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CCDEE-6339-475C-9DA0-225F2AEBD106}"/>
              </a:ext>
            </a:extLst>
          </p:cNvPr>
          <p:cNvSpPr>
            <a:spLocks noGrp="1"/>
          </p:cNvSpPr>
          <p:nvPr>
            <p:ph type="title"/>
          </p:nvPr>
        </p:nvSpPr>
        <p:spPr/>
        <p:txBody>
          <a:bodyPr/>
          <a:lstStyle/>
          <a:p>
            <a:r>
              <a:rPr lang="en-US" dirty="0"/>
              <a:t>The Problem(s) with Software Development</a:t>
            </a:r>
          </a:p>
        </p:txBody>
      </p:sp>
      <p:sp>
        <p:nvSpPr>
          <p:cNvPr id="4" name="Date Placeholder 3">
            <a:extLst>
              <a:ext uri="{FF2B5EF4-FFF2-40B4-BE49-F238E27FC236}">
                <a16:creationId xmlns:a16="http://schemas.microsoft.com/office/drawing/2014/main" id="{F1D47FF1-447E-4FB3-99C0-7304759F14E5}"/>
              </a:ext>
            </a:extLst>
          </p:cNvPr>
          <p:cNvSpPr>
            <a:spLocks noGrp="1"/>
          </p:cNvSpPr>
          <p:nvPr>
            <p:ph type="dt" sz="half" idx="10"/>
          </p:nvPr>
        </p:nvSpPr>
        <p:spPr/>
        <p:txBody>
          <a:bodyPr/>
          <a:lstStyle/>
          <a:p>
            <a:pPr>
              <a:defRPr/>
            </a:pPr>
            <a:r>
              <a:rPr lang="en-GB"/>
              <a:t>18/03/2019</a:t>
            </a:r>
            <a:endParaRPr lang="en-US" dirty="0"/>
          </a:p>
        </p:txBody>
      </p:sp>
      <p:sp>
        <p:nvSpPr>
          <p:cNvPr id="5" name="Footer Placeholder 4">
            <a:extLst>
              <a:ext uri="{FF2B5EF4-FFF2-40B4-BE49-F238E27FC236}">
                <a16:creationId xmlns:a16="http://schemas.microsoft.com/office/drawing/2014/main" id="{C8DF93C0-E9B0-402A-9018-78D7EEEBAE6C}"/>
              </a:ext>
            </a:extLst>
          </p:cNvPr>
          <p:cNvSpPr>
            <a:spLocks noGrp="1"/>
          </p:cNvSpPr>
          <p:nvPr>
            <p:ph type="ftr" sz="quarter" idx="11"/>
          </p:nvPr>
        </p:nvSpPr>
        <p:spPr/>
        <p:txBody>
          <a:bodyPr/>
          <a:lstStyle/>
          <a:p>
            <a:pPr>
              <a:defRPr/>
            </a:pPr>
            <a:r>
              <a:rPr lang="en-US"/>
              <a:t>Agile Software Development</a:t>
            </a:r>
            <a:endParaRPr lang="en-US" dirty="0"/>
          </a:p>
        </p:txBody>
      </p:sp>
      <p:sp>
        <p:nvSpPr>
          <p:cNvPr id="6" name="Slide Number Placeholder 5">
            <a:extLst>
              <a:ext uri="{FF2B5EF4-FFF2-40B4-BE49-F238E27FC236}">
                <a16:creationId xmlns:a16="http://schemas.microsoft.com/office/drawing/2014/main" id="{BE3A8AFE-6014-43DF-BAFF-18A07F24F64D}"/>
              </a:ext>
            </a:extLst>
          </p:cNvPr>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pic>
        <p:nvPicPr>
          <p:cNvPr id="7" name="Picture 4" descr="C:\Documents and Settings\warnera\My Documents\_My Work Files\Pictures\MIS2012\Fotolia_27953211_S.jpg">
            <a:extLst>
              <a:ext uri="{FF2B5EF4-FFF2-40B4-BE49-F238E27FC236}">
                <a16:creationId xmlns:a16="http://schemas.microsoft.com/office/drawing/2014/main" id="{D62C2B5C-6804-465D-B287-A6ADC253F42F}"/>
              </a:ext>
            </a:extLst>
          </p:cNvPr>
          <p:cNvPicPr>
            <a:picLocks noChangeAspect="1" noChangeArrowheads="1"/>
          </p:cNvPicPr>
          <p:nvPr/>
        </p:nvPicPr>
        <p:blipFill>
          <a:blip r:embed="rId2" cstate="print"/>
          <a:srcRect/>
          <a:stretch>
            <a:fillRect/>
          </a:stretch>
        </p:blipFill>
        <p:spPr bwMode="auto">
          <a:xfrm>
            <a:off x="685800" y="1371600"/>
            <a:ext cx="2286000" cy="3429000"/>
          </a:xfrm>
          <a:prstGeom prst="rect">
            <a:avLst/>
          </a:prstGeom>
          <a:noFill/>
        </p:spPr>
      </p:pic>
      <p:sp>
        <p:nvSpPr>
          <p:cNvPr id="8" name="TextBox 7">
            <a:extLst>
              <a:ext uri="{FF2B5EF4-FFF2-40B4-BE49-F238E27FC236}">
                <a16:creationId xmlns:a16="http://schemas.microsoft.com/office/drawing/2014/main" id="{41D57F33-A596-446D-AE82-54ADD1D9CD9F}"/>
              </a:ext>
            </a:extLst>
          </p:cNvPr>
          <p:cNvSpPr txBox="1"/>
          <p:nvPr/>
        </p:nvSpPr>
        <p:spPr>
          <a:xfrm>
            <a:off x="380999" y="4876800"/>
            <a:ext cx="8146983" cy="1676400"/>
          </a:xfrm>
          <a:prstGeom prst="rect">
            <a:avLst/>
          </a:prstGeom>
        </p:spPr>
        <p:txBody>
          <a:bodyPr vert="horz" lIns="91440" tIns="45720" rIns="91440" bIns="45720" rtlCol="0">
            <a:noAutofit/>
          </a:bodyPr>
          <a:lstStyle/>
          <a:p>
            <a:pPr marL="342900" indent="-228600">
              <a:spcBef>
                <a:spcPct val="20000"/>
              </a:spcBef>
              <a:buClr>
                <a:schemeClr val="accent1"/>
              </a:buClr>
              <a:buFont typeface="Arial" pitchFamily="34" charset="0"/>
              <a:buChar char="•"/>
            </a:pPr>
            <a:r>
              <a:rPr lang="en-US" sz="1600" dirty="0"/>
              <a:t>Users do not know what they want until they see it (but are good at telling us what they do not like)</a:t>
            </a:r>
          </a:p>
          <a:p>
            <a:pPr marL="342900" indent="-228600">
              <a:spcBef>
                <a:spcPct val="20000"/>
              </a:spcBef>
              <a:buClr>
                <a:schemeClr val="accent1"/>
              </a:buClr>
              <a:buFont typeface="Arial" pitchFamily="34" charset="0"/>
              <a:buChar char="•"/>
            </a:pPr>
            <a:r>
              <a:rPr lang="en-US" sz="1600" dirty="0"/>
              <a:t>It is difficult to determine the 80:20; that is, what features are most important - before the product is built and deployed</a:t>
            </a:r>
          </a:p>
          <a:p>
            <a:pPr marL="342900" indent="-228600">
              <a:spcBef>
                <a:spcPct val="20000"/>
              </a:spcBef>
              <a:buClr>
                <a:schemeClr val="accent1"/>
              </a:buClr>
              <a:buFont typeface="Arial" pitchFamily="34" charset="0"/>
              <a:buChar char="•"/>
            </a:pPr>
            <a:r>
              <a:rPr lang="en-US" sz="1600" dirty="0"/>
              <a:t>It is difficult to account for the unknown</a:t>
            </a:r>
          </a:p>
          <a:p>
            <a:pPr marL="342900" indent="-228600">
              <a:spcBef>
                <a:spcPct val="20000"/>
              </a:spcBef>
              <a:buClr>
                <a:schemeClr val="accent1"/>
              </a:buClr>
              <a:buFont typeface="Arial" pitchFamily="34" charset="0"/>
              <a:buChar char="•"/>
            </a:pPr>
            <a:endParaRPr lang="en-US" dirty="0"/>
          </a:p>
        </p:txBody>
      </p:sp>
      <p:sp>
        <p:nvSpPr>
          <p:cNvPr id="9" name="Content Placeholder 2">
            <a:extLst>
              <a:ext uri="{FF2B5EF4-FFF2-40B4-BE49-F238E27FC236}">
                <a16:creationId xmlns:a16="http://schemas.microsoft.com/office/drawing/2014/main" id="{FD58D49D-2BF9-4690-B496-3499D1633310}"/>
              </a:ext>
            </a:extLst>
          </p:cNvPr>
          <p:cNvSpPr>
            <a:spLocks noGrp="1"/>
          </p:cNvSpPr>
          <p:nvPr>
            <p:ph idx="1"/>
          </p:nvPr>
        </p:nvSpPr>
        <p:spPr>
          <a:xfrm>
            <a:off x="3200400" y="1517901"/>
            <a:ext cx="5721417" cy="3429000"/>
          </a:xfrm>
        </p:spPr>
        <p:txBody>
          <a:bodyPr>
            <a:noAutofit/>
          </a:bodyPr>
          <a:lstStyle/>
          <a:p>
            <a:r>
              <a:rPr lang="en-US" sz="1600" dirty="0"/>
              <a:t>Customers do not know exactly what they need or want</a:t>
            </a:r>
          </a:p>
          <a:p>
            <a:r>
              <a:rPr lang="en-US" sz="1600" dirty="0"/>
              <a:t>Customers change their minds</a:t>
            </a:r>
          </a:p>
          <a:p>
            <a:r>
              <a:rPr lang="en-US" sz="1600" dirty="0"/>
              <a:t>Customers’ priorities change</a:t>
            </a:r>
          </a:p>
          <a:p>
            <a:r>
              <a:rPr lang="en-US" sz="1600" dirty="0"/>
              <a:t>It is difficult to solve the needs of many stakeholders</a:t>
            </a:r>
          </a:p>
          <a:p>
            <a:r>
              <a:rPr lang="en-US" sz="1600" dirty="0"/>
              <a:t>We can never </a:t>
            </a:r>
            <a:r>
              <a:rPr lang="en-US" sz="1600" i="1" dirty="0"/>
              <a:t>adequately</a:t>
            </a:r>
            <a:r>
              <a:rPr lang="en-US" sz="1600" dirty="0"/>
              <a:t> specify requirements</a:t>
            </a:r>
          </a:p>
          <a:p>
            <a:r>
              <a:rPr lang="en-US" sz="1600" dirty="0"/>
              <a:t>We are lousy at estimating software tasks</a:t>
            </a:r>
          </a:p>
          <a:p>
            <a:r>
              <a:rPr lang="en-US" sz="1600" dirty="0"/>
              <a:t>Unpredictable “stuff” happens</a:t>
            </a:r>
          </a:p>
          <a:p>
            <a:r>
              <a:rPr lang="en-US" sz="1600" dirty="0"/>
              <a:t>It often takes several times to get “something” right</a:t>
            </a:r>
          </a:p>
        </p:txBody>
      </p:sp>
    </p:spTree>
    <p:extLst>
      <p:ext uri="{BB962C8B-B14F-4D97-AF65-F5344CB8AC3E}">
        <p14:creationId xmlns:p14="http://schemas.microsoft.com/office/powerpoint/2010/main" val="2824869560"/>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3744-8ECA-4E60-9F48-879E6F6C4CEC}"/>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C69D095A-1207-4379-B016-3E65B0F20720}"/>
              </a:ext>
            </a:extLst>
          </p:cNvPr>
          <p:cNvSpPr>
            <a:spLocks noGrp="1"/>
          </p:cNvSpPr>
          <p:nvPr>
            <p:ph idx="1"/>
          </p:nvPr>
        </p:nvSpPr>
        <p:spPr/>
        <p:txBody>
          <a:bodyPr/>
          <a:lstStyle/>
          <a:p>
            <a:r>
              <a:rPr lang="en-US" dirty="0"/>
              <a:t>Go through a list of free Agile Project Management tools. </a:t>
            </a:r>
          </a:p>
          <a:p>
            <a:r>
              <a:rPr lang="en-US" dirty="0"/>
              <a:t>Select a tool of your choice for your project. </a:t>
            </a:r>
          </a:p>
          <a:p>
            <a:r>
              <a:rPr lang="en-US" dirty="0">
                <a:hlinkClick r:id="rId2"/>
              </a:rPr>
              <a:t>https://www.daxx.com/blog/development-team/free-agile-project-management-tools-for-your-scrum</a:t>
            </a:r>
            <a:r>
              <a:rPr lang="en-US" dirty="0"/>
              <a:t> </a:t>
            </a:r>
          </a:p>
        </p:txBody>
      </p:sp>
      <p:sp>
        <p:nvSpPr>
          <p:cNvPr id="4" name="Date Placeholder 3">
            <a:extLst>
              <a:ext uri="{FF2B5EF4-FFF2-40B4-BE49-F238E27FC236}">
                <a16:creationId xmlns:a16="http://schemas.microsoft.com/office/drawing/2014/main" id="{90645DE0-3EA3-4E9C-88D9-B09B68912907}"/>
              </a:ext>
            </a:extLst>
          </p:cNvPr>
          <p:cNvSpPr>
            <a:spLocks noGrp="1"/>
          </p:cNvSpPr>
          <p:nvPr>
            <p:ph type="dt" sz="half" idx="10"/>
          </p:nvPr>
        </p:nvSpPr>
        <p:spPr/>
        <p:txBody>
          <a:bodyPr/>
          <a:lstStyle/>
          <a:p>
            <a:pPr>
              <a:defRPr/>
            </a:pPr>
            <a:r>
              <a:rPr lang="en-GB"/>
              <a:t>18/03/2019</a:t>
            </a:r>
            <a:endParaRPr lang="en-US" dirty="0"/>
          </a:p>
        </p:txBody>
      </p:sp>
      <p:sp>
        <p:nvSpPr>
          <p:cNvPr id="5" name="Footer Placeholder 4">
            <a:extLst>
              <a:ext uri="{FF2B5EF4-FFF2-40B4-BE49-F238E27FC236}">
                <a16:creationId xmlns:a16="http://schemas.microsoft.com/office/drawing/2014/main" id="{B7D494D1-212C-4DEC-88DC-4DB480241CFA}"/>
              </a:ext>
            </a:extLst>
          </p:cNvPr>
          <p:cNvSpPr>
            <a:spLocks noGrp="1"/>
          </p:cNvSpPr>
          <p:nvPr>
            <p:ph type="ftr" sz="quarter" idx="11"/>
          </p:nvPr>
        </p:nvSpPr>
        <p:spPr/>
        <p:txBody>
          <a:bodyPr/>
          <a:lstStyle/>
          <a:p>
            <a:pPr>
              <a:defRPr/>
            </a:pPr>
            <a:r>
              <a:rPr lang="en-US"/>
              <a:t>Agile Software Development</a:t>
            </a:r>
            <a:endParaRPr lang="en-US" dirty="0"/>
          </a:p>
        </p:txBody>
      </p:sp>
      <p:sp>
        <p:nvSpPr>
          <p:cNvPr id="6" name="Slide Number Placeholder 5">
            <a:extLst>
              <a:ext uri="{FF2B5EF4-FFF2-40B4-BE49-F238E27FC236}">
                <a16:creationId xmlns:a16="http://schemas.microsoft.com/office/drawing/2014/main" id="{B61B2EA6-76A6-4B4C-BB67-7CDFE484E168}"/>
              </a:ext>
            </a:extLst>
          </p:cNvPr>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Tree>
    <p:extLst>
      <p:ext uri="{BB962C8B-B14F-4D97-AF65-F5344CB8AC3E}">
        <p14:creationId xmlns:p14="http://schemas.microsoft.com/office/powerpoint/2010/main" val="3174449423"/>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C42E8-EEF9-49DA-B4BE-9D6E74AC721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DC1831-575C-4E4E-AC99-0D3597A35726}"/>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C3AA7E88-06D4-4F94-9DA7-8E16C3152685}"/>
              </a:ext>
            </a:extLst>
          </p:cNvPr>
          <p:cNvSpPr>
            <a:spLocks noGrp="1"/>
          </p:cNvSpPr>
          <p:nvPr>
            <p:ph type="dt" sz="half" idx="10"/>
          </p:nvPr>
        </p:nvSpPr>
        <p:spPr/>
        <p:txBody>
          <a:bodyPr/>
          <a:lstStyle/>
          <a:p>
            <a:pPr>
              <a:defRPr/>
            </a:pPr>
            <a:r>
              <a:rPr lang="en-GB"/>
              <a:t>18/03/2019</a:t>
            </a:r>
            <a:endParaRPr lang="en-US" dirty="0"/>
          </a:p>
        </p:txBody>
      </p:sp>
      <p:sp>
        <p:nvSpPr>
          <p:cNvPr id="5" name="Footer Placeholder 4">
            <a:extLst>
              <a:ext uri="{FF2B5EF4-FFF2-40B4-BE49-F238E27FC236}">
                <a16:creationId xmlns:a16="http://schemas.microsoft.com/office/drawing/2014/main" id="{24500D8E-3898-4B45-BB1D-608B77E9DA6C}"/>
              </a:ext>
            </a:extLst>
          </p:cNvPr>
          <p:cNvSpPr>
            <a:spLocks noGrp="1"/>
          </p:cNvSpPr>
          <p:nvPr>
            <p:ph type="ftr" sz="quarter" idx="11"/>
          </p:nvPr>
        </p:nvSpPr>
        <p:spPr/>
        <p:txBody>
          <a:bodyPr/>
          <a:lstStyle/>
          <a:p>
            <a:pPr>
              <a:defRPr/>
            </a:pPr>
            <a:r>
              <a:rPr lang="en-US"/>
              <a:t>Agile Software Development</a:t>
            </a:r>
            <a:endParaRPr lang="en-US" dirty="0"/>
          </a:p>
        </p:txBody>
      </p:sp>
      <p:sp>
        <p:nvSpPr>
          <p:cNvPr id="6" name="Slide Number Placeholder 5">
            <a:extLst>
              <a:ext uri="{FF2B5EF4-FFF2-40B4-BE49-F238E27FC236}">
                <a16:creationId xmlns:a16="http://schemas.microsoft.com/office/drawing/2014/main" id="{5032DAB4-6DBD-473F-ADC5-CA4EC4A2903A}"/>
              </a:ext>
            </a:extLst>
          </p:cNvPr>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pic>
        <p:nvPicPr>
          <p:cNvPr id="1026" name="Picture 2" descr="Image result for agile software development memes">
            <a:extLst>
              <a:ext uri="{FF2B5EF4-FFF2-40B4-BE49-F238E27FC236}">
                <a16:creationId xmlns:a16="http://schemas.microsoft.com/office/drawing/2014/main" id="{219094B9-20BA-4647-BA3C-A608491B7C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540" y="2374171"/>
            <a:ext cx="6618005" cy="2057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257375"/>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3ADFE-4C03-484B-AF8D-9E803D7A3F7D}"/>
              </a:ext>
            </a:extLst>
          </p:cNvPr>
          <p:cNvSpPr>
            <a:spLocks noGrp="1"/>
          </p:cNvSpPr>
          <p:nvPr>
            <p:ph type="title"/>
          </p:nvPr>
        </p:nvSpPr>
        <p:spPr/>
        <p:txBody>
          <a:bodyPr/>
          <a:lstStyle/>
          <a:p>
            <a:r>
              <a:rPr lang="en-US" dirty="0"/>
              <a:t>What to do? “Agile” is born</a:t>
            </a:r>
          </a:p>
        </p:txBody>
      </p:sp>
      <p:sp>
        <p:nvSpPr>
          <p:cNvPr id="3" name="Content Placeholder 2">
            <a:extLst>
              <a:ext uri="{FF2B5EF4-FFF2-40B4-BE49-F238E27FC236}">
                <a16:creationId xmlns:a16="http://schemas.microsoft.com/office/drawing/2014/main" id="{F3353CDF-F16D-4F7D-973B-BA8EA3067FF8}"/>
              </a:ext>
            </a:extLst>
          </p:cNvPr>
          <p:cNvSpPr>
            <a:spLocks noGrp="1"/>
          </p:cNvSpPr>
          <p:nvPr>
            <p:ph idx="1"/>
          </p:nvPr>
        </p:nvSpPr>
        <p:spPr/>
        <p:txBody>
          <a:bodyPr/>
          <a:lstStyle/>
          <a:p>
            <a:pPr marL="0" indent="0" algn="ctr">
              <a:buNone/>
            </a:pPr>
            <a:r>
              <a:rPr lang="en-US" b="1" dirty="0">
                <a:solidFill>
                  <a:schemeClr val="tx1"/>
                </a:solidFill>
                <a:latin typeface="Arial" panose="020B0604020202020204" pitchFamily="34" charset="0"/>
                <a:cs typeface="Arial" panose="020B0604020202020204" pitchFamily="34" charset="0"/>
              </a:rPr>
              <a:t>Agile Manifesto</a:t>
            </a:r>
          </a:p>
          <a:p>
            <a:pPr marL="0" indent="0">
              <a:buNone/>
            </a:pPr>
            <a:r>
              <a:rPr lang="en-US" sz="2000" dirty="0">
                <a:solidFill>
                  <a:schemeClr val="tx1"/>
                </a:solidFill>
                <a:latin typeface="Arial" panose="020B0604020202020204" pitchFamily="34" charset="0"/>
                <a:cs typeface="Arial" panose="020B0604020202020204" pitchFamily="34" charset="0"/>
              </a:rPr>
              <a:t>We are uncovering better ways of developing software by doing it and helping others do it. Through this work we have come to value:</a:t>
            </a:r>
          </a:p>
          <a:p>
            <a:r>
              <a:rPr lang="en-US" sz="2000" b="1" dirty="0">
                <a:solidFill>
                  <a:schemeClr val="tx1"/>
                </a:solidFill>
                <a:latin typeface="Arial" panose="020B0604020202020204" pitchFamily="34" charset="0"/>
                <a:cs typeface="Arial" panose="020B0604020202020204" pitchFamily="34" charset="0"/>
              </a:rPr>
              <a:t>Individuals and interactions</a:t>
            </a:r>
            <a:r>
              <a:rPr lang="en-US" sz="2000" dirty="0">
                <a:solidFill>
                  <a:schemeClr val="tx1"/>
                </a:solidFill>
                <a:latin typeface="Arial" panose="020B0604020202020204" pitchFamily="34" charset="0"/>
                <a:cs typeface="Arial" panose="020B0604020202020204" pitchFamily="34" charset="0"/>
              </a:rPr>
              <a:t> over processes and tools </a:t>
            </a:r>
          </a:p>
          <a:p>
            <a:r>
              <a:rPr lang="en-US" sz="2000" b="1" dirty="0">
                <a:solidFill>
                  <a:schemeClr val="tx1"/>
                </a:solidFill>
                <a:latin typeface="Arial" panose="020B0604020202020204" pitchFamily="34" charset="0"/>
                <a:cs typeface="Arial" panose="020B0604020202020204" pitchFamily="34" charset="0"/>
              </a:rPr>
              <a:t>Working software</a:t>
            </a:r>
            <a:r>
              <a:rPr lang="en-US" sz="2000" dirty="0">
                <a:solidFill>
                  <a:schemeClr val="tx1"/>
                </a:solidFill>
                <a:latin typeface="Arial" panose="020B0604020202020204" pitchFamily="34" charset="0"/>
                <a:cs typeface="Arial" panose="020B0604020202020204" pitchFamily="34" charset="0"/>
              </a:rPr>
              <a:t> over comprehensive documentation </a:t>
            </a:r>
          </a:p>
          <a:p>
            <a:r>
              <a:rPr lang="en-US" sz="2000" b="1" dirty="0">
                <a:solidFill>
                  <a:schemeClr val="tx1"/>
                </a:solidFill>
                <a:latin typeface="Arial" panose="020B0604020202020204" pitchFamily="34" charset="0"/>
                <a:cs typeface="Arial" panose="020B0604020202020204" pitchFamily="34" charset="0"/>
              </a:rPr>
              <a:t>Customer collaboration</a:t>
            </a:r>
            <a:r>
              <a:rPr lang="en-US" sz="2000" dirty="0">
                <a:solidFill>
                  <a:schemeClr val="tx1"/>
                </a:solidFill>
                <a:latin typeface="Arial" panose="020B0604020202020204" pitchFamily="34" charset="0"/>
                <a:cs typeface="Arial" panose="020B0604020202020204" pitchFamily="34" charset="0"/>
              </a:rPr>
              <a:t> over contract negotiation </a:t>
            </a:r>
          </a:p>
          <a:p>
            <a:r>
              <a:rPr lang="en-US" sz="2000" b="1" dirty="0">
                <a:solidFill>
                  <a:schemeClr val="tx1"/>
                </a:solidFill>
                <a:latin typeface="Arial" panose="020B0604020202020204" pitchFamily="34" charset="0"/>
                <a:cs typeface="Arial" panose="020B0604020202020204" pitchFamily="34" charset="0"/>
              </a:rPr>
              <a:t>Responding to change</a:t>
            </a:r>
            <a:r>
              <a:rPr lang="en-US" sz="2000" dirty="0">
                <a:solidFill>
                  <a:schemeClr val="tx1"/>
                </a:solidFill>
                <a:latin typeface="Arial" panose="020B0604020202020204" pitchFamily="34" charset="0"/>
                <a:cs typeface="Arial" panose="020B0604020202020204" pitchFamily="34" charset="0"/>
              </a:rPr>
              <a:t> over following a plan </a:t>
            </a:r>
          </a:p>
          <a:p>
            <a:pPr marL="0" indent="0">
              <a:buNone/>
            </a:pPr>
            <a:r>
              <a:rPr lang="en-US" sz="2000" dirty="0">
                <a:solidFill>
                  <a:schemeClr val="tx1"/>
                </a:solidFill>
                <a:latin typeface="Arial" panose="020B0604020202020204" pitchFamily="34" charset="0"/>
                <a:cs typeface="Arial" panose="020B0604020202020204" pitchFamily="34" charset="0"/>
              </a:rPr>
              <a:t>That is, while there is value in the items on the right, we value the items on the left more.</a:t>
            </a:r>
          </a:p>
          <a:p>
            <a:endParaRPr lang="en-US" sz="2000" dirty="0">
              <a:solidFill>
                <a:schemeClr val="tx1"/>
              </a:solidFill>
            </a:endParaRPr>
          </a:p>
          <a:p>
            <a:r>
              <a:rPr lang="en-US" sz="2000" dirty="0">
                <a:solidFill>
                  <a:schemeClr val="tx1"/>
                </a:solidFill>
                <a:hlinkClick r:id="rId2"/>
              </a:rPr>
              <a:t>http://agilemanifesto.org/</a:t>
            </a:r>
            <a:r>
              <a:rPr lang="en-US" sz="2000" dirty="0">
                <a:solidFill>
                  <a:schemeClr val="tx1"/>
                </a:solidFill>
              </a:rPr>
              <a:t> </a:t>
            </a:r>
          </a:p>
        </p:txBody>
      </p:sp>
      <p:sp>
        <p:nvSpPr>
          <p:cNvPr id="4" name="Date Placeholder 3">
            <a:extLst>
              <a:ext uri="{FF2B5EF4-FFF2-40B4-BE49-F238E27FC236}">
                <a16:creationId xmlns:a16="http://schemas.microsoft.com/office/drawing/2014/main" id="{F5BA00A0-5456-48B8-A5AD-31D190764F95}"/>
              </a:ext>
            </a:extLst>
          </p:cNvPr>
          <p:cNvSpPr>
            <a:spLocks noGrp="1"/>
          </p:cNvSpPr>
          <p:nvPr>
            <p:ph type="dt" sz="half" idx="10"/>
          </p:nvPr>
        </p:nvSpPr>
        <p:spPr/>
        <p:txBody>
          <a:bodyPr/>
          <a:lstStyle/>
          <a:p>
            <a:pPr>
              <a:defRPr/>
            </a:pPr>
            <a:r>
              <a:rPr lang="en-GB" dirty="0"/>
              <a:t>18/03/2019</a:t>
            </a:r>
            <a:endParaRPr lang="en-US" dirty="0"/>
          </a:p>
        </p:txBody>
      </p:sp>
      <p:sp>
        <p:nvSpPr>
          <p:cNvPr id="5" name="Footer Placeholder 4">
            <a:extLst>
              <a:ext uri="{FF2B5EF4-FFF2-40B4-BE49-F238E27FC236}">
                <a16:creationId xmlns:a16="http://schemas.microsoft.com/office/drawing/2014/main" id="{4C01139D-31D0-4DE3-A7E0-3A7C4A08EB31}"/>
              </a:ext>
            </a:extLst>
          </p:cNvPr>
          <p:cNvSpPr>
            <a:spLocks noGrp="1"/>
          </p:cNvSpPr>
          <p:nvPr>
            <p:ph type="ftr" sz="quarter" idx="11"/>
          </p:nvPr>
        </p:nvSpPr>
        <p:spPr/>
        <p:txBody>
          <a:bodyPr/>
          <a:lstStyle/>
          <a:p>
            <a:pPr>
              <a:defRPr/>
            </a:pPr>
            <a:r>
              <a:rPr lang="en-US"/>
              <a:t>Agile Software Development</a:t>
            </a:r>
            <a:endParaRPr lang="en-US" dirty="0"/>
          </a:p>
        </p:txBody>
      </p:sp>
      <p:sp>
        <p:nvSpPr>
          <p:cNvPr id="6" name="Slide Number Placeholder 5">
            <a:extLst>
              <a:ext uri="{FF2B5EF4-FFF2-40B4-BE49-F238E27FC236}">
                <a16:creationId xmlns:a16="http://schemas.microsoft.com/office/drawing/2014/main" id="{01DCAB10-D421-4089-B0F2-A37771F3C73D}"/>
              </a:ext>
            </a:extLst>
          </p:cNvPr>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Tree>
    <p:extLst>
      <p:ext uri="{BB962C8B-B14F-4D97-AF65-F5344CB8AC3E}">
        <p14:creationId xmlns:p14="http://schemas.microsoft.com/office/powerpoint/2010/main" val="33077559"/>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Principles behind the Manifesto</a:t>
            </a:r>
          </a:p>
        </p:txBody>
      </p:sp>
      <p:sp>
        <p:nvSpPr>
          <p:cNvPr id="4" name="Content Placeholder 3"/>
          <p:cNvSpPr>
            <a:spLocks noGrp="1"/>
          </p:cNvSpPr>
          <p:nvPr>
            <p:ph idx="1"/>
          </p:nvPr>
        </p:nvSpPr>
        <p:spPr>
          <a:xfrm>
            <a:off x="380197" y="1544052"/>
            <a:ext cx="8383605" cy="4539114"/>
          </a:xfrm>
        </p:spPr>
        <p:txBody>
          <a:bodyPr>
            <a:noAutofit/>
          </a:bodyPr>
          <a:lstStyle/>
          <a:p>
            <a:pPr marL="457200" indent="-342900">
              <a:buFont typeface="+mj-lt"/>
              <a:buAutoNum type="arabicPeriod"/>
            </a:pPr>
            <a:r>
              <a:rPr lang="en-US" sz="1800" dirty="0"/>
              <a:t>Our highest priority is to satisfy the customer through early and continuous delivery of valuable software. </a:t>
            </a:r>
          </a:p>
          <a:p>
            <a:pPr marL="457200" indent="-342900">
              <a:buFont typeface="+mj-lt"/>
              <a:buAutoNum type="arabicPeriod"/>
            </a:pPr>
            <a:r>
              <a:rPr lang="en-US" sz="1800" dirty="0"/>
              <a:t>Welcome changing requirements, even late in development. Agile processes harness change for the customer's competitive advantage. </a:t>
            </a:r>
          </a:p>
          <a:p>
            <a:pPr marL="457200" indent="-342900">
              <a:buFont typeface="+mj-lt"/>
              <a:buAutoNum type="arabicPeriod"/>
            </a:pPr>
            <a:r>
              <a:rPr lang="en-US" sz="1800" dirty="0"/>
              <a:t>Deliver working software frequently, from a couple of weeks to a couple of months, with a preference to the shorter timescale. </a:t>
            </a:r>
          </a:p>
          <a:p>
            <a:pPr marL="457200" indent="-342900">
              <a:buFont typeface="+mj-lt"/>
              <a:buAutoNum type="arabicPeriod"/>
            </a:pPr>
            <a:r>
              <a:rPr lang="en-US" sz="1800" dirty="0"/>
              <a:t>Business people and developers must work together daily throughout the project. </a:t>
            </a:r>
          </a:p>
          <a:p>
            <a:pPr marL="457200" indent="-342900">
              <a:buFont typeface="+mj-lt"/>
              <a:buAutoNum type="arabicPeriod"/>
            </a:pPr>
            <a:r>
              <a:rPr lang="en-US" sz="1800" dirty="0"/>
              <a:t>Build projects around motivated individuals. Give them the environment and support they need, and trust them to get the job done. </a:t>
            </a:r>
          </a:p>
          <a:p>
            <a:pPr marL="457200" indent="-342900">
              <a:buFont typeface="+mj-lt"/>
              <a:buAutoNum type="arabicPeriod"/>
            </a:pPr>
            <a:r>
              <a:rPr lang="en-US" sz="1800" dirty="0"/>
              <a:t>The most efficient and effective method of conveying information to and within a development team is face-to-face conversation. </a:t>
            </a:r>
          </a:p>
          <a:p>
            <a:pPr marL="457200" indent="-342900">
              <a:buFont typeface="+mj-lt"/>
              <a:buAutoNum type="arabicPeriod"/>
            </a:pPr>
            <a:endParaRPr lang="en-US" sz="2000" dirty="0"/>
          </a:p>
        </p:txBody>
      </p:sp>
      <p:sp>
        <p:nvSpPr>
          <p:cNvPr id="5" name="Date Placeholder 3">
            <a:extLst>
              <a:ext uri="{FF2B5EF4-FFF2-40B4-BE49-F238E27FC236}">
                <a16:creationId xmlns:a16="http://schemas.microsoft.com/office/drawing/2014/main" id="{BF0D1A98-BB13-4CB1-A699-AB44E20E530E}"/>
              </a:ext>
            </a:extLst>
          </p:cNvPr>
          <p:cNvSpPr>
            <a:spLocks noGrp="1"/>
          </p:cNvSpPr>
          <p:nvPr>
            <p:ph type="dt" sz="half" idx="10"/>
          </p:nvPr>
        </p:nvSpPr>
        <p:spPr>
          <a:xfrm>
            <a:off x="457200" y="6356350"/>
            <a:ext cx="2133600" cy="365125"/>
          </a:xfrm>
        </p:spPr>
        <p:txBody>
          <a:bodyPr/>
          <a:lstStyle/>
          <a:p>
            <a:pPr>
              <a:defRPr/>
            </a:pPr>
            <a:r>
              <a:rPr lang="en-GB" dirty="0"/>
              <a:t>18/03/2019</a:t>
            </a:r>
            <a:endParaRPr lang="en-US" dirty="0"/>
          </a:p>
        </p:txBody>
      </p:sp>
      <p:sp>
        <p:nvSpPr>
          <p:cNvPr id="6" name="Footer Placeholder 4">
            <a:extLst>
              <a:ext uri="{FF2B5EF4-FFF2-40B4-BE49-F238E27FC236}">
                <a16:creationId xmlns:a16="http://schemas.microsoft.com/office/drawing/2014/main" id="{590C3CE1-37BD-4BF9-BCD9-56AB710ACA10}"/>
              </a:ext>
            </a:extLst>
          </p:cNvPr>
          <p:cNvSpPr>
            <a:spLocks noGrp="1"/>
          </p:cNvSpPr>
          <p:nvPr>
            <p:ph type="ftr" sz="quarter" idx="11"/>
          </p:nvPr>
        </p:nvSpPr>
        <p:spPr>
          <a:xfrm>
            <a:off x="3124200" y="6356350"/>
            <a:ext cx="2895600" cy="365125"/>
          </a:xfrm>
        </p:spPr>
        <p:txBody>
          <a:bodyPr/>
          <a:lstStyle/>
          <a:p>
            <a:pPr>
              <a:defRPr/>
            </a:pPr>
            <a:r>
              <a:rPr lang="en-US"/>
              <a:t>Agile Software Development</a:t>
            </a:r>
            <a:endParaRPr lang="en-US" dirty="0"/>
          </a:p>
        </p:txBody>
      </p:sp>
      <p:sp>
        <p:nvSpPr>
          <p:cNvPr id="7" name="Slide Number Placeholder 5">
            <a:extLst>
              <a:ext uri="{FF2B5EF4-FFF2-40B4-BE49-F238E27FC236}">
                <a16:creationId xmlns:a16="http://schemas.microsoft.com/office/drawing/2014/main" id="{7E5652A6-E674-4A80-B917-337E2E7AE024}"/>
              </a:ext>
            </a:extLst>
          </p:cNvPr>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pPr>
                <a:defRPr/>
              </a:pPr>
              <a:t>7</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Principles behind the Manifesto</a:t>
            </a:r>
          </a:p>
        </p:txBody>
      </p:sp>
      <p:sp>
        <p:nvSpPr>
          <p:cNvPr id="4" name="Content Placeholder 3"/>
          <p:cNvSpPr>
            <a:spLocks noGrp="1"/>
          </p:cNvSpPr>
          <p:nvPr>
            <p:ph idx="1"/>
          </p:nvPr>
        </p:nvSpPr>
        <p:spPr>
          <a:xfrm>
            <a:off x="380197" y="1544052"/>
            <a:ext cx="8383605" cy="4539114"/>
          </a:xfrm>
        </p:spPr>
        <p:txBody>
          <a:bodyPr>
            <a:noAutofit/>
          </a:bodyPr>
          <a:lstStyle/>
          <a:p>
            <a:pPr marL="457200">
              <a:buFont typeface="+mj-lt"/>
              <a:buAutoNum type="arabicPeriod" startAt="7"/>
            </a:pPr>
            <a:r>
              <a:rPr lang="en-US" sz="1800" dirty="0"/>
              <a:t>Working software is the primary measure of progress. </a:t>
            </a:r>
          </a:p>
          <a:p>
            <a:pPr marL="457200">
              <a:buFont typeface="+mj-lt"/>
              <a:buAutoNum type="arabicPeriod" startAt="7"/>
            </a:pPr>
            <a:r>
              <a:rPr lang="en-US" sz="1800" dirty="0"/>
              <a:t>Agile processes promote sustainable development.  The sponsors, developers, and users should be able to maintain a constant pace indefinitely. </a:t>
            </a:r>
          </a:p>
          <a:p>
            <a:pPr marL="457200">
              <a:buFont typeface="+mj-lt"/>
              <a:buAutoNum type="arabicPeriod" startAt="7"/>
            </a:pPr>
            <a:r>
              <a:rPr lang="en-US" sz="1800" dirty="0"/>
              <a:t>Continuous attention to technical excellence and good design enhances agility. </a:t>
            </a:r>
          </a:p>
          <a:p>
            <a:pPr marL="457200">
              <a:buFont typeface="+mj-lt"/>
              <a:buAutoNum type="arabicPeriod" startAt="7"/>
            </a:pPr>
            <a:r>
              <a:rPr lang="en-US" sz="1800" dirty="0"/>
              <a:t>Simplicity--the art of maximizing the amount of work not done--is essential. </a:t>
            </a:r>
          </a:p>
          <a:p>
            <a:pPr marL="457200">
              <a:buFont typeface="+mj-lt"/>
              <a:buAutoNum type="arabicPeriod" startAt="7"/>
            </a:pPr>
            <a:r>
              <a:rPr lang="en-US" sz="1800" dirty="0"/>
              <a:t>The best architectures, requirements, and designs emerge from self-organizing teams. </a:t>
            </a:r>
          </a:p>
          <a:p>
            <a:pPr marL="457200">
              <a:buFont typeface="+mj-lt"/>
              <a:buAutoNum type="arabicPeriod" startAt="7"/>
            </a:pPr>
            <a:r>
              <a:rPr lang="en-US" sz="1800" dirty="0"/>
              <a:t>At regular intervals, the team reflects on how to become more effective, then tunes and adjusts its behavior accordingly. </a:t>
            </a:r>
          </a:p>
          <a:p>
            <a:pPr marL="114300" indent="0">
              <a:buNone/>
            </a:pPr>
            <a:endParaRPr lang="en-US" sz="1800" i="1" dirty="0"/>
          </a:p>
          <a:p>
            <a:pPr marL="114300" indent="0" algn="ctr">
              <a:buNone/>
            </a:pPr>
            <a:r>
              <a:rPr lang="en-US" sz="1800" i="1" dirty="0"/>
              <a:t>Source:  </a:t>
            </a:r>
            <a:r>
              <a:rPr lang="en-US" sz="1800" i="1" dirty="0">
                <a:hlinkClick r:id="rId3"/>
              </a:rPr>
              <a:t>http://agilemanifesto.org/principles.html</a:t>
            </a:r>
            <a:endParaRPr lang="en-US" sz="1800" i="1" dirty="0"/>
          </a:p>
          <a:p>
            <a:pPr marL="457200" indent="-342900">
              <a:buFont typeface="+mj-lt"/>
              <a:buAutoNum type="arabicPeriod"/>
            </a:pPr>
            <a:endParaRPr lang="en-US" sz="2000" dirty="0"/>
          </a:p>
        </p:txBody>
      </p:sp>
      <p:sp>
        <p:nvSpPr>
          <p:cNvPr id="5" name="Date Placeholder 3">
            <a:extLst>
              <a:ext uri="{FF2B5EF4-FFF2-40B4-BE49-F238E27FC236}">
                <a16:creationId xmlns:a16="http://schemas.microsoft.com/office/drawing/2014/main" id="{BF0D1A98-BB13-4CB1-A699-AB44E20E530E}"/>
              </a:ext>
            </a:extLst>
          </p:cNvPr>
          <p:cNvSpPr>
            <a:spLocks noGrp="1"/>
          </p:cNvSpPr>
          <p:nvPr>
            <p:ph type="dt" sz="half" idx="10"/>
          </p:nvPr>
        </p:nvSpPr>
        <p:spPr>
          <a:xfrm>
            <a:off x="457200" y="6356350"/>
            <a:ext cx="2133600" cy="365125"/>
          </a:xfrm>
        </p:spPr>
        <p:txBody>
          <a:bodyPr/>
          <a:lstStyle/>
          <a:p>
            <a:pPr>
              <a:defRPr/>
            </a:pPr>
            <a:r>
              <a:rPr lang="en-GB" dirty="0"/>
              <a:t>18/03/2019</a:t>
            </a:r>
            <a:endParaRPr lang="en-US" dirty="0"/>
          </a:p>
        </p:txBody>
      </p:sp>
      <p:sp>
        <p:nvSpPr>
          <p:cNvPr id="6" name="Footer Placeholder 4">
            <a:extLst>
              <a:ext uri="{FF2B5EF4-FFF2-40B4-BE49-F238E27FC236}">
                <a16:creationId xmlns:a16="http://schemas.microsoft.com/office/drawing/2014/main" id="{590C3CE1-37BD-4BF9-BCD9-56AB710ACA10}"/>
              </a:ext>
            </a:extLst>
          </p:cNvPr>
          <p:cNvSpPr>
            <a:spLocks noGrp="1"/>
          </p:cNvSpPr>
          <p:nvPr>
            <p:ph type="ftr" sz="quarter" idx="11"/>
          </p:nvPr>
        </p:nvSpPr>
        <p:spPr>
          <a:xfrm>
            <a:off x="3124200" y="6356350"/>
            <a:ext cx="2895600" cy="365125"/>
          </a:xfrm>
        </p:spPr>
        <p:txBody>
          <a:bodyPr/>
          <a:lstStyle/>
          <a:p>
            <a:pPr>
              <a:defRPr/>
            </a:pPr>
            <a:r>
              <a:rPr lang="en-US"/>
              <a:t>Agile Software Development</a:t>
            </a:r>
            <a:endParaRPr lang="en-US" dirty="0"/>
          </a:p>
        </p:txBody>
      </p:sp>
      <p:sp>
        <p:nvSpPr>
          <p:cNvPr id="7" name="Slide Number Placeholder 5">
            <a:extLst>
              <a:ext uri="{FF2B5EF4-FFF2-40B4-BE49-F238E27FC236}">
                <a16:creationId xmlns:a16="http://schemas.microsoft.com/office/drawing/2014/main" id="{7E5652A6-E674-4A80-B917-337E2E7AE024}"/>
              </a:ext>
            </a:extLst>
          </p:cNvPr>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pPr>
                <a:defRPr/>
              </a:pPr>
              <a:t>8</a:t>
            </a:fld>
            <a:endParaRPr lang="en-US"/>
          </a:p>
        </p:txBody>
      </p:sp>
    </p:spTree>
    <p:extLst>
      <p:ext uri="{BB962C8B-B14F-4D97-AF65-F5344CB8AC3E}">
        <p14:creationId xmlns:p14="http://schemas.microsoft.com/office/powerpoint/2010/main" val="2044139972"/>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1F1A5-987F-4249-BB98-CEC724F2F3CD}"/>
              </a:ext>
            </a:extLst>
          </p:cNvPr>
          <p:cNvSpPr>
            <a:spLocks noGrp="1"/>
          </p:cNvSpPr>
          <p:nvPr>
            <p:ph type="title"/>
          </p:nvPr>
        </p:nvSpPr>
        <p:spPr/>
        <p:txBody>
          <a:bodyPr/>
          <a:lstStyle/>
          <a:p>
            <a:r>
              <a:rPr lang="en-US" dirty="0"/>
              <a:t>Key Aspects of Agile Methodology</a:t>
            </a:r>
          </a:p>
        </p:txBody>
      </p:sp>
      <p:sp>
        <p:nvSpPr>
          <p:cNvPr id="3" name="Content Placeholder 2">
            <a:extLst>
              <a:ext uri="{FF2B5EF4-FFF2-40B4-BE49-F238E27FC236}">
                <a16:creationId xmlns:a16="http://schemas.microsoft.com/office/drawing/2014/main" id="{0572E2E6-270B-4C8A-B027-81C8B492B031}"/>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40794900-CFCC-41F6-B8B0-25305251E1DF}"/>
              </a:ext>
            </a:extLst>
          </p:cNvPr>
          <p:cNvSpPr>
            <a:spLocks noGrp="1"/>
          </p:cNvSpPr>
          <p:nvPr>
            <p:ph type="dt" sz="half" idx="10"/>
          </p:nvPr>
        </p:nvSpPr>
        <p:spPr/>
        <p:txBody>
          <a:bodyPr/>
          <a:lstStyle/>
          <a:p>
            <a:pPr>
              <a:defRPr/>
            </a:pPr>
            <a:r>
              <a:rPr lang="en-GB"/>
              <a:t>18/03/2019</a:t>
            </a:r>
            <a:endParaRPr lang="en-US" dirty="0"/>
          </a:p>
        </p:txBody>
      </p:sp>
      <p:sp>
        <p:nvSpPr>
          <p:cNvPr id="5" name="Footer Placeholder 4">
            <a:extLst>
              <a:ext uri="{FF2B5EF4-FFF2-40B4-BE49-F238E27FC236}">
                <a16:creationId xmlns:a16="http://schemas.microsoft.com/office/drawing/2014/main" id="{5923B3CF-796B-4E41-B67F-49B8BB3F5C99}"/>
              </a:ext>
            </a:extLst>
          </p:cNvPr>
          <p:cNvSpPr>
            <a:spLocks noGrp="1"/>
          </p:cNvSpPr>
          <p:nvPr>
            <p:ph type="ftr" sz="quarter" idx="11"/>
          </p:nvPr>
        </p:nvSpPr>
        <p:spPr/>
        <p:txBody>
          <a:bodyPr/>
          <a:lstStyle/>
          <a:p>
            <a:pPr>
              <a:defRPr/>
            </a:pPr>
            <a:r>
              <a:rPr lang="en-US"/>
              <a:t>Agile Software Development</a:t>
            </a:r>
            <a:endParaRPr lang="en-US" dirty="0"/>
          </a:p>
        </p:txBody>
      </p:sp>
      <p:sp>
        <p:nvSpPr>
          <p:cNvPr id="6" name="Slide Number Placeholder 5">
            <a:extLst>
              <a:ext uri="{FF2B5EF4-FFF2-40B4-BE49-F238E27FC236}">
                <a16:creationId xmlns:a16="http://schemas.microsoft.com/office/drawing/2014/main" id="{D79B0791-AEBC-47F6-A65B-1325B49F4A11}"/>
              </a:ext>
            </a:extLst>
          </p:cNvPr>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graphicFrame>
        <p:nvGraphicFramePr>
          <p:cNvPr id="7" name="Diagram 6">
            <a:extLst>
              <a:ext uri="{FF2B5EF4-FFF2-40B4-BE49-F238E27FC236}">
                <a16:creationId xmlns:a16="http://schemas.microsoft.com/office/drawing/2014/main" id="{B9EC300C-6FB5-46D9-88A1-AD89984F5667}"/>
              </a:ext>
            </a:extLst>
          </p:cNvPr>
          <p:cNvGraphicFramePr/>
          <p:nvPr>
            <p:extLst>
              <p:ext uri="{D42A27DB-BD31-4B8C-83A1-F6EECF244321}">
                <p14:modId xmlns:p14="http://schemas.microsoft.com/office/powerpoint/2010/main" val="2481511772"/>
              </p:ext>
            </p:extLst>
          </p:nvPr>
        </p:nvGraphicFramePr>
        <p:xfrm>
          <a:off x="533400" y="753768"/>
          <a:ext cx="8077200"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3597898"/>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1714</TotalTime>
  <Words>2612</Words>
  <Application>Microsoft Office PowerPoint</Application>
  <PresentationFormat>On-screen Show (4:3)</PresentationFormat>
  <Paragraphs>332</Paragraphs>
  <Slides>40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Times New Roman</vt:lpstr>
      <vt:lpstr>Wingdings</vt:lpstr>
      <vt:lpstr>SE10 slides</vt:lpstr>
      <vt:lpstr>Chapter 3 – Agile Software Development</vt:lpstr>
      <vt:lpstr>Topics covered</vt:lpstr>
      <vt:lpstr>PowerPoint Presentation</vt:lpstr>
      <vt:lpstr>The Problem(s) with Software Development</vt:lpstr>
      <vt:lpstr>PowerPoint Presentation</vt:lpstr>
      <vt:lpstr>What to do? “Agile” is born</vt:lpstr>
      <vt:lpstr>Principles behind the Manifesto</vt:lpstr>
      <vt:lpstr>Principles behind the Manifesto</vt:lpstr>
      <vt:lpstr>Key Aspects of Agile Methodology</vt:lpstr>
      <vt:lpstr>The principles of agile methods </vt:lpstr>
      <vt:lpstr>PowerPoint Presentation</vt:lpstr>
      <vt:lpstr>Agile Implementations</vt:lpstr>
      <vt:lpstr>Theme, Epic, Story, Task</vt:lpstr>
      <vt:lpstr>Theme, Epic, Story, Task</vt:lpstr>
      <vt:lpstr>Stories – aka Product Backlog Item, Work Item</vt:lpstr>
      <vt:lpstr>User Stories</vt:lpstr>
      <vt:lpstr>Key Aspects of User Stories</vt:lpstr>
      <vt:lpstr>Story Walls</vt:lpstr>
      <vt:lpstr>Story Walls</vt:lpstr>
      <vt:lpstr>Epic</vt:lpstr>
      <vt:lpstr>Theme</vt:lpstr>
      <vt:lpstr>Tasks</vt:lpstr>
      <vt:lpstr>Theme, Epic, User Stories, Tasks</vt:lpstr>
      <vt:lpstr>Extreme programming</vt:lpstr>
      <vt:lpstr>The extreme programming release cycle </vt:lpstr>
      <vt:lpstr>Extreme programming practices (a) </vt:lpstr>
      <vt:lpstr>Extreme programming practices (b)</vt:lpstr>
      <vt:lpstr>Scrum</vt:lpstr>
      <vt:lpstr>Scrum terminology (a)</vt:lpstr>
      <vt:lpstr>Scrum terminology (b)</vt:lpstr>
      <vt:lpstr>Scrum sprint cycle</vt:lpstr>
      <vt:lpstr>The Scrum sprint cycle</vt:lpstr>
      <vt:lpstr>The Sprint cycle</vt:lpstr>
      <vt:lpstr>Teamwork in Scrum</vt:lpstr>
      <vt:lpstr>Scrum benefits</vt:lpstr>
      <vt:lpstr>Agile Stakeholders</vt:lpstr>
      <vt:lpstr>Distributed Scrum</vt:lpstr>
      <vt:lpstr>Scrum vs. Extreme Programming</vt:lpstr>
      <vt:lpstr>Agile project management</vt:lpstr>
      <vt:lpstr>Exercise</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Pravin Pawar</cp:lastModifiedBy>
  <cp:revision>58</cp:revision>
  <cp:lastPrinted>2019-03-18T06:26:28Z</cp:lastPrinted>
  <dcterms:created xsi:type="dcterms:W3CDTF">2010-01-06T20:28:26Z</dcterms:created>
  <dcterms:modified xsi:type="dcterms:W3CDTF">2019-03-18T06:26:54Z</dcterms:modified>
</cp:coreProperties>
</file>