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59"/>
  </p:notesMasterIdLst>
  <p:handoutMasterIdLst>
    <p:handoutMasterId r:id="rId60"/>
  </p:handoutMasterIdLst>
  <p:sldIdLst>
    <p:sldId id="256" r:id="rId2"/>
    <p:sldId id="276" r:id="rId3"/>
    <p:sldId id="277" r:id="rId4"/>
    <p:sldId id="278" r:id="rId5"/>
    <p:sldId id="280" r:id="rId6"/>
    <p:sldId id="320" r:id="rId7"/>
    <p:sldId id="321" r:id="rId8"/>
    <p:sldId id="262" r:id="rId9"/>
    <p:sldId id="257" r:id="rId10"/>
    <p:sldId id="258" r:id="rId11"/>
    <p:sldId id="405" r:id="rId12"/>
    <p:sldId id="378" r:id="rId13"/>
    <p:sldId id="379" r:id="rId14"/>
    <p:sldId id="380" r:id="rId15"/>
    <p:sldId id="351" r:id="rId16"/>
    <p:sldId id="281" r:id="rId17"/>
    <p:sldId id="282" r:id="rId18"/>
    <p:sldId id="283" r:id="rId19"/>
    <p:sldId id="287" r:id="rId20"/>
    <p:sldId id="259" r:id="rId21"/>
    <p:sldId id="288" r:id="rId22"/>
    <p:sldId id="260" r:id="rId23"/>
    <p:sldId id="311" r:id="rId24"/>
    <p:sldId id="261" r:id="rId25"/>
    <p:sldId id="353" r:id="rId26"/>
    <p:sldId id="302" r:id="rId27"/>
    <p:sldId id="269" r:id="rId28"/>
    <p:sldId id="382" r:id="rId29"/>
    <p:sldId id="303" r:id="rId30"/>
    <p:sldId id="335" r:id="rId31"/>
    <p:sldId id="336" r:id="rId32"/>
    <p:sldId id="345" r:id="rId33"/>
    <p:sldId id="383" r:id="rId34"/>
    <p:sldId id="346" r:id="rId35"/>
    <p:sldId id="395" r:id="rId36"/>
    <p:sldId id="407" r:id="rId37"/>
    <p:sldId id="358" r:id="rId38"/>
    <p:sldId id="365" r:id="rId39"/>
    <p:sldId id="366" r:id="rId40"/>
    <p:sldId id="374" r:id="rId41"/>
    <p:sldId id="375" r:id="rId42"/>
    <p:sldId id="388" r:id="rId43"/>
    <p:sldId id="389" r:id="rId44"/>
    <p:sldId id="390" r:id="rId45"/>
    <p:sldId id="391" r:id="rId46"/>
    <p:sldId id="356" r:id="rId47"/>
    <p:sldId id="295" r:id="rId48"/>
    <p:sldId id="297" r:id="rId49"/>
    <p:sldId id="355" r:id="rId50"/>
    <p:sldId id="274" r:id="rId51"/>
    <p:sldId id="350" r:id="rId52"/>
    <p:sldId id="275" r:id="rId53"/>
    <p:sldId id="401" r:id="rId54"/>
    <p:sldId id="402" r:id="rId55"/>
    <p:sldId id="403" r:id="rId56"/>
    <p:sldId id="404" r:id="rId57"/>
    <p:sldId id="406" r:id="rId58"/>
  </p:sldIdLst>
  <p:sldSz cx="9144000" cy="6858000" type="screen4x3"/>
  <p:notesSz cx="7315200" cy="96012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95" d="100"/>
          <a:sy n="95" d="100"/>
        </p:scale>
        <p:origin x="437" y="6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smtClean="0"/>
            </a:lvl1pPr>
          </a:lstStyle>
          <a:p>
            <a:pPr>
              <a:defRPr/>
            </a:pP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smtClean="0"/>
            </a:lvl1pPr>
          </a:lstStyle>
          <a:p>
            <a:pPr>
              <a:defRPr/>
            </a:pPr>
            <a:fld id="{F13E72A6-F1CE-9A44-92E1-BCD7317752E8}" type="datetime1">
              <a:rPr lang="en-US"/>
              <a:pPr>
                <a:defRPr/>
              </a:pPr>
              <a:t>4/1/2019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smtClean="0"/>
            </a:lvl1pPr>
          </a:lstStyle>
          <a:p>
            <a:pPr>
              <a:defRPr/>
            </a:pP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smtClean="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smtClean="0"/>
            </a:lvl1pPr>
          </a:lstStyle>
          <a:p>
            <a:pPr>
              <a:defRPr/>
            </a:pPr>
            <a:fld id="{EB352ED9-E653-9A47-B7A3-C5AB53D5C0B6}" type="datetime1">
              <a:rPr lang="en-US"/>
              <a:pPr>
                <a:defRPr/>
              </a:pPr>
              <a:t>4/1/2019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smtClean="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416E5B3-E147-4323-9BA9-EE5553B7910F}" type="datetime1">
              <a:rPr lang="en-US" smtClean="0"/>
              <a:t>4/1/2019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94AB5149-2D8C-4AAA-BA23-30FC43C91047}" type="datetime1">
              <a:rPr lang="en-US" smtClean="0"/>
              <a:t>4/1/2019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7D908AF9-19B8-44CC-BBFA-A8BC7BA9DA86}" type="datetime1">
              <a:rPr lang="en-US" smtClean="0"/>
              <a:t>4/1/2019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4818F06-036E-4D71-B4F9-4C90CFAE8AEC}" type="datetime1">
              <a:rPr lang="en-US" smtClean="0"/>
              <a:t>4/1/2019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74B6DA84-21A5-45C4-9085-B9563A886C89}" type="datetime1">
              <a:rPr lang="en-US" smtClean="0"/>
              <a:t>4/1/2019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FE6A453E-BAB2-45FD-B446-3700E8CBB947}" type="datetime1">
              <a:rPr lang="en-US" smtClean="0"/>
              <a:t>4/1/2019</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C9EBD977-8298-4E54-94B7-1FD7969CA63E}" type="datetime1">
              <a:rPr lang="en-US" smtClean="0"/>
              <a:t>4/1/2019</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77E446A-DF0D-4BD7-BEA4-27E6855CBA8E}" type="datetime1">
              <a:rPr lang="en-US" smtClean="0"/>
              <a:t>4/1/2019</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9AA3CAE-627C-4D1E-A5DD-79A87E1B7A76}" type="datetime1">
              <a:rPr lang="en-US" smtClean="0"/>
              <a:t>4/1/2019</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6B18F043-26A9-4DD5-A12C-63C3E223335A}" type="datetime1">
              <a:rPr lang="en-US" smtClean="0"/>
              <a:t>4/1/2019</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D09D9BCC-F2E2-4193-A7BB-8579B0CCB0BC}" type="datetime1">
              <a:rPr lang="en-US" smtClean="0"/>
              <a:t>4/1/2019</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93769E5-EA34-4DE5-A0E2-BB0EFD90B0AB}" type="datetime1">
              <a:rPr lang="en-US" smtClean="0"/>
              <a:t>4/1/2019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ft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a:xfrm>
            <a:off x="179512" y="3861048"/>
            <a:ext cx="8352928" cy="1752600"/>
          </a:xfrm>
        </p:spPr>
        <p:txBody>
          <a:bodyPr/>
          <a:lstStyle/>
          <a:p>
            <a:pPr fontAlgn="auto">
              <a:spcAft>
                <a:spcPts val="0"/>
              </a:spcAft>
              <a:defRPr/>
            </a:pPr>
            <a:r>
              <a:rPr lang="en-US" sz="1800" dirty="0">
                <a:ea typeface="+mn-ea"/>
                <a:cs typeface="+mn-cs"/>
              </a:rPr>
              <a:t>Some of the slides are taken from: Prof. Gregor V. </a:t>
            </a:r>
            <a:r>
              <a:rPr lang="en-US" sz="1800" dirty="0" err="1">
                <a:ea typeface="+mn-ea"/>
                <a:cs typeface="+mn-cs"/>
              </a:rPr>
              <a:t>Bochmann’s</a:t>
            </a:r>
            <a:r>
              <a:rPr lang="en-US" sz="1800" dirty="0">
                <a:ea typeface="+mn-ea"/>
                <a:cs typeface="+mn-cs"/>
              </a:rPr>
              <a:t> Software Requirements Analysis Course https://www.site.uottawa.ca/~bochmann/SEG3101/</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dirty="0"/>
          </a:p>
        </p:txBody>
      </p:sp>
      <p:sp>
        <p:nvSpPr>
          <p:cNvPr id="2" name="Date Placeholder 1"/>
          <p:cNvSpPr>
            <a:spLocks noGrp="1"/>
          </p:cNvSpPr>
          <p:nvPr>
            <p:ph type="dt" sz="half" idx="10"/>
          </p:nvPr>
        </p:nvSpPr>
        <p:spPr/>
        <p:txBody>
          <a:bodyPr/>
          <a:lstStyle/>
          <a:p>
            <a:pPr>
              <a:defRPr/>
            </a:pPr>
            <a:fld id="{BB23987A-C150-405F-A2EF-4288675C33AF}" type="datetime1">
              <a:rPr lang="en-US" smtClean="0"/>
              <a:t>4/1/2019</a:t>
            </a:fld>
            <a:endParaRPr lang="en-US" dirty="0"/>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fld id="{9F8E3AEC-21A6-4EC6-BCD4-5C08FF70F7E1}" type="datetime1">
              <a:rPr lang="en-US" smtClean="0"/>
              <a:t>4/1/2019</a:t>
            </a:fld>
            <a:endParaRPr lang="en-US"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User requirements vs. System requirements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fld id="{0E8814A8-AB7D-4854-879D-ECE94AC17DA1}" type="datetime1">
              <a:rPr lang="en-US" smtClean="0"/>
              <a:t>4/1/2019</a:t>
            </a:fld>
            <a:endParaRPr lang="en-US" dirty="0"/>
          </a:p>
        </p:txBody>
      </p:sp>
      <p:pic>
        <p:nvPicPr>
          <p:cNvPr id="3" name="Picture 2">
            <a:extLst>
              <a:ext uri="{FF2B5EF4-FFF2-40B4-BE49-F238E27FC236}">
                <a16:creationId xmlns:a16="http://schemas.microsoft.com/office/drawing/2014/main" id="{B97C1BB6-2353-4F6D-A805-F230F83B303C}"/>
              </a:ext>
            </a:extLst>
          </p:cNvPr>
          <p:cNvPicPr>
            <a:picLocks noChangeAspect="1"/>
          </p:cNvPicPr>
          <p:nvPr/>
        </p:nvPicPr>
        <p:blipFill>
          <a:blip r:embed="rId2"/>
          <a:stretch>
            <a:fillRect/>
          </a:stretch>
        </p:blipFill>
        <p:spPr>
          <a:xfrm>
            <a:off x="457200" y="1844824"/>
            <a:ext cx="8028384" cy="4025629"/>
          </a:xfrm>
          <a:prstGeom prst="rect">
            <a:avLst/>
          </a:prstGeom>
        </p:spPr>
      </p:pic>
    </p:spTree>
    <p:extLst>
      <p:ext uri="{BB962C8B-B14F-4D97-AF65-F5344CB8AC3E}">
        <p14:creationId xmlns:p14="http://schemas.microsoft.com/office/powerpoint/2010/main" val="4141098716"/>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fld id="{A38E1B7F-B335-4E5C-BDF2-802D8D7972BB}" type="datetime1">
              <a:rPr lang="en-US" smtClean="0"/>
              <a:t>4/1/2019</a:t>
            </a:fld>
            <a:endParaRPr lang="en-US" dirty="0"/>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6" name="Date Placeholder 5"/>
          <p:cNvSpPr>
            <a:spLocks noGrp="1"/>
          </p:cNvSpPr>
          <p:nvPr>
            <p:ph type="dt" sz="half" idx="10"/>
          </p:nvPr>
        </p:nvSpPr>
        <p:spPr/>
        <p:txBody>
          <a:bodyPr/>
          <a:lstStyle/>
          <a:p>
            <a:pPr>
              <a:defRPr/>
            </a:pPr>
            <a:fld id="{07E2788D-AB14-4EFA-9FD2-C024353CE289}" type="datetime1">
              <a:rPr lang="en-US" smtClean="0"/>
              <a:t>4/1/2019</a:t>
            </a:fld>
            <a:endParaRPr lang="en-US" dirty="0"/>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A medical ethics manager </a:t>
            </a:r>
          </a:p>
          <a:p>
            <a:pPr lvl="1"/>
            <a:r>
              <a:rPr lang="en-US" dirty="0"/>
              <a:t>Ensure that the system meets current ethical guidelines for patient care.</a:t>
            </a:r>
            <a:endParaRPr lang="en-GB" dirty="0"/>
          </a:p>
          <a:p>
            <a:r>
              <a:rPr lang="en-US" dirty="0"/>
              <a:t>Health care managers</a:t>
            </a:r>
            <a:r>
              <a:rPr lang="en-US" i="1" dirty="0"/>
              <a:t> </a:t>
            </a:r>
          </a:p>
          <a:p>
            <a:pPr lvl="1"/>
            <a:r>
              <a:rPr lang="en-US" i="1" dirty="0"/>
              <a:t>O</a:t>
            </a:r>
            <a:r>
              <a:rPr lang="en-US" dirty="0"/>
              <a:t>btain management information from the system.</a:t>
            </a:r>
            <a:endParaRPr lang="en-GB" dirty="0"/>
          </a:p>
          <a:p>
            <a:r>
              <a:rPr lang="en-US" dirty="0"/>
              <a:t>Medical records staff</a:t>
            </a:r>
            <a:r>
              <a:rPr lang="en-US" i="1" dirty="0"/>
              <a:t> </a:t>
            </a:r>
          </a:p>
          <a:p>
            <a:pPr lvl="1"/>
            <a:r>
              <a:rPr lang="en-US" dirty="0"/>
              <a:t>Responsible for ensuring that system information can be maintained and preserved, and that record keeping procedures have been properly implemented.</a:t>
            </a:r>
            <a:endParaRPr lang="en-GB" dirty="0"/>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6" name="Date Placeholder 5"/>
          <p:cNvSpPr>
            <a:spLocks noGrp="1"/>
          </p:cNvSpPr>
          <p:nvPr>
            <p:ph type="dt" sz="half" idx="10"/>
          </p:nvPr>
        </p:nvSpPr>
        <p:spPr/>
        <p:txBody>
          <a:bodyPr/>
          <a:lstStyle/>
          <a:p>
            <a:pPr>
              <a:defRPr/>
            </a:pPr>
            <a:fld id="{0AFCEAA4-FE8D-4AF6-8FB7-1632E1D9705F}" type="datetime1">
              <a:rPr lang="en-US" smtClean="0"/>
              <a:t>4/1/2019</a:t>
            </a:fld>
            <a:endParaRPr lang="en-US" dirty="0"/>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3" name="Date Placeholder 2"/>
          <p:cNvSpPr>
            <a:spLocks noGrp="1"/>
          </p:cNvSpPr>
          <p:nvPr>
            <p:ph type="dt" sz="half" idx="10"/>
          </p:nvPr>
        </p:nvSpPr>
        <p:spPr/>
        <p:txBody>
          <a:bodyPr/>
          <a:lstStyle/>
          <a:p>
            <a:pPr>
              <a:defRPr/>
            </a:pPr>
            <a:fld id="{DF641E79-F617-4E16-A3F6-CC4AAC48EF4E}" type="datetime1">
              <a:rPr lang="en-US" smtClean="0"/>
              <a:t>4/1/2019</a:t>
            </a:fld>
            <a:endParaRPr lang="en-US" dirty="0"/>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321495" y="1484784"/>
            <a:ext cx="8587680" cy="4525963"/>
          </a:xfrm>
        </p:spPr>
        <p:txBody>
          <a:bodyPr/>
          <a:lstStyle/>
          <a:p>
            <a:pPr>
              <a:lnSpc>
                <a:spcPct val="90000"/>
              </a:lnSpc>
            </a:pPr>
            <a:r>
              <a:rPr lang="en-GB" sz="2000" dirty="0"/>
              <a:t>Functional requirements</a:t>
            </a:r>
          </a:p>
          <a:p>
            <a:pPr lvl="1">
              <a:lnSpc>
                <a:spcPct val="90000"/>
              </a:lnSpc>
            </a:pPr>
            <a:r>
              <a:rPr lang="en-GB" sz="1800" dirty="0"/>
              <a:t>Statements of services the system should provide, how the system should react to particular inputs and how the system should behave in particular situations.</a:t>
            </a:r>
          </a:p>
          <a:p>
            <a:pPr lvl="1">
              <a:lnSpc>
                <a:spcPct val="90000"/>
              </a:lnSpc>
            </a:pPr>
            <a:r>
              <a:rPr lang="en-GB" sz="1800" dirty="0"/>
              <a:t>May state what the system should not do.</a:t>
            </a:r>
          </a:p>
          <a:p>
            <a:pPr>
              <a:lnSpc>
                <a:spcPct val="90000"/>
              </a:lnSpc>
            </a:pPr>
            <a:r>
              <a:rPr lang="en-GB" sz="2000" dirty="0"/>
              <a:t>Non-functional requirements</a:t>
            </a:r>
          </a:p>
          <a:p>
            <a:pPr lvl="1">
              <a:lnSpc>
                <a:spcPct val="90000"/>
              </a:lnSpc>
            </a:pPr>
            <a:r>
              <a:rPr lang="en-GB" sz="1800" dirty="0"/>
              <a:t>Constraints on the services or functions offered by the system such as timing constraints, constraints on the development process, standards, etc.</a:t>
            </a:r>
          </a:p>
          <a:p>
            <a:pPr lvl="1">
              <a:lnSpc>
                <a:spcPct val="90000"/>
              </a:lnSpc>
            </a:pPr>
            <a:r>
              <a:rPr lang="en-GB" sz="1800" dirty="0"/>
              <a:t>Often apply to the system as a whole rather than individual features or services.</a:t>
            </a:r>
          </a:p>
          <a:p>
            <a:pPr>
              <a:lnSpc>
                <a:spcPct val="90000"/>
              </a:lnSpc>
            </a:pPr>
            <a:r>
              <a:rPr lang="en-GB" sz="2000" dirty="0"/>
              <a:t>Domain requirements</a:t>
            </a:r>
          </a:p>
          <a:p>
            <a:pPr lvl="1">
              <a:lnSpc>
                <a:spcPct val="90000"/>
              </a:lnSpc>
            </a:pPr>
            <a:r>
              <a:rPr lang="en-US" sz="1800" dirty="0"/>
              <a:t>Domain reflects the environment in which the system operates so.</a:t>
            </a:r>
            <a:endParaRPr lang="en-GB" sz="1800" dirty="0"/>
          </a:p>
          <a:p>
            <a:pPr lvl="1">
              <a:lnSpc>
                <a:spcPct val="90000"/>
              </a:lnSpc>
            </a:pPr>
            <a:r>
              <a:rPr lang="en-GB" sz="1800" dirty="0"/>
              <a:t>Constraints on the system from the domain of operation.</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dirty="0"/>
          </a:p>
        </p:txBody>
      </p:sp>
      <p:sp>
        <p:nvSpPr>
          <p:cNvPr id="2" name="Date Placeholder 1"/>
          <p:cNvSpPr>
            <a:spLocks noGrp="1"/>
          </p:cNvSpPr>
          <p:nvPr>
            <p:ph type="dt" sz="half" idx="10"/>
          </p:nvPr>
        </p:nvSpPr>
        <p:spPr/>
        <p:txBody>
          <a:bodyPr/>
          <a:lstStyle/>
          <a:p>
            <a:pPr>
              <a:defRPr/>
            </a:pPr>
            <a:fld id="{2458F2B5-7A1C-454C-AF4C-B3D1DD3D4A62}" type="datetime1">
              <a:rPr lang="en-US" smtClean="0"/>
              <a:t>4/1/2019</a:t>
            </a:fld>
            <a:endParaRPr lang="en-US" dirty="0"/>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fld id="{A19F1723-E18F-4BEF-B6B5-6AC5F1D7B7CE}" type="datetime1">
              <a:rPr lang="en-US" smtClean="0"/>
              <a:t>4/1/2019</a:t>
            </a:fld>
            <a:endParaRPr lang="en-US" dirty="0"/>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examples of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fld id="{343AE8F7-5F11-41FA-A85D-721CC788C045}" type="datetime1">
              <a:rPr lang="en-US" smtClean="0"/>
              <a:t>4/1/2019</a:t>
            </a:fld>
            <a:endParaRPr lang="en-US" dirty="0"/>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fld id="{4FC71BDC-C4F7-4B0D-9851-C8BCA80CF93E}" type="datetime1">
              <a:rPr lang="en-US" smtClean="0"/>
              <a:t>4/1/2019</a:t>
            </a:fld>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Introduction to requirements analysis</a:t>
            </a:r>
          </a:p>
          <a:p>
            <a:r>
              <a:rPr lang="en-US" dirty="0"/>
              <a:t>Functional and non-functional requirements</a:t>
            </a:r>
            <a:endParaRPr lang="en-GB" dirty="0"/>
          </a:p>
          <a:p>
            <a:r>
              <a:rPr lang="en-US" dirty="0"/>
              <a:t>Requirements engineering processes</a:t>
            </a:r>
          </a:p>
          <a:p>
            <a:r>
              <a:rPr lang="en-US" dirty="0"/>
              <a:t>IEEE 830 – 1998 SRS</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fld id="{E92E8CB9-B34B-40BC-854B-2FCEC497A1EF}" type="datetime1">
              <a:rPr lang="en-US" smtClean="0"/>
              <a:t>4/1/2019</a:t>
            </a:fld>
            <a:endParaRPr lang="en-US" dirty="0"/>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fld id="{E7E893E7-34A1-42CF-A6C0-E5C78EC6A16D}" type="datetime1">
              <a:rPr lang="en-US" smtClean="0"/>
              <a:t>4/1/2019</a:t>
            </a:fld>
            <a:endParaRPr lang="en-US" dirty="0"/>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dirty="0"/>
              <a:t>Product requirements</a:t>
            </a:r>
          </a:p>
          <a:p>
            <a:pPr lvl="1"/>
            <a:r>
              <a:rPr lang="en-GB" sz="2000" dirty="0"/>
              <a:t>Requirements which specify that the delivered product must behave in a particular way e.g. execution speed, reliability, etc.</a:t>
            </a:r>
          </a:p>
          <a:p>
            <a:r>
              <a:rPr lang="en-GB" sz="2400" dirty="0"/>
              <a:t>Organisational requirements</a:t>
            </a:r>
          </a:p>
          <a:p>
            <a:pPr lvl="1"/>
            <a:r>
              <a:rPr lang="en-GB" sz="2000" dirty="0"/>
              <a:t>Requirements which are a consequence of organisational policies and procedures e.g. process standards used, implementation requirements, etc.</a:t>
            </a:r>
          </a:p>
          <a:p>
            <a:r>
              <a:rPr lang="en-GB" sz="2400" dirty="0"/>
              <a:t>External requirements</a:t>
            </a:r>
          </a:p>
          <a:p>
            <a:pPr lvl="1"/>
            <a:r>
              <a:rPr lang="en-GB" sz="2000" dirty="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2" name="Date Placeholder 1"/>
          <p:cNvSpPr>
            <a:spLocks noGrp="1"/>
          </p:cNvSpPr>
          <p:nvPr>
            <p:ph type="dt" sz="half" idx="10"/>
          </p:nvPr>
        </p:nvSpPr>
        <p:spPr/>
        <p:txBody>
          <a:bodyPr/>
          <a:lstStyle/>
          <a:p>
            <a:pPr>
              <a:defRPr/>
            </a:pPr>
            <a:fld id="{911E70F6-B1BE-4ECD-ADA6-DE9E2D657FBF}" type="datetime1">
              <a:rPr lang="en-US" smtClean="0"/>
              <a:t>4/1/2019</a:t>
            </a:fld>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010166857"/>
              </p:ext>
            </p:extLst>
          </p:nvPr>
        </p:nvGraphicFramePr>
        <p:xfrm>
          <a:off x="968632" y="1634975"/>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fld id="{59D81A63-3DF6-42AC-9DAF-340B894A6849}" type="datetime1">
              <a:rPr lang="en-US" smtClean="0"/>
              <a:t>4/1/2019</a:t>
            </a:fld>
            <a:endParaRPr lang="en-US" dirty="0"/>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fld id="{7C8AA781-4D55-43F6-9400-1B5B6CC85446}" type="datetime1">
              <a:rPr lang="en-US" smtClean="0"/>
              <a:t>4/1/2019</a:t>
            </a:fld>
            <a:endParaRPr lang="en-US" dirty="0"/>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fld id="{2B9B2E5C-CEBB-4D85-BDCD-3D8B27667FB1}" type="datetime1">
              <a:rPr lang="en-US" smtClean="0"/>
              <a:t>4/1/2019</a:t>
            </a:fld>
            <a:endParaRPr lang="en-US" dirty="0"/>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3" name="Date Placeholder 2"/>
          <p:cNvSpPr>
            <a:spLocks noGrp="1"/>
          </p:cNvSpPr>
          <p:nvPr>
            <p:ph type="dt" sz="half" idx="10"/>
          </p:nvPr>
        </p:nvSpPr>
        <p:spPr/>
        <p:txBody>
          <a:bodyPr/>
          <a:lstStyle/>
          <a:p>
            <a:pPr>
              <a:defRPr/>
            </a:pPr>
            <a:fld id="{2EC8BBED-EE59-4D06-AD65-0F75E468FCDB}" type="datetime1">
              <a:rPr lang="en-US" smtClean="0"/>
              <a:t>4/1/2019</a:t>
            </a:fld>
            <a:endParaRPr lang="en-US" dirty="0"/>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fld id="{13FEFBCB-3EEF-4005-B302-2FEA2968CD76}" type="datetime1">
              <a:rPr lang="en-US" smtClean="0"/>
              <a:t>4/1/2019</a:t>
            </a:fld>
            <a:endParaRPr lang="en-US" dirty="0"/>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pic>
        <p:nvPicPr>
          <p:cNvPr id="4" name="Picture 3" descr="4.12 ReqEngSpiral.eps"/>
          <p:cNvPicPr>
            <a:picLocks noChangeAspect="1"/>
          </p:cNvPicPr>
          <p:nvPr/>
        </p:nvPicPr>
        <p:blipFill>
          <a:blip r:embed="rId2"/>
          <a:stretch>
            <a:fillRect/>
          </a:stretch>
        </p:blipFill>
        <p:spPr>
          <a:xfrm>
            <a:off x="1816667" y="1628800"/>
            <a:ext cx="5510667" cy="4756150"/>
          </a:xfrm>
          <a:prstGeom prst="rect">
            <a:avLst/>
          </a:prstGeom>
        </p:spPr>
      </p:pic>
      <p:sp>
        <p:nvSpPr>
          <p:cNvPr id="2" name="Date Placeholder 1"/>
          <p:cNvSpPr>
            <a:spLocks noGrp="1"/>
          </p:cNvSpPr>
          <p:nvPr>
            <p:ph type="dt" sz="half" idx="10"/>
          </p:nvPr>
        </p:nvSpPr>
        <p:spPr/>
        <p:txBody>
          <a:bodyPr/>
          <a:lstStyle/>
          <a:p>
            <a:pPr>
              <a:defRPr/>
            </a:pPr>
            <a:fld id="{B2123713-AFAF-4EF9-9B7C-DBDBE1D9F167}" type="datetime1">
              <a:rPr lang="en-US" smtClean="0"/>
              <a:t>4/1/2019</a:t>
            </a:fld>
            <a:endParaRPr lang="en-US" dirty="0"/>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3" name="Date Placeholder 2"/>
          <p:cNvSpPr>
            <a:spLocks noGrp="1"/>
          </p:cNvSpPr>
          <p:nvPr>
            <p:ph type="dt" sz="half" idx="10"/>
          </p:nvPr>
        </p:nvSpPr>
        <p:spPr/>
        <p:txBody>
          <a:bodyPr/>
          <a:lstStyle/>
          <a:p>
            <a:pPr>
              <a:defRPr/>
            </a:pPr>
            <a:fld id="{424EC9CB-B1E9-4027-952B-695C6DB09976}" type="datetime1">
              <a:rPr lang="en-US" smtClean="0"/>
              <a:t>4/1/2019</a:t>
            </a:fld>
            <a:endParaRPr lang="en-US" dirty="0"/>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2" name="Date Placeholder 1"/>
          <p:cNvSpPr>
            <a:spLocks noGrp="1"/>
          </p:cNvSpPr>
          <p:nvPr>
            <p:ph type="dt" sz="half" idx="10"/>
          </p:nvPr>
        </p:nvSpPr>
        <p:spPr/>
        <p:txBody>
          <a:bodyPr/>
          <a:lstStyle/>
          <a:p>
            <a:pPr>
              <a:defRPr/>
            </a:pPr>
            <a:fld id="{7577624E-8283-4FFE-ADC2-A68EF1F0FA37}" type="datetime1">
              <a:rPr lang="en-US" smtClean="0"/>
              <a:t>4/1/2019</a:t>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 customer requires from a system and the constraints under which it operates and is developed.</a:t>
            </a:r>
          </a:p>
          <a:p>
            <a:r>
              <a:rPr lang="en-GB" dirty="0"/>
              <a:t>The system requirements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fld id="{86ADF08A-4494-4851-B72A-ECFB3B844C58}" type="datetime1">
              <a:rPr lang="en-US" smtClean="0"/>
              <a:t>4/1/2019</a:t>
            </a:fld>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fld id="{17F6BF50-ADEF-4165-B3B1-C6F8863CB4FA}" type="datetime1">
              <a:rPr lang="en-US" smtClean="0"/>
              <a:t>4/1/2019</a:t>
            </a:fld>
            <a:endParaRPr lang="en-US" dirty="0"/>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dirty="0"/>
          </a:p>
        </p:txBody>
      </p:sp>
      <p:sp>
        <p:nvSpPr>
          <p:cNvPr id="6" name="Date Placeholder 5"/>
          <p:cNvSpPr>
            <a:spLocks noGrp="1"/>
          </p:cNvSpPr>
          <p:nvPr>
            <p:ph type="dt" sz="half" idx="10"/>
          </p:nvPr>
        </p:nvSpPr>
        <p:spPr/>
        <p:txBody>
          <a:bodyPr/>
          <a:lstStyle/>
          <a:p>
            <a:pPr>
              <a:defRPr/>
            </a:pPr>
            <a:fld id="{B416AF93-8380-4CD4-86C5-0C8CFE2DD5FE}" type="datetime1">
              <a:rPr lang="en-US" smtClean="0"/>
              <a:t>4/1/2019</a:t>
            </a:fld>
            <a:endParaRPr lang="en-US" dirty="0"/>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user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fld id="{A4C24673-1C05-46A5-968F-B35D0DF90CE3}" type="datetime1">
              <a:rPr lang="en-US" smtClean="0"/>
              <a:t>4/1/2019</a:t>
            </a:fld>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fld id="{CF874CD7-0AA6-496F-87B1-F53F3505E292}" type="datetime1">
              <a:rPr lang="en-US" smtClean="0"/>
              <a:t>4/1/2019</a:t>
            </a:fld>
            <a:endParaRPr lang="en-US" dirty="0"/>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2" name="Date Placeholder 1"/>
          <p:cNvSpPr>
            <a:spLocks noGrp="1"/>
          </p:cNvSpPr>
          <p:nvPr>
            <p:ph type="dt" sz="half" idx="10"/>
          </p:nvPr>
        </p:nvSpPr>
        <p:spPr/>
        <p:txBody>
          <a:bodyPr/>
          <a:lstStyle/>
          <a:p>
            <a:pPr>
              <a:defRPr/>
            </a:pPr>
            <a:fld id="{FD1F596B-4D37-4802-8099-0DC34A9D3E0B}" type="datetime1">
              <a:rPr lang="en-US" smtClean="0"/>
              <a:t>4/1/2019</a:t>
            </a:fld>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fld id="{CCB84E34-FD34-46EC-9F99-CA8030C3E22C}" type="datetime1">
              <a:rPr lang="en-US" smtClean="0"/>
              <a:t>4/1/2019</a:t>
            </a:fld>
            <a:endParaRPr lang="en-US" dirty="0"/>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Scenario</a:t>
            </a:r>
          </a:p>
        </p:txBody>
      </p:sp>
      <p:sp>
        <p:nvSpPr>
          <p:cNvPr id="3" name="Content Placeholder 2"/>
          <p:cNvSpPr>
            <a:spLocks noGrp="1"/>
          </p:cNvSpPr>
          <p:nvPr>
            <p:ph idx="1"/>
          </p:nvPr>
        </p:nvSpPr>
        <p:spPr/>
        <p:txBody>
          <a:bodyPr/>
          <a:lstStyle/>
          <a:p>
            <a:r>
              <a:rPr lang="en-US" dirty="0"/>
              <a:t>Scenario: ATM banking for the week.</a:t>
            </a:r>
          </a:p>
          <a:p>
            <a:pPr lvl="1"/>
            <a:r>
              <a:rPr lang="en-US" dirty="0"/>
              <a:t>Sally Jones places her bank card into the ATM.</a:t>
            </a:r>
          </a:p>
          <a:p>
            <a:pPr lvl="1"/>
            <a:r>
              <a:rPr lang="en-US" dirty="0"/>
              <a:t>Sally successfully logs into the ATM using her personal identification number.</a:t>
            </a:r>
          </a:p>
          <a:p>
            <a:pPr lvl="1"/>
            <a:r>
              <a:rPr lang="en-US" dirty="0"/>
              <a:t>Sally deposits her weekly paycheck of $350 into her savings account.</a:t>
            </a:r>
          </a:p>
          <a:p>
            <a:pPr lvl="1"/>
            <a:r>
              <a:rPr lang="en-US" dirty="0"/>
              <a:t>Sally pays her phone bill of $75, her electric bill of $145, her cable bill of $55, and her water bill of $85 from her savings account.</a:t>
            </a:r>
          </a:p>
          <a:p>
            <a:pPr lvl="1"/>
            <a:r>
              <a:rPr lang="en-US" dirty="0"/>
              <a:t>Sally attempts to withdraw $100 from her savings account for the weekend but discovers that she has insufficient funds.</a:t>
            </a:r>
          </a:p>
          <a:p>
            <a:pPr lvl="1"/>
            <a:r>
              <a:rPr lang="en-US" dirty="0"/>
              <a:t>Sally withdraws $40 and gets her card back.</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fld id="{CCB84E34-FD34-46EC-9F99-CA8030C3E22C}" type="datetime1">
              <a:rPr lang="en-US" smtClean="0"/>
              <a:t>4/1/2019</a:t>
            </a:fld>
            <a:endParaRPr lang="en-US" dirty="0"/>
          </a:p>
        </p:txBody>
      </p:sp>
    </p:spTree>
    <p:extLst>
      <p:ext uri="{BB962C8B-B14F-4D97-AF65-F5344CB8AC3E}">
        <p14:creationId xmlns:p14="http://schemas.microsoft.com/office/powerpoint/2010/main" val="35004516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fld id="{3724F9C1-5ED7-4A6A-94A7-71F023E9589E}" type="datetime1">
              <a:rPr lang="en-US" smtClean="0"/>
              <a:t>4/1/2019</a:t>
            </a:fld>
            <a:endParaRPr lang="en-US" dirty="0"/>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down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
        <p:nvSpPr>
          <p:cNvPr id="6" name="Date Placeholder 5"/>
          <p:cNvSpPr>
            <a:spLocks noGrp="1"/>
          </p:cNvSpPr>
          <p:nvPr>
            <p:ph type="dt" sz="half" idx="10"/>
          </p:nvPr>
        </p:nvSpPr>
        <p:spPr/>
        <p:txBody>
          <a:bodyPr/>
          <a:lstStyle/>
          <a:p>
            <a:pPr>
              <a:defRPr/>
            </a:pPr>
            <a:fld id="{A42BA3F9-033D-4C82-B249-F419380CAF26}" type="datetime1">
              <a:rPr lang="en-US" smtClean="0"/>
              <a:t>4/1/2019</a:t>
            </a:fld>
            <a:endParaRPr lang="en-US" dirty="0"/>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30737683"/>
              </p:ext>
            </p:extLst>
          </p:nvPr>
        </p:nvGraphicFramePr>
        <p:xfrm>
          <a:off x="685800" y="1595479"/>
          <a:ext cx="7924800" cy="3823308"/>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 (e.g. use case specification)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fld id="{D959B312-FD7B-4595-85AE-2F2625C64773}" type="datetime1">
              <a:rPr lang="en-US" smtClean="0"/>
              <a:t>4/1/2019</a:t>
            </a:fld>
            <a:endParaRPr lang="en-US" dirty="0"/>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t>It may range from a high-level abstract statement of a service or of a system constraint to a detailed mathematical functional specification.</a:t>
            </a:r>
          </a:p>
          <a:p>
            <a:pPr>
              <a:lnSpc>
                <a:spcPct val="90000"/>
              </a:lnSpc>
            </a:pPr>
            <a:r>
              <a:rPr lang="en-GB" dirty="0"/>
              <a:t>Requirements may serve a dual function</a:t>
            </a:r>
          </a:p>
          <a:p>
            <a:pPr lvl="1">
              <a:lnSpc>
                <a:spcPct val="90000"/>
              </a:lnSpc>
            </a:pPr>
            <a:r>
              <a:rPr lang="en-GB" dirty="0"/>
              <a:t>May be the basis for a bid for a contract.</a:t>
            </a:r>
          </a:p>
          <a:p>
            <a:pPr lvl="1">
              <a:lnSpc>
                <a:spcPct val="90000"/>
              </a:lnSpc>
            </a:pPr>
            <a:r>
              <a:rPr lang="en-GB" dirty="0"/>
              <a:t>May be the basis for the contract itself.</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fld id="{B26CBE43-5D17-4DF9-889B-2D94B198F51F}" type="datetime1">
              <a:rPr lang="en-US" smtClean="0"/>
              <a:t>4/1/2019</a:t>
            </a:fld>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45"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fld id="{08CF8034-214B-4B5D-A812-D208F95BC2C7}" type="datetime1">
              <a:rPr lang="en-US" smtClean="0"/>
              <a:t>4/1/2019</a:t>
            </a:fld>
            <a:endParaRPr lang="en-US" dirty="0"/>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17"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fld id="{835E52BE-E50C-4017-B890-64B7A5444495}" type="datetime1">
              <a:rPr lang="en-US" smtClean="0"/>
              <a:t>4/1/2019</a:t>
            </a:fld>
            <a:endParaRPr lang="en-US" dirty="0"/>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a:t>
            </a:r>
          </a:p>
          <a:p>
            <a:r>
              <a:rPr lang="en-GB" dirty="0"/>
              <a:t>UML 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fld id="{E984100D-7A86-4AE3-B8A4-1CE88DE6E17B}" type="datetime1">
              <a:rPr lang="en-US" smtClean="0"/>
              <a:t>4/1/2019</a:t>
            </a:fld>
            <a:endParaRPr lang="en-US" dirty="0"/>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fld id="{37ABA656-90B2-4F70-953C-087063D4C862}" type="datetime1">
              <a:rPr lang="en-US" smtClean="0"/>
              <a:t>4/1/2019</a:t>
            </a:fld>
            <a:endParaRPr lang="en-US" dirty="0"/>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
        <p:nvSpPr>
          <p:cNvPr id="2" name="Date Placeholder 1"/>
          <p:cNvSpPr>
            <a:spLocks noGrp="1"/>
          </p:cNvSpPr>
          <p:nvPr>
            <p:ph type="dt" sz="half" idx="10"/>
          </p:nvPr>
        </p:nvSpPr>
        <p:spPr/>
        <p:txBody>
          <a:bodyPr/>
          <a:lstStyle/>
          <a:p>
            <a:pPr>
              <a:defRPr/>
            </a:pPr>
            <a:fld id="{B16626C4-9444-4081-86DB-CEFE51F91FC7}" type="datetime1">
              <a:rPr lang="en-US" smtClean="0"/>
              <a:t>4/1/2019</a:t>
            </a:fld>
            <a:endParaRPr lang="en-US" dirty="0"/>
          </a:p>
        </p:txBody>
      </p:sp>
    </p:spTree>
    <p:extLst>
      <p:ext uri="{BB962C8B-B14F-4D97-AF65-F5344CB8AC3E}">
        <p14:creationId xmlns:p14="http://schemas.microsoft.com/office/powerpoint/2010/main" val="360449160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fld id="{CEB4C6E5-A0BD-4B80-985D-0A6D8C6577C4}" type="datetime1">
              <a:rPr lang="en-US" smtClean="0"/>
              <a:t>4/1/2019</a:t>
            </a:fld>
            <a:endParaRPr lang="en-US" dirty="0"/>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3" name="Date Placeholder 2"/>
          <p:cNvSpPr>
            <a:spLocks noGrp="1"/>
          </p:cNvSpPr>
          <p:nvPr>
            <p:ph type="dt" sz="half" idx="10"/>
          </p:nvPr>
        </p:nvSpPr>
        <p:spPr/>
        <p:txBody>
          <a:bodyPr/>
          <a:lstStyle/>
          <a:p>
            <a:pPr>
              <a:defRPr/>
            </a:pPr>
            <a:fld id="{15CA8CE8-A8EC-422B-B07F-4000B15CDD5D}" type="datetime1">
              <a:rPr lang="en-US" smtClean="0"/>
              <a:t>4/1/2019</a:t>
            </a:fld>
            <a:endParaRPr lang="en-US" dirty="0"/>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fld id="{28DE480F-782B-4004-A564-EB6E5E29CE33}" type="datetime1">
              <a:rPr lang="en-US" smtClean="0"/>
              <a:t>4/1/2019</a:t>
            </a:fld>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2" name="Date Placeholder 1"/>
          <p:cNvSpPr>
            <a:spLocks noGrp="1"/>
          </p:cNvSpPr>
          <p:nvPr>
            <p:ph type="dt" sz="half" idx="10"/>
          </p:nvPr>
        </p:nvSpPr>
        <p:spPr/>
        <p:txBody>
          <a:bodyPr/>
          <a:lstStyle/>
          <a:p>
            <a:pPr>
              <a:defRPr/>
            </a:pPr>
            <a:fld id="{8C3E05B1-9A66-44D6-96E8-52FA3AF7BF13}" type="datetime1">
              <a:rPr lang="en-US" smtClean="0"/>
              <a:t>4/1/2019</a:t>
            </a:fld>
            <a:endParaRPr lang="en-US" dirty="0"/>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3" name="Date Placeholder 2"/>
          <p:cNvSpPr>
            <a:spLocks noGrp="1"/>
          </p:cNvSpPr>
          <p:nvPr>
            <p:ph type="dt" sz="half" idx="10"/>
          </p:nvPr>
        </p:nvSpPr>
        <p:spPr/>
        <p:txBody>
          <a:bodyPr/>
          <a:lstStyle/>
          <a:p>
            <a:pPr>
              <a:defRPr/>
            </a:pPr>
            <a:fld id="{DE4F657D-2055-4E31-B14B-2E06A29DA047}" type="datetime1">
              <a:rPr lang="en-US" smtClean="0"/>
              <a:t>4/1/2019</a:t>
            </a:fld>
            <a:endParaRPr lang="en-US" dirty="0"/>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t>User requirements</a:t>
            </a:r>
          </a:p>
          <a:p>
            <a:pPr lvl="1"/>
            <a:r>
              <a:rPr lang="en-GB" dirty="0"/>
              <a:t>Statements in natural language plus diagrams of the services the system provides and its operational constraints. </a:t>
            </a:r>
          </a:p>
          <a:p>
            <a:pPr lvl="1"/>
            <a:r>
              <a:rPr lang="en-GB" dirty="0"/>
              <a:t>Written for customers.</a:t>
            </a:r>
          </a:p>
          <a:p>
            <a:r>
              <a:rPr lang="en-GB" dirty="0"/>
              <a:t>System requirements</a:t>
            </a:r>
          </a:p>
          <a:p>
            <a:pPr lvl="1"/>
            <a:r>
              <a:rPr lang="en-GB" dirty="0"/>
              <a:t>A structured document setting out detailed descriptions of the system’s functions, services and operational constraints. </a:t>
            </a:r>
          </a:p>
          <a:p>
            <a:pPr lvl="1"/>
            <a:r>
              <a:rPr lang="en-GB" dirty="0"/>
              <a:t>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2" name="Date Placeholder 1"/>
          <p:cNvSpPr>
            <a:spLocks noGrp="1"/>
          </p:cNvSpPr>
          <p:nvPr>
            <p:ph type="dt" sz="half" idx="10"/>
          </p:nvPr>
        </p:nvSpPr>
        <p:spPr/>
        <p:txBody>
          <a:bodyPr/>
          <a:lstStyle/>
          <a:p>
            <a:pPr>
              <a:defRPr/>
            </a:pPr>
            <a:fld id="{E5086936-F198-45B9-9DD8-2991E5AB75B7}" type="datetime1">
              <a:rPr lang="en-US" smtClean="0"/>
              <a:t>4/1/2019</a:t>
            </a:fld>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fld id="{0398E996-0F84-49D4-A76D-EA3ABB6F115B}" type="datetime1">
              <a:rPr lang="en-US" smtClean="0"/>
              <a:t>4/1/2019</a:t>
            </a:fld>
            <a:endParaRPr lang="en-US" dirty="0"/>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fld id="{F0BAA1DE-49E5-49F6-BF24-620796D6BA33}" type="datetime1">
              <a:rPr lang="en-US" smtClean="0"/>
              <a:t>4/1/2019</a:t>
            </a:fld>
            <a:endParaRPr lang="en-US" dirty="0"/>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fld id="{160766B0-C4C5-4537-955E-63AC7020C8DE}" type="datetime1">
              <a:rPr lang="en-US" smtClean="0"/>
              <a:t>4/1/2019</a:t>
            </a:fld>
            <a:endParaRPr lang="en-US" dirty="0"/>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835C-0A09-4FE0-A8FC-5E1B79637A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41E291-0ACA-42A9-8AEC-7BFAC7AB5D4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236F074-9FDB-4C58-87D8-C90C2D407E4D}"/>
              </a:ext>
            </a:extLst>
          </p:cNvPr>
          <p:cNvSpPr>
            <a:spLocks noGrp="1"/>
          </p:cNvSpPr>
          <p:nvPr>
            <p:ph type="dt" sz="half" idx="10"/>
          </p:nvPr>
        </p:nvSpPr>
        <p:spPr/>
        <p:txBody>
          <a:bodyPr/>
          <a:lstStyle/>
          <a:p>
            <a:pPr>
              <a:defRPr/>
            </a:pPr>
            <a:fld id="{3020885F-0361-44C5-BBE0-75315CF928BE}" type="datetime1">
              <a:rPr lang="en-US" smtClean="0"/>
              <a:t>4/1/2019</a:t>
            </a:fld>
            <a:endParaRPr lang="en-US" dirty="0"/>
          </a:p>
        </p:txBody>
      </p:sp>
      <p:sp>
        <p:nvSpPr>
          <p:cNvPr id="6" name="Slide Number Placeholder 5">
            <a:extLst>
              <a:ext uri="{FF2B5EF4-FFF2-40B4-BE49-F238E27FC236}">
                <a16:creationId xmlns:a16="http://schemas.microsoft.com/office/drawing/2014/main" id="{AB928F56-F0B8-4E28-A63F-3B6EC4554526}"/>
              </a:ext>
            </a:extLst>
          </p:cNvPr>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pic>
        <p:nvPicPr>
          <p:cNvPr id="7" name="Picture 6">
            <a:extLst>
              <a:ext uri="{FF2B5EF4-FFF2-40B4-BE49-F238E27FC236}">
                <a16:creationId xmlns:a16="http://schemas.microsoft.com/office/drawing/2014/main" id="{2D0E407A-A6DB-4C07-9A50-3697E823D591}"/>
              </a:ext>
            </a:extLst>
          </p:cNvPr>
          <p:cNvPicPr>
            <a:picLocks noChangeAspect="1"/>
          </p:cNvPicPr>
          <p:nvPr/>
        </p:nvPicPr>
        <p:blipFill>
          <a:blip r:embed="rId2"/>
          <a:stretch>
            <a:fillRect/>
          </a:stretch>
        </p:blipFill>
        <p:spPr>
          <a:xfrm>
            <a:off x="-396" y="0"/>
            <a:ext cx="9144396" cy="6858297"/>
          </a:xfrm>
          <a:prstGeom prst="rect">
            <a:avLst/>
          </a:prstGeom>
        </p:spPr>
      </p:pic>
    </p:spTree>
    <p:extLst>
      <p:ext uri="{BB962C8B-B14F-4D97-AF65-F5344CB8AC3E}">
        <p14:creationId xmlns:p14="http://schemas.microsoft.com/office/powerpoint/2010/main" val="1488008301"/>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835C-0A09-4FE0-A8FC-5E1B79637A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41E291-0ACA-42A9-8AEC-7BFAC7AB5D4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236F074-9FDB-4C58-87D8-C90C2D407E4D}"/>
              </a:ext>
            </a:extLst>
          </p:cNvPr>
          <p:cNvSpPr>
            <a:spLocks noGrp="1"/>
          </p:cNvSpPr>
          <p:nvPr>
            <p:ph type="dt" sz="half" idx="10"/>
          </p:nvPr>
        </p:nvSpPr>
        <p:spPr/>
        <p:txBody>
          <a:bodyPr/>
          <a:lstStyle/>
          <a:p>
            <a:pPr>
              <a:defRPr/>
            </a:pPr>
            <a:fld id="{42B90ABC-B12E-4288-A8F3-D4AB3D558886}" type="datetime1">
              <a:rPr lang="en-US" smtClean="0"/>
              <a:t>4/1/2019</a:t>
            </a:fld>
            <a:endParaRPr lang="en-US" dirty="0"/>
          </a:p>
        </p:txBody>
      </p:sp>
      <p:sp>
        <p:nvSpPr>
          <p:cNvPr id="6" name="Slide Number Placeholder 5">
            <a:extLst>
              <a:ext uri="{FF2B5EF4-FFF2-40B4-BE49-F238E27FC236}">
                <a16:creationId xmlns:a16="http://schemas.microsoft.com/office/drawing/2014/main" id="{AB928F56-F0B8-4E28-A63F-3B6EC4554526}"/>
              </a:ext>
            </a:extLst>
          </p:cNvPr>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pic>
        <p:nvPicPr>
          <p:cNvPr id="7" name="Picture 6">
            <a:extLst>
              <a:ext uri="{FF2B5EF4-FFF2-40B4-BE49-F238E27FC236}">
                <a16:creationId xmlns:a16="http://schemas.microsoft.com/office/drawing/2014/main" id="{1790C26D-0DFA-4FD7-9F38-C5B2EC7C040E}"/>
              </a:ext>
            </a:extLst>
          </p:cNvPr>
          <p:cNvPicPr>
            <a:picLocks noChangeAspect="1"/>
          </p:cNvPicPr>
          <p:nvPr/>
        </p:nvPicPr>
        <p:blipFill>
          <a:blip r:embed="rId2"/>
          <a:stretch>
            <a:fillRect/>
          </a:stretch>
        </p:blipFill>
        <p:spPr>
          <a:xfrm>
            <a:off x="-396" y="-298"/>
            <a:ext cx="9144396" cy="6858297"/>
          </a:xfrm>
          <a:prstGeom prst="rect">
            <a:avLst/>
          </a:prstGeom>
        </p:spPr>
      </p:pic>
    </p:spTree>
    <p:extLst>
      <p:ext uri="{BB962C8B-B14F-4D97-AF65-F5344CB8AC3E}">
        <p14:creationId xmlns:p14="http://schemas.microsoft.com/office/powerpoint/2010/main" val="3522056826"/>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835C-0A09-4FE0-A8FC-5E1B79637A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41E291-0ACA-42A9-8AEC-7BFAC7AB5D4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236F074-9FDB-4C58-87D8-C90C2D407E4D}"/>
              </a:ext>
            </a:extLst>
          </p:cNvPr>
          <p:cNvSpPr>
            <a:spLocks noGrp="1"/>
          </p:cNvSpPr>
          <p:nvPr>
            <p:ph type="dt" sz="half" idx="10"/>
          </p:nvPr>
        </p:nvSpPr>
        <p:spPr/>
        <p:txBody>
          <a:bodyPr/>
          <a:lstStyle/>
          <a:p>
            <a:pPr>
              <a:defRPr/>
            </a:pPr>
            <a:fld id="{9DA53F2A-9320-4B59-8D18-73814DD6371F}" type="datetime1">
              <a:rPr lang="en-US" smtClean="0"/>
              <a:t>4/1/2019</a:t>
            </a:fld>
            <a:endParaRPr lang="en-US" dirty="0"/>
          </a:p>
        </p:txBody>
      </p:sp>
      <p:sp>
        <p:nvSpPr>
          <p:cNvPr id="6" name="Slide Number Placeholder 5">
            <a:extLst>
              <a:ext uri="{FF2B5EF4-FFF2-40B4-BE49-F238E27FC236}">
                <a16:creationId xmlns:a16="http://schemas.microsoft.com/office/drawing/2014/main" id="{AB928F56-F0B8-4E28-A63F-3B6EC4554526}"/>
              </a:ext>
            </a:extLst>
          </p:cNvPr>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pic>
        <p:nvPicPr>
          <p:cNvPr id="7" name="Picture 6">
            <a:extLst>
              <a:ext uri="{FF2B5EF4-FFF2-40B4-BE49-F238E27FC236}">
                <a16:creationId xmlns:a16="http://schemas.microsoft.com/office/drawing/2014/main" id="{D137C12A-DE3A-4E2B-81A1-31CFC12F8EA6}"/>
              </a:ext>
            </a:extLst>
          </p:cNvPr>
          <p:cNvPicPr>
            <a:picLocks noChangeAspect="1"/>
          </p:cNvPicPr>
          <p:nvPr/>
        </p:nvPicPr>
        <p:blipFill>
          <a:blip r:embed="rId2"/>
          <a:stretch>
            <a:fillRect/>
          </a:stretch>
        </p:blipFill>
        <p:spPr>
          <a:xfrm>
            <a:off x="-396" y="2914"/>
            <a:ext cx="9144396" cy="6858297"/>
          </a:xfrm>
          <a:prstGeom prst="rect">
            <a:avLst/>
          </a:prstGeom>
        </p:spPr>
      </p:pic>
    </p:spTree>
    <p:extLst>
      <p:ext uri="{BB962C8B-B14F-4D97-AF65-F5344CB8AC3E}">
        <p14:creationId xmlns:p14="http://schemas.microsoft.com/office/powerpoint/2010/main" val="345297635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835C-0A09-4FE0-A8FC-5E1B79637A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41E291-0ACA-42A9-8AEC-7BFAC7AB5D4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236F074-9FDB-4C58-87D8-C90C2D407E4D}"/>
              </a:ext>
            </a:extLst>
          </p:cNvPr>
          <p:cNvSpPr>
            <a:spLocks noGrp="1"/>
          </p:cNvSpPr>
          <p:nvPr>
            <p:ph type="dt" sz="half" idx="10"/>
          </p:nvPr>
        </p:nvSpPr>
        <p:spPr/>
        <p:txBody>
          <a:bodyPr/>
          <a:lstStyle/>
          <a:p>
            <a:pPr>
              <a:defRPr/>
            </a:pPr>
            <a:fld id="{1D870410-FFBC-490D-9D59-CBF4880FE71D}" type="datetime1">
              <a:rPr lang="en-US" smtClean="0"/>
              <a:t>4/1/2019</a:t>
            </a:fld>
            <a:endParaRPr lang="en-US" dirty="0"/>
          </a:p>
        </p:txBody>
      </p:sp>
      <p:sp>
        <p:nvSpPr>
          <p:cNvPr id="6" name="Slide Number Placeholder 5">
            <a:extLst>
              <a:ext uri="{FF2B5EF4-FFF2-40B4-BE49-F238E27FC236}">
                <a16:creationId xmlns:a16="http://schemas.microsoft.com/office/drawing/2014/main" id="{AB928F56-F0B8-4E28-A63F-3B6EC4554526}"/>
              </a:ext>
            </a:extLst>
          </p:cNvPr>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pic>
        <p:nvPicPr>
          <p:cNvPr id="7" name="Picture 6">
            <a:extLst>
              <a:ext uri="{FF2B5EF4-FFF2-40B4-BE49-F238E27FC236}">
                <a16:creationId xmlns:a16="http://schemas.microsoft.com/office/drawing/2014/main" id="{56025531-A2D7-41D8-860B-08A96DBB2D83}"/>
              </a:ext>
            </a:extLst>
          </p:cNvPr>
          <p:cNvPicPr>
            <a:picLocks noChangeAspect="1"/>
          </p:cNvPicPr>
          <p:nvPr/>
        </p:nvPicPr>
        <p:blipFill>
          <a:blip r:embed="rId2"/>
          <a:stretch>
            <a:fillRect/>
          </a:stretch>
        </p:blipFill>
        <p:spPr>
          <a:xfrm>
            <a:off x="0" y="-298"/>
            <a:ext cx="9144000" cy="6858000"/>
          </a:xfrm>
          <a:prstGeom prst="rect">
            <a:avLst/>
          </a:prstGeom>
        </p:spPr>
      </p:pic>
    </p:spTree>
    <p:extLst>
      <p:ext uri="{BB962C8B-B14F-4D97-AF65-F5344CB8AC3E}">
        <p14:creationId xmlns:p14="http://schemas.microsoft.com/office/powerpoint/2010/main" val="1295610505"/>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A0C0-9AE1-48FE-BA8A-BCB3F6645CD7}"/>
              </a:ext>
            </a:extLst>
          </p:cNvPr>
          <p:cNvSpPr>
            <a:spLocks noGrp="1"/>
          </p:cNvSpPr>
          <p:nvPr>
            <p:ph type="title"/>
          </p:nvPr>
        </p:nvSpPr>
        <p:spPr/>
        <p:txBody>
          <a:bodyPr/>
          <a:lstStyle/>
          <a:p>
            <a:r>
              <a:rPr lang="en-US" dirty="0"/>
              <a:t>Milestone 1</a:t>
            </a:r>
          </a:p>
        </p:txBody>
      </p:sp>
      <p:sp>
        <p:nvSpPr>
          <p:cNvPr id="3" name="Content Placeholder 2">
            <a:extLst>
              <a:ext uri="{FF2B5EF4-FFF2-40B4-BE49-F238E27FC236}">
                <a16:creationId xmlns:a16="http://schemas.microsoft.com/office/drawing/2014/main" id="{05111726-2B42-4585-9321-E5A6454754D2}"/>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4DFF5C54-4666-4984-85FC-E231AD0E4153}"/>
              </a:ext>
            </a:extLst>
          </p:cNvPr>
          <p:cNvSpPr>
            <a:spLocks noGrp="1"/>
          </p:cNvSpPr>
          <p:nvPr>
            <p:ph type="dt" sz="half" idx="10"/>
          </p:nvPr>
        </p:nvSpPr>
        <p:spPr/>
        <p:txBody>
          <a:bodyPr/>
          <a:lstStyle/>
          <a:p>
            <a:pPr>
              <a:defRPr/>
            </a:pPr>
            <a:fld id="{6083B7C7-5F4F-4077-A467-90F19E5FFE9D}" type="datetime1">
              <a:rPr lang="en-US" smtClean="0"/>
              <a:t>4/1/2019</a:t>
            </a:fld>
            <a:endParaRPr lang="en-US" dirty="0"/>
          </a:p>
        </p:txBody>
      </p:sp>
      <p:sp>
        <p:nvSpPr>
          <p:cNvPr id="6" name="Slide Number Placeholder 5">
            <a:extLst>
              <a:ext uri="{FF2B5EF4-FFF2-40B4-BE49-F238E27FC236}">
                <a16:creationId xmlns:a16="http://schemas.microsoft.com/office/drawing/2014/main" id="{146210F5-DE46-4258-B3D7-0BF1650223E6}"/>
              </a:ext>
            </a:extLst>
          </p:cNvPr>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extLst>
      <p:ext uri="{BB962C8B-B14F-4D97-AF65-F5344CB8AC3E}">
        <p14:creationId xmlns:p14="http://schemas.microsoft.com/office/powerpoint/2010/main" val="1511680232"/>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r>
              <a:rPr lang="en-GB" dirty="0" err="1"/>
              <a:t>Mentcare</a:t>
            </a:r>
            <a:r>
              <a:rPr lang="en-GB" dirty="0"/>
              <a:t> is a medical information system that maintains information about patients suffering from mental health problems and the treatments that they have received.</a:t>
            </a:r>
          </a:p>
          <a:p>
            <a:r>
              <a:rPr lang="en-GB" dirty="0"/>
              <a:t>It makes use of a centralized database of patient information but has also been designed to run on a PC.</a:t>
            </a:r>
          </a:p>
          <a:p>
            <a:r>
              <a:rPr lang="en-GB" dirty="0"/>
              <a:t>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8" name="Date Placeholder 7"/>
          <p:cNvSpPr>
            <a:spLocks noGrp="1"/>
          </p:cNvSpPr>
          <p:nvPr>
            <p:ph type="dt" sz="half" idx="11"/>
          </p:nvPr>
        </p:nvSpPr>
        <p:spPr>
          <a:xfrm>
            <a:off x="35496" y="6453402"/>
            <a:ext cx="1707976" cy="365125"/>
          </a:xfrm>
        </p:spPr>
        <p:txBody>
          <a:bodyPr/>
          <a:lstStyle/>
          <a:p>
            <a:fld id="{E0894F73-267D-4E20-8DCA-C10953CA0A33}" type="datetime1">
              <a:rPr lang="en-US" smtClean="0"/>
              <a:t>4/1/2019</a:t>
            </a:fld>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7</a:t>
            </a:fld>
            <a:endParaRPr lang="en-US"/>
          </a:p>
        </p:txBody>
      </p:sp>
      <p:sp>
        <p:nvSpPr>
          <p:cNvPr id="10" name="Date Placeholder 7">
            <a:extLst>
              <a:ext uri="{FF2B5EF4-FFF2-40B4-BE49-F238E27FC236}">
                <a16:creationId xmlns:a16="http://schemas.microsoft.com/office/drawing/2014/main" id="{84C9BCC6-7BE4-42A7-929C-12AE8811DE21}"/>
              </a:ext>
            </a:extLst>
          </p:cNvPr>
          <p:cNvSpPr txBox="1">
            <a:spLocks/>
          </p:cNvSpPr>
          <p:nvPr/>
        </p:nvSpPr>
        <p:spPr>
          <a:xfrm>
            <a:off x="35496" y="6453402"/>
            <a:ext cx="1707976" cy="365125"/>
          </a:xfrm>
          <a:prstGeom prst="rect">
            <a:avLst/>
          </a:prstGeom>
        </p:spPr>
        <p:txBody>
          <a:bodyPr vert="horz" lIns="91440" tIns="45720" rIns="91440" bIns="45720" rtlCol="0" anchor="ctr"/>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fld id="{E0894F73-267D-4E20-8DCA-C10953CA0A33}" type="datetime1">
              <a:rPr lang="en-US" smtClean="0"/>
              <a:pPr/>
              <a:t>4/1/2019</a:t>
            </a:fld>
            <a:endParaRPr lang="en-US" dirty="0"/>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8" name="Slide Number Placeholder 7"/>
          <p:cNvSpPr>
            <a:spLocks noGrp="1"/>
          </p:cNvSpPr>
          <p:nvPr>
            <p:ph type="sldNum" sz="quarter" idx="12"/>
          </p:nvPr>
        </p:nvSpPr>
        <p:spPr/>
        <p:txBody>
          <a:bodyPr/>
          <a:lstStyle/>
          <a:p>
            <a:fld id="{1D5CD492-2BC6-F348-9965-EC1D86DF57A8}" type="slidenum">
              <a:rPr lang="en-US" smtClean="0"/>
              <a:t>8</a:t>
            </a:fld>
            <a:endParaRPr lang="en-US"/>
          </a:p>
        </p:txBody>
      </p:sp>
      <p:sp>
        <p:nvSpPr>
          <p:cNvPr id="9" name="Date Placeholder 7">
            <a:extLst>
              <a:ext uri="{FF2B5EF4-FFF2-40B4-BE49-F238E27FC236}">
                <a16:creationId xmlns:a16="http://schemas.microsoft.com/office/drawing/2014/main" id="{DE7C55D1-7951-4CDC-82BB-9A1EAD27BF9A}"/>
              </a:ext>
            </a:extLst>
          </p:cNvPr>
          <p:cNvSpPr txBox="1">
            <a:spLocks/>
          </p:cNvSpPr>
          <p:nvPr/>
        </p:nvSpPr>
        <p:spPr>
          <a:xfrm>
            <a:off x="-652557" y="6400799"/>
            <a:ext cx="2895600" cy="365125"/>
          </a:xfrm>
          <a:prstGeom prst="rect">
            <a:avLst/>
          </a:prstGeom>
        </p:spPr>
        <p:txBody>
          <a:bodyPr vert="horz" lIns="91440" tIns="45720" rIns="91440" bIns="45720" rtlCol="0" anchor="ctr"/>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fld id="{D64169F9-F0D9-437E-948D-D1E10C56DD32}" type="datetime1">
              <a:rPr lang="en-US" smtClean="0"/>
              <a:pPr/>
              <a:t>4/1/2019</a:t>
            </a:fld>
            <a:endParaRPr lang="en-US" dirty="0"/>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fld id="{54033DCB-98DB-49B6-9421-7FEF6A043107}" type="datetime1">
              <a:rPr lang="en-US" smtClean="0"/>
              <a:t>4/1/2019</a:t>
            </a:fld>
            <a:endParaRPr lang="en-US" dirty="0"/>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4879</TotalTime>
  <Words>2455</Words>
  <Application>Microsoft Office PowerPoint</Application>
  <PresentationFormat>On-screen Show (4:3)</PresentationFormat>
  <Paragraphs>349</Paragraphs>
  <Slides>57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3" baseType="lpstr">
      <vt:lpstr>Zapf Dingbats</vt:lpstr>
      <vt:lpstr>Arial</vt:lpstr>
      <vt:lpstr>Calibri</vt:lpstr>
      <vt:lpstr>Wingdings</vt:lpstr>
      <vt:lpstr>SE10 slides</vt:lpstr>
      <vt:lpstr>Document</vt:lpstr>
      <vt:lpstr>Chapter 4 – Requirements Engineering</vt:lpstr>
      <vt:lpstr>Topics covered</vt:lpstr>
      <vt:lpstr>Requirements engineering</vt:lpstr>
      <vt:lpstr>What is a requirement?</vt:lpstr>
      <vt:lpstr>Types of requirement</vt:lpstr>
      <vt:lpstr>Mentcare</vt:lpstr>
      <vt:lpstr>Mentcare goals</vt:lpstr>
      <vt:lpstr>The organization of the Mentcare system</vt:lpstr>
      <vt:lpstr>User and system requirements </vt:lpstr>
      <vt:lpstr>Readers of different types of requirements specification </vt:lpstr>
      <vt:lpstr>User requirements vs. System requirements</vt:lpstr>
      <vt:lpstr>System stakeholders</vt:lpstr>
      <vt:lpstr>Stakeholders in the Mentcare system</vt:lpstr>
      <vt:lpstr>Stakeholders in the Mentcare system</vt:lpstr>
      <vt:lpstr>Functional and non-functional requirements</vt:lpstr>
      <vt:lpstr>Functional and non-functional requirements</vt:lpstr>
      <vt:lpstr>Functional requirements</vt:lpstr>
      <vt:lpstr>Mentcare system: examples of functional requirements</vt:lpstr>
      <vt:lpstr>Non-functional requirements</vt:lpstr>
      <vt:lpstr>Types of nonfunctional requirement </vt:lpstr>
      <vt:lpstr>Non-functional classifications</vt:lpstr>
      <vt:lpstr>Examples of nonfunctional requirements in the Mentcare system</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discovery</vt:lpstr>
      <vt:lpstr>Interviewing</vt:lpstr>
      <vt:lpstr>Interviews in practice</vt:lpstr>
      <vt:lpstr>Problems with interviews</vt:lpstr>
      <vt:lpstr>Stories and scenarios</vt:lpstr>
      <vt:lpstr>Scenarios</vt:lpstr>
      <vt:lpstr>Example Scenario</vt:lpstr>
      <vt:lpstr>Requirements specification</vt:lpstr>
      <vt:lpstr>Requirements specification</vt:lpstr>
      <vt:lpstr>Ways of writing a system requirements specification </vt:lpstr>
      <vt:lpstr>A structured specification of a requirement for an insulin pump </vt:lpstr>
      <vt:lpstr>A structured specification of a requirement for an insulin pump </vt:lpstr>
      <vt:lpstr>Use cases</vt:lpstr>
      <vt:lpstr>Use cases for the Mentcare system</vt:lpstr>
      <vt:lpstr>The software requirements document</vt:lpstr>
      <vt:lpstr>Users of a requirements document </vt:lpstr>
      <vt:lpstr>Requirements validation</vt:lpstr>
      <vt:lpstr>Requirements validation</vt:lpstr>
      <vt:lpstr>Requirements validation techniques</vt:lpstr>
      <vt:lpstr>Requirements change</vt:lpstr>
      <vt:lpstr>Requirements evolution </vt:lpstr>
      <vt:lpstr>Requirements change management</vt:lpstr>
      <vt:lpstr>Requirements change management </vt:lpstr>
      <vt:lpstr>PowerPoint Presentation</vt:lpstr>
      <vt:lpstr>PowerPoint Presentation</vt:lpstr>
      <vt:lpstr>PowerPoint Presentation</vt:lpstr>
      <vt:lpstr>PowerPoint Presentation</vt:lpstr>
      <vt:lpstr>Milestone 1</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Pravin Pawar</cp:lastModifiedBy>
  <cp:revision>50</cp:revision>
  <cp:lastPrinted>2019-04-01T05:55:23Z</cp:lastPrinted>
  <dcterms:created xsi:type="dcterms:W3CDTF">2010-01-08T19:43:52Z</dcterms:created>
  <dcterms:modified xsi:type="dcterms:W3CDTF">2019-04-01T05:55:40Z</dcterms:modified>
</cp:coreProperties>
</file>