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0"/>
  </p:notesMasterIdLst>
  <p:handoutMasterIdLst>
    <p:handoutMasterId r:id="rId81"/>
  </p:handoutMasterIdLst>
  <p:sldIdLst>
    <p:sldId id="256" r:id="rId2"/>
    <p:sldId id="295" r:id="rId3"/>
    <p:sldId id="393" r:id="rId4"/>
    <p:sldId id="296" r:id="rId5"/>
    <p:sldId id="297" r:id="rId6"/>
    <p:sldId id="323" r:id="rId7"/>
    <p:sldId id="324" r:id="rId8"/>
    <p:sldId id="325" r:id="rId9"/>
    <p:sldId id="328" r:id="rId10"/>
    <p:sldId id="389" r:id="rId11"/>
    <p:sldId id="330" r:id="rId12"/>
    <p:sldId id="331" r:id="rId13"/>
    <p:sldId id="332" r:id="rId14"/>
    <p:sldId id="390" r:id="rId15"/>
    <p:sldId id="334" r:id="rId16"/>
    <p:sldId id="335" r:id="rId17"/>
    <p:sldId id="336" r:id="rId18"/>
    <p:sldId id="337" r:id="rId19"/>
    <p:sldId id="391" r:id="rId20"/>
    <p:sldId id="315" r:id="rId21"/>
    <p:sldId id="339" r:id="rId22"/>
    <p:sldId id="340" r:id="rId23"/>
    <p:sldId id="341" r:id="rId24"/>
    <p:sldId id="342" r:id="rId25"/>
    <p:sldId id="258" r:id="rId26"/>
    <p:sldId id="392" r:id="rId27"/>
    <p:sldId id="260" r:id="rId28"/>
    <p:sldId id="261" r:id="rId29"/>
    <p:sldId id="381" r:id="rId30"/>
    <p:sldId id="263" r:id="rId31"/>
    <p:sldId id="264" r:id="rId32"/>
    <p:sldId id="265" r:id="rId33"/>
    <p:sldId id="382" r:id="rId34"/>
    <p:sldId id="383" r:id="rId35"/>
    <p:sldId id="384" r:id="rId36"/>
    <p:sldId id="385" r:id="rId37"/>
    <p:sldId id="270" r:id="rId38"/>
    <p:sldId id="271" r:id="rId39"/>
    <p:sldId id="282" r:id="rId40"/>
    <p:sldId id="386" r:id="rId41"/>
    <p:sldId id="274" r:id="rId42"/>
    <p:sldId id="276" r:id="rId43"/>
    <p:sldId id="388" r:id="rId44"/>
    <p:sldId id="280" r:id="rId45"/>
    <p:sldId id="281" r:id="rId46"/>
    <p:sldId id="344" r:id="rId47"/>
    <p:sldId id="283" r:id="rId48"/>
    <p:sldId id="326" r:id="rId49"/>
    <p:sldId id="288" r:id="rId50"/>
    <p:sldId id="346" r:id="rId51"/>
    <p:sldId id="347" r:id="rId52"/>
    <p:sldId id="348" r:id="rId53"/>
    <p:sldId id="327" r:id="rId54"/>
    <p:sldId id="294" r:id="rId55"/>
    <p:sldId id="351" r:id="rId56"/>
    <p:sldId id="352" r:id="rId57"/>
    <p:sldId id="353" r:id="rId58"/>
    <p:sldId id="298" r:id="rId59"/>
    <p:sldId id="354" r:id="rId60"/>
    <p:sldId id="355" r:id="rId61"/>
    <p:sldId id="356" r:id="rId62"/>
    <p:sldId id="358" r:id="rId63"/>
    <p:sldId id="364" r:id="rId64"/>
    <p:sldId id="366" r:id="rId65"/>
    <p:sldId id="367" r:id="rId66"/>
    <p:sldId id="368" r:id="rId67"/>
    <p:sldId id="369" r:id="rId68"/>
    <p:sldId id="370" r:id="rId69"/>
    <p:sldId id="371" r:id="rId70"/>
    <p:sldId id="372" r:id="rId71"/>
    <p:sldId id="373" r:id="rId72"/>
    <p:sldId id="374" r:id="rId73"/>
    <p:sldId id="376" r:id="rId74"/>
    <p:sldId id="377" r:id="rId75"/>
    <p:sldId id="378" r:id="rId76"/>
    <p:sldId id="379" r:id="rId77"/>
    <p:sldId id="329" r:id="rId78"/>
    <p:sldId id="380" r:id="rId7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16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E14BF-BB0A-CE41-86BB-F7FC0A4FC63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FD77-E09D-C542-B7B5-4D4345C3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391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3F966-EB11-714A-9149-E802AF9D57B9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CBF73-0733-5145-9EF1-194A2E62B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256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5290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0984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999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832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099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29386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766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96757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4568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1678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401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6493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https://www.geek.com/wp-content/uploads/2018/03/legomain-625x352.png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7313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45210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0006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2401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65688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040747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178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E362F7-9C7B-49C4-8106-1863E3BFC953}" type="datetime1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7 Design and Implementation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CCD2EB-E029-4692-92FF-C06944484882}" type="datetime1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7 Design and Implementation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4278D2-C4AD-4A7C-872A-506DA299B6BF}" type="datetime1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7 Design and Implementation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FE1BE9-2949-4FB4-86C5-8FCA89FE33BB}" type="datetime1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7 Design and Implementation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63D25D-E1C4-4A1D-B8B9-20A93162921A}" type="datetime1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7 Design and Implementation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6BEEE8-72C0-4BA3-82E6-DDBA97E27C12}" type="datetime1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7 Design and Implementation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8AF85A-F9AA-41DF-BFF3-770958A06B8C}" type="datetime1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7 Design and Implementation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E8213F-04DB-48A5-87E2-80AE43109C9A}" type="datetime1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7 Design and Implementation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780668-A5E1-4820-AA11-51ED7F9C0610}" type="datetime1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7 Design and Implementation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19A834-5929-4B68-9A41-911FC0F9A94B}" type="datetime1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7 Design and Implementation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7408BD-30CD-4481-95A4-A4EA8D7F5CB3}" type="datetime1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7 Design and Implementation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83D7E07-B226-4C96-BDE1-4E69302ED9AD}" type="datetime1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Chapter 7 Design and Implementation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wipe dir="r"/>
  </p:transition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esign_pattern/factory_pattern.ht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esign_pattern/singleton_pattern.ht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esign_pattern/singleton_pattern.ht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esign_pattern/builder_pattern.ht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utorialspoint.com/design_pattern/prototype_pattern.htm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utorialspoint.com/design_pattern/decorator_pattern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esign_pattern/adapter_pattern.htm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esign_pattern/facade_pattern.htm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esign_pattern/flyweight_pattern.htm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iTDR0YoIqA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tutorialspoint.com/design_pattern/strategy_pattern.htm" TargetMode="External"/><Relationship Id="rId4" Type="http://schemas.openxmlformats.org/officeDocument/2006/relationships/hyperlink" Target="https://www.youtube.com/watch?v=QKeL46JoDU4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PVDEkl1z0o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utorialspoint.com/design_pattern/observer_pattern.htm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NKvqMiPtmY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utorialspoint.com/design_pattern/command_pattern.htm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ganyj1dVVU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utorialspoint.com/design_pattern/iterator_pattern.htm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utorialspoint.com/design_pattern/state_pattern.htm" TargetMode="Externa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/>
              <a:t>Design Patterns 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91F-A4D8-4085-A71D-78B6EDAD9509}" type="datetime1">
              <a:rPr lang="en-US" smtClean="0"/>
              <a:t>5/1/2019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000" b="1" dirty="0">
                <a:solidFill>
                  <a:srgbClr val="333399"/>
                </a:solidFill>
              </a:rPr>
              <a:t>Factory Pattern Example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627018" y="1485899"/>
            <a:ext cx="7935686" cy="469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27075" indent="-269875"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buFont typeface="Times New Roman" pitchFamily="16" charset="0"/>
              <a:buChar char="–"/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buFont typeface="Times New Roman" pitchFamily="16" charset="0"/>
              <a:buChar char="–"/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buFont typeface="Times New Roman" pitchFamily="16" charset="0"/>
              <a:buChar char="–"/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buFont typeface="Times New Roman" pitchFamily="16" charset="0"/>
              <a:buChar char="–"/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buFont typeface="Times New Roman" pitchFamily="16" charset="0"/>
              <a:buChar char="–"/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buFont typeface="Times New Roman" pitchFamily="16" charset="0"/>
              <a:buChar char="–"/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buFont typeface="Times New Roman" pitchFamily="16" charset="0"/>
              <a:buChar char="–"/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buFont typeface="Times New Roman" pitchFamily="16" charset="0"/>
              <a:buChar char="–"/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buFont typeface="Times New Roman" pitchFamily="16" charset="0"/>
              <a:buChar char="–"/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buFont typeface="Times New Roman" pitchFamily="16" charset="0"/>
              <a:buChar char="–"/>
            </a:pPr>
            <a:r>
              <a:rPr lang="en-US" altLang="en-US" sz="2100" dirty="0">
                <a:solidFill>
                  <a:schemeClr val="tx1"/>
                </a:solidFill>
                <a:hlinkClick r:id="rId3"/>
              </a:rPr>
              <a:t>https://www.tutorialspoint.com/design_pattern/factory_pattern.htm</a:t>
            </a:r>
            <a:r>
              <a:rPr lang="en-US" altLang="en-US" sz="2100" dirty="0">
                <a:solidFill>
                  <a:schemeClr val="tx1"/>
                </a:solidFill>
              </a:rPr>
              <a:t> </a:t>
            </a:r>
          </a:p>
          <a:p>
            <a:pPr eaLnBrk="1" hangingPunct="1">
              <a:buFont typeface="Times New Roman" pitchFamily="16" charset="0"/>
              <a:buChar char="–"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Factory Pattern UML Diagram">
            <a:extLst>
              <a:ext uri="{FF2B5EF4-FFF2-40B4-BE49-F238E27FC236}">
                <a16:creationId xmlns:a16="http://schemas.microsoft.com/office/drawing/2014/main" id="{8F3C0011-3B4C-4CB0-80A0-86836468F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932" y="1762654"/>
            <a:ext cx="6231467" cy="361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254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04800" y="896542"/>
            <a:ext cx="8534400" cy="43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333399"/>
                </a:solidFill>
              </a:rPr>
              <a:t>The Singleton Pattern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329612" y="1473995"/>
            <a:ext cx="6508103" cy="452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27075" indent="-269875"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75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Define a type where only one object of that type may be constructed: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100" dirty="0">
                <a:solidFill>
                  <a:schemeClr val="tx1"/>
                </a:solidFill>
              </a:rPr>
              <a:t>make the constructor priva</a:t>
            </a:r>
            <a:r>
              <a:rPr lang="en-US" altLang="en-US" sz="2100" dirty="0">
                <a:solidFill>
                  <a:schemeClr val="tx1"/>
                </a:solidFill>
                <a:latin typeface="Arial" charset="0"/>
              </a:rPr>
              <a:t>te.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100" dirty="0">
                <a:solidFill>
                  <a:schemeClr val="tx1"/>
                </a:solidFill>
              </a:rPr>
              <a:t>singleton object favorable to fully static class, why?</a:t>
            </a:r>
          </a:p>
          <a:p>
            <a:pPr lvl="2"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can be used as a method argument</a:t>
            </a:r>
          </a:p>
          <a:p>
            <a:pPr lvl="2"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class can be extended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  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  What makes a good singleton candidate?</a:t>
            </a:r>
          </a:p>
          <a:p>
            <a:pPr lvl="1" eaLnBrk="1" hangingPunct="1">
              <a:lnSpc>
                <a:spcPct val="90000"/>
              </a:lnSpc>
              <a:buFont typeface="Times New Roman" pitchFamily="16" charset="0"/>
              <a:buChar char="–"/>
            </a:pPr>
            <a:r>
              <a:rPr lang="en-US" altLang="en-US" sz="2100" dirty="0">
                <a:solidFill>
                  <a:schemeClr val="tx1"/>
                </a:solidFill>
              </a:rPr>
              <a:t>central app organizer class</a:t>
            </a:r>
          </a:p>
          <a:p>
            <a:pPr lvl="1" eaLnBrk="1" hangingPunct="1">
              <a:lnSpc>
                <a:spcPct val="90000"/>
              </a:lnSpc>
              <a:buFont typeface="Times New Roman" pitchFamily="16" charset="0"/>
              <a:buChar char="–"/>
            </a:pPr>
            <a:r>
              <a:rPr lang="en-US" altLang="en-US" sz="2100" dirty="0">
                <a:solidFill>
                  <a:schemeClr val="tx1"/>
                </a:solidFill>
              </a:rPr>
              <a:t>something everybody needs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en-US" altLang="en-US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972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304800" y="1000125"/>
            <a:ext cx="8534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333399"/>
                </a:solidFill>
              </a:rPr>
              <a:t>Example: The PropertiesManager Singleton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981403" y="1485901"/>
            <a:ext cx="7933997" cy="462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27025" eaLnBrk="0" hangingPunct="0">
              <a:spcBef>
                <a:spcPts val="800"/>
              </a:spcBef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public class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</a:rPr>
              <a:t>PropertiesManager</a:t>
            </a:r>
            <a:endParaRPr lang="en-US" alt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	private static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</a:rPr>
              <a:t>PropertiesManager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 singleton 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															= null;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endParaRPr lang="en-US" alt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	private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</a:rPr>
              <a:t>PropertiesManager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() {}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endParaRPr lang="en-US" alt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	public static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</a:rPr>
              <a:t>PropertiesManager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							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</a:rPr>
              <a:t>getPropertiesManager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	{	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		if (singleton == null) 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		{	singleton = new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</a:rPr>
              <a:t>PropertiesManager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		return singleton;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74796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000" b="1">
                <a:solidFill>
                  <a:srgbClr val="333399"/>
                </a:solidFill>
              </a:rPr>
              <a:t>What's so great about a singleton?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287625" y="1485900"/>
            <a:ext cx="7011956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27025" eaLnBrk="0" hangingPunct="0">
              <a:spcBef>
                <a:spcPts val="8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9775" indent="-269875" eaLnBrk="0" hangingPunct="0">
              <a:spcBef>
                <a:spcPts val="7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spcBef>
                <a:spcPts val="450"/>
              </a:spcBef>
            </a:pPr>
            <a:endParaRPr lang="en-US" altLang="en-US" sz="1800" dirty="0">
              <a:solidFill>
                <a:schemeClr val="tx1"/>
              </a:solidFill>
            </a:endParaRPr>
          </a:p>
          <a:p>
            <a:pPr eaLnBrk="1" hangingPunct="1">
              <a:spcBef>
                <a:spcPts val="450"/>
              </a:spcBef>
              <a:buFont typeface="Times New Roman" pitchFamily="16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Other classes may now easily USE the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</a:rPr>
              <a:t>PropertiesManager</a:t>
            </a:r>
            <a:endParaRPr lang="en-US" alt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75"/>
              </a:spcBef>
            </a:pPr>
            <a:endParaRPr lang="en-US" alt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450"/>
              </a:spcBef>
            </a:pP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</a:rPr>
              <a:t>PropertiesManager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 singleton = </a:t>
            </a:r>
          </a:p>
          <a:p>
            <a:pPr eaLnBrk="1" hangingPunct="1">
              <a:spcBef>
                <a:spcPts val="45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</a:rPr>
              <a:t>PropertiesManager.getPropertiesManager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450"/>
              </a:spcBef>
            </a:pP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</a:rPr>
              <a:t>Singleton.dowhaterver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450"/>
              </a:spcBef>
            </a:pPr>
            <a:endParaRPr lang="en-US" altLang="en-US" sz="1800" dirty="0">
              <a:solidFill>
                <a:schemeClr val="tx1"/>
              </a:solidFill>
            </a:endParaRPr>
          </a:p>
          <a:p>
            <a:pPr eaLnBrk="1" hangingPunct="1">
              <a:spcBef>
                <a:spcPts val="450"/>
              </a:spcBef>
              <a:buFont typeface="Times New Roman" pitchFamily="16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Don’t have to worry about passing objects around</a:t>
            </a:r>
          </a:p>
          <a:p>
            <a:pPr eaLnBrk="1" hangingPunct="1">
              <a:spcBef>
                <a:spcPts val="450"/>
              </a:spcBef>
              <a:buFont typeface="Times New Roman" pitchFamily="16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Don’t have to worry about object consistency</a:t>
            </a:r>
          </a:p>
          <a:p>
            <a:pPr eaLnBrk="1" hangingPunct="1">
              <a:spcBef>
                <a:spcPts val="450"/>
              </a:spcBef>
              <a:buFont typeface="Times New Roman" pitchFamily="16" charset="0"/>
              <a:buChar char="•"/>
            </a:pPr>
            <a:r>
              <a:rPr lang="en-US" altLang="en-US" sz="1800" b="1" dirty="0">
                <a:solidFill>
                  <a:schemeClr val="tx1"/>
                </a:solidFill>
              </a:rPr>
              <a:t>Note:</a:t>
            </a:r>
            <a:r>
              <a:rPr lang="en-US" altLang="en-US" sz="1800" dirty="0">
                <a:solidFill>
                  <a:schemeClr val="tx1"/>
                </a:solidFill>
              </a:rPr>
              <a:t> the singleton is of course only good for classes that will never need more than one instance in an application</a:t>
            </a:r>
          </a:p>
          <a:p>
            <a:pPr eaLnBrk="1" hangingPunct="1">
              <a:spcBef>
                <a:spcPts val="450"/>
              </a:spcBef>
              <a:buFont typeface="Times New Roman" pitchFamily="16" charset="0"/>
              <a:buChar char="•"/>
            </a:pPr>
            <a:endParaRPr lang="en-US" altLang="en-US" sz="1800" dirty="0">
              <a:solidFill>
                <a:schemeClr val="tx1"/>
              </a:solidFill>
            </a:endParaRPr>
          </a:p>
          <a:p>
            <a:pPr eaLnBrk="1" hangingPunct="1">
              <a:spcBef>
                <a:spcPts val="450"/>
              </a:spcBef>
              <a:buFont typeface="Times New Roman" pitchFamily="16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hlinkClick r:id="rId3"/>
              </a:rPr>
              <a:t>https://www.tutorialspoint.com/design_pattern/singleton_pattern.htm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</a:p>
          <a:p>
            <a:pPr eaLnBrk="1" hangingPunct="1">
              <a:spcBef>
                <a:spcPts val="450"/>
              </a:spcBef>
              <a:buFont typeface="Times New Roman" pitchFamily="16" charset="0"/>
              <a:buChar char="•"/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9753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000" b="1" dirty="0">
                <a:solidFill>
                  <a:srgbClr val="333399"/>
                </a:solidFill>
              </a:rPr>
              <a:t>Singleton Pattern Example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287625" y="1485899"/>
            <a:ext cx="7011956" cy="4804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27025" eaLnBrk="0" hangingPunct="0">
              <a:spcBef>
                <a:spcPts val="8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9775" indent="-269875" eaLnBrk="0" hangingPunct="0">
              <a:spcBef>
                <a:spcPts val="7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spcBef>
                <a:spcPts val="450"/>
              </a:spcBef>
            </a:pPr>
            <a:endParaRPr lang="en-US" altLang="en-US" sz="1800" dirty="0">
              <a:solidFill>
                <a:schemeClr val="tx1"/>
              </a:solidFill>
            </a:endParaRPr>
          </a:p>
          <a:p>
            <a:pPr eaLnBrk="1" hangingPunct="1">
              <a:spcBef>
                <a:spcPts val="450"/>
              </a:spcBef>
              <a:buFont typeface="Times New Roman" pitchFamily="16" charset="0"/>
              <a:buChar char="•"/>
            </a:pPr>
            <a:endParaRPr lang="en-US" altLang="en-US" sz="1800" dirty="0">
              <a:solidFill>
                <a:schemeClr val="tx1"/>
              </a:solidFill>
            </a:endParaRPr>
          </a:p>
          <a:p>
            <a:pPr eaLnBrk="1" hangingPunct="1">
              <a:spcBef>
                <a:spcPts val="450"/>
              </a:spcBef>
              <a:buFont typeface="Times New Roman" pitchFamily="16" charset="0"/>
              <a:buChar char="•"/>
            </a:pPr>
            <a:endParaRPr lang="en-US" altLang="en-US" sz="1800" dirty="0">
              <a:solidFill>
                <a:schemeClr val="tx1"/>
              </a:solidFill>
            </a:endParaRPr>
          </a:p>
          <a:p>
            <a:pPr eaLnBrk="1" hangingPunct="1">
              <a:spcBef>
                <a:spcPts val="450"/>
              </a:spcBef>
              <a:buFont typeface="Times New Roman" pitchFamily="16" charset="0"/>
              <a:buChar char="•"/>
            </a:pPr>
            <a:endParaRPr lang="en-US" altLang="en-US" sz="1800" dirty="0">
              <a:solidFill>
                <a:schemeClr val="tx1"/>
              </a:solidFill>
            </a:endParaRPr>
          </a:p>
          <a:p>
            <a:pPr eaLnBrk="1" hangingPunct="1">
              <a:spcBef>
                <a:spcPts val="450"/>
              </a:spcBef>
              <a:buFont typeface="Times New Roman" pitchFamily="16" charset="0"/>
              <a:buChar char="•"/>
            </a:pPr>
            <a:endParaRPr lang="en-US" altLang="en-US" sz="1800" dirty="0">
              <a:solidFill>
                <a:schemeClr val="tx1"/>
              </a:solidFill>
            </a:endParaRPr>
          </a:p>
          <a:p>
            <a:pPr eaLnBrk="1" hangingPunct="1">
              <a:spcBef>
                <a:spcPts val="450"/>
              </a:spcBef>
              <a:buFont typeface="Times New Roman" pitchFamily="16" charset="0"/>
              <a:buChar char="•"/>
            </a:pPr>
            <a:endParaRPr lang="en-US" altLang="en-US" sz="1800" dirty="0">
              <a:solidFill>
                <a:schemeClr val="tx1"/>
              </a:solidFill>
            </a:endParaRPr>
          </a:p>
          <a:p>
            <a:pPr eaLnBrk="1" hangingPunct="1">
              <a:spcBef>
                <a:spcPts val="450"/>
              </a:spcBef>
              <a:buFont typeface="Times New Roman" pitchFamily="16" charset="0"/>
              <a:buChar char="•"/>
            </a:pPr>
            <a:endParaRPr lang="en-US" altLang="en-US" sz="1800" dirty="0">
              <a:solidFill>
                <a:schemeClr val="tx1"/>
              </a:solidFill>
            </a:endParaRPr>
          </a:p>
          <a:p>
            <a:pPr eaLnBrk="1" hangingPunct="1">
              <a:spcBef>
                <a:spcPts val="450"/>
              </a:spcBef>
              <a:buFont typeface="Times New Roman" pitchFamily="16" charset="0"/>
              <a:buChar char="•"/>
            </a:pPr>
            <a:endParaRPr lang="en-US" altLang="en-US" sz="1800" dirty="0">
              <a:solidFill>
                <a:schemeClr val="tx1"/>
              </a:solidFill>
            </a:endParaRPr>
          </a:p>
          <a:p>
            <a:pPr eaLnBrk="1" hangingPunct="1">
              <a:spcBef>
                <a:spcPts val="450"/>
              </a:spcBef>
              <a:buFont typeface="Times New Roman" pitchFamily="16" charset="0"/>
              <a:buChar char="•"/>
            </a:pPr>
            <a:endParaRPr lang="en-US" altLang="en-US" sz="1800" dirty="0">
              <a:solidFill>
                <a:schemeClr val="tx1"/>
              </a:solidFill>
            </a:endParaRPr>
          </a:p>
          <a:p>
            <a:pPr eaLnBrk="1" hangingPunct="1">
              <a:spcBef>
                <a:spcPts val="450"/>
              </a:spcBef>
              <a:buFont typeface="Times New Roman" pitchFamily="16" charset="0"/>
              <a:buChar char="•"/>
            </a:pPr>
            <a:endParaRPr lang="en-US" altLang="en-US" sz="1800" dirty="0">
              <a:solidFill>
                <a:schemeClr val="tx1"/>
              </a:solidFill>
            </a:endParaRPr>
          </a:p>
          <a:p>
            <a:pPr eaLnBrk="1" hangingPunct="1">
              <a:spcBef>
                <a:spcPts val="450"/>
              </a:spcBef>
              <a:buFont typeface="Times New Roman" pitchFamily="16" charset="0"/>
              <a:buChar char="•"/>
            </a:pPr>
            <a:endParaRPr lang="en-US" altLang="en-US" sz="1800" dirty="0">
              <a:solidFill>
                <a:schemeClr val="tx1"/>
              </a:solidFill>
            </a:endParaRPr>
          </a:p>
          <a:p>
            <a:pPr eaLnBrk="1" hangingPunct="1">
              <a:spcBef>
                <a:spcPts val="450"/>
              </a:spcBef>
              <a:buFont typeface="Times New Roman" pitchFamily="16" charset="0"/>
              <a:buChar char="•"/>
            </a:pPr>
            <a:endParaRPr lang="en-US" altLang="en-US" sz="1800" dirty="0">
              <a:solidFill>
                <a:schemeClr val="tx1"/>
              </a:solidFill>
            </a:endParaRPr>
          </a:p>
          <a:p>
            <a:pPr eaLnBrk="1" hangingPunct="1">
              <a:spcBef>
                <a:spcPts val="450"/>
              </a:spcBef>
              <a:buFont typeface="Times New Roman" pitchFamily="16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hlinkClick r:id="rId3"/>
              </a:rPr>
              <a:t>https://www.tutorialspoint.com/design_pattern/singleton_pattern.htm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</a:p>
          <a:p>
            <a:pPr eaLnBrk="1" hangingPunct="1">
              <a:spcBef>
                <a:spcPts val="450"/>
              </a:spcBef>
              <a:buFont typeface="Times New Roman" pitchFamily="16" charset="0"/>
              <a:buChar char="•"/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  <p:pic>
        <p:nvPicPr>
          <p:cNvPr id="2050" name="Picture 2" descr="Singleton Pattern UML Diagram">
            <a:extLst>
              <a:ext uri="{FF2B5EF4-FFF2-40B4-BE49-F238E27FC236}">
                <a16:creationId xmlns:a16="http://schemas.microsoft.com/office/drawing/2014/main" id="{D562F265-CFA8-4A79-A5F9-701D3B270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8" y="1519238"/>
            <a:ext cx="305752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62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304800" y="794147"/>
            <a:ext cx="8534400" cy="52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000" b="1">
                <a:solidFill>
                  <a:srgbClr val="333399"/>
                </a:solidFill>
              </a:rPr>
              <a:t>The Builder Pattern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954833" y="1585383"/>
            <a:ext cx="7884367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0250" indent="-273050"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</a:rPr>
              <a:t>Use the Builder Pattern to:</a:t>
            </a:r>
          </a:p>
          <a:p>
            <a:pPr lvl="1" eaLnBrk="1" hangingPunct="1">
              <a:lnSpc>
                <a:spcPct val="90000"/>
              </a:lnSpc>
              <a:buFont typeface="Times New Roman" pitchFamily="16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encapsulate the construction of a product</a:t>
            </a:r>
          </a:p>
          <a:p>
            <a:pPr lvl="1" eaLnBrk="1" hangingPunct="1">
              <a:lnSpc>
                <a:spcPct val="90000"/>
              </a:lnSpc>
              <a:buFont typeface="Times New Roman" pitchFamily="16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allow it to be constructed in steps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endParaRPr lang="en-US" altLang="en-US" sz="21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</a:rPr>
              <a:t>Good for complex object construction</a:t>
            </a:r>
          </a:p>
          <a:p>
            <a:pPr lvl="1" eaLnBrk="1" hangingPunct="1">
              <a:lnSpc>
                <a:spcPct val="90000"/>
              </a:lnSpc>
              <a:buFont typeface="Times New Roman" pitchFamily="16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objects that require lots of custom initialized pieces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endParaRPr lang="en-US" altLang="en-US" sz="21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b="1" dirty="0">
                <a:solidFill>
                  <a:schemeClr val="tx1"/>
                </a:solidFill>
              </a:rPr>
              <a:t>Scenario</a:t>
            </a:r>
            <a:r>
              <a:rPr lang="en-US" altLang="en-US" sz="2100" dirty="0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lnSpc>
                <a:spcPct val="90000"/>
              </a:lnSpc>
              <a:buFont typeface="Times New Roman" pitchFamily="16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build a JavaFX component</a:t>
            </a:r>
          </a:p>
          <a:p>
            <a:pPr lvl="1" eaLnBrk="1" hangingPunct="1">
              <a:lnSpc>
                <a:spcPct val="90000"/>
              </a:lnSpc>
              <a:buFont typeface="Times New Roman" pitchFamily="16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put it in its container</a:t>
            </a:r>
          </a:p>
          <a:p>
            <a:pPr lvl="1" eaLnBrk="1" hangingPunct="1">
              <a:lnSpc>
                <a:spcPct val="90000"/>
              </a:lnSpc>
              <a:buFont typeface="Times New Roman" pitchFamily="16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register it by id to be retrieved later</a:t>
            </a:r>
          </a:p>
          <a:p>
            <a:pPr lvl="1" eaLnBrk="1" hangingPunct="1">
              <a:lnSpc>
                <a:spcPct val="90000"/>
              </a:lnSpc>
              <a:buFont typeface="Times New Roman" pitchFamily="16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add a style class</a:t>
            </a:r>
          </a:p>
          <a:p>
            <a:pPr lvl="1" eaLnBrk="1" hangingPunct="1">
              <a:lnSpc>
                <a:spcPct val="90000"/>
              </a:lnSpc>
              <a:buFont typeface="Times New Roman" pitchFamily="16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553603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304800" y="684080"/>
            <a:ext cx="8534400" cy="52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000" b="1" dirty="0">
                <a:solidFill>
                  <a:srgbClr val="333399"/>
                </a:solidFill>
              </a:rPr>
              <a:t>The Builder Pattern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087795" y="1729317"/>
            <a:ext cx="775140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0250" indent="-273050"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ts val="52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AppNodesBuilder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eaLnBrk="1" hangingPunct="1">
              <a:lnSpc>
                <a:spcPct val="90000"/>
              </a:lnSpc>
              <a:spcBef>
                <a:spcPts val="52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buildCheckBox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 eaLnBrk="1" hangingPunct="1">
              <a:lnSpc>
                <a:spcPct val="90000"/>
              </a:lnSpc>
              <a:spcBef>
                <a:spcPts val="52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ColorPicker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buildColorPicker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 eaLnBrk="1" hangingPunct="1">
              <a:lnSpc>
                <a:spcPct val="90000"/>
              </a:lnSpc>
              <a:spcBef>
                <a:spcPts val="52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ComboBox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buildComboBox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 eaLnBrk="1" hangingPunct="1">
              <a:lnSpc>
                <a:spcPct val="90000"/>
              </a:lnSpc>
              <a:spcBef>
                <a:spcPts val="52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buildHBox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 eaLnBrk="1" hangingPunct="1">
              <a:lnSpc>
                <a:spcPct val="90000"/>
              </a:lnSpc>
              <a:spcBef>
                <a:spcPts val="52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Label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buildLabel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 eaLnBrk="1" hangingPunct="1">
              <a:lnSpc>
                <a:spcPct val="90000"/>
              </a:lnSpc>
              <a:spcBef>
                <a:spcPts val="52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Slider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buildSlider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 eaLnBrk="1" hangingPunct="1">
              <a:lnSpc>
                <a:spcPct val="90000"/>
              </a:lnSpc>
              <a:spcBef>
                <a:spcPts val="52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buildVBox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 eaLnBrk="1" hangingPunct="1">
              <a:lnSpc>
                <a:spcPct val="90000"/>
              </a:lnSpc>
              <a:spcBef>
                <a:spcPts val="52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Button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buildIconButton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 eaLnBrk="1" hangingPunct="1">
              <a:lnSpc>
                <a:spcPct val="90000"/>
              </a:lnSpc>
              <a:spcBef>
                <a:spcPts val="52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Button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buildTextButton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 eaLnBrk="1" hangingPunct="1">
              <a:lnSpc>
                <a:spcPct val="90000"/>
              </a:lnSpc>
              <a:spcBef>
                <a:spcPts val="52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ToggleButton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buildIconToggleButton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 eaLnBrk="1" hangingPunct="1">
              <a:lnSpc>
                <a:spcPct val="90000"/>
              </a:lnSpc>
              <a:spcBef>
                <a:spcPts val="52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ToggleButton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buildTextToggleButton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 eaLnBrk="1" hangingPunct="1">
              <a:lnSpc>
                <a:spcPct val="90000"/>
              </a:lnSpc>
              <a:spcBef>
                <a:spcPts val="52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buildTextField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 eaLnBrk="1" hangingPunct="1">
              <a:lnSpc>
                <a:spcPct val="90000"/>
              </a:lnSpc>
              <a:spcBef>
                <a:spcPts val="52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TableView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buildTableView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 eaLnBrk="1" hangingPunct="1">
              <a:lnSpc>
                <a:spcPct val="90000"/>
              </a:lnSpc>
              <a:spcBef>
                <a:spcPts val="52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TableColumn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buildTableColumn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 eaLnBrk="1" hangingPunct="1">
              <a:lnSpc>
                <a:spcPct val="90000"/>
              </a:lnSpc>
              <a:spcBef>
                <a:spcPts val="52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 eaLnBrk="1" hangingPunct="1">
              <a:lnSpc>
                <a:spcPct val="90000"/>
              </a:lnSpc>
              <a:spcBef>
                <a:spcPts val="52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17301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304800" y="794147"/>
            <a:ext cx="8534400" cy="52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000" b="1" dirty="0">
                <a:solidFill>
                  <a:srgbClr val="333399"/>
                </a:solidFill>
              </a:rPr>
              <a:t>Using a builder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706795" y="1704004"/>
            <a:ext cx="8437205" cy="429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0250" indent="-273050"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ts val="525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INIT CONTROLS</a:t>
            </a:r>
          </a:p>
          <a:p>
            <a:pPr marL="0" indent="0" eaLnBrk="1" hangingPunct="1">
              <a:lnSpc>
                <a:spcPct val="90000"/>
              </a:lnSpc>
              <a:spcBef>
                <a:spcPts val="525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nameOwnerPane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tdlBuilder.buildHBox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</a:p>
          <a:p>
            <a:pPr marL="0" indent="0" eaLnBrk="1" hangingPunct="1">
              <a:lnSpc>
                <a:spcPct val="90000"/>
              </a:lnSpc>
              <a:spcBef>
                <a:spcPts val="525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namePane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tdlBuilder.buildHBox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</a:p>
          <a:p>
            <a:pPr marL="0" indent="0" eaLnBrk="1" hangingPunct="1">
              <a:lnSpc>
                <a:spcPct val="90000"/>
              </a:lnSpc>
              <a:spcBef>
                <a:spcPts val="525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Label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nameLabel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tdlBuilder.buildLabel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</a:p>
          <a:p>
            <a:pPr marL="0" indent="0" eaLnBrk="1" hangingPunct="1">
              <a:lnSpc>
                <a:spcPct val="90000"/>
              </a:lnSpc>
              <a:spcBef>
                <a:spcPts val="525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nameTextField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tdlBuilder.buildTextField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</a:p>
          <a:p>
            <a:pPr marL="0" indent="0" eaLnBrk="1" hangingPunct="1">
              <a:lnSpc>
                <a:spcPct val="90000"/>
              </a:lnSpc>
              <a:spcBef>
                <a:spcPts val="525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ownerPane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tdlBuilder.buildHBox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</a:p>
          <a:p>
            <a:pPr marL="0" indent="0" eaLnBrk="1" hangingPunct="1">
              <a:lnSpc>
                <a:spcPct val="90000"/>
              </a:lnSpc>
              <a:spcBef>
                <a:spcPts val="525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Label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ownerLabel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tdlBuilder.buildLabel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</a:p>
          <a:p>
            <a:pPr marL="0" indent="0" eaLnBrk="1" hangingPunct="1">
              <a:lnSpc>
                <a:spcPct val="90000"/>
              </a:lnSpc>
              <a:spcBef>
                <a:spcPts val="525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ownerTextField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tdlBuilder.buildTextField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</a:p>
        </p:txBody>
      </p:sp>
    </p:spTree>
    <p:extLst>
      <p:ext uri="{BB962C8B-B14F-4D97-AF65-F5344CB8AC3E}">
        <p14:creationId xmlns:p14="http://schemas.microsoft.com/office/powerpoint/2010/main" val="15022055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304800" y="794147"/>
            <a:ext cx="8534400" cy="52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000" b="1">
                <a:solidFill>
                  <a:srgbClr val="333399"/>
                </a:solidFill>
              </a:rPr>
              <a:t>Builder Benefits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210647" y="1599034"/>
            <a:ext cx="6774025" cy="440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</a:rPr>
              <a:t>Encapsulates the way a complex object is constructed.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endParaRPr lang="en-US" altLang="en-US" sz="21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</a:rPr>
              <a:t>Allows objects to be constructed in a multistep and varying process (as opposed to one step factories).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endParaRPr lang="en-US" altLang="en-US" sz="21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</a:rPr>
              <a:t>Hides the internal representation of the product from the client.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endParaRPr lang="en-US" altLang="en-US" sz="21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</a:rPr>
              <a:t>Product implementations can be swapped in and out because the client only sees an abstract interface.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endParaRPr lang="en-US" altLang="en-US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202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304800" y="794147"/>
            <a:ext cx="8534400" cy="52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000" b="1" dirty="0">
                <a:solidFill>
                  <a:srgbClr val="333399"/>
                </a:solidFill>
              </a:rPr>
              <a:t>Builder Pattern Example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210647" y="1599033"/>
            <a:ext cx="6774025" cy="504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endParaRPr lang="en-US" altLang="en-US" sz="21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endParaRPr lang="en-US" altLang="en-US" sz="21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endParaRPr lang="en-US" altLang="en-US" sz="21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endParaRPr lang="en-US" altLang="en-US" sz="21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endParaRPr lang="en-US" altLang="en-US" sz="21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endParaRPr lang="en-US" altLang="en-US" sz="21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endParaRPr lang="en-US" altLang="en-US" sz="21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endParaRPr lang="en-US" altLang="en-US" sz="21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endParaRPr lang="en-US" altLang="en-US" sz="21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endParaRPr lang="en-US" altLang="en-US" sz="21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endParaRPr lang="en-US" altLang="en-US" sz="21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endParaRPr lang="en-US" altLang="en-US" sz="21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endParaRPr lang="en-US" altLang="en-US" sz="21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hlinkClick r:id="rId3"/>
              </a:rPr>
              <a:t>https://www.tutorialspoint.com/design_pattern/builder_pattern.htm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074" name="Picture 2" descr="Builder Pattern UML Diagram">
            <a:extLst>
              <a:ext uri="{FF2B5EF4-FFF2-40B4-BE49-F238E27FC236}">
                <a16:creationId xmlns:a16="http://schemas.microsoft.com/office/drawing/2014/main" id="{A7B46608-AA16-425B-B4DF-AC801AC41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680632"/>
            <a:ext cx="5774266" cy="420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2067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04800" y="885825"/>
            <a:ext cx="85344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300" b="1" dirty="0">
                <a:solidFill>
                  <a:srgbClr val="333399"/>
                </a:solidFill>
              </a:rPr>
              <a:t>Gangs of Four (GOF)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595032" y="1571660"/>
            <a:ext cx="8068236" cy="392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27075" indent="-269875"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In 1994, four authors Erich Gamma, Richard Helm, Ralph Johnson and John </a:t>
            </a:r>
            <a:r>
              <a:rPr lang="en-US" altLang="en-US" sz="2400" dirty="0" err="1">
                <a:solidFill>
                  <a:schemeClr val="tx1"/>
                </a:solidFill>
              </a:rPr>
              <a:t>Vlissides</a:t>
            </a:r>
            <a:r>
              <a:rPr lang="en-US" altLang="en-US" sz="2400" dirty="0">
                <a:solidFill>
                  <a:schemeClr val="tx1"/>
                </a:solidFill>
              </a:rPr>
              <a:t> published a book titled Design Patterns - Elements of Reusable Object-Oriented Software. </a:t>
            </a:r>
          </a:p>
          <a:p>
            <a:pPr eaLnBrk="1" hangingPunct="1"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These authors are collectively known as Gang of Four (GOF) </a:t>
            </a:r>
          </a:p>
          <a:p>
            <a:pPr eaLnBrk="1" hangingPunct="1"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According to these authors design patterns are primarily based on the following principles of object orientated design</a:t>
            </a:r>
          </a:p>
          <a:p>
            <a:pPr lvl="1" eaLnBrk="1" hangingPunct="1"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Program to an interface not an implementation</a:t>
            </a:r>
          </a:p>
          <a:p>
            <a:pPr lvl="1" eaLnBrk="1" hangingPunct="1"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Favor object composition over inheritance</a:t>
            </a:r>
          </a:p>
          <a:p>
            <a:pPr lvl="1" eaLnBrk="1" hangingPunct="1">
              <a:buFont typeface="Times New Roman" pitchFamily="16" charset="0"/>
              <a:buChar char="–"/>
            </a:pPr>
            <a:endParaRPr lang="en-US" altLang="en-US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2798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304800" y="794147"/>
            <a:ext cx="8534400" cy="52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000" b="1">
                <a:solidFill>
                  <a:srgbClr val="333399"/>
                </a:solidFill>
              </a:rPr>
              <a:t>The Prototype Pattern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891540" y="1543050"/>
            <a:ext cx="728907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0250" indent="-273050"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</a:rPr>
              <a:t>Use the Prototype Pattern when creating an instance of a given class is either expensive or complicated.</a:t>
            </a:r>
          </a:p>
          <a:p>
            <a:pPr eaLnBrk="1" hangingPunct="1">
              <a:lnSpc>
                <a:spcPct val="90000"/>
              </a:lnSpc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</a:rPr>
              <a:t>This pattern involves implementing a prototype interface which tells to create a clone of the current object. </a:t>
            </a:r>
          </a:p>
          <a:p>
            <a:pPr eaLnBrk="1" hangingPunct="1">
              <a:lnSpc>
                <a:spcPct val="90000"/>
              </a:lnSpc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</a:rPr>
              <a:t>This pattern is used when creation of object directly is costly. </a:t>
            </a:r>
          </a:p>
          <a:p>
            <a:pPr eaLnBrk="1" hangingPunct="1">
              <a:lnSpc>
                <a:spcPct val="90000"/>
              </a:lnSpc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</a:rPr>
              <a:t>For example, an object is to be created after a costly database operation. </a:t>
            </a:r>
          </a:p>
          <a:p>
            <a:pPr eaLnBrk="1" hangingPunct="1">
              <a:lnSpc>
                <a:spcPct val="90000"/>
              </a:lnSpc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</a:rPr>
              <a:t>We can cache the object, returns its clone on next request and update the database as and when needed thus reducing database calls.</a:t>
            </a:r>
          </a:p>
        </p:txBody>
      </p:sp>
    </p:spTree>
    <p:extLst>
      <p:ext uri="{BB962C8B-B14F-4D97-AF65-F5344CB8AC3E}">
        <p14:creationId xmlns:p14="http://schemas.microsoft.com/office/powerpoint/2010/main" val="2838532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304800" y="794147"/>
            <a:ext cx="8534400" cy="52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700" b="1">
                <a:solidFill>
                  <a:srgbClr val="333399"/>
                </a:solidFill>
              </a:rPr>
              <a:t>So what does the Prototype Pattern do?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084684" y="1599034"/>
            <a:ext cx="6864999" cy="440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0250" indent="-273050"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</a:rPr>
              <a:t>Allows you to make new instances by copying existing instances</a:t>
            </a:r>
          </a:p>
          <a:p>
            <a:pPr lvl="1" eaLnBrk="1" hangingPunct="1">
              <a:lnSpc>
                <a:spcPct val="90000"/>
              </a:lnSpc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</a:rPr>
              <a:t>in Java this typically means using the clone() method, or de-serialization when you need deep copies</a:t>
            </a:r>
          </a:p>
          <a:p>
            <a:pPr lvl="1" eaLnBrk="1" hangingPunct="1">
              <a:lnSpc>
                <a:spcPct val="90000"/>
              </a:lnSpc>
              <a:buFont typeface="Times New Roman" pitchFamily="16" charset="0"/>
              <a:buChar char="•"/>
            </a:pPr>
            <a:endParaRPr lang="en-US" altLang="en-US" sz="21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</a:rPr>
              <a:t>A key aspect of this pattern is that the client code can make new instances without knowing which specific class is being instantiated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728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304800" y="794147"/>
            <a:ext cx="8534400" cy="52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700" b="1">
                <a:solidFill>
                  <a:srgbClr val="333399"/>
                </a:solidFill>
              </a:rPr>
              <a:t>Prototype Benefits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189653" y="1627025"/>
            <a:ext cx="6403133" cy="437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</a:rPr>
              <a:t>Hides the complexities of making new instances from the client.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endParaRPr lang="en-US" altLang="en-US" sz="21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</a:rPr>
              <a:t>Provides the option for the client to generate objects whose type is not known.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endParaRPr lang="en-US" altLang="en-US" sz="21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</a:rPr>
              <a:t>In some circumstances, copying an object can be more efficient than creating a new object.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448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04800" y="794147"/>
            <a:ext cx="8534400" cy="52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700" b="1">
                <a:solidFill>
                  <a:srgbClr val="333399"/>
                </a:solidFill>
              </a:rPr>
              <a:t>Prototype Uses and Drawbacks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077685" y="1314450"/>
            <a:ext cx="6851003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endParaRPr lang="en-US" altLang="en-US" sz="21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</a:rPr>
              <a:t>Prototype should be considered when a system must create new objects of many types in a complex class hierarchy.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endParaRPr lang="en-US" altLang="en-US" sz="21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</a:rPr>
              <a:t>A drawback to using the Prototype is that making a copy of an object can sometimes be complicated.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endParaRPr lang="en-US" altLang="en-US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882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304800" y="794147"/>
            <a:ext cx="8534400" cy="52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000" b="1">
                <a:solidFill>
                  <a:srgbClr val="333399"/>
                </a:solidFill>
              </a:rPr>
              <a:t>A Prototype Pattern Example</a:t>
            </a:r>
          </a:p>
        </p:txBody>
      </p:sp>
      <p:pic>
        <p:nvPicPr>
          <p:cNvPr id="4098" name="Picture 2" descr="Prototype Pattern UML Diagram">
            <a:extLst>
              <a:ext uri="{FF2B5EF4-FFF2-40B4-BE49-F238E27FC236}">
                <a16:creationId xmlns:a16="http://schemas.microsoft.com/office/drawing/2014/main" id="{2852916A-1DFD-4DE0-B468-406D9E978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1540933"/>
            <a:ext cx="6364724" cy="418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F5D9565-2AA9-4131-B6DC-BB75536E92DB}"/>
              </a:ext>
            </a:extLst>
          </p:cNvPr>
          <p:cNvSpPr/>
          <p:nvPr/>
        </p:nvSpPr>
        <p:spPr>
          <a:xfrm>
            <a:off x="872067" y="5999834"/>
            <a:ext cx="7399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https://www.tutorialspoint.com/design_pattern/prototype_pattern.htm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867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000" b="1" dirty="0">
                <a:solidFill>
                  <a:srgbClr val="333399"/>
                </a:solidFill>
                <a:latin typeface="Times New Roman" pitchFamily="16" charset="0"/>
              </a:rPr>
              <a:t>Structural Design Patterns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336610" y="1485901"/>
            <a:ext cx="6892991" cy="429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 marL="741363" indent="-2841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These design patterns concern class and object composition. </a:t>
            </a:r>
          </a:p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Concept of inheritance is used to compose interfaces and define ways to compose objects to obtain new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414598052"/>
      </p:ext>
    </p:extLst>
  </p:cSld>
  <p:clrMapOvr>
    <a:masterClrMapping/>
  </p:clrMapOvr>
  <p:transition spd="med" advTm="2573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000" b="1">
                <a:solidFill>
                  <a:srgbClr val="333399"/>
                </a:solidFill>
                <a:latin typeface="Times New Roman" pitchFamily="16" charset="0"/>
              </a:rPr>
              <a:t>The Decorator Pattern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888999" y="1651395"/>
            <a:ext cx="7366001" cy="429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 marL="741363" indent="-2841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Attaches additional responsibilities to an object </a:t>
            </a:r>
            <a:r>
              <a:rPr lang="en-US" altLang="en-US" sz="2100" b="1" i="1" dirty="0">
                <a:solidFill>
                  <a:schemeClr val="tx1"/>
                </a:solidFill>
                <a:latin typeface="Times New Roman" pitchFamily="16" charset="0"/>
              </a:rPr>
              <a:t>dynamically</a:t>
            </a: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. </a:t>
            </a:r>
          </a:p>
          <a:p>
            <a:pPr lvl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i.e. </a:t>
            </a:r>
            <a:r>
              <a:rPr lang="en-US" altLang="en-US" sz="2100" i="1" dirty="0">
                <a:solidFill>
                  <a:schemeClr val="tx1"/>
                </a:solidFill>
                <a:latin typeface="Times New Roman" pitchFamily="16" charset="0"/>
              </a:rPr>
              <a:t>decorating</a:t>
            </a: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 an object</a:t>
            </a:r>
          </a:p>
          <a:p>
            <a:pPr>
              <a:spcBef>
                <a:spcPts val="525"/>
              </a:spcBef>
            </a:pPr>
            <a:endParaRPr lang="en-US" altLang="en-US" sz="21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Decorators provide a flexible alternative to sub-classing for extending functionality</a:t>
            </a:r>
          </a:p>
          <a:p>
            <a:pPr>
              <a:spcBef>
                <a:spcPts val="525"/>
              </a:spcBef>
            </a:pPr>
            <a:endParaRPr lang="en-US" altLang="en-US" sz="21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How?</a:t>
            </a:r>
          </a:p>
          <a:p>
            <a:pPr lvl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By </a:t>
            </a:r>
            <a:r>
              <a:rPr lang="en-US" altLang="en-US" sz="2100" b="1" i="1" dirty="0">
                <a:solidFill>
                  <a:schemeClr val="tx1"/>
                </a:solidFill>
                <a:latin typeface="Times New Roman" pitchFamily="16" charset="0"/>
              </a:rPr>
              <a:t>wrapping</a:t>
            </a: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 an object</a:t>
            </a:r>
          </a:p>
          <a:p>
            <a:pPr>
              <a:spcBef>
                <a:spcPts val="525"/>
              </a:spcBef>
            </a:pPr>
            <a:endParaRPr lang="en-US" altLang="en-US" sz="21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Works on the principle that classes should be open to extension but closed to modification</a:t>
            </a:r>
          </a:p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Allow classes to be easily extended to incorporate new behavior without modifying existing code</a:t>
            </a:r>
          </a:p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endParaRPr lang="en-US" altLang="en-US" sz="2100" dirty="0">
              <a:solidFill>
                <a:schemeClr val="tx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20485"/>
      </p:ext>
    </p:extLst>
  </p:cSld>
  <p:clrMapOvr>
    <a:masterClrMapping/>
  </p:clrMapOvr>
  <p:transition spd="med" advTm="2573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000" b="1">
                <a:solidFill>
                  <a:srgbClr val="333399"/>
                </a:solidFill>
                <a:latin typeface="Times New Roman" pitchFamily="16" charset="0"/>
              </a:rPr>
              <a:t>Decorators Override Functionality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5575" y="748903"/>
            <a:ext cx="304800" cy="228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1594251"/>
            <a:ext cx="8124825" cy="4566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209033"/>
      </p:ext>
    </p:extLst>
  </p:cSld>
  <p:clrMapOvr>
    <a:masterClrMapping/>
  </p:clrMapOvr>
  <p:transition spd="med" advTm="23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000" b="1">
                <a:solidFill>
                  <a:srgbClr val="333399"/>
                </a:solidFill>
                <a:latin typeface="Times New Roman" pitchFamily="16" charset="0"/>
              </a:rPr>
              <a:t>Java’s IO Library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19225"/>
            <a:ext cx="8229600" cy="448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055631"/>
      </p:ext>
    </p:extLst>
  </p:cSld>
  <p:clrMapOvr>
    <a:masterClrMapping/>
  </p:clrMapOvr>
  <p:transition spd="med" advTm="579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000" b="1" dirty="0">
                <a:solidFill>
                  <a:srgbClr val="333399"/>
                </a:solidFill>
                <a:latin typeface="Times New Roman" pitchFamily="16" charset="0"/>
              </a:rPr>
              <a:t>Decorator Pattern Example</a:t>
            </a:r>
          </a:p>
        </p:txBody>
      </p:sp>
      <p:pic>
        <p:nvPicPr>
          <p:cNvPr id="1026" name="Picture 2" descr="Decorator Pattern UML Diagram">
            <a:extLst>
              <a:ext uri="{FF2B5EF4-FFF2-40B4-BE49-F238E27FC236}">
                <a16:creationId xmlns:a16="http://schemas.microsoft.com/office/drawing/2014/main" id="{B5D630A5-00DF-42E7-B320-77676AE24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46" y="1434705"/>
            <a:ext cx="6211490" cy="397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20A8A67-EF5D-4A8E-A1E1-4E9384FA01AA}"/>
              </a:ext>
            </a:extLst>
          </p:cNvPr>
          <p:cNvSpPr/>
          <p:nvPr/>
        </p:nvSpPr>
        <p:spPr>
          <a:xfrm>
            <a:off x="841664" y="5516002"/>
            <a:ext cx="634884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>
                <a:hlinkClick r:id="rId4"/>
              </a:rPr>
              <a:t>https://www.tutorialspoint.com/design_pattern/decorator_pattern.htm</a:t>
            </a:r>
            <a:r>
              <a:rPr lang="en-US" sz="15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3217797"/>
      </p:ext>
    </p:extLst>
  </p:cSld>
  <p:clrMapOvr>
    <a:masterClrMapping/>
  </p:clrMapOvr>
  <p:transition spd="med" advTm="579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04800" y="885825"/>
            <a:ext cx="85344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300" b="1">
                <a:solidFill>
                  <a:srgbClr val="333399"/>
                </a:solidFill>
              </a:rPr>
              <a:t>Design Patterns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595032" y="1571660"/>
            <a:ext cx="8068236" cy="392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27075" indent="-269875"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Design Pattern</a:t>
            </a:r>
          </a:p>
          <a:p>
            <a:pPr lvl="1" eaLnBrk="1" hangingPunct="1">
              <a:buFont typeface="Times New Roman" pitchFamily="16" charset="0"/>
              <a:buChar char="–"/>
            </a:pPr>
            <a:r>
              <a:rPr lang="en-US" altLang="en-US" sz="2100" dirty="0">
                <a:solidFill>
                  <a:schemeClr val="tx1"/>
                </a:solidFill>
              </a:rPr>
              <a:t>A description of a problem and its solution that you can apply to many similar programming situations</a:t>
            </a:r>
          </a:p>
          <a:p>
            <a:pPr eaLnBrk="1" hangingPunct="1">
              <a:buClrTx/>
              <a:buFontTx/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Patterns:</a:t>
            </a:r>
          </a:p>
          <a:p>
            <a:pPr lvl="1" eaLnBrk="1" hangingPunct="1">
              <a:buFont typeface="Times New Roman" pitchFamily="16" charset="0"/>
              <a:buChar char="–"/>
            </a:pPr>
            <a:r>
              <a:rPr lang="en-US" altLang="en-US" sz="2100" dirty="0">
                <a:solidFill>
                  <a:schemeClr val="tx1"/>
                </a:solidFill>
              </a:rPr>
              <a:t>facilitate reuse of good, tried-and-tested solutions</a:t>
            </a:r>
          </a:p>
          <a:p>
            <a:pPr lvl="1" eaLnBrk="1" hangingPunct="1">
              <a:buFont typeface="Times New Roman" pitchFamily="16" charset="0"/>
              <a:buChar char="–"/>
            </a:pPr>
            <a:r>
              <a:rPr lang="en-US" altLang="en-US" sz="2100" dirty="0">
                <a:solidFill>
                  <a:schemeClr val="tx1"/>
                </a:solidFill>
              </a:rPr>
              <a:t>capture the structure and interaction between components</a:t>
            </a:r>
          </a:p>
          <a:p>
            <a:pPr lvl="1" eaLnBrk="1" hangingPunct="1">
              <a:buFont typeface="Times New Roman" pitchFamily="16" charset="0"/>
              <a:buChar char="–"/>
            </a:pPr>
            <a:r>
              <a:rPr lang="en-US" altLang="en-US" sz="2100" dirty="0">
                <a:solidFill>
                  <a:schemeClr val="tx1"/>
                </a:solidFill>
              </a:rPr>
              <a:t>Object-oriented design patterns typically show relationships and interactions between classes or objects, without specifying the final application classes or objects that are involved</a:t>
            </a:r>
          </a:p>
        </p:txBody>
      </p:sp>
    </p:spTree>
    <p:extLst>
      <p:ext uri="{BB962C8B-B14F-4D97-AF65-F5344CB8AC3E}">
        <p14:creationId xmlns:p14="http://schemas.microsoft.com/office/powerpoint/2010/main" val="9658942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000" b="1">
                <a:solidFill>
                  <a:srgbClr val="333399"/>
                </a:solidFill>
                <a:latin typeface="Times New Roman" pitchFamily="16" charset="0"/>
              </a:rPr>
              <a:t>Ever been to Europe?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28600" y="1485901"/>
            <a:ext cx="8686800" cy="429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This is an abstraction of the Adapter Pattern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183608"/>
            <a:ext cx="8153400" cy="3499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341436"/>
      </p:ext>
    </p:extLst>
  </p:cSld>
  <p:clrMapOvr>
    <a:masterClrMapping/>
  </p:clrMapOvr>
  <p:transition spd="med" advTm="655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000" b="1">
                <a:solidFill>
                  <a:srgbClr val="333399"/>
                </a:solidFill>
                <a:latin typeface="Times New Roman" pitchFamily="16" charset="0"/>
              </a:rPr>
              <a:t>The Adapter Pattern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28600" y="1485901"/>
            <a:ext cx="8686800" cy="429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 marL="741363" indent="-2841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Converts the interface of a class into another interface a client expects</a:t>
            </a:r>
          </a:p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Adapter lets classes work together that couldn’t otherwise because of incompatible interfaces</a:t>
            </a:r>
          </a:p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Interfaces?</a:t>
            </a:r>
          </a:p>
          <a:p>
            <a:pPr lvl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Do you know what a driver is?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4" y="3796903"/>
            <a:ext cx="8561387" cy="1965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67710"/>
      </p:ext>
    </p:extLst>
  </p:cSld>
  <p:clrMapOvr>
    <a:masterClrMapping/>
  </p:clrMapOvr>
  <p:transition spd="med" advTm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000" b="1">
                <a:solidFill>
                  <a:srgbClr val="333399"/>
                </a:solidFill>
                <a:latin typeface="Times New Roman" pitchFamily="16" charset="0"/>
              </a:rPr>
              <a:t>Adapter Scenario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126672" y="1485901"/>
            <a:ext cx="7788728" cy="429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 marL="741363" indent="-2841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You have an existing system</a:t>
            </a:r>
          </a:p>
          <a:p>
            <a:pPr>
              <a:spcBef>
                <a:spcPts val="525"/>
              </a:spcBef>
            </a:pPr>
            <a:endParaRPr lang="en-US" altLang="en-US" sz="21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You need to work a vendor library into the system</a:t>
            </a:r>
          </a:p>
          <a:p>
            <a:pPr>
              <a:spcBef>
                <a:spcPts val="525"/>
              </a:spcBef>
            </a:pPr>
            <a:endParaRPr lang="en-US" altLang="en-US" sz="21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The new vendor interface is different from the last vendor</a:t>
            </a:r>
          </a:p>
          <a:p>
            <a:pPr>
              <a:spcBef>
                <a:spcPts val="525"/>
              </a:spcBef>
            </a:pPr>
            <a:endParaRPr lang="en-US" altLang="en-US" sz="21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You really don’t want to change your existing system</a:t>
            </a:r>
          </a:p>
          <a:p>
            <a:pPr>
              <a:spcBef>
                <a:spcPts val="525"/>
              </a:spcBef>
            </a:pPr>
            <a:endParaRPr lang="en-US" altLang="en-US" sz="21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Solution?</a:t>
            </a:r>
          </a:p>
          <a:p>
            <a:pPr lvl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1500" dirty="0">
                <a:solidFill>
                  <a:schemeClr val="tx1"/>
                </a:solidFill>
                <a:latin typeface="Times New Roman" pitchFamily="16" charset="0"/>
              </a:rPr>
              <a:t>Make a class that adapts the new vendor interface into what the system uses</a:t>
            </a:r>
          </a:p>
        </p:txBody>
      </p:sp>
    </p:spTree>
    <p:extLst>
      <p:ext uri="{BB962C8B-B14F-4D97-AF65-F5344CB8AC3E}">
        <p14:creationId xmlns:p14="http://schemas.microsoft.com/office/powerpoint/2010/main" val="538562342"/>
      </p:ext>
    </p:extLst>
  </p:cSld>
  <p:clrMapOvr>
    <a:masterClrMapping/>
  </p:clrMapOvr>
  <p:transition spd="med" advTm="456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000" b="1">
                <a:solidFill>
                  <a:srgbClr val="333399"/>
                </a:solidFill>
                <a:latin typeface="Times New Roman" pitchFamily="16" charset="0"/>
              </a:rPr>
              <a:t>Adapter Visualized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1604963"/>
            <a:ext cx="45243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933" y="2861267"/>
            <a:ext cx="3962400" cy="1493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383" y="4210439"/>
            <a:ext cx="32956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691152"/>
      </p:ext>
    </p:extLst>
  </p:cSld>
  <p:clrMapOvr>
    <a:masterClrMapping/>
  </p:clrMapOvr>
  <p:transition spd="med" advTm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000" b="1">
                <a:solidFill>
                  <a:srgbClr val="333399"/>
                </a:solidFill>
                <a:latin typeface="Times New Roman" pitchFamily="16" charset="0"/>
              </a:rPr>
              <a:t>How do we do it?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217645" y="1485901"/>
            <a:ext cx="7697755" cy="429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 marL="741363" indent="-2841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Ex: Driver</a:t>
            </a:r>
          </a:p>
          <a:p>
            <a:pPr lvl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Existing system uses a driver via an interface</a:t>
            </a:r>
          </a:p>
          <a:p>
            <a:pPr lvl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New hardware uses a different interface</a:t>
            </a:r>
          </a:p>
          <a:p>
            <a:pPr lvl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Adapter can adapt differences</a:t>
            </a:r>
          </a:p>
          <a:p>
            <a:pPr>
              <a:spcBef>
                <a:spcPts val="525"/>
              </a:spcBef>
            </a:pPr>
            <a:endParaRPr lang="en-US" altLang="en-US" sz="21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Existing system HAS-A </a:t>
            </a:r>
            <a:r>
              <a:rPr lang="en-US" altLang="en-US" sz="2100" dirty="0" err="1">
                <a:solidFill>
                  <a:schemeClr val="tx1"/>
                </a:solidFill>
                <a:latin typeface="Times New Roman" pitchFamily="16" charset="0"/>
              </a:rPr>
              <a:t>OldInterface</a:t>
            </a:r>
            <a:endParaRPr lang="en-US" altLang="en-US" sz="21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Adapter implements </a:t>
            </a:r>
            <a:r>
              <a:rPr lang="en-US" altLang="en-US" sz="2100" dirty="0" err="1">
                <a:solidFill>
                  <a:schemeClr val="tx1"/>
                </a:solidFill>
                <a:latin typeface="Times New Roman" pitchFamily="16" charset="0"/>
              </a:rPr>
              <a:t>OldInterface</a:t>
            </a: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 and HAS-A </a:t>
            </a:r>
            <a:r>
              <a:rPr lang="en-US" altLang="en-US" sz="2100" dirty="0" err="1">
                <a:solidFill>
                  <a:schemeClr val="tx1"/>
                </a:solidFill>
                <a:latin typeface="Times New Roman" pitchFamily="16" charset="0"/>
              </a:rPr>
              <a:t>NewInterface</a:t>
            </a:r>
            <a:endParaRPr lang="en-US" altLang="en-US" sz="21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Existing system calls </a:t>
            </a:r>
            <a:r>
              <a:rPr lang="en-US" altLang="en-US" sz="2100" dirty="0" err="1">
                <a:solidFill>
                  <a:schemeClr val="tx1"/>
                </a:solidFill>
                <a:latin typeface="Times New Roman" pitchFamily="16" charset="0"/>
              </a:rPr>
              <a:t>OldInterface</a:t>
            </a: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 methods on adapter, adapter forwards them to </a:t>
            </a:r>
            <a:r>
              <a:rPr lang="en-US" altLang="en-US" sz="2100" dirty="0" err="1">
                <a:solidFill>
                  <a:schemeClr val="tx1"/>
                </a:solidFill>
                <a:latin typeface="Times New Roman" pitchFamily="16" charset="0"/>
              </a:rPr>
              <a:t>NewInterface</a:t>
            </a: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 implementations</a:t>
            </a:r>
          </a:p>
          <a:p>
            <a:pPr>
              <a:spcBef>
                <a:spcPts val="525"/>
              </a:spcBef>
            </a:pPr>
            <a:endParaRPr lang="en-US" altLang="en-US" sz="2100" dirty="0">
              <a:solidFill>
                <a:schemeClr val="tx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18672"/>
      </p:ext>
    </p:extLst>
  </p:cSld>
  <p:clrMapOvr>
    <a:masterClrMapping/>
  </p:clrMapOvr>
  <p:transition spd="med" advTm="5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000" b="1">
                <a:solidFill>
                  <a:srgbClr val="333399"/>
                </a:solidFill>
                <a:latin typeface="Times New Roman" pitchFamily="16" charset="0"/>
              </a:rPr>
              <a:t>What’s good about this?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05678" y="1485901"/>
            <a:ext cx="7263882" cy="429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Decouple the client from the implemented interface</a:t>
            </a:r>
          </a:p>
          <a:p>
            <a:pPr>
              <a:spcBef>
                <a:spcPts val="525"/>
              </a:spcBef>
            </a:pPr>
            <a:endParaRPr lang="en-US" altLang="en-US" sz="21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If we expect the interface to change over time, the adapter encapsulates that change so that the client doesn’t have to be modified each time it needs to operate against a different interface.</a:t>
            </a:r>
          </a:p>
        </p:txBody>
      </p:sp>
    </p:spTree>
    <p:extLst>
      <p:ext uri="{BB962C8B-B14F-4D97-AF65-F5344CB8AC3E}">
        <p14:creationId xmlns:p14="http://schemas.microsoft.com/office/powerpoint/2010/main" val="1939922482"/>
      </p:ext>
    </p:extLst>
  </p:cSld>
  <p:clrMapOvr>
    <a:masterClrMapping/>
  </p:clrMapOvr>
  <p:transition spd="med" advTm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000" b="1" dirty="0">
                <a:solidFill>
                  <a:srgbClr val="333399"/>
                </a:solidFill>
                <a:latin typeface="Times New Roman" pitchFamily="16" charset="0"/>
              </a:rPr>
              <a:t>Adapter Pattern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0A8A67-EF5D-4A8E-A1E1-4E9384FA01AA}"/>
              </a:ext>
            </a:extLst>
          </p:cNvPr>
          <p:cNvSpPr/>
          <p:nvPr/>
        </p:nvSpPr>
        <p:spPr>
          <a:xfrm>
            <a:off x="926330" y="5810034"/>
            <a:ext cx="634884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>
                <a:hlinkClick r:id="rId3"/>
              </a:rPr>
              <a:t>https://www.tutorialspoint.com/design_pattern/adapter_pattern.htm</a:t>
            </a:r>
            <a:r>
              <a:rPr lang="en-US" sz="1500" b="1" dirty="0"/>
              <a:t> </a:t>
            </a:r>
          </a:p>
        </p:txBody>
      </p:sp>
      <p:pic>
        <p:nvPicPr>
          <p:cNvPr id="2050" name="Picture 2" descr="Adapter Pattern UML Diagram">
            <a:extLst>
              <a:ext uri="{FF2B5EF4-FFF2-40B4-BE49-F238E27FC236}">
                <a16:creationId xmlns:a16="http://schemas.microsoft.com/office/drawing/2014/main" id="{0976CFB7-AAAE-4A5E-9798-EE62D35D4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40" y="1697833"/>
            <a:ext cx="5569718" cy="384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407724"/>
      </p:ext>
    </p:extLst>
  </p:cSld>
  <p:clrMapOvr>
    <a:masterClrMapping/>
  </p:clrMapOvr>
  <p:transition spd="med" advTm="579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000" b="1">
                <a:solidFill>
                  <a:srgbClr val="333399"/>
                </a:solidFill>
                <a:latin typeface="Times New Roman" pitchFamily="16" charset="0"/>
              </a:rPr>
              <a:t>The Facade Pattern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140667" y="1485901"/>
            <a:ext cx="7291874" cy="429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Provides a unified interface to a set of interfaces in a subsystem. </a:t>
            </a:r>
          </a:p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The facade defines a higher-level interface that makes the subsystem easier to use</a:t>
            </a:r>
          </a:p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Employs the principle of least knowledge</a:t>
            </a:r>
          </a:p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A facade is a class or a group of classes hiding internal implementation/services from the user. </a:t>
            </a:r>
          </a:p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The factory pattern is used when you want to hide the details on constructing instances.</a:t>
            </a:r>
          </a:p>
          <a:p>
            <a:pPr>
              <a:spcBef>
                <a:spcPts val="525"/>
              </a:spcBef>
            </a:pPr>
            <a:endParaRPr lang="en-US" altLang="en-US" sz="21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525"/>
              </a:spcBef>
            </a:pPr>
            <a:endParaRPr lang="en-US" altLang="en-US" sz="2100" dirty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352800" y="4114800"/>
            <a:ext cx="1752600" cy="1771650"/>
          </a:xfrm>
          <a:prstGeom prst="rect">
            <a:avLst/>
          </a:prstGeom>
          <a:solidFill>
            <a:srgbClr val="00B8FF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943600" y="4572000"/>
            <a:ext cx="381000" cy="342900"/>
          </a:xfrm>
          <a:prstGeom prst="rect">
            <a:avLst/>
          </a:prstGeom>
          <a:solidFill>
            <a:srgbClr val="FFC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5943600" y="5057775"/>
            <a:ext cx="381000" cy="342900"/>
          </a:xfrm>
          <a:prstGeom prst="rect">
            <a:avLst/>
          </a:prstGeom>
          <a:solidFill>
            <a:srgbClr val="FFC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943600" y="5543550"/>
            <a:ext cx="381000" cy="342900"/>
          </a:xfrm>
          <a:prstGeom prst="rect">
            <a:avLst/>
          </a:prstGeom>
          <a:solidFill>
            <a:srgbClr val="FFC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949950" y="4119563"/>
            <a:ext cx="381000" cy="342900"/>
          </a:xfrm>
          <a:prstGeom prst="rect">
            <a:avLst/>
          </a:prstGeom>
          <a:solidFill>
            <a:srgbClr val="FFC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cxnSp>
        <p:nvCxnSpPr>
          <p:cNvPr id="17416" name="AutoShape 8"/>
          <p:cNvCxnSpPr>
            <a:cxnSpLocks noChangeShapeType="1"/>
          </p:cNvCxnSpPr>
          <p:nvPr/>
        </p:nvCxnSpPr>
        <p:spPr bwMode="auto">
          <a:xfrm>
            <a:off x="1905000" y="4572000"/>
            <a:ext cx="1447800" cy="1191"/>
          </a:xfrm>
          <a:prstGeom prst="straightConnector1">
            <a:avLst/>
          </a:prstGeom>
          <a:noFill/>
          <a:ln w="31680" cap="sq">
            <a:solidFill>
              <a:srgbClr val="000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7" name="AutoShape 9"/>
          <p:cNvCxnSpPr>
            <a:cxnSpLocks noChangeShapeType="1"/>
          </p:cNvCxnSpPr>
          <p:nvPr/>
        </p:nvCxnSpPr>
        <p:spPr bwMode="auto">
          <a:xfrm flipH="1">
            <a:off x="1905000" y="5229225"/>
            <a:ext cx="1447800" cy="1191"/>
          </a:xfrm>
          <a:prstGeom prst="straightConnector1">
            <a:avLst/>
          </a:prstGeom>
          <a:noFill/>
          <a:ln w="31680" cap="sq">
            <a:solidFill>
              <a:srgbClr val="000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8" name="AutoShape 10"/>
          <p:cNvCxnSpPr>
            <a:cxnSpLocks noChangeShapeType="1"/>
          </p:cNvCxnSpPr>
          <p:nvPr/>
        </p:nvCxnSpPr>
        <p:spPr bwMode="auto">
          <a:xfrm>
            <a:off x="5105400" y="4167188"/>
            <a:ext cx="838200" cy="1191"/>
          </a:xfrm>
          <a:prstGeom prst="straightConnector1">
            <a:avLst/>
          </a:prstGeom>
          <a:noFill/>
          <a:ln w="31680" cap="sq">
            <a:solidFill>
              <a:srgbClr val="000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9" name="AutoShape 11"/>
          <p:cNvCxnSpPr>
            <a:cxnSpLocks noChangeShapeType="1"/>
          </p:cNvCxnSpPr>
          <p:nvPr/>
        </p:nvCxnSpPr>
        <p:spPr bwMode="auto">
          <a:xfrm flipH="1">
            <a:off x="5105400" y="4343400"/>
            <a:ext cx="838200" cy="1191"/>
          </a:xfrm>
          <a:prstGeom prst="straightConnector1">
            <a:avLst/>
          </a:prstGeom>
          <a:noFill/>
          <a:ln w="31680" cap="sq">
            <a:solidFill>
              <a:srgbClr val="000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0" name="AutoShape 12"/>
          <p:cNvCxnSpPr>
            <a:cxnSpLocks noChangeShapeType="1"/>
          </p:cNvCxnSpPr>
          <p:nvPr/>
        </p:nvCxnSpPr>
        <p:spPr bwMode="auto">
          <a:xfrm>
            <a:off x="5105400" y="4681538"/>
            <a:ext cx="838200" cy="1191"/>
          </a:xfrm>
          <a:prstGeom prst="straightConnector1">
            <a:avLst/>
          </a:prstGeom>
          <a:noFill/>
          <a:ln w="31680" cap="sq">
            <a:solidFill>
              <a:srgbClr val="000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1" name="AutoShape 13"/>
          <p:cNvCxnSpPr>
            <a:cxnSpLocks noChangeShapeType="1"/>
          </p:cNvCxnSpPr>
          <p:nvPr/>
        </p:nvCxnSpPr>
        <p:spPr bwMode="auto">
          <a:xfrm flipH="1">
            <a:off x="5105400" y="4857750"/>
            <a:ext cx="838200" cy="1191"/>
          </a:xfrm>
          <a:prstGeom prst="straightConnector1">
            <a:avLst/>
          </a:prstGeom>
          <a:noFill/>
          <a:ln w="31680" cap="sq">
            <a:solidFill>
              <a:srgbClr val="000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2" name="AutoShape 14"/>
          <p:cNvCxnSpPr>
            <a:cxnSpLocks noChangeShapeType="1"/>
          </p:cNvCxnSpPr>
          <p:nvPr/>
        </p:nvCxnSpPr>
        <p:spPr bwMode="auto">
          <a:xfrm>
            <a:off x="5105400" y="5138738"/>
            <a:ext cx="838200" cy="1191"/>
          </a:xfrm>
          <a:prstGeom prst="straightConnector1">
            <a:avLst/>
          </a:prstGeom>
          <a:noFill/>
          <a:ln w="31680" cap="sq">
            <a:solidFill>
              <a:srgbClr val="000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3" name="AutoShape 15"/>
          <p:cNvCxnSpPr>
            <a:cxnSpLocks noChangeShapeType="1"/>
          </p:cNvCxnSpPr>
          <p:nvPr/>
        </p:nvCxnSpPr>
        <p:spPr bwMode="auto">
          <a:xfrm flipH="1">
            <a:off x="5105400" y="5314950"/>
            <a:ext cx="838200" cy="1191"/>
          </a:xfrm>
          <a:prstGeom prst="straightConnector1">
            <a:avLst/>
          </a:prstGeom>
          <a:noFill/>
          <a:ln w="31680" cap="sq">
            <a:solidFill>
              <a:srgbClr val="000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4" name="AutoShape 16"/>
          <p:cNvCxnSpPr>
            <a:cxnSpLocks noChangeShapeType="1"/>
          </p:cNvCxnSpPr>
          <p:nvPr/>
        </p:nvCxnSpPr>
        <p:spPr bwMode="auto">
          <a:xfrm>
            <a:off x="5111751" y="5654280"/>
            <a:ext cx="839788" cy="1190"/>
          </a:xfrm>
          <a:prstGeom prst="straightConnector1">
            <a:avLst/>
          </a:prstGeom>
          <a:noFill/>
          <a:ln w="31680" cap="sq">
            <a:solidFill>
              <a:srgbClr val="000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5" name="AutoShape 17"/>
          <p:cNvCxnSpPr>
            <a:cxnSpLocks noChangeShapeType="1"/>
          </p:cNvCxnSpPr>
          <p:nvPr/>
        </p:nvCxnSpPr>
        <p:spPr bwMode="auto">
          <a:xfrm flipH="1">
            <a:off x="5110163" y="5830492"/>
            <a:ext cx="838200" cy="1190"/>
          </a:xfrm>
          <a:prstGeom prst="straightConnector1">
            <a:avLst/>
          </a:prstGeom>
          <a:noFill/>
          <a:ln w="31680" cap="sq">
            <a:solidFill>
              <a:srgbClr val="000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64338537"/>
      </p:ext>
    </p:extLst>
  </p:cSld>
  <p:clrMapOvr>
    <a:masterClrMapping/>
  </p:clrMapOvr>
  <p:transition spd="med" advTm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000" b="1" dirty="0">
                <a:solidFill>
                  <a:srgbClr val="333399"/>
                </a:solidFill>
                <a:latin typeface="Times New Roman" pitchFamily="16" charset="0"/>
              </a:rPr>
              <a:t>Scenario: We need a dialog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056691" y="1485901"/>
            <a:ext cx="7858709" cy="429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 marL="969963" indent="-5127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Making a dialog can be a pain</a:t>
            </a:r>
            <a:endParaRPr lang="en-US" altLang="en-US" dirty="0">
              <a:solidFill>
                <a:schemeClr val="tx1"/>
              </a:solidFill>
              <a:latin typeface="Times New Roman" pitchFamily="16" charset="0"/>
            </a:endParaRPr>
          </a:p>
          <a:p>
            <a:pPr lvl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setting up controls</a:t>
            </a:r>
          </a:p>
          <a:p>
            <a:pPr lvl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providing layout</a:t>
            </a:r>
          </a:p>
          <a:p>
            <a:pPr lvl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many common simple dialogs needed</a:t>
            </a:r>
          </a:p>
          <a:p>
            <a:pPr lvl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applications like common presentation settings</a:t>
            </a:r>
            <a:endParaRPr lang="en-US" altLang="en-US" sz="2100" dirty="0">
              <a:solidFill>
                <a:schemeClr val="tx1"/>
              </a:solidFill>
              <a:latin typeface="Times New Roman" pitchFamily="16" charset="0"/>
            </a:endParaRPr>
          </a:p>
          <a:p>
            <a:pPr lvl="1">
              <a:spcBef>
                <a:spcPts val="525"/>
              </a:spcBef>
              <a:buFont typeface="Times New Roman" pitchFamily="16" charset="0"/>
              <a:buChar char="•"/>
            </a:pPr>
            <a:endParaRPr lang="en-US" altLang="en-US" sz="21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Solution?</a:t>
            </a:r>
          </a:p>
          <a:p>
            <a:pPr lvl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AppDialogsFacade</a:t>
            </a:r>
            <a:endParaRPr lang="en-US" altLang="en-US" sz="21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377846"/>
      </p:ext>
    </p:extLst>
  </p:cSld>
  <p:clrMapOvr>
    <a:masterClrMapping/>
  </p:clrMapOvr>
  <p:transition spd="med" advTm="17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AppDialogsFacade</a:t>
            </a:r>
            <a:endParaRPr lang="en-US" altLang="en-US" sz="3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056691" y="1564044"/>
            <a:ext cx="7858709" cy="422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 marL="969963" indent="-5127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marL="0" indent="0">
              <a:spcBef>
                <a:spcPts val="52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AppDialogsFacade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52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showAboutDialog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52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showExportDialog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52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showHelpDialog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52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showLanguageDialog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52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showMessageDialog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52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File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showOpenDialog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52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File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showSaveDialog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52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showStackTraceDialog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52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String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showTextInputDialog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52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String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showWelcomeDialog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52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ButtonType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showYesNoCancelDialog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52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3601348"/>
      </p:ext>
    </p:extLst>
  </p:cSld>
  <p:clrMapOvr>
    <a:masterClrMapping/>
  </p:clrMapOvr>
  <p:transition spd="med" advTm="1797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000" b="1">
                <a:solidFill>
                  <a:srgbClr val="333399"/>
                </a:solidFill>
              </a:rPr>
              <a:t>Why is this important?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1105678" y="1485900"/>
            <a:ext cx="7809722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27075" indent="-269875"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</a:rPr>
              <a:t>Using proven, effective design patterns can make you a better software </a:t>
            </a:r>
            <a:r>
              <a:rPr lang="en-US" altLang="en-US" sz="2100" i="1" dirty="0">
                <a:solidFill>
                  <a:schemeClr val="tx1"/>
                </a:solidFill>
              </a:rPr>
              <a:t>designer</a:t>
            </a:r>
            <a:r>
              <a:rPr lang="en-US" altLang="en-US" sz="2100" dirty="0">
                <a:solidFill>
                  <a:schemeClr val="tx1"/>
                </a:solidFill>
              </a:rPr>
              <a:t> &amp; </a:t>
            </a:r>
            <a:r>
              <a:rPr lang="en-US" altLang="en-US" sz="2100" i="1" dirty="0">
                <a:solidFill>
                  <a:schemeClr val="tx1"/>
                </a:solidFill>
              </a:rPr>
              <a:t>coder</a:t>
            </a:r>
          </a:p>
          <a:p>
            <a:pPr eaLnBrk="1" hangingPunct="1">
              <a:buClrTx/>
              <a:buFontTx/>
              <a:buNone/>
            </a:pPr>
            <a:endParaRPr lang="en-US" altLang="en-US" sz="2100" dirty="0">
              <a:solidFill>
                <a:schemeClr val="tx1"/>
              </a:solidFill>
            </a:endParaRPr>
          </a:p>
          <a:p>
            <a:pPr eaLnBrk="1" hangingPunct="1"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</a:rPr>
              <a:t>You will recognize commonly used patterns in others’ code</a:t>
            </a:r>
          </a:p>
          <a:p>
            <a:pPr lvl="1" eaLnBrk="1" hangingPunct="1">
              <a:buFont typeface="Times New Roman" pitchFamily="16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</a:rPr>
              <a:t>Java API</a:t>
            </a:r>
          </a:p>
          <a:p>
            <a:pPr lvl="1" eaLnBrk="1" hangingPunct="1">
              <a:buFont typeface="Times New Roman" pitchFamily="16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</a:rPr>
              <a:t>Project team members</a:t>
            </a:r>
          </a:p>
          <a:p>
            <a:pPr lvl="1" eaLnBrk="1" hangingPunct="1">
              <a:buFont typeface="Times New Roman" pitchFamily="16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</a:rPr>
              <a:t>Ex-employees</a:t>
            </a:r>
          </a:p>
          <a:p>
            <a:pPr lvl="1" eaLnBrk="1" hangingPunct="1">
              <a:buClrTx/>
              <a:buFontTx/>
              <a:buNone/>
            </a:pPr>
            <a:endParaRPr lang="en-US" altLang="en-US" sz="2100" dirty="0">
              <a:solidFill>
                <a:schemeClr val="tx1"/>
              </a:solidFill>
            </a:endParaRPr>
          </a:p>
          <a:p>
            <a:pPr eaLnBrk="1" hangingPunct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</a:rPr>
              <a:t>   And you'll learn when to apply them to your own code</a:t>
            </a:r>
          </a:p>
          <a:p>
            <a:pPr lvl="1" eaLnBrk="1" hangingPunct="1">
              <a:buFont typeface="Times New Roman" pitchFamily="16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</a:rPr>
              <a:t>experience reuse (as opposed to code reuse)</a:t>
            </a:r>
          </a:p>
          <a:p>
            <a:pPr lvl="1" eaLnBrk="1" hangingPunct="1">
              <a:buFont typeface="Times New Roman" pitchFamily="16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</a:rPr>
              <a:t>we want you thinking at the pattern level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4267200" y="3243857"/>
            <a:ext cx="4572000" cy="77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457200"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333399"/>
                </a:solidFill>
                <a:cs typeface="Times New Roman" pitchFamily="16" charset="0"/>
              </a:rPr>
              <a:t>In addition, different technologies have their own patterns: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1500" dirty="0">
                <a:solidFill>
                  <a:srgbClr val="333399"/>
                </a:solidFill>
                <a:cs typeface="Times New Roman" pitchFamily="16" charset="0"/>
              </a:rPr>
              <a:t>Servlet patterns, GUI patterns, </a:t>
            </a:r>
            <a:r>
              <a:rPr lang="en-US" altLang="en-US" sz="1500" dirty="0" err="1">
                <a:solidFill>
                  <a:srgbClr val="333399"/>
                </a:solidFill>
                <a:cs typeface="Times New Roman" pitchFamily="16" charset="0"/>
              </a:rPr>
              <a:t>etc</a:t>
            </a:r>
            <a:r>
              <a:rPr lang="en-US" altLang="en-US" sz="1500" dirty="0">
                <a:solidFill>
                  <a:srgbClr val="333399"/>
                </a:solidFill>
                <a:cs typeface="Times New Roman" pitchFamily="16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3775053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000" b="1" dirty="0">
                <a:solidFill>
                  <a:srgbClr val="333399"/>
                </a:solidFill>
                <a:latin typeface="Times New Roman" pitchFamily="16" charset="0"/>
              </a:rPr>
              <a:t>Tutorial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0A8A67-EF5D-4A8E-A1E1-4E9384FA01AA}"/>
              </a:ext>
            </a:extLst>
          </p:cNvPr>
          <p:cNvSpPr/>
          <p:nvPr/>
        </p:nvSpPr>
        <p:spPr>
          <a:xfrm>
            <a:off x="1059873" y="5601952"/>
            <a:ext cx="634884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>
                <a:hlinkClick r:id="rId3"/>
              </a:rPr>
              <a:t>https://www.tutorialspoint.com/design_pattern/facade_pattern.htm</a:t>
            </a:r>
            <a:r>
              <a:rPr lang="en-US" sz="1500" b="1" dirty="0"/>
              <a:t> </a:t>
            </a:r>
          </a:p>
        </p:txBody>
      </p:sp>
      <p:pic>
        <p:nvPicPr>
          <p:cNvPr id="3074" name="Picture 2" descr="Facade Pattern UML Diagram">
            <a:extLst>
              <a:ext uri="{FF2B5EF4-FFF2-40B4-BE49-F238E27FC236}">
                <a16:creationId xmlns:a16="http://schemas.microsoft.com/office/drawing/2014/main" id="{E49C3CD2-CDE4-4CA7-9172-CF551BAE4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784" y="1690146"/>
            <a:ext cx="6364433" cy="347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617039"/>
      </p:ext>
    </p:extLst>
  </p:cSld>
  <p:clrMapOvr>
    <a:masterClrMapping/>
  </p:clrMapOvr>
  <p:transition spd="med" advTm="579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000" b="1">
                <a:solidFill>
                  <a:srgbClr val="333399"/>
                </a:solidFill>
                <a:latin typeface="Times New Roman" pitchFamily="16" charset="0"/>
              </a:rPr>
              <a:t>Which is which?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28600" y="1485901"/>
            <a:ext cx="8686800" cy="429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Converts one interface to another</a:t>
            </a:r>
          </a:p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Makes an interface simpler</a:t>
            </a:r>
          </a:p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Doesn’t alter the interface, but adds responsibility</a:t>
            </a:r>
          </a:p>
          <a:p>
            <a:pPr>
              <a:spcBef>
                <a:spcPts val="525"/>
              </a:spcBef>
            </a:pPr>
            <a:endParaRPr lang="en-US" altLang="en-US" sz="21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525"/>
              </a:spcBef>
              <a:buFont typeface="Times New Roman" pitchFamily="16" charset="0"/>
              <a:buAutoNum type="alphaUcParenR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Decorator</a:t>
            </a:r>
          </a:p>
          <a:p>
            <a:pPr>
              <a:spcBef>
                <a:spcPts val="525"/>
              </a:spcBef>
              <a:buFont typeface="Times New Roman" pitchFamily="16" charset="0"/>
              <a:buAutoNum type="alphaUcParenR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Adapter</a:t>
            </a:r>
          </a:p>
          <a:p>
            <a:pPr>
              <a:spcBef>
                <a:spcPts val="525"/>
              </a:spcBef>
              <a:buFont typeface="Times New Roman" pitchFamily="16" charset="0"/>
              <a:buAutoNum type="alphaUcParenR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Facade</a:t>
            </a:r>
          </a:p>
        </p:txBody>
      </p:sp>
    </p:spTree>
    <p:extLst>
      <p:ext uri="{BB962C8B-B14F-4D97-AF65-F5344CB8AC3E}">
        <p14:creationId xmlns:p14="http://schemas.microsoft.com/office/powerpoint/2010/main" val="3993834244"/>
      </p:ext>
    </p:extLst>
  </p:cSld>
  <p:clrMapOvr>
    <a:masterClrMapping/>
  </p:clrMapOvr>
  <p:transition spd="med" advTm="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000" b="1">
                <a:solidFill>
                  <a:srgbClr val="333399"/>
                </a:solidFill>
                <a:latin typeface="Times New Roman" pitchFamily="16" charset="0"/>
              </a:rPr>
              <a:t>The Flyweight Pattern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28600" y="1485901"/>
            <a:ext cx="8686800" cy="429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 marL="736600" indent="-27940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A “neat hack”</a:t>
            </a:r>
          </a:p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Allows one object to be used to represent many identical instances</a:t>
            </a:r>
          </a:p>
          <a:p>
            <a:pPr lvl="1">
              <a:spcBef>
                <a:spcPts val="450"/>
              </a:spcBef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Flyweights must be immutable.</a:t>
            </a:r>
          </a:p>
          <a:p>
            <a:pPr lvl="1">
              <a:spcBef>
                <a:spcPts val="450"/>
              </a:spcBef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Flyweights depend on an associated table</a:t>
            </a:r>
          </a:p>
          <a:p>
            <a:pPr lvl="2">
              <a:spcBef>
                <a:spcPts val="375"/>
              </a:spcBef>
              <a:buFont typeface="Times New Roman" pitchFamily="16" charset="0"/>
              <a:buChar char="•"/>
            </a:pPr>
            <a:r>
              <a:rPr lang="en-US" altLang="en-US" sz="1500" dirty="0">
                <a:solidFill>
                  <a:schemeClr val="tx1"/>
                </a:solidFill>
                <a:latin typeface="Times New Roman" pitchFamily="16" charset="0"/>
              </a:rPr>
              <a:t>maps identical instances to the single object that represents all of them</a:t>
            </a:r>
          </a:p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Used in processing many large documents</a:t>
            </a:r>
          </a:p>
          <a:p>
            <a:pPr lvl="1">
              <a:spcBef>
                <a:spcPts val="450"/>
              </a:spcBef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search engines</a:t>
            </a:r>
          </a:p>
          <a:p>
            <a:pPr lvl="1">
              <a:spcBef>
                <a:spcPts val="450"/>
              </a:spcBef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a document as an array of immutable Strings</a:t>
            </a:r>
          </a:p>
          <a:p>
            <a:pPr lvl="1">
              <a:spcBef>
                <a:spcPts val="450"/>
              </a:spcBef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repeated Words would share objects</a:t>
            </a:r>
          </a:p>
          <a:p>
            <a:pPr lvl="1">
              <a:spcBef>
                <a:spcPts val="450"/>
              </a:spcBef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just one object for “the” referenced all over the place</a:t>
            </a:r>
          </a:p>
          <a:p>
            <a:pPr lvl="2">
              <a:spcBef>
                <a:spcPts val="375"/>
              </a:spcBef>
              <a:buFont typeface="Times New Roman" pitchFamily="16" charset="0"/>
              <a:buChar char="•"/>
            </a:pPr>
            <a:r>
              <a:rPr lang="en-US" altLang="en-US" sz="1500" dirty="0">
                <a:solidFill>
                  <a:schemeClr val="tx1"/>
                </a:solidFill>
                <a:latin typeface="Times New Roman" pitchFamily="16" charset="0"/>
              </a:rPr>
              <a:t>use static </a:t>
            </a:r>
            <a:r>
              <a:rPr lang="en-US" altLang="en-US" sz="1500" dirty="0" err="1">
                <a:solidFill>
                  <a:schemeClr val="tx1"/>
                </a:solidFill>
                <a:latin typeface="Times New Roman" pitchFamily="16" charset="0"/>
              </a:rPr>
              <a:t>Hashtable</a:t>
            </a:r>
            <a:r>
              <a:rPr lang="en-US" altLang="en-US" sz="1500" dirty="0">
                <a:solidFill>
                  <a:schemeClr val="tx1"/>
                </a:solidFill>
                <a:latin typeface="Times New Roman" pitchFamily="16" charset="0"/>
              </a:rPr>
              <a:t> to store mappings</a:t>
            </a:r>
          </a:p>
          <a:p>
            <a:pPr>
              <a:spcBef>
                <a:spcPts val="375"/>
              </a:spcBef>
              <a:buFont typeface="Times New Roman" pitchFamily="16" charset="0"/>
              <a:buChar char="•"/>
            </a:pPr>
            <a:r>
              <a:rPr lang="en-US" altLang="en-US" sz="1500" dirty="0">
                <a:solidFill>
                  <a:schemeClr val="tx1"/>
                </a:solidFill>
                <a:latin typeface="Times New Roman" pitchFamily="16" charset="0"/>
              </a:rPr>
              <a:t>The flyweight pattern is used to minimize the amount of memory used when you need to create a large number of similar objects. It accomplishes this by sharing instances.</a:t>
            </a:r>
          </a:p>
          <a:p>
            <a:pPr>
              <a:spcBef>
                <a:spcPts val="375"/>
              </a:spcBef>
              <a:buFont typeface="Times New Roman" pitchFamily="16" charset="0"/>
              <a:buChar char="•"/>
            </a:pPr>
            <a:r>
              <a:rPr lang="en-US" altLang="en-US" sz="1500" dirty="0">
                <a:solidFill>
                  <a:schemeClr val="tx1"/>
                </a:solidFill>
                <a:latin typeface="Times New Roman" pitchFamily="16" charset="0"/>
              </a:rPr>
              <a:t>The name derives from the weight classification in boxing, but refers to the little amount of memory. That is, memory = weight.</a:t>
            </a:r>
          </a:p>
          <a:p>
            <a:pPr lvl="1">
              <a:spcBef>
                <a:spcPts val="375"/>
              </a:spcBef>
              <a:buFont typeface="Times New Roman" pitchFamily="16" charset="0"/>
              <a:buChar char="•"/>
            </a:pPr>
            <a:endParaRPr lang="en-US" altLang="en-US" sz="1500" dirty="0">
              <a:solidFill>
                <a:schemeClr val="tx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557770"/>
      </p:ext>
    </p:extLst>
  </p:cSld>
  <p:clrMapOvr>
    <a:masterClrMapping/>
  </p:clrMapOvr>
  <p:transition spd="med" advTm="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000" b="1" dirty="0">
                <a:solidFill>
                  <a:srgbClr val="333399"/>
                </a:solidFill>
                <a:latin typeface="Times New Roman" pitchFamily="16" charset="0"/>
              </a:rPr>
              <a:t>Flyweight Pattern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0A8A67-EF5D-4A8E-A1E1-4E9384FA01AA}"/>
              </a:ext>
            </a:extLst>
          </p:cNvPr>
          <p:cNvSpPr/>
          <p:nvPr/>
        </p:nvSpPr>
        <p:spPr>
          <a:xfrm>
            <a:off x="1157844" y="5043303"/>
            <a:ext cx="63488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hlinkClick r:id="rId3"/>
              </a:rPr>
              <a:t>https://www.tutorialspoint.com/design_pattern/flyweight_pattern.htm</a:t>
            </a:r>
            <a:r>
              <a:rPr lang="en-US" sz="1600" b="1" dirty="0"/>
              <a:t> </a:t>
            </a:r>
          </a:p>
        </p:txBody>
      </p:sp>
      <p:pic>
        <p:nvPicPr>
          <p:cNvPr id="4098" name="Picture 2" descr="Flyweight Pattern UML Diagram">
            <a:extLst>
              <a:ext uri="{FF2B5EF4-FFF2-40B4-BE49-F238E27FC236}">
                <a16:creationId xmlns:a16="http://schemas.microsoft.com/office/drawing/2014/main" id="{9D9C787C-BC3D-4FE0-8F51-A526D37F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631" y="1514615"/>
            <a:ext cx="3986738" cy="337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131830"/>
      </p:ext>
    </p:extLst>
  </p:cSld>
  <p:clrMapOvr>
    <a:masterClrMapping/>
  </p:clrMapOvr>
  <p:transition spd="med" advTm="579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000" b="1" dirty="0">
                <a:solidFill>
                  <a:srgbClr val="333399"/>
                </a:solidFill>
                <a:latin typeface="Times New Roman" pitchFamily="16" charset="0"/>
              </a:rPr>
              <a:t>A Component Architecture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28600" y="1944424"/>
            <a:ext cx="8686800" cy="384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 marL="741363" indent="-2841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System uses a set of pluggable </a:t>
            </a:r>
            <a:r>
              <a:rPr lang="en-US" altLang="en-US" sz="2100" b="1" i="1" dirty="0">
                <a:solidFill>
                  <a:schemeClr val="tx1"/>
                </a:solidFill>
                <a:latin typeface="Times New Roman" pitchFamily="16" charset="0"/>
              </a:rPr>
              <a:t>components</a:t>
            </a:r>
          </a:p>
          <a:p>
            <a:pPr>
              <a:spcBef>
                <a:spcPts val="525"/>
              </a:spcBef>
            </a:pPr>
            <a:endParaRPr lang="en-US" altLang="en-US" sz="21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b="1" dirty="0">
                <a:solidFill>
                  <a:schemeClr val="tx1"/>
                </a:solidFill>
                <a:latin typeface="Times New Roman" pitchFamily="16" charset="0"/>
              </a:rPr>
              <a:t>Each component:</a:t>
            </a:r>
          </a:p>
          <a:p>
            <a:pPr lvl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can be plugged in</a:t>
            </a:r>
          </a:p>
          <a:p>
            <a:pPr lvl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can be updated</a:t>
            </a:r>
          </a:p>
          <a:p>
            <a:pPr lvl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can be replaced</a:t>
            </a:r>
          </a:p>
          <a:p>
            <a:pPr marL="342900" lvl="1" indent="0">
              <a:spcBef>
                <a:spcPts val="525"/>
              </a:spcBef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independently of the other components</a:t>
            </a:r>
          </a:p>
        </p:txBody>
      </p:sp>
      <p:pic>
        <p:nvPicPr>
          <p:cNvPr id="1026" name="Picture 2" descr="Image result for lego">
            <a:extLst>
              <a:ext uri="{FF2B5EF4-FFF2-40B4-BE49-F238E27FC236}">
                <a16:creationId xmlns:a16="http://schemas.microsoft.com/office/drawing/2014/main" id="{38762820-DA48-4E6B-B979-E308645DC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504" y="2819896"/>
            <a:ext cx="3149035" cy="177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317638"/>
      </p:ext>
    </p:extLst>
  </p:cSld>
  <p:clrMapOvr>
    <a:masterClrMapping/>
  </p:clrMapOvr>
  <p:transition spd="med" advTm="2698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425A8810-F04F-4011-B806-FFC25C5EF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AppTemplate</a:t>
            </a:r>
            <a:r>
              <a:rPr lang="en-US" altLang="en-US" sz="3000" b="1" dirty="0">
                <a:solidFill>
                  <a:srgbClr val="333399"/>
                </a:solidFill>
                <a:latin typeface="Times New Roman" pitchFamily="16" charset="0"/>
              </a:rPr>
              <a:t> uses Components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F7A1596B-434F-47A5-AE9B-B71878BBC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5249" y="1599034"/>
            <a:ext cx="6340151" cy="418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 marL="741363" indent="-2841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With Default behavior:</a:t>
            </a:r>
          </a:p>
          <a:p>
            <a:pPr lvl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AppFileModule</a:t>
            </a:r>
            <a:endParaRPr lang="en-US" altLang="en-US" sz="1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AppFoolproofModule</a:t>
            </a:r>
            <a:endParaRPr lang="en-US" altLang="en-US" sz="1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AppGUIModule</a:t>
            </a:r>
            <a:endParaRPr lang="en-US" altLang="en-US" sz="1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AppLanguageModule</a:t>
            </a:r>
            <a:endParaRPr lang="en-US" altLang="en-US" sz="1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AppRecentWorkModule</a:t>
            </a:r>
            <a:endParaRPr lang="en-US" altLang="en-US" sz="1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525"/>
              </a:spcBef>
              <a:buFont typeface="Times New Roman" pitchFamily="16" charset="0"/>
              <a:buChar char="•"/>
            </a:pPr>
            <a:endParaRPr lang="en-US" altLang="en-US" sz="21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With Custom behavior:</a:t>
            </a:r>
          </a:p>
          <a:p>
            <a:pPr lvl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AppClipboardComponent</a:t>
            </a:r>
            <a:endParaRPr lang="en-US" altLang="en-US" sz="1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AppDataComponent</a:t>
            </a:r>
            <a:endParaRPr lang="en-US" altLang="en-US" sz="1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AppFileComponent</a:t>
            </a:r>
            <a:endParaRPr lang="en-US" altLang="en-US" sz="1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AppWorkspaceComponent</a:t>
            </a:r>
            <a:endParaRPr lang="en-US" altLang="en-US" sz="1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563980"/>
      </p:ext>
    </p:extLst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04800" y="794147"/>
            <a:ext cx="8534400" cy="52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000" b="1" dirty="0">
                <a:solidFill>
                  <a:srgbClr val="333399"/>
                </a:solidFill>
                <a:latin typeface="Times New Roman" pitchFamily="16" charset="0"/>
              </a:rPr>
              <a:t>Behavioral Design Pattern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0" y="1680210"/>
            <a:ext cx="91440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33425" indent="-276225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These design patterns are specifically concerned with communication between objects.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Increase flexibility in carrying out communication between objects. 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endParaRPr lang="en-US" altLang="en-US" sz="21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  <a:hlinkClick r:id="rId3"/>
              </a:rPr>
              <a:t>https://www.youtube.com/watch?v=kiTDR0YoIqA</a:t>
            </a: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endParaRPr lang="en-US" altLang="en-US" dirty="0">
              <a:solidFill>
                <a:schemeClr val="tx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0363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04800" y="794147"/>
            <a:ext cx="8534400" cy="52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000" b="1">
                <a:solidFill>
                  <a:srgbClr val="333399"/>
                </a:solidFill>
                <a:latin typeface="Times New Roman" pitchFamily="16" charset="0"/>
              </a:rPr>
              <a:t>The Strategy Pattern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0" y="1670050"/>
            <a:ext cx="91440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33425" indent="-276225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How does it work?</a:t>
            </a:r>
          </a:p>
          <a:p>
            <a:pPr lvl="1"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defines a family of algorithms, encapsulates each one, and makes them interchangeable</a:t>
            </a:r>
          </a:p>
          <a:p>
            <a:pPr lvl="1"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lets the algorithm vary independently from the clients that use them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</a:pPr>
            <a:endParaRPr lang="en-US" altLang="en-US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A class behavior or its algorithm can be changed at run time. 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</a:pPr>
            <a:endParaRPr lang="en-US" altLang="en-US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In Strategy pattern, we create objects which represent various strategies and a context object whose behavior varies as per its strategy object. 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The strategy object changes the executing algorithm of the context object.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</a:pPr>
            <a:endParaRPr lang="en-US" altLang="en-US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Font typeface="Courier New" pitchFamily="49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Classes can be composed (HAS-A) of the interface type</a:t>
            </a:r>
          </a:p>
          <a:p>
            <a:pPr lvl="1"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the interface type is the apparent type</a:t>
            </a:r>
          </a:p>
          <a:p>
            <a:pPr lvl="1"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the actual type can be determined at run-time</a:t>
            </a:r>
          </a:p>
        </p:txBody>
      </p:sp>
    </p:spTree>
    <p:extLst>
      <p:ext uri="{BB962C8B-B14F-4D97-AF65-F5344CB8AC3E}">
        <p14:creationId xmlns:p14="http://schemas.microsoft.com/office/powerpoint/2010/main" val="42828019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04800" y="794147"/>
            <a:ext cx="8534400" cy="52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000" b="1" dirty="0">
                <a:solidFill>
                  <a:srgbClr val="333399"/>
                </a:solidFill>
                <a:latin typeface="Times New Roman" pitchFamily="16" charset="0"/>
              </a:rPr>
              <a:t>Strategy Pattern Example</a:t>
            </a:r>
          </a:p>
        </p:txBody>
      </p:sp>
      <p:pic>
        <p:nvPicPr>
          <p:cNvPr id="3074" name="Picture 2" descr="Strategy Pattern UML Diagram">
            <a:extLst>
              <a:ext uri="{FF2B5EF4-FFF2-40B4-BE49-F238E27FC236}">
                <a16:creationId xmlns:a16="http://schemas.microsoft.com/office/drawing/2014/main" id="{60AD4B75-E259-4567-8DDB-6A379B6E7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205" y="1593362"/>
            <a:ext cx="5946866" cy="340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74DDD1F-6DBC-4C17-90BE-CFCE58859398}"/>
              </a:ext>
            </a:extLst>
          </p:cNvPr>
          <p:cNvSpPr/>
          <p:nvPr/>
        </p:nvSpPr>
        <p:spPr>
          <a:xfrm>
            <a:off x="1211580" y="5348032"/>
            <a:ext cx="5842363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hlinkClick r:id="rId4"/>
              </a:rPr>
              <a:t>https://www.youtube.com/watch?v=QKeL46JoDU4</a:t>
            </a:r>
            <a:endParaRPr lang="en-US" sz="1350" b="1" dirty="0"/>
          </a:p>
          <a:p>
            <a:r>
              <a:rPr lang="en-US" sz="1400" dirty="0">
                <a:hlinkClick r:id="rId5"/>
              </a:rPr>
              <a:t>https://www.tutorialspoint.com/design_pattern/strategy_pattern.htm</a:t>
            </a:r>
            <a:endParaRPr 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124380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04800" y="954881"/>
            <a:ext cx="8534400" cy="434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33399"/>
                </a:solidFill>
                <a:latin typeface="Times New Roman" pitchFamily="16" charset="0"/>
              </a:rPr>
              <a:t>Template Method Pattern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756745" y="1485900"/>
            <a:ext cx="815865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Defines the skeleton of an algorithm in a method, deferring some steps to subclasses. </a:t>
            </a:r>
          </a:p>
          <a:p>
            <a:pPr eaLnBrk="1" hangingPunct="1">
              <a:spcBef>
                <a:spcPts val="525"/>
              </a:spcBef>
              <a:buFont typeface="Times New Roman" pitchFamily="16" charset="0"/>
              <a:buChar char="•"/>
            </a:pPr>
            <a:endParaRPr lang="en-US" altLang="en-US" sz="21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Lets subclasses redefine certain steps of an algorithm without changing the algorithm’s structure.</a:t>
            </a:r>
          </a:p>
          <a:p>
            <a:pPr eaLnBrk="1" hangingPunct="1">
              <a:spcBef>
                <a:spcPts val="525"/>
              </a:spcBef>
              <a:buFont typeface="Times New Roman" pitchFamily="16" charset="0"/>
              <a:buChar char="•"/>
            </a:pPr>
            <a:endParaRPr lang="en-US" altLang="en-US" sz="21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A template for an </a:t>
            </a:r>
            <a:r>
              <a:rPr lang="en-US" altLang="en-US" sz="2100" b="1" i="1" dirty="0">
                <a:solidFill>
                  <a:schemeClr val="tx1"/>
                </a:solidFill>
                <a:latin typeface="Times New Roman" pitchFamily="16" charset="0"/>
              </a:rPr>
              <a:t>algorithm</a:t>
            </a:r>
          </a:p>
          <a:p>
            <a:pPr eaLnBrk="1" hangingPunct="1">
              <a:spcBef>
                <a:spcPts val="525"/>
              </a:spcBef>
              <a:buFont typeface="Times New Roman" pitchFamily="16" charset="0"/>
              <a:buChar char="•"/>
            </a:pPr>
            <a:endParaRPr lang="en-US" altLang="en-US" sz="2100" b="1" i="1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  <a:hlinkClick r:id="rId3"/>
              </a:rPr>
              <a:t>https://www.youtube.com/watch?v=bPVDEkl1z0o</a:t>
            </a: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 </a:t>
            </a:r>
            <a:b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</a:br>
            <a:endParaRPr lang="en-US" altLang="en-US" sz="1500" dirty="0">
              <a:solidFill>
                <a:schemeClr val="tx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28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04800" y="885825"/>
            <a:ext cx="85344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300" b="1">
                <a:solidFill>
                  <a:srgbClr val="333399"/>
                </a:solidFill>
              </a:rPr>
              <a:t>Common Design Patterns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365126" y="1955007"/>
            <a:ext cx="2835275" cy="405646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•"/>
            </a:pPr>
            <a:r>
              <a:rPr lang="en-US" altLang="en-US" sz="2400" b="1"/>
              <a:t>Factory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•"/>
            </a:pPr>
            <a:r>
              <a:rPr lang="en-US" altLang="en-US" sz="2400" b="1"/>
              <a:t>Singleton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•"/>
            </a:pPr>
            <a:r>
              <a:rPr lang="en-US" altLang="en-US" sz="2400" b="1"/>
              <a:t>Builder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•"/>
            </a:pPr>
            <a:r>
              <a:rPr lang="en-US" altLang="en-US" sz="2400" b="1"/>
              <a:t>Prototype</a:t>
            </a:r>
          </a:p>
          <a:p>
            <a:pPr eaLnBrk="1" hangingPunct="1">
              <a:lnSpc>
                <a:spcPct val="90000"/>
              </a:lnSpc>
              <a:spcBef>
                <a:spcPts val="375"/>
              </a:spcBef>
            </a:pPr>
            <a:endParaRPr lang="en-US" altLang="en-US" sz="2400" b="1"/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200401" y="1955007"/>
            <a:ext cx="2835275" cy="4056460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•"/>
            </a:pPr>
            <a:r>
              <a:rPr lang="en-US" altLang="en-US" sz="2400" b="1" dirty="0"/>
              <a:t>Decorator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•"/>
            </a:pPr>
            <a:r>
              <a:rPr lang="en-US" altLang="en-US" sz="2400" b="1" dirty="0"/>
              <a:t>Adapter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•"/>
            </a:pPr>
            <a:r>
              <a:rPr lang="en-US" altLang="en-US" sz="2400" b="1" dirty="0"/>
              <a:t>Facade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•"/>
            </a:pPr>
            <a:r>
              <a:rPr lang="en-US" altLang="en-US" sz="2400" b="1" dirty="0"/>
              <a:t>Flyweight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•"/>
            </a:pPr>
            <a:r>
              <a:rPr lang="en-US" altLang="en-US" sz="2400" b="1" dirty="0"/>
              <a:t>Component architecture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6034089" y="1955007"/>
            <a:ext cx="2835275" cy="4056460"/>
          </a:xfrm>
          <a:prstGeom prst="rect">
            <a:avLst/>
          </a:prstGeom>
          <a:solidFill>
            <a:srgbClr val="FF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•"/>
            </a:pPr>
            <a:r>
              <a:rPr lang="en-US" altLang="en-US" sz="2400" b="1"/>
              <a:t>Strategy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•"/>
            </a:pPr>
            <a:r>
              <a:rPr lang="en-US" altLang="en-US" sz="2400" b="1"/>
              <a:t>Template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•"/>
            </a:pPr>
            <a:r>
              <a:rPr lang="en-US" altLang="en-US" sz="2400" b="1"/>
              <a:t>Observer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•"/>
            </a:pPr>
            <a:r>
              <a:rPr lang="en-US" altLang="en-US" sz="2400" b="1"/>
              <a:t>Command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•"/>
            </a:pPr>
            <a:r>
              <a:rPr lang="en-US" altLang="en-US" sz="2400" b="1"/>
              <a:t>Iterator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•"/>
            </a:pPr>
            <a:r>
              <a:rPr lang="en-US" altLang="en-US" sz="2400" b="1"/>
              <a:t>State</a:t>
            </a: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363539" y="5588795"/>
            <a:ext cx="8504237" cy="422672"/>
          </a:xfrm>
          <a:prstGeom prst="rect">
            <a:avLst/>
          </a:prstGeom>
          <a:solidFill>
            <a:srgbClr val="AEC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375"/>
              </a:spcBef>
            </a:pPr>
            <a:r>
              <a:rPr lang="en-US" altLang="en-US" sz="2400" b="1" dirty="0"/>
              <a:t>Textbook: Head First Design Patterns</a:t>
            </a:r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365126" y="1543051"/>
            <a:ext cx="2835275" cy="41195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27025" eaLnBrk="0" hangingPunct="0">
              <a:spcBef>
                <a:spcPts val="8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50"/>
              </a:spcBef>
            </a:pPr>
            <a:r>
              <a:rPr lang="en-US" altLang="en-US" sz="2400" b="1"/>
              <a:t>Creational</a:t>
            </a:r>
          </a:p>
          <a:p>
            <a:pPr eaLnBrk="1" hangingPunct="1">
              <a:lnSpc>
                <a:spcPct val="90000"/>
              </a:lnSpc>
              <a:spcBef>
                <a:spcPts val="375"/>
              </a:spcBef>
            </a:pPr>
            <a:endParaRPr lang="en-US" altLang="en-US" sz="2400" b="1"/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3200401" y="1543051"/>
            <a:ext cx="2835275" cy="41195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27025" eaLnBrk="0" hangingPunct="0">
              <a:spcBef>
                <a:spcPts val="8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50"/>
              </a:spcBef>
            </a:pPr>
            <a:r>
              <a:rPr lang="en-US" altLang="en-US" sz="2400" b="1"/>
              <a:t>Structural</a:t>
            </a:r>
          </a:p>
          <a:p>
            <a:pPr eaLnBrk="1" hangingPunct="1">
              <a:lnSpc>
                <a:spcPct val="90000"/>
              </a:lnSpc>
              <a:spcBef>
                <a:spcPts val="375"/>
              </a:spcBef>
            </a:pPr>
            <a:endParaRPr lang="en-US" altLang="en-US" sz="2400" b="1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6034089" y="1543051"/>
            <a:ext cx="2835275" cy="41195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27025" eaLnBrk="0" hangingPunct="0">
              <a:spcBef>
                <a:spcPts val="8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50"/>
              </a:spcBef>
            </a:pPr>
            <a:r>
              <a:rPr lang="en-US" altLang="en-US" sz="2400" b="1"/>
              <a:t>Behavioral</a:t>
            </a:r>
          </a:p>
          <a:p>
            <a:pPr eaLnBrk="1" hangingPunct="1">
              <a:lnSpc>
                <a:spcPct val="90000"/>
              </a:lnSpc>
              <a:spcBef>
                <a:spcPts val="375"/>
              </a:spcBef>
            </a:pPr>
            <a:endParaRPr lang="en-US" altLang="en-US" sz="2400" b="1"/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365126" y="1543051"/>
            <a:ext cx="2835275" cy="4045744"/>
          </a:xfrm>
          <a:prstGeom prst="roundRect">
            <a:avLst>
              <a:gd name="adj" fmla="val 56"/>
            </a:avLst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1350"/>
          </a:p>
        </p:txBody>
      </p:sp>
      <p:sp>
        <p:nvSpPr>
          <p:cNvPr id="5131" name="AutoShape 10"/>
          <p:cNvSpPr>
            <a:spLocks noChangeArrowheads="1"/>
          </p:cNvSpPr>
          <p:nvPr/>
        </p:nvSpPr>
        <p:spPr bwMode="auto">
          <a:xfrm>
            <a:off x="3200401" y="1543051"/>
            <a:ext cx="2835275" cy="4045744"/>
          </a:xfrm>
          <a:prstGeom prst="roundRect">
            <a:avLst>
              <a:gd name="adj" fmla="val 56"/>
            </a:avLst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1350"/>
          </a:p>
        </p:txBody>
      </p:sp>
      <p:sp>
        <p:nvSpPr>
          <p:cNvPr id="5132" name="AutoShape 11"/>
          <p:cNvSpPr>
            <a:spLocks noChangeArrowheads="1"/>
          </p:cNvSpPr>
          <p:nvPr/>
        </p:nvSpPr>
        <p:spPr bwMode="auto">
          <a:xfrm>
            <a:off x="6035676" y="1543051"/>
            <a:ext cx="2835275" cy="4045744"/>
          </a:xfrm>
          <a:prstGeom prst="roundRect">
            <a:avLst>
              <a:gd name="adj" fmla="val 56"/>
            </a:avLst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1350"/>
          </a:p>
        </p:txBody>
      </p:sp>
    </p:spTree>
    <p:extLst>
      <p:ext uri="{BB962C8B-B14F-4D97-AF65-F5344CB8AC3E}">
        <p14:creationId xmlns:p14="http://schemas.microsoft.com/office/powerpoint/2010/main" val="2978884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04800" y="954881"/>
            <a:ext cx="8534400" cy="434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33399"/>
                </a:solidFill>
                <a:latin typeface="Times New Roman" pitchFamily="16" charset="0"/>
              </a:rPr>
              <a:t>Template Method Pattern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3291"/>
            <a:ext cx="9144000" cy="443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9578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04800" y="954883"/>
            <a:ext cx="8534400" cy="17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33399"/>
                </a:solidFill>
                <a:latin typeface="Times New Roman" pitchFamily="16" charset="0"/>
              </a:rPr>
              <a:t>Template Method Pattern</a:t>
            </a: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301354"/>
            <a:ext cx="6749143" cy="457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05228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04800" y="954881"/>
            <a:ext cx="8534400" cy="434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33399"/>
                </a:solidFill>
                <a:latin typeface="Times New Roman" pitchFamily="16" charset="0"/>
              </a:rPr>
              <a:t>What’s a hook?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768569" y="1485900"/>
            <a:ext cx="8146831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525"/>
              </a:spcBef>
              <a:buFont typeface="Times New Roman" pitchFamily="16" charset="0"/>
              <a:buChar char="•"/>
            </a:pPr>
            <a:endParaRPr lang="en-US" altLang="en-US" sz="21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A type of method</a:t>
            </a:r>
          </a:p>
          <a:p>
            <a:pPr eaLnBrk="1" hangingPunct="1">
              <a:spcBef>
                <a:spcPts val="525"/>
              </a:spcBef>
              <a:buFont typeface="Times New Roman" pitchFamily="16" charset="0"/>
              <a:buChar char="•"/>
            </a:pPr>
            <a:endParaRPr lang="en-US" altLang="en-US" sz="21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Declared in the abstract class</a:t>
            </a:r>
          </a:p>
          <a:p>
            <a:pPr lvl="1" eaLnBrk="1" hangingPunct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only given an empty or default implementation</a:t>
            </a:r>
          </a:p>
          <a:p>
            <a:pPr eaLnBrk="1" hangingPunct="1">
              <a:spcBef>
                <a:spcPts val="525"/>
              </a:spcBef>
              <a:buFont typeface="Times New Roman" pitchFamily="16" charset="0"/>
              <a:buChar char="•"/>
            </a:pPr>
            <a:endParaRPr lang="en-US" altLang="en-US" sz="21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Gives subclasses the ability to “hook into” the algorithm at various points, if they wish</a:t>
            </a:r>
          </a:p>
          <a:p>
            <a:pPr lvl="1" eaLnBrk="1" hangingPunct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a subclass is also free to ignore the hook.</a:t>
            </a:r>
          </a:p>
        </p:txBody>
      </p:sp>
      <p:sp>
        <p:nvSpPr>
          <p:cNvPr id="12292" name="Freeform 2"/>
          <p:cNvSpPr>
            <a:spLocks/>
          </p:cNvSpPr>
          <p:nvPr/>
        </p:nvSpPr>
        <p:spPr bwMode="auto">
          <a:xfrm>
            <a:off x="7007225" y="1262064"/>
            <a:ext cx="1485900" cy="1393031"/>
          </a:xfrm>
          <a:custGeom>
            <a:avLst/>
            <a:gdLst>
              <a:gd name="T0" fmla="*/ 1485900 w 1486316"/>
              <a:gd name="T1" fmla="*/ 0 h 1856663"/>
              <a:gd name="T2" fmla="*/ 1250439 w 1486316"/>
              <a:gd name="T3" fmla="*/ 1094929 h 1856663"/>
              <a:gd name="T4" fmla="*/ 945724 w 1486316"/>
              <a:gd name="T5" fmla="*/ 1635464 h 1856663"/>
              <a:gd name="T6" fmla="*/ 474802 w 1486316"/>
              <a:gd name="T7" fmla="*/ 1857221 h 1856663"/>
              <a:gd name="T8" fmla="*/ 3879 w 1486316"/>
              <a:gd name="T9" fmla="*/ 1607744 h 1856663"/>
              <a:gd name="T10" fmla="*/ 253191 w 1486316"/>
              <a:gd name="T11" fmla="*/ 1011770 h 1856663"/>
              <a:gd name="T12" fmla="*/ 294742 w 1486316"/>
              <a:gd name="T13" fmla="*/ 942470 h 18566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86316" h="1856663">
                <a:moveTo>
                  <a:pt x="1486316" y="0"/>
                </a:moveTo>
                <a:cubicBezTo>
                  <a:pt x="1413579" y="411018"/>
                  <a:pt x="1340843" y="822036"/>
                  <a:pt x="1250789" y="1094509"/>
                </a:cubicBezTo>
                <a:cubicBezTo>
                  <a:pt x="1160735" y="1366982"/>
                  <a:pt x="1075298" y="1507837"/>
                  <a:pt x="945989" y="1634837"/>
                </a:cubicBezTo>
                <a:cubicBezTo>
                  <a:pt x="816680" y="1761837"/>
                  <a:pt x="631953" y="1861127"/>
                  <a:pt x="474935" y="1856509"/>
                </a:cubicBezTo>
                <a:cubicBezTo>
                  <a:pt x="317917" y="1851891"/>
                  <a:pt x="40825" y="1747982"/>
                  <a:pt x="3880" y="1607128"/>
                </a:cubicBezTo>
                <a:cubicBezTo>
                  <a:pt x="-33065" y="1466274"/>
                  <a:pt x="204771" y="1122218"/>
                  <a:pt x="253262" y="1011382"/>
                </a:cubicBezTo>
                <a:cubicBezTo>
                  <a:pt x="301753" y="900546"/>
                  <a:pt x="298289" y="921327"/>
                  <a:pt x="294825" y="942109"/>
                </a:cubicBezTo>
              </a:path>
            </a:pathLst>
          </a:custGeom>
          <a:noFill/>
          <a:ln w="1016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293" name="Freeform 5"/>
          <p:cNvSpPr>
            <a:spLocks/>
          </p:cNvSpPr>
          <p:nvPr/>
        </p:nvSpPr>
        <p:spPr bwMode="auto">
          <a:xfrm>
            <a:off x="7162800" y="1828801"/>
            <a:ext cx="228600" cy="213122"/>
          </a:xfrm>
          <a:custGeom>
            <a:avLst/>
            <a:gdLst>
              <a:gd name="T0" fmla="*/ 0 w 387927"/>
              <a:gd name="T1" fmla="*/ 101609 h 457200"/>
              <a:gd name="T2" fmla="*/ 0 w 387927"/>
              <a:gd name="T3" fmla="*/ 101609 h 457200"/>
              <a:gd name="T4" fmla="*/ 43300 w 387927"/>
              <a:gd name="T5" fmla="*/ 117652 h 457200"/>
              <a:gd name="T6" fmla="*/ 62544 w 387927"/>
              <a:gd name="T7" fmla="*/ 123000 h 457200"/>
              <a:gd name="T8" fmla="*/ 115466 w 387927"/>
              <a:gd name="T9" fmla="*/ 149739 h 457200"/>
              <a:gd name="T10" fmla="*/ 129899 w 387927"/>
              <a:gd name="T11" fmla="*/ 160435 h 457200"/>
              <a:gd name="T12" fmla="*/ 134711 w 387927"/>
              <a:gd name="T13" fmla="*/ 176478 h 457200"/>
              <a:gd name="T14" fmla="*/ 125088 w 387927"/>
              <a:gd name="T15" fmla="*/ 0 h 457200"/>
              <a:gd name="T16" fmla="*/ 14433 w 387927"/>
              <a:gd name="T17" fmla="*/ 85565 h 457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87927" h="457200">
                <a:moveTo>
                  <a:pt x="0" y="263237"/>
                </a:moveTo>
                <a:lnTo>
                  <a:pt x="0" y="263237"/>
                </a:lnTo>
                <a:cubicBezTo>
                  <a:pt x="41564" y="277091"/>
                  <a:pt x="82817" y="291916"/>
                  <a:pt x="124691" y="304800"/>
                </a:cubicBezTo>
                <a:cubicBezTo>
                  <a:pt x="142890" y="310400"/>
                  <a:pt x="162532" y="311331"/>
                  <a:pt x="180109" y="318655"/>
                </a:cubicBezTo>
                <a:cubicBezTo>
                  <a:pt x="427873" y="421891"/>
                  <a:pt x="207965" y="346414"/>
                  <a:pt x="332509" y="387927"/>
                </a:cubicBezTo>
                <a:cubicBezTo>
                  <a:pt x="346363" y="397164"/>
                  <a:pt x="363670" y="402635"/>
                  <a:pt x="374072" y="415637"/>
                </a:cubicBezTo>
                <a:cubicBezTo>
                  <a:pt x="383195" y="427041"/>
                  <a:pt x="387927" y="457200"/>
                  <a:pt x="387927" y="457200"/>
                </a:cubicBezTo>
                <a:lnTo>
                  <a:pt x="360218" y="0"/>
                </a:lnTo>
                <a:lnTo>
                  <a:pt x="41563" y="221673"/>
                </a:lnTo>
              </a:path>
            </a:pathLst>
          </a:cu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088555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04800" y="954881"/>
            <a:ext cx="8534400" cy="434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 dirty="0">
                <a:solidFill>
                  <a:srgbClr val="333399"/>
                </a:solidFill>
                <a:latin typeface="Times New Roman" pitchFamily="16" charset="0"/>
              </a:rPr>
              <a:t>Template Design Pattern Example</a:t>
            </a:r>
          </a:p>
        </p:txBody>
      </p:sp>
      <p:sp>
        <p:nvSpPr>
          <p:cNvPr id="12293" name="Freeform 5"/>
          <p:cNvSpPr>
            <a:spLocks/>
          </p:cNvSpPr>
          <p:nvPr/>
        </p:nvSpPr>
        <p:spPr bwMode="auto">
          <a:xfrm>
            <a:off x="7162800" y="1828801"/>
            <a:ext cx="228600" cy="213122"/>
          </a:xfrm>
          <a:custGeom>
            <a:avLst/>
            <a:gdLst>
              <a:gd name="T0" fmla="*/ 0 w 387927"/>
              <a:gd name="T1" fmla="*/ 101609 h 457200"/>
              <a:gd name="T2" fmla="*/ 0 w 387927"/>
              <a:gd name="T3" fmla="*/ 101609 h 457200"/>
              <a:gd name="T4" fmla="*/ 43300 w 387927"/>
              <a:gd name="T5" fmla="*/ 117652 h 457200"/>
              <a:gd name="T6" fmla="*/ 62544 w 387927"/>
              <a:gd name="T7" fmla="*/ 123000 h 457200"/>
              <a:gd name="T8" fmla="*/ 115466 w 387927"/>
              <a:gd name="T9" fmla="*/ 149739 h 457200"/>
              <a:gd name="T10" fmla="*/ 129899 w 387927"/>
              <a:gd name="T11" fmla="*/ 160435 h 457200"/>
              <a:gd name="T12" fmla="*/ 134711 w 387927"/>
              <a:gd name="T13" fmla="*/ 176478 h 457200"/>
              <a:gd name="T14" fmla="*/ 125088 w 387927"/>
              <a:gd name="T15" fmla="*/ 0 h 457200"/>
              <a:gd name="T16" fmla="*/ 14433 w 387927"/>
              <a:gd name="T17" fmla="*/ 85565 h 457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87927" h="457200">
                <a:moveTo>
                  <a:pt x="0" y="263237"/>
                </a:moveTo>
                <a:lnTo>
                  <a:pt x="0" y="263237"/>
                </a:lnTo>
                <a:cubicBezTo>
                  <a:pt x="41564" y="277091"/>
                  <a:pt x="82817" y="291916"/>
                  <a:pt x="124691" y="304800"/>
                </a:cubicBezTo>
                <a:cubicBezTo>
                  <a:pt x="142890" y="310400"/>
                  <a:pt x="162532" y="311331"/>
                  <a:pt x="180109" y="318655"/>
                </a:cubicBezTo>
                <a:cubicBezTo>
                  <a:pt x="427873" y="421891"/>
                  <a:pt x="207965" y="346414"/>
                  <a:pt x="332509" y="387927"/>
                </a:cubicBezTo>
                <a:cubicBezTo>
                  <a:pt x="346363" y="397164"/>
                  <a:pt x="363670" y="402635"/>
                  <a:pt x="374072" y="415637"/>
                </a:cubicBezTo>
                <a:cubicBezTo>
                  <a:pt x="383195" y="427041"/>
                  <a:pt x="387927" y="457200"/>
                  <a:pt x="387927" y="457200"/>
                </a:cubicBezTo>
                <a:lnTo>
                  <a:pt x="360218" y="0"/>
                </a:lnTo>
                <a:lnTo>
                  <a:pt x="41563" y="221673"/>
                </a:lnTo>
              </a:path>
            </a:pathLst>
          </a:cu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pic>
        <p:nvPicPr>
          <p:cNvPr id="5122" name="Picture 2" descr="Template Pattern UML Diagram">
            <a:extLst>
              <a:ext uri="{FF2B5EF4-FFF2-40B4-BE49-F238E27FC236}">
                <a16:creationId xmlns:a16="http://schemas.microsoft.com/office/drawing/2014/main" id="{BA740AB4-6590-4EC5-9F7C-776EC600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77749"/>
            <a:ext cx="5951221" cy="395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7016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304800" y="885825"/>
            <a:ext cx="85344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300" b="1">
                <a:solidFill>
                  <a:srgbClr val="333399"/>
                </a:solidFill>
                <a:latin typeface="Times New Roman" pitchFamily="16" charset="0"/>
              </a:rPr>
              <a:t>The Observer Pattern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744921" y="1828800"/>
            <a:ext cx="8094279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30250" indent="-273050"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Defines a one-to-many dependency between objects so that when one object changes state, all of its dependents are notified and updated automatically.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endParaRPr lang="en-US" altLang="en-US" sz="21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Hmm, where have we seen this?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in our GUI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endParaRPr lang="en-US" altLang="en-US" sz="21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State Manager class maintains application's state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call methods to change app's state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app's state change forces update of GUI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–"/>
            </a:pPr>
            <a:endParaRPr lang="en-US" altLang="en-US" sz="21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–"/>
            </a:pPr>
            <a:endParaRPr lang="en-US" altLang="en-US" sz="2100" dirty="0">
              <a:solidFill>
                <a:schemeClr val="tx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7041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304800" y="885825"/>
            <a:ext cx="85344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300" b="1" dirty="0" err="1">
                <a:solidFill>
                  <a:srgbClr val="333399"/>
                </a:solidFill>
                <a:latin typeface="Times New Roman" pitchFamily="16" charset="0"/>
              </a:rPr>
              <a:t>TableView</a:t>
            </a:r>
            <a:endParaRPr lang="en-US" altLang="en-US" sz="3300" b="1" dirty="0">
              <a:solidFill>
                <a:srgbClr val="333399"/>
              </a:solidFill>
              <a:latin typeface="Times New Roman" pitchFamily="16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228600" y="1485900"/>
            <a:ext cx="8686800" cy="113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27075" indent="-269875"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Used to display spreadsheets and tables</a:t>
            </a:r>
          </a:p>
          <a:p>
            <a:pPr eaLnBrk="1" hangingPunct="1">
              <a:spcBef>
                <a:spcPts val="600"/>
              </a:spcBef>
              <a:buFont typeface="Times New Roman" pitchFamily="16" charset="0"/>
              <a:buChar char="•"/>
            </a:pPr>
            <a:endParaRPr lang="en-US" altLang="en-US" sz="24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600"/>
              </a:spcBef>
              <a:buFont typeface="Times New Roman" pitchFamily="16" charset="0"/>
              <a:buChar char="•"/>
            </a:pPr>
            <a:endParaRPr lang="en-US" altLang="en-US" sz="24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600"/>
              </a:spcBef>
              <a:buFont typeface="Times New Roman" pitchFamily="16" charset="0"/>
              <a:buChar char="•"/>
            </a:pPr>
            <a:endParaRPr lang="en-US" altLang="en-US" sz="24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600"/>
              </a:spcBef>
              <a:buFont typeface="Times New Roman" pitchFamily="16" charset="0"/>
              <a:buChar char="•"/>
            </a:pPr>
            <a:endParaRPr lang="en-US" altLang="en-US" sz="24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600"/>
              </a:spcBef>
              <a:buFont typeface="Times New Roman" pitchFamily="16" charset="0"/>
              <a:buChar char="•"/>
            </a:pPr>
            <a:endParaRPr lang="en-US" altLang="en-US" sz="24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How is the table data stored?</a:t>
            </a:r>
          </a:p>
          <a:p>
            <a:pPr lvl="1"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in an </a:t>
            </a:r>
            <a:r>
              <a:rPr lang="en-US" altLang="en-US" sz="2400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call this the table’s data </a:t>
            </a:r>
            <a:r>
              <a:rPr lang="en-US" alt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3F34CE-55DA-4E2F-84E8-EC9B00262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6132"/>
            <a:ext cx="9144000" cy="128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24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304800" y="885825"/>
            <a:ext cx="85344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300" b="1" dirty="0">
                <a:solidFill>
                  <a:srgbClr val="333399"/>
                </a:solidFill>
                <a:latin typeface="Times New Roman" pitchFamily="16" charset="0"/>
              </a:rPr>
              <a:t>Editing the table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720789" y="1828800"/>
            <a:ext cx="825059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To edit the table, you must go through the model: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TableView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 table = new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TableView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(…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ObservableList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DataPrototype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&gt; model =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table.getItems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endParaRPr lang="en-US" altLang="en-US" sz="15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//  Add Data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model.add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(…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endParaRPr lang="en-US" altLang="en-US" sz="15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// Remove Data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model.remove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(…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endParaRPr lang="en-US" altLang="en-US" sz="15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// Change Data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DataPrototype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 data =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model.get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(…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data.set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(…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endParaRPr lang="en-US" altLang="en-US" sz="15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// UPDATING THE MODEL (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ObservableList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) AND/OR THE DATA (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DataPrototype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// WILL AUTOMATICALLY UPDATE THE VIEW (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TableView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) THANKS TO MVC!</a:t>
            </a:r>
          </a:p>
        </p:txBody>
      </p:sp>
    </p:spTree>
    <p:extLst>
      <p:ext uri="{BB962C8B-B14F-4D97-AF65-F5344CB8AC3E}">
        <p14:creationId xmlns:p14="http://schemas.microsoft.com/office/powerpoint/2010/main" val="26279626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700" b="1">
                <a:solidFill>
                  <a:srgbClr val="333399"/>
                </a:solidFill>
                <a:latin typeface="Times New Roman" pitchFamily="16" charset="0"/>
              </a:rPr>
              <a:t>Complex Controls have their own States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839755" y="1485900"/>
            <a:ext cx="807564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30250" indent="-273050"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Tables, trees, lists, combo boxes, etc.</a:t>
            </a:r>
          </a:p>
          <a:p>
            <a:pPr lvl="1" eaLnBrk="1" hangingPunct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data is managed separately from the view</a:t>
            </a:r>
          </a:p>
          <a:p>
            <a:pPr lvl="1" eaLnBrk="1" hangingPunct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when state changes, view is updated</a:t>
            </a:r>
          </a:p>
          <a:p>
            <a:pPr eaLnBrk="1" hangingPunct="1">
              <a:spcBef>
                <a:spcPts val="600"/>
              </a:spcBef>
            </a:pPr>
            <a:endParaRPr lang="en-US" altLang="en-US" sz="24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This is called MVC</a:t>
            </a:r>
          </a:p>
          <a:p>
            <a:pPr lvl="1" eaLnBrk="1" hangingPunct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Model</a:t>
            </a:r>
          </a:p>
          <a:p>
            <a:pPr lvl="1" eaLnBrk="1" hangingPunct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View</a:t>
            </a:r>
          </a:p>
          <a:p>
            <a:pPr lvl="1" eaLnBrk="1" hangingPunct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Controller</a:t>
            </a:r>
          </a:p>
          <a:p>
            <a:pPr eaLnBrk="1" hangingPunct="1">
              <a:spcBef>
                <a:spcPts val="600"/>
              </a:spcBef>
            </a:pPr>
            <a:endParaRPr lang="en-US" altLang="en-US" sz="24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MVC </a:t>
            </a:r>
            <a:r>
              <a:rPr lang="en-US" altLang="en-US" sz="2400" b="1" i="1" dirty="0">
                <a:solidFill>
                  <a:schemeClr val="tx1"/>
                </a:solidFill>
                <a:latin typeface="Times New Roman" pitchFamily="16" charset="0"/>
              </a:rPr>
              <a:t>employs</a:t>
            </a: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 the 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7572524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000" b="1">
                <a:solidFill>
                  <a:srgbClr val="333399"/>
                </a:solidFill>
                <a:latin typeface="Times New Roman" pitchFamily="16" charset="0"/>
              </a:rPr>
              <a:t>MVC </a:t>
            </a:r>
            <a:r>
              <a:rPr lang="en-US" altLang="en-US" sz="3000" b="1" i="1">
                <a:solidFill>
                  <a:srgbClr val="333399"/>
                </a:solidFill>
                <a:latin typeface="Times New Roman" pitchFamily="16" charset="0"/>
              </a:rPr>
              <a:t>employs</a:t>
            </a:r>
            <a:r>
              <a:rPr lang="en-US" altLang="en-US" sz="3000" b="1">
                <a:solidFill>
                  <a:srgbClr val="333399"/>
                </a:solidFill>
                <a:latin typeface="Times New Roman" pitchFamily="16" charset="0"/>
              </a:rPr>
              <a:t> the Observer Pattern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783772" y="1485900"/>
            <a:ext cx="8131628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27075" indent="-269875"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b="1" dirty="0">
                <a:solidFill>
                  <a:schemeClr val="tx1"/>
                </a:solidFill>
                <a:latin typeface="Times New Roman" pitchFamily="16" charset="0"/>
              </a:rPr>
              <a:t>Model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data structure, no visual representation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notifies views when something interesting happens</a:t>
            </a:r>
          </a:p>
          <a:p>
            <a:pPr eaLnBrk="1" hangingPunct="1">
              <a:lnSpc>
                <a:spcPct val="80000"/>
              </a:lnSpc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b="1" dirty="0">
                <a:solidFill>
                  <a:schemeClr val="tx1"/>
                </a:solidFill>
                <a:latin typeface="Times New Roman" pitchFamily="16" charset="0"/>
              </a:rPr>
              <a:t>View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visual representation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views attach themselves to model in order to be notified</a:t>
            </a:r>
          </a:p>
          <a:p>
            <a:pPr eaLnBrk="1" hangingPunct="1">
              <a:lnSpc>
                <a:spcPct val="80000"/>
              </a:lnSpc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b="1" dirty="0">
                <a:solidFill>
                  <a:schemeClr val="tx1"/>
                </a:solidFill>
                <a:latin typeface="Times New Roman" pitchFamily="16" charset="0"/>
              </a:rPr>
              <a:t>Controller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event handler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listeners that are attached to view in order to be notified of user interaction (or otherwise)</a:t>
            </a:r>
          </a:p>
          <a:p>
            <a:pPr eaLnBrk="1" hangingPunct="1">
              <a:lnSpc>
                <a:spcPct val="80000"/>
              </a:lnSpc>
              <a:spcBef>
                <a:spcPts val="525"/>
              </a:spcBef>
            </a:pPr>
            <a:endParaRPr lang="en-US" altLang="en-US" sz="2100" b="1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lnSpc>
                <a:spcPct val="80000"/>
              </a:lnSpc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b="1" dirty="0">
                <a:solidFill>
                  <a:schemeClr val="tx1"/>
                </a:solidFill>
                <a:latin typeface="Times New Roman" pitchFamily="16" charset="0"/>
              </a:rPr>
              <a:t>MVC Interaction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controller updates model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model tells view that data has changed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view redrawn</a:t>
            </a:r>
          </a:p>
        </p:txBody>
      </p:sp>
    </p:spTree>
    <p:extLst>
      <p:ext uri="{BB962C8B-B14F-4D97-AF65-F5344CB8AC3E}">
        <p14:creationId xmlns:p14="http://schemas.microsoft.com/office/powerpoint/2010/main" val="1532011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1219200" y="1543051"/>
            <a:ext cx="1676400" cy="27863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844"/>
              </a:spcBef>
            </a:pPr>
            <a:r>
              <a:rPr lang="en-US" altLang="en-US" sz="1350">
                <a:solidFill>
                  <a:srgbClr val="000000"/>
                </a:solidFill>
                <a:latin typeface="Times New Roman" pitchFamily="16" charset="0"/>
              </a:rPr>
              <a:t>Controller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429000" y="1543051"/>
            <a:ext cx="1676400" cy="27863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844"/>
              </a:spcBef>
            </a:pPr>
            <a:r>
              <a:rPr lang="en-US" altLang="en-US" sz="1350">
                <a:solidFill>
                  <a:srgbClr val="000000"/>
                </a:solidFill>
                <a:latin typeface="Times New Roman" pitchFamily="16" charset="0"/>
              </a:rPr>
              <a:t>Model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562600" y="1543051"/>
            <a:ext cx="1676400" cy="27863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844"/>
              </a:spcBef>
            </a:pPr>
            <a:r>
              <a:rPr lang="en-US" altLang="en-US" sz="1350">
                <a:solidFill>
                  <a:srgbClr val="000000"/>
                </a:solidFill>
                <a:latin typeface="Times New Roman" pitchFamily="16" charset="0"/>
              </a:rPr>
              <a:t>View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2057400" y="1885950"/>
            <a:ext cx="1588" cy="3429000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905000" y="2171700"/>
            <a:ext cx="304800" cy="291465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1350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4267200" y="1828800"/>
            <a:ext cx="1588" cy="3429000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114800" y="2457450"/>
            <a:ext cx="228600" cy="21717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1350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6400800" y="1828800"/>
            <a:ext cx="1588" cy="3429000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6248400" y="2800350"/>
            <a:ext cx="228600" cy="1257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1350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2209800" y="2457450"/>
            <a:ext cx="1905000" cy="1191"/>
          </a:xfrm>
          <a:prstGeom prst="line">
            <a:avLst/>
          </a:prstGeom>
          <a:noFill/>
          <a:ln w="255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4343400" y="2800350"/>
            <a:ext cx="1905000" cy="1191"/>
          </a:xfrm>
          <a:prstGeom prst="line">
            <a:avLst/>
          </a:prstGeom>
          <a:noFill/>
          <a:ln w="255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2438400" y="2171701"/>
            <a:ext cx="1443035" cy="27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844"/>
              </a:spcBef>
            </a:pPr>
            <a:r>
              <a:rPr lang="en-US" altLang="en-US" sz="1350" dirty="0">
                <a:solidFill>
                  <a:srgbClr val="000000"/>
                </a:solidFill>
                <a:latin typeface="Times New Roman" pitchFamily="16" charset="0"/>
              </a:rPr>
              <a:t>update (add, etc.)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4572000" y="2514601"/>
            <a:ext cx="1295400" cy="27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844"/>
              </a:spcBef>
            </a:pPr>
            <a:r>
              <a:rPr lang="en-US" altLang="en-US" sz="1350">
                <a:solidFill>
                  <a:srgbClr val="000000"/>
                </a:solidFill>
                <a:latin typeface="Times New Roman" pitchFamily="16" charset="0"/>
              </a:rPr>
              <a:t>notify</a:t>
            </a:r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H="1">
            <a:off x="4327526" y="4057650"/>
            <a:ext cx="1936750" cy="1191"/>
          </a:xfrm>
          <a:prstGeom prst="line">
            <a:avLst/>
          </a:prstGeom>
          <a:noFill/>
          <a:ln w="255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4648200" y="3771901"/>
            <a:ext cx="1295400" cy="27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844"/>
              </a:spcBef>
            </a:pPr>
            <a:r>
              <a:rPr lang="en-US" altLang="en-US" sz="1350">
                <a:solidFill>
                  <a:srgbClr val="000000"/>
                </a:solidFill>
                <a:latin typeface="Times New Roman" pitchFamily="16" charset="0"/>
              </a:rPr>
              <a:t>return</a:t>
            </a:r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H="1">
            <a:off x="2193926" y="4629150"/>
            <a:ext cx="1936750" cy="1191"/>
          </a:xfrm>
          <a:prstGeom prst="line">
            <a:avLst/>
          </a:prstGeom>
          <a:noFill/>
          <a:ln w="255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2362200" y="4343401"/>
            <a:ext cx="1295400" cy="27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844"/>
              </a:spcBef>
            </a:pPr>
            <a:r>
              <a:rPr lang="en-US" altLang="en-US" sz="1350">
                <a:solidFill>
                  <a:srgbClr val="000000"/>
                </a:solidFill>
                <a:latin typeface="Times New Roman" pitchFamily="16" charset="0"/>
              </a:rPr>
              <a:t>return</a:t>
            </a:r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6477000" y="3086100"/>
            <a:ext cx="381000" cy="1191"/>
          </a:xfrm>
          <a:prstGeom prst="line">
            <a:avLst/>
          </a:prstGeom>
          <a:noFill/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6858000" y="3086100"/>
            <a:ext cx="1588" cy="228600"/>
          </a:xfrm>
          <a:prstGeom prst="line">
            <a:avLst/>
          </a:prstGeom>
          <a:noFill/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flipH="1">
            <a:off x="6461126" y="3314700"/>
            <a:ext cx="412750" cy="1191"/>
          </a:xfrm>
          <a:prstGeom prst="line">
            <a:avLst/>
          </a:prstGeom>
          <a:noFill/>
          <a:ln w="255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6858000" y="2971801"/>
            <a:ext cx="990600" cy="27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844"/>
              </a:spcBef>
            </a:pPr>
            <a:r>
              <a:rPr lang="en-US" altLang="en-US" sz="1350">
                <a:solidFill>
                  <a:srgbClr val="000000"/>
                </a:solidFill>
                <a:latin typeface="Times New Roman" pitchFamily="16" charset="0"/>
              </a:rPr>
              <a:t>repaint</a:t>
            </a:r>
          </a:p>
        </p:txBody>
      </p:sp>
    </p:spTree>
    <p:extLst>
      <p:ext uri="{BB962C8B-B14F-4D97-AF65-F5344CB8AC3E}">
        <p14:creationId xmlns:p14="http://schemas.microsoft.com/office/powerpoint/2010/main" val="10373198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5365" grpId="0" animBg="1"/>
      <p:bldP spid="15366" grpId="0" animBg="1"/>
      <p:bldP spid="15367" grpId="0" animBg="1"/>
      <p:bldP spid="15368" grpId="0" animBg="1"/>
      <p:bldP spid="15369" grpId="0" animBg="1"/>
      <p:bldP spid="15370" grpId="0" animBg="1"/>
      <p:bldP spid="15371" grpId="0" animBg="1"/>
      <p:bldP spid="15374" grpId="0" animBg="1"/>
      <p:bldP spid="15376" grpId="0" animBg="1"/>
      <p:bldP spid="15378" grpId="0" animBg="1"/>
      <p:bldP spid="15379" grpId="0" animBg="1"/>
      <p:bldP spid="153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04800" y="885825"/>
            <a:ext cx="85344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300" b="1" dirty="0">
                <a:solidFill>
                  <a:srgbClr val="333399"/>
                </a:solidFill>
              </a:rPr>
              <a:t>Creational Design Pattern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595032" y="1571660"/>
            <a:ext cx="8068236" cy="392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27075" indent="-269875"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Creational design patterns provide a way to create objects while hiding the creation logic, rather than instantiating objects directly using new operator. </a:t>
            </a:r>
          </a:p>
          <a:p>
            <a:pPr eaLnBrk="1" hangingPunct="1"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This gives program more flexibility in deciding which objects need to be created for a given use case.</a:t>
            </a:r>
          </a:p>
        </p:txBody>
      </p:sp>
    </p:spTree>
    <p:extLst>
      <p:ext uri="{BB962C8B-B14F-4D97-AF65-F5344CB8AC3E}">
        <p14:creationId xmlns:p14="http://schemas.microsoft.com/office/powerpoint/2010/main" val="36166529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304800" y="885825"/>
            <a:ext cx="85344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300" b="1">
                <a:solidFill>
                  <a:srgbClr val="333399"/>
                </a:solidFill>
                <a:latin typeface="Times New Roman" pitchFamily="16" charset="0"/>
              </a:rPr>
              <a:t>MVC Architecture</a:t>
            </a: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143000" y="2228850"/>
            <a:ext cx="1295400" cy="514350"/>
          </a:xfrm>
          <a:prstGeom prst="rect">
            <a:avLst/>
          </a:prstGeom>
          <a:solidFill>
            <a:srgbClr val="FFF1B5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100">
                <a:solidFill>
                  <a:srgbClr val="000000"/>
                </a:solidFill>
                <a:latin typeface="Mead Bold" charset="0"/>
              </a:rPr>
              <a:t>Model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324600" y="2228850"/>
            <a:ext cx="1295400" cy="514350"/>
          </a:xfrm>
          <a:prstGeom prst="rect">
            <a:avLst/>
          </a:prstGeom>
          <a:solidFill>
            <a:srgbClr val="FFF1B5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100">
                <a:solidFill>
                  <a:srgbClr val="000000"/>
                </a:solidFill>
                <a:latin typeface="Mead Bold" charset="0"/>
              </a:rPr>
              <a:t>View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657600" y="4457700"/>
            <a:ext cx="1752600" cy="514350"/>
          </a:xfrm>
          <a:prstGeom prst="rect">
            <a:avLst/>
          </a:prstGeom>
          <a:solidFill>
            <a:srgbClr val="FFF1B5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100">
                <a:solidFill>
                  <a:srgbClr val="000000"/>
                </a:solidFill>
                <a:latin typeface="Mead Bold" charset="0"/>
              </a:rPr>
              <a:t>Controller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124201" y="1771651"/>
            <a:ext cx="2805113" cy="53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Mead Bold" charset="0"/>
              </a:rPr>
              <a:t>The model passes its data to the view for rendering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5791201" y="3771901"/>
            <a:ext cx="2805113" cy="763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Mead Bold" charset="0"/>
              </a:rPr>
              <a:t>The view determines which events are passed to the controller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457201" y="4057651"/>
            <a:ext cx="2805113" cy="53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Mead Bold" charset="0"/>
              </a:rPr>
              <a:t>The controller updates the model based on events received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2438400" y="2514600"/>
            <a:ext cx="3886200" cy="1191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>
            <a:off x="4708526" y="2743200"/>
            <a:ext cx="2012950" cy="17145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flipH="1" flipV="1">
            <a:off x="2041526" y="2731294"/>
            <a:ext cx="2165350" cy="1738313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870346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 animBg="1"/>
      <p:bldP spid="16393" grpId="0" animBg="1"/>
      <p:bldP spid="1639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118533" y="885825"/>
            <a:ext cx="8720667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300" b="1" dirty="0">
                <a:solidFill>
                  <a:srgbClr val="333399"/>
                </a:solidFill>
                <a:latin typeface="Times New Roman" pitchFamily="16" charset="0"/>
              </a:rPr>
              <a:t>Observer Design Pattern Example</a:t>
            </a:r>
          </a:p>
        </p:txBody>
      </p:sp>
      <p:pic>
        <p:nvPicPr>
          <p:cNvPr id="6146" name="Picture 2" descr="Observer Pattern UML Diagram">
            <a:extLst>
              <a:ext uri="{FF2B5EF4-FFF2-40B4-BE49-F238E27FC236}">
                <a16:creationId xmlns:a16="http://schemas.microsoft.com/office/drawing/2014/main" id="{53A5302D-D79A-4B4B-80B4-0CDF778FB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390" y="1746933"/>
            <a:ext cx="4880610" cy="336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386217A-6518-400F-A186-1EFB76990A19}"/>
              </a:ext>
            </a:extLst>
          </p:cNvPr>
          <p:cNvSpPr/>
          <p:nvPr/>
        </p:nvSpPr>
        <p:spPr>
          <a:xfrm>
            <a:off x="1134533" y="5400675"/>
            <a:ext cx="603207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hlinkClick r:id="rId4"/>
              </a:rPr>
              <a:t>https://www.tutorialspoint.com/design_pattern/observer_pattern.htm</a:t>
            </a:r>
            <a:r>
              <a:rPr lang="en-US" sz="15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86752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304800" y="885825"/>
            <a:ext cx="85344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300" b="1">
                <a:solidFill>
                  <a:srgbClr val="333399"/>
                </a:solidFill>
                <a:latin typeface="Times New Roman" pitchFamily="16" charset="0"/>
              </a:rPr>
              <a:t>Command Abstraction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228600" y="1457325"/>
            <a:ext cx="8686800" cy="4506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604838" indent="-604838" eaLnBrk="0" hangingPunct="0">
              <a:tabLst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  <a:tab pos="97488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1004888" indent="-608013" eaLnBrk="0" hangingPunct="0">
              <a:tabLst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  <a:tab pos="97488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marL="1404938" indent="-608013" eaLnBrk="0" hangingPunct="0">
              <a:tabLst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  <a:tab pos="97488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  <a:tab pos="97488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  <a:tab pos="97488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  <a:tab pos="97488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  <a:tab pos="97488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  <a:tab pos="97488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  <a:tab pos="97488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For many GUIs, a single function may be triggered by many means (e.g., keystroke, menu, button, etc…)</a:t>
            </a:r>
          </a:p>
          <a:p>
            <a:pPr lvl="1" eaLnBrk="1" hangingPunct="1">
              <a:spcBef>
                <a:spcPts val="450"/>
              </a:spcBef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we want to link all similar events to the same listener</a:t>
            </a:r>
          </a:p>
          <a:p>
            <a:pPr eaLnBrk="1" hangingPunct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The information concerning the command can be abstracted to a </a:t>
            </a:r>
            <a:r>
              <a:rPr lang="en-US" altLang="en-US" sz="2100" b="1" dirty="0">
                <a:solidFill>
                  <a:schemeClr val="tx1"/>
                </a:solidFill>
                <a:latin typeface="Times New Roman" pitchFamily="16" charset="0"/>
              </a:rPr>
              <a:t>separate command object</a:t>
            </a:r>
          </a:p>
          <a:p>
            <a:pPr eaLnBrk="1" hangingPunct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Common Approach:</a:t>
            </a:r>
          </a:p>
          <a:p>
            <a:pPr lvl="1" eaLnBrk="1" hangingPunct="1">
              <a:spcBef>
                <a:spcPts val="450"/>
              </a:spcBef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specify a String for each command</a:t>
            </a:r>
          </a:p>
          <a:p>
            <a:pPr lvl="2" eaLnBrk="1" hangingPunct="1">
              <a:spcBef>
                <a:spcPts val="375"/>
              </a:spcBef>
              <a:buFont typeface="Times New Roman" pitchFamily="16" charset="0"/>
              <a:buChar char="•"/>
            </a:pPr>
            <a:r>
              <a:rPr lang="en-US" altLang="en-US" sz="1500" dirty="0">
                <a:solidFill>
                  <a:schemeClr val="tx1"/>
                </a:solidFill>
                <a:latin typeface="Times New Roman" pitchFamily="16" charset="0"/>
              </a:rPr>
              <a:t>have listener respond to each command differently</a:t>
            </a:r>
          </a:p>
          <a:p>
            <a:pPr lvl="1" eaLnBrk="1" hangingPunct="1">
              <a:spcBef>
                <a:spcPts val="450"/>
              </a:spcBef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ensure commands are handled in a uniform way</a:t>
            </a:r>
          </a:p>
          <a:p>
            <a:pPr lvl="1" eaLnBrk="1" hangingPunct="1">
              <a:spcBef>
                <a:spcPts val="450"/>
              </a:spcBef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commands can be specified inside a text file</a:t>
            </a:r>
          </a:p>
          <a:p>
            <a:pPr lvl="1" eaLnBrk="1" hangingPunct="1">
              <a:spcBef>
                <a:spcPts val="450"/>
              </a:spcBef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The Command Pattern</a:t>
            </a:r>
          </a:p>
          <a:p>
            <a:pPr eaLnBrk="1" hangingPunct="1">
              <a:spcBef>
                <a:spcPts val="450"/>
              </a:spcBef>
              <a:buFont typeface="Times New Roman" pitchFamily="16" charset="0"/>
              <a:buChar char="–"/>
            </a:pPr>
            <a:endParaRPr lang="en-US" altLang="en-US" dirty="0">
              <a:solidFill>
                <a:schemeClr val="tx1"/>
              </a:solidFill>
              <a:latin typeface="Times New Roman" pitchFamily="16" charset="0"/>
              <a:hlinkClick r:id="rId3"/>
            </a:endParaRPr>
          </a:p>
          <a:p>
            <a:pPr marL="0" indent="0" eaLnBrk="1" hangingPunct="1">
              <a:spcBef>
                <a:spcPts val="450"/>
              </a:spcBef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  <a:hlinkClick r:id="rId3"/>
              </a:rPr>
              <a:t>https://www.youtube.com/watch?v=iNKvqMiPtmY</a:t>
            </a: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27433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304800" y="954881"/>
            <a:ext cx="8534400" cy="434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 dirty="0">
                <a:solidFill>
                  <a:srgbClr val="333399"/>
                </a:solidFill>
                <a:latin typeface="Times New Roman" pitchFamily="16" charset="0"/>
              </a:rPr>
              <a:t>Command Design Pattern Example</a:t>
            </a:r>
          </a:p>
        </p:txBody>
      </p:sp>
      <p:pic>
        <p:nvPicPr>
          <p:cNvPr id="7170" name="Picture 2" descr="Command Pattern UML Diagram">
            <a:extLst>
              <a:ext uri="{FF2B5EF4-FFF2-40B4-BE49-F238E27FC236}">
                <a16:creationId xmlns:a16="http://schemas.microsoft.com/office/drawing/2014/main" id="{39F1A620-9432-4FCE-B05E-DB317D8F4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810" y="1471613"/>
            <a:ext cx="4823460" cy="361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432ACCF-9DE2-4928-A0F5-C1DA636A50C3}"/>
              </a:ext>
            </a:extLst>
          </p:cNvPr>
          <p:cNvSpPr/>
          <p:nvPr/>
        </p:nvSpPr>
        <p:spPr>
          <a:xfrm>
            <a:off x="1348740" y="5386388"/>
            <a:ext cx="616077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hlinkClick r:id="rId4"/>
              </a:rPr>
              <a:t>https://www.tutorialspoint.com/design_pattern/command_pattern.htm</a:t>
            </a:r>
            <a:r>
              <a:rPr lang="en-US" sz="15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33738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000" b="1">
                <a:solidFill>
                  <a:srgbClr val="333399"/>
                </a:solidFill>
                <a:latin typeface="Times New Roman" pitchFamily="16" charset="0"/>
              </a:rPr>
              <a:t>Iteration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28600" y="1485900"/>
            <a:ext cx="86868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What’s the problem?</a:t>
            </a:r>
          </a:p>
          <a:p>
            <a:pPr lvl="1" eaLnBrk="1" hangingPunct="1">
              <a:spcBef>
                <a:spcPts val="525"/>
              </a:spcBef>
              <a:buFont typeface="Times New Roman" pitchFamily="16" charset="0"/>
              <a:buChar char="–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you have to perform some operation on a sequence of elements in a given data structure</a:t>
            </a:r>
          </a:p>
          <a:p>
            <a:pPr eaLnBrk="1" hangingPunct="1">
              <a:spcBef>
                <a:spcPts val="600"/>
              </a:spcBef>
            </a:pPr>
            <a:endParaRPr lang="en-US" altLang="en-US" sz="24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Solution:</a:t>
            </a:r>
          </a:p>
          <a:p>
            <a:pPr lvl="1" eaLnBrk="1" hangingPunct="1">
              <a:spcBef>
                <a:spcPts val="525"/>
              </a:spcBef>
              <a:buFont typeface="Times New Roman" pitchFamily="16" charset="0"/>
              <a:buChar char="–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Iterator Pattern a.k.a. Iteration Abstraction</a:t>
            </a:r>
          </a:p>
          <a:p>
            <a:pPr lvl="2" eaLnBrk="1" hangingPunct="1">
              <a:spcBef>
                <a:spcPts val="450"/>
              </a:spcBef>
              <a:buFont typeface="Times New Roman" pitchFamily="16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iterate over a group of objects without revealing details of how the items are obtained</a:t>
            </a:r>
          </a:p>
          <a:p>
            <a:pPr lvl="1" eaLnBrk="1" hangingPunct="1">
              <a:spcBef>
                <a:spcPts val="525"/>
              </a:spcBef>
            </a:pPr>
            <a:endParaRPr lang="en-US" altLang="en-US" sz="2100" dirty="0">
              <a:solidFill>
                <a:schemeClr val="tx1"/>
              </a:solidFill>
              <a:latin typeface="Times New Roman" pitchFamily="16" charset="0"/>
            </a:endParaRPr>
          </a:p>
          <a:p>
            <a:pPr lvl="1" eaLnBrk="1" hangingPunct="1">
              <a:spcBef>
                <a:spcPts val="525"/>
              </a:spcBef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	</a:t>
            </a: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  <a:hlinkClick r:id="rId3"/>
              </a:rPr>
              <a:t>https://www.youtube.com/watch?v=Pganyj1dVVU</a:t>
            </a: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 </a:t>
            </a:r>
          </a:p>
          <a:p>
            <a:pPr lvl="1" eaLnBrk="1" hangingPunct="1">
              <a:spcBef>
                <a:spcPts val="525"/>
              </a:spcBef>
            </a:pPr>
            <a:endParaRPr lang="en-US" altLang="en-US" sz="2400" dirty="0">
              <a:solidFill>
                <a:schemeClr val="tx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819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000" b="1">
                <a:solidFill>
                  <a:srgbClr val="333399"/>
                </a:solidFill>
                <a:latin typeface="Times New Roman" pitchFamily="16" charset="0"/>
              </a:rPr>
              <a:t>Iterator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228600" y="1485900"/>
            <a:ext cx="86868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An </a:t>
            </a:r>
            <a:r>
              <a:rPr lang="en-US" altLang="en-US" sz="2100" b="1" dirty="0">
                <a:solidFill>
                  <a:schemeClr val="tx1"/>
                </a:solidFill>
                <a:latin typeface="Courier New" pitchFamily="49" charset="0"/>
              </a:rPr>
              <a:t>Iterator</a:t>
            </a: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 produces proper elements for processing</a:t>
            </a:r>
          </a:p>
          <a:p>
            <a:pPr eaLnBrk="1" hangingPunct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Defining an Iterator may be complex</a:t>
            </a:r>
          </a:p>
          <a:p>
            <a:pPr eaLnBrk="1" hangingPunct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Using an Iterator must be simple</a:t>
            </a:r>
          </a:p>
          <a:p>
            <a:pPr lvl="1" eaLnBrk="1" hangingPunct="1">
              <a:spcBef>
                <a:spcPts val="450"/>
              </a:spcBef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they’re all used in the same way</a:t>
            </a:r>
          </a:p>
          <a:p>
            <a:pPr eaLnBrk="1" hangingPunct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E.g. </a:t>
            </a:r>
            <a:r>
              <a:rPr lang="en-US" altLang="en-US" sz="2100" b="1" dirty="0">
                <a:solidFill>
                  <a:schemeClr val="tx1"/>
                </a:solidFill>
                <a:latin typeface="Courier New" pitchFamily="49" charset="0"/>
              </a:rPr>
              <a:t>update()</a:t>
            </a: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 all elements of </a:t>
            </a:r>
            <a:r>
              <a:rPr lang="en-US" altLang="en-US" sz="2100" b="1" dirty="0">
                <a:solidFill>
                  <a:schemeClr val="tx1"/>
                </a:solidFill>
                <a:latin typeface="Courier New" pitchFamily="49" charset="0"/>
              </a:rPr>
              <a:t>List </a:t>
            </a:r>
            <a:r>
              <a:rPr lang="en-US" altLang="en-US" sz="2100" b="1" dirty="0" err="1">
                <a:solidFill>
                  <a:schemeClr val="tx1"/>
                </a:solidFill>
                <a:latin typeface="Courier New" pitchFamily="49" charset="0"/>
              </a:rPr>
              <a:t>list</a:t>
            </a: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:</a:t>
            </a:r>
          </a:p>
          <a:p>
            <a:pPr eaLnBrk="1" hangingPunct="1"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Iterator it;</a:t>
            </a:r>
          </a:p>
          <a:p>
            <a:pPr eaLnBrk="1" hangingPunct="1"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for (it=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list.listIterator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it.hasNext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(); )</a:t>
            </a:r>
          </a:p>
          <a:p>
            <a:pPr eaLnBrk="1" hangingPunct="1"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it.next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().update();</a:t>
            </a:r>
          </a:p>
          <a:p>
            <a:pPr eaLnBrk="1" hangingPunct="1">
              <a:spcBef>
                <a:spcPts val="525"/>
              </a:spcBef>
            </a:pPr>
            <a:endParaRPr lang="en-US" altLang="en-US" sz="21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Makes iteration through elements of a set “higher level”</a:t>
            </a:r>
          </a:p>
          <a:p>
            <a:pPr eaLnBrk="1" hangingPunct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Separates the </a:t>
            </a:r>
            <a:r>
              <a:rPr lang="en-US" altLang="en-US" sz="2100" i="1" dirty="0">
                <a:solidFill>
                  <a:schemeClr val="tx1"/>
                </a:solidFill>
                <a:latin typeface="Times New Roman" pitchFamily="16" charset="0"/>
              </a:rPr>
              <a:t>production </a:t>
            </a: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of elements for iteration from the </a:t>
            </a:r>
            <a:r>
              <a:rPr lang="en-US" altLang="en-US" sz="2100" i="1" dirty="0">
                <a:solidFill>
                  <a:schemeClr val="tx1"/>
                </a:solidFill>
                <a:latin typeface="Times New Roman" pitchFamily="16" charset="0"/>
              </a:rPr>
              <a:t>operation </a:t>
            </a: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at each step in the iteration.</a:t>
            </a:r>
          </a:p>
        </p:txBody>
      </p:sp>
    </p:spTree>
    <p:extLst>
      <p:ext uri="{BB962C8B-B14F-4D97-AF65-F5344CB8AC3E}">
        <p14:creationId xmlns:p14="http://schemas.microsoft.com/office/powerpoint/2010/main" val="42337490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000" b="1">
                <a:solidFill>
                  <a:srgbClr val="333399"/>
                </a:solidFill>
                <a:latin typeface="Times New Roman" pitchFamily="16" charset="0"/>
              </a:rPr>
              <a:t>Iterator (cont’d)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8600" y="1485900"/>
            <a:ext cx="86868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Iterator is a design pattern that is encountered very often.</a:t>
            </a:r>
          </a:p>
          <a:p>
            <a:pPr lvl="1"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–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Problem: Mechanism to operate on every element of a set.</a:t>
            </a:r>
          </a:p>
          <a:p>
            <a:pPr lvl="1"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–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Context: The set is represented in some data structure (list, array, </a:t>
            </a:r>
            <a:r>
              <a:rPr lang="en-US" altLang="en-US" sz="2100" dirty="0" err="1">
                <a:solidFill>
                  <a:schemeClr val="tx1"/>
                </a:solidFill>
                <a:latin typeface="Times New Roman" pitchFamily="16" charset="0"/>
              </a:rPr>
              <a:t>hashtable</a:t>
            </a: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, etc.)</a:t>
            </a:r>
          </a:p>
          <a:p>
            <a:pPr lvl="1"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–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Solution: Provide a way to iterate through every element.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Common Classes using Iterators in Java API</a:t>
            </a:r>
          </a:p>
          <a:p>
            <a:pPr lvl="1"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–"/>
            </a:pPr>
            <a:r>
              <a:rPr lang="en-US" altLang="en-US" sz="2100" dirty="0" err="1">
                <a:solidFill>
                  <a:schemeClr val="tx1"/>
                </a:solidFill>
                <a:latin typeface="Times New Roman" pitchFamily="16" charset="0"/>
              </a:rPr>
              <a:t>StringTokenizer</a:t>
            </a:r>
            <a:endParaRPr lang="en-US" altLang="en-US" sz="2100" dirty="0">
              <a:solidFill>
                <a:schemeClr val="tx1"/>
              </a:solidFill>
              <a:latin typeface="Times New Roman" pitchFamily="16" charset="0"/>
            </a:endParaRPr>
          </a:p>
          <a:p>
            <a:pPr lvl="1"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–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Vector, </a:t>
            </a:r>
            <a:r>
              <a:rPr lang="en-US" altLang="en-US" sz="2100" dirty="0" err="1">
                <a:solidFill>
                  <a:schemeClr val="tx1"/>
                </a:solidFill>
                <a:latin typeface="Times New Roman" pitchFamily="16" charset="0"/>
              </a:rPr>
              <a:t>ArrayList</a:t>
            </a: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, </a:t>
            </a:r>
            <a:r>
              <a:rPr lang="en-US" altLang="en-US" sz="2100" dirty="0" err="1">
                <a:solidFill>
                  <a:schemeClr val="tx1"/>
                </a:solidFill>
                <a:latin typeface="Times New Roman" pitchFamily="16" charset="0"/>
              </a:rPr>
              <a:t>etc</a:t>
            </a: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 …</a:t>
            </a:r>
          </a:p>
          <a:p>
            <a:pPr lvl="1" eaLnBrk="1" hangingPunct="1">
              <a:lnSpc>
                <a:spcPct val="90000"/>
              </a:lnSpc>
              <a:spcBef>
                <a:spcPts val="525"/>
              </a:spcBef>
              <a:buFont typeface="Times New Roman" pitchFamily="16" charset="0"/>
              <a:buChar char="–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Even I/O streams work like Iterators</a:t>
            </a:r>
          </a:p>
        </p:txBody>
      </p:sp>
    </p:spTree>
    <p:extLst>
      <p:ext uri="{BB962C8B-B14F-4D97-AF65-F5344CB8AC3E}">
        <p14:creationId xmlns:p14="http://schemas.microsoft.com/office/powerpoint/2010/main" val="18214929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000" b="1">
                <a:solidFill>
                  <a:srgbClr val="333399"/>
                </a:solidFill>
                <a:latin typeface="Courier New" pitchFamily="49" charset="0"/>
              </a:rPr>
              <a:t>Iterator</a:t>
            </a:r>
            <a:r>
              <a:rPr lang="en-US" altLang="en-US" sz="3000" b="1">
                <a:solidFill>
                  <a:srgbClr val="333399"/>
                </a:solidFill>
                <a:latin typeface="Times New Roman" pitchFamily="16" charset="0"/>
              </a:rPr>
              <a:t> (in Java)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228600" y="1485900"/>
            <a:ext cx="86868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public interface Iterator {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// Returns true if there are more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// elements to iterate over; false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// otherwise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public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boolean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hasNext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endParaRPr lang="en-US" altLang="en-US" sz="15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// If there are more elements to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// iterate over, returns the next one.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// Modifies the state “this” to record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// that it has returned the element.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// If no elements remain, throw 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  //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NoSuchElementException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public Object next()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		throws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NoSuchElementException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endParaRPr lang="en-US" altLang="en-US" sz="15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public void remove();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endParaRPr lang="en-US" altLang="en-US" sz="15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830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000" b="1">
                <a:solidFill>
                  <a:srgbClr val="333399"/>
                </a:solidFill>
                <a:latin typeface="Courier New" pitchFamily="49" charset="0"/>
              </a:rPr>
              <a:t>Iterator</a:t>
            </a:r>
            <a:r>
              <a:rPr lang="en-US" altLang="en-US" sz="3000" b="1">
                <a:solidFill>
                  <a:srgbClr val="333399"/>
                </a:solidFill>
                <a:latin typeface="Times New Roman" pitchFamily="16" charset="0"/>
              </a:rPr>
              <a:t> vs. </a:t>
            </a:r>
            <a:r>
              <a:rPr lang="en-US" altLang="en-US" sz="3000" b="1">
                <a:solidFill>
                  <a:srgbClr val="333399"/>
                </a:solidFill>
                <a:latin typeface="Courier New" pitchFamily="49" charset="0"/>
              </a:rPr>
              <a:t>Enumeration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228600" y="1485900"/>
            <a:ext cx="8686800" cy="4516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Java provides another interface </a:t>
            </a:r>
            <a:r>
              <a:rPr lang="en-US" altLang="en-US" sz="2100" b="1" dirty="0">
                <a:solidFill>
                  <a:schemeClr val="tx1"/>
                </a:solidFill>
                <a:latin typeface="Courier New" pitchFamily="49" charset="0"/>
              </a:rPr>
              <a:t>Enumeration</a:t>
            </a: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 for iterating over a collection.</a:t>
            </a:r>
          </a:p>
          <a:p>
            <a:pPr eaLnBrk="1" hangingPunct="1">
              <a:spcBef>
                <a:spcPts val="525"/>
              </a:spcBef>
              <a:buFont typeface="Courier New" pitchFamily="49" charset="0"/>
              <a:buChar char="•"/>
            </a:pPr>
            <a:r>
              <a:rPr lang="en-US" altLang="en-US" sz="2100" b="1" dirty="0">
                <a:solidFill>
                  <a:schemeClr val="tx1"/>
                </a:solidFill>
                <a:latin typeface="Courier New" pitchFamily="49" charset="0"/>
              </a:rPr>
              <a:t>Iterator</a:t>
            </a: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 is</a:t>
            </a:r>
          </a:p>
          <a:p>
            <a:pPr lvl="1" eaLnBrk="1" hangingPunct="1">
              <a:spcBef>
                <a:spcPts val="450"/>
              </a:spcBef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newer (since JDK 1.2)</a:t>
            </a:r>
          </a:p>
          <a:p>
            <a:pPr lvl="1" eaLnBrk="1" hangingPunct="1">
              <a:spcBef>
                <a:spcPts val="450"/>
              </a:spcBef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has shorter method names</a:t>
            </a:r>
          </a:p>
          <a:p>
            <a:pPr lvl="1" eaLnBrk="1" hangingPunct="1">
              <a:spcBef>
                <a:spcPts val="450"/>
              </a:spcBef>
              <a:buFont typeface="Times New Roman" pitchFamily="16" charset="0"/>
              <a:buChar char="–"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has a 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remove</a:t>
            </a: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() method to remove elements from a collection during iteration</a:t>
            </a:r>
          </a:p>
          <a:p>
            <a:pPr eaLnBrk="1" hangingPunct="1">
              <a:spcBef>
                <a:spcPts val="450"/>
              </a:spcBef>
              <a:buClr>
                <a:srgbClr val="FF0000"/>
              </a:buClr>
              <a:buFont typeface="Courier New" pitchFamily="49" charset="0"/>
              <a:buChar char="•"/>
            </a:pP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Iterator		Enumeration</a:t>
            </a:r>
          </a:p>
          <a:p>
            <a:pPr eaLnBrk="1" hangingPunct="1"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hasNext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() 	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hasMoreElements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	next() 		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nextElement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525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	remove()</a:t>
            </a: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 	-</a:t>
            </a:r>
          </a:p>
          <a:p>
            <a:pPr eaLnBrk="1" hangingPunct="1">
              <a:spcBef>
                <a:spcPts val="525"/>
              </a:spcBef>
              <a:buFont typeface="Courier New" pitchFamily="49" charset="0"/>
              <a:buChar char="•"/>
            </a:pPr>
            <a:r>
              <a:rPr lang="en-US" altLang="en-US" sz="2100" b="1" dirty="0">
                <a:solidFill>
                  <a:schemeClr val="tx1"/>
                </a:solidFill>
                <a:latin typeface="Courier New" pitchFamily="49" charset="0"/>
              </a:rPr>
              <a:t>Iterator</a:t>
            </a: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 is recommended for new implementations.</a:t>
            </a:r>
          </a:p>
          <a:p>
            <a:pPr eaLnBrk="1" hangingPunct="1">
              <a:spcBef>
                <a:spcPts val="525"/>
              </a:spcBef>
            </a:pPr>
            <a:endParaRPr lang="en-US" altLang="en-US" sz="2100" dirty="0">
              <a:solidFill>
                <a:schemeClr val="tx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59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000" b="1">
                <a:solidFill>
                  <a:srgbClr val="333399"/>
                </a:solidFill>
                <a:latin typeface="Times New Roman" pitchFamily="16" charset="0"/>
              </a:rPr>
              <a:t>Example Loop controlled by </a:t>
            </a:r>
            <a:r>
              <a:rPr lang="en-US" altLang="en-US" sz="3000" b="1">
                <a:solidFill>
                  <a:srgbClr val="333399"/>
                </a:solidFill>
                <a:latin typeface="Courier New" pitchFamily="49" charset="0"/>
              </a:rPr>
              <a:t>next()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228600" y="1485900"/>
            <a:ext cx="86868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private Payroll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payroll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= new Payroll();</a:t>
            </a:r>
          </a:p>
          <a:p>
            <a:pPr eaLnBrk="1" hangingPunct="1"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public void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decreasePayroll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	Iterator it =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payroll.getIterator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 while (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it.hasNext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()) {</a:t>
            </a:r>
          </a:p>
          <a:p>
            <a:pPr eaLnBrk="1" hangingPunct="1"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		Employee e = (Employee)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it.next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		double salary =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e.getSalary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e.setSalary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(salary*.9);</a:t>
            </a:r>
          </a:p>
          <a:p>
            <a:pPr eaLnBrk="1" hangingPunct="1"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	for (Employee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emp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: payroll) {</a:t>
            </a:r>
          </a:p>
          <a:p>
            <a:pPr eaLnBrk="1" hangingPunct="1"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eaLnBrk="1" hangingPunct="1"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04530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000" b="1">
                <a:solidFill>
                  <a:srgbClr val="333399"/>
                </a:solidFill>
              </a:rPr>
              <a:t>The Factory Pattern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860749" y="1485900"/>
            <a:ext cx="8054651" cy="4473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0250" indent="-273050"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</a:rPr>
              <a:t>Factories make stuff</a:t>
            </a:r>
          </a:p>
          <a:p>
            <a:pPr eaLnBrk="1" hangingPunct="1">
              <a:lnSpc>
                <a:spcPct val="80000"/>
              </a:lnSpc>
              <a:spcBef>
                <a:spcPts val="525"/>
              </a:spcBef>
            </a:pPr>
            <a:endParaRPr lang="en-US" altLang="en-US" sz="21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</a:rPr>
              <a:t>Factory classes make objects</a:t>
            </a:r>
          </a:p>
          <a:p>
            <a:pPr eaLnBrk="1" hangingPunct="1">
              <a:lnSpc>
                <a:spcPct val="80000"/>
              </a:lnSpc>
              <a:spcBef>
                <a:spcPts val="525"/>
              </a:spcBef>
            </a:pPr>
            <a:endParaRPr lang="en-US" altLang="en-US" sz="21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</a:rPr>
              <a:t>Shouldn't constructors do that?</a:t>
            </a:r>
          </a:p>
          <a:p>
            <a:pPr lvl="1" eaLnBrk="1" hangingPunct="1">
              <a:lnSpc>
                <a:spcPct val="80000"/>
              </a:lnSpc>
              <a:buFont typeface="Times New Roman" pitchFamily="16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</a:rPr>
              <a:t>factory classes employ constructors</a:t>
            </a:r>
          </a:p>
          <a:p>
            <a:pPr eaLnBrk="1" hangingPunct="1">
              <a:lnSpc>
                <a:spcPct val="80000"/>
              </a:lnSpc>
              <a:spcBef>
                <a:spcPts val="525"/>
              </a:spcBef>
            </a:pPr>
            <a:endParaRPr lang="en-US" altLang="en-US" sz="21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</a:rPr>
              <a:t>What's the point?</a:t>
            </a:r>
          </a:p>
          <a:p>
            <a:pPr lvl="1" eaLnBrk="1" hangingPunct="1">
              <a:lnSpc>
                <a:spcPct val="80000"/>
              </a:lnSpc>
              <a:buFont typeface="Times New Roman" pitchFamily="16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</a:rPr>
              <a:t>prevent misuse/improper construction</a:t>
            </a:r>
          </a:p>
          <a:p>
            <a:pPr lvl="1" eaLnBrk="1" hangingPunct="1">
              <a:lnSpc>
                <a:spcPct val="80000"/>
              </a:lnSpc>
              <a:buFont typeface="Times New Roman" pitchFamily="16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</a:rPr>
              <a:t>hides construction</a:t>
            </a:r>
          </a:p>
          <a:p>
            <a:pPr lvl="1" eaLnBrk="1" hangingPunct="1">
              <a:lnSpc>
                <a:spcPct val="80000"/>
              </a:lnSpc>
              <a:buFont typeface="Times New Roman" pitchFamily="16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</a:rPr>
              <a:t>provide API convenience</a:t>
            </a:r>
          </a:p>
          <a:p>
            <a:pPr lvl="1" eaLnBrk="1" hangingPunct="1">
              <a:lnSpc>
                <a:spcPct val="80000"/>
              </a:lnSpc>
              <a:buFont typeface="Times New Roman" pitchFamily="16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</a:rPr>
              <a:t>one stop shop for getting an object of a family type</a:t>
            </a:r>
          </a:p>
          <a:p>
            <a:pPr lvl="1" eaLnBrk="1" hangingPunct="1">
              <a:lnSpc>
                <a:spcPct val="80000"/>
              </a:lnSpc>
              <a:buFont typeface="Times New Roman" pitchFamily="16" charset="0"/>
              <a:buChar char="–"/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2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000" b="1">
                <a:solidFill>
                  <a:srgbClr val="333399"/>
                </a:solidFill>
                <a:latin typeface="Times New Roman" pitchFamily="16" charset="0"/>
              </a:rPr>
              <a:t>Implementing an </a:t>
            </a:r>
            <a:r>
              <a:rPr lang="en-US" altLang="en-US" sz="3000" b="1">
                <a:solidFill>
                  <a:srgbClr val="333399"/>
                </a:solidFill>
                <a:latin typeface="Courier New" pitchFamily="49" charset="0"/>
              </a:rPr>
              <a:t>Iterator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228600" y="1485900"/>
            <a:ext cx="86868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public class Payroll {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	private Employee[] employees;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	private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num_employees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	...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	// An iterator to loop through all Employees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	public Iterator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getIterator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		return new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EmplGen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	...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	private class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EmplGen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implements Iterator {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	// see next slide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	...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97446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000" b="1">
                <a:solidFill>
                  <a:srgbClr val="333399"/>
                </a:solidFill>
                <a:latin typeface="Times New Roman" pitchFamily="16" charset="0"/>
              </a:rPr>
              <a:t>Implementing an Iterator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228600" y="1485900"/>
            <a:ext cx="86868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private class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EmplGen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 implements Iterator {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private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 n = 0;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endParaRPr lang="en-US" altLang="en-US" sz="15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public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boolean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hasNext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	return n &lt;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num_employees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endParaRPr lang="en-US" altLang="en-US" sz="15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public Object next() throws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NoSuchElementException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	Object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obj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	if (n &lt;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num_employees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obj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 = employees[n];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		n++;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		return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obj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	else throw new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NoSuchElementException</a:t>
            </a:r>
            <a:endParaRPr lang="en-US" altLang="en-US" sz="15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	("No More Employees");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3351213" y="1714501"/>
            <a:ext cx="5407026" cy="532210"/>
            <a:chOff x="2111" y="720"/>
            <a:chExt cx="3406" cy="447"/>
          </a:xfrm>
        </p:grpSpPr>
        <p:sp>
          <p:nvSpPr>
            <p:cNvPr id="39947" name="Text Box 4"/>
            <p:cNvSpPr txBox="1">
              <a:spLocks noChangeArrowheads="1"/>
            </p:cNvSpPr>
            <p:nvPr/>
          </p:nvSpPr>
          <p:spPr bwMode="auto">
            <a:xfrm>
              <a:off x="3984" y="720"/>
              <a:ext cx="1533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500" tIns="35100" rIns="67500" bIns="3510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1500" b="1">
                  <a:solidFill>
                    <a:srgbClr val="FF0000"/>
                  </a:solidFill>
                  <a:latin typeface="Times New Roman" pitchFamily="16" charset="0"/>
                </a:rPr>
                <a:t>state of iteration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en-US" sz="1500" b="1">
                  <a:solidFill>
                    <a:srgbClr val="FF0000"/>
                  </a:solidFill>
                  <a:latin typeface="Times New Roman" pitchFamily="16" charset="0"/>
                </a:rPr>
                <a:t>captured by index n</a:t>
              </a:r>
            </a:p>
          </p:txBody>
        </p:sp>
        <p:sp>
          <p:nvSpPr>
            <p:cNvPr id="39948" name="Line 5"/>
            <p:cNvSpPr>
              <a:spLocks noChangeShapeType="1"/>
            </p:cNvSpPr>
            <p:nvPr/>
          </p:nvSpPr>
          <p:spPr bwMode="auto">
            <a:xfrm flipH="1">
              <a:off x="2111" y="816"/>
              <a:ext cx="1873" cy="0"/>
            </a:xfrm>
            <a:prstGeom prst="line">
              <a:avLst/>
            </a:prstGeom>
            <a:noFill/>
            <a:ln w="22320" cap="sq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35846" name="Group 6"/>
          <p:cNvGrpSpPr>
            <a:grpSpLocks/>
          </p:cNvGrpSpPr>
          <p:nvPr/>
        </p:nvGrpSpPr>
        <p:grpSpPr bwMode="auto">
          <a:xfrm>
            <a:off x="4265613" y="2114552"/>
            <a:ext cx="3654426" cy="763191"/>
            <a:chOff x="2687" y="1056"/>
            <a:chExt cx="2302" cy="641"/>
          </a:xfrm>
        </p:grpSpPr>
        <p:sp>
          <p:nvSpPr>
            <p:cNvPr id="39945" name="Text Box 7"/>
            <p:cNvSpPr txBox="1">
              <a:spLocks noChangeArrowheads="1"/>
            </p:cNvSpPr>
            <p:nvPr/>
          </p:nvSpPr>
          <p:spPr bwMode="auto">
            <a:xfrm>
              <a:off x="3457" y="1056"/>
              <a:ext cx="1532" cy="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500" tIns="35100" rIns="67500" bIns="3510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1500" b="1">
                  <a:solidFill>
                    <a:srgbClr val="FF0000"/>
                  </a:solidFill>
                  <a:latin typeface="Times New Roman" pitchFamily="16" charset="0"/>
                </a:rPr>
                <a:t>returns true if there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en-US" sz="1500" b="1">
                  <a:solidFill>
                    <a:srgbClr val="FF0000"/>
                  </a:solidFill>
                  <a:latin typeface="Times New Roman" pitchFamily="16" charset="0"/>
                </a:rPr>
                <a:t>is an element left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en-US" sz="1500" b="1">
                  <a:solidFill>
                    <a:srgbClr val="FF0000"/>
                  </a:solidFill>
                  <a:latin typeface="Times New Roman" pitchFamily="16" charset="0"/>
                </a:rPr>
                <a:t>to iterate over</a:t>
              </a:r>
            </a:p>
          </p:txBody>
        </p:sp>
        <p:sp>
          <p:nvSpPr>
            <p:cNvPr id="39946" name="Line 8"/>
            <p:cNvSpPr>
              <a:spLocks noChangeShapeType="1"/>
            </p:cNvSpPr>
            <p:nvPr/>
          </p:nvSpPr>
          <p:spPr bwMode="auto">
            <a:xfrm flipH="1">
              <a:off x="2687" y="1200"/>
              <a:ext cx="770" cy="0"/>
            </a:xfrm>
            <a:prstGeom prst="line">
              <a:avLst/>
            </a:prstGeom>
            <a:noFill/>
            <a:ln w="22320" cap="sq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35849" name="Group 9"/>
          <p:cNvGrpSpPr>
            <a:grpSpLocks/>
          </p:cNvGrpSpPr>
          <p:nvPr/>
        </p:nvGrpSpPr>
        <p:grpSpPr bwMode="auto">
          <a:xfrm>
            <a:off x="3884613" y="3714752"/>
            <a:ext cx="4416426" cy="763191"/>
            <a:chOff x="2447" y="2400"/>
            <a:chExt cx="2782" cy="641"/>
          </a:xfrm>
        </p:grpSpPr>
        <p:sp>
          <p:nvSpPr>
            <p:cNvPr id="39943" name="Text Box 10"/>
            <p:cNvSpPr txBox="1">
              <a:spLocks noChangeArrowheads="1"/>
            </p:cNvSpPr>
            <p:nvPr/>
          </p:nvSpPr>
          <p:spPr bwMode="auto">
            <a:xfrm>
              <a:off x="3697" y="2400"/>
              <a:ext cx="1532" cy="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500" tIns="35100" rIns="67500" bIns="3510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1500" b="1">
                  <a:solidFill>
                    <a:srgbClr val="FF0000"/>
                  </a:solidFill>
                  <a:latin typeface="Times New Roman" pitchFamily="16" charset="0"/>
                </a:rPr>
                <a:t>returns the next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en-US" sz="1500" b="1">
                  <a:solidFill>
                    <a:srgbClr val="FF0000"/>
                  </a:solidFill>
                  <a:latin typeface="Times New Roman" pitchFamily="16" charset="0"/>
                </a:rPr>
                <a:t>element in the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en-US" sz="1500" b="1">
                  <a:solidFill>
                    <a:srgbClr val="FF0000"/>
                  </a:solidFill>
                  <a:latin typeface="Times New Roman" pitchFamily="16" charset="0"/>
                </a:rPr>
                <a:t>iteration sequence</a:t>
              </a:r>
            </a:p>
          </p:txBody>
        </p:sp>
        <p:sp>
          <p:nvSpPr>
            <p:cNvPr id="39944" name="Line 11"/>
            <p:cNvSpPr>
              <a:spLocks noChangeShapeType="1"/>
            </p:cNvSpPr>
            <p:nvPr/>
          </p:nvSpPr>
          <p:spPr bwMode="auto">
            <a:xfrm flipH="1">
              <a:off x="2447" y="2544"/>
              <a:ext cx="1250" cy="333"/>
            </a:xfrm>
            <a:prstGeom prst="line">
              <a:avLst/>
            </a:prstGeom>
            <a:noFill/>
            <a:ln w="22320" cap="sq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1687881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-177800" y="8322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000" b="1" dirty="0">
                <a:solidFill>
                  <a:srgbClr val="333399"/>
                </a:solidFill>
                <a:latin typeface="Courier New" pitchFamily="49" charset="0"/>
              </a:rPr>
              <a:t>Iterator Design Pattern Example</a:t>
            </a:r>
          </a:p>
        </p:txBody>
      </p:sp>
      <p:pic>
        <p:nvPicPr>
          <p:cNvPr id="8194" name="Picture 2" descr="Iterator Pattern UML Diagram">
            <a:extLst>
              <a:ext uri="{FF2B5EF4-FFF2-40B4-BE49-F238E27FC236}">
                <a16:creationId xmlns:a16="http://schemas.microsoft.com/office/drawing/2014/main" id="{9200BBA3-1A51-4F18-B865-4315FF7E2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534" y="1660736"/>
            <a:ext cx="5679256" cy="276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3BDBB61-F0B9-4A15-A89B-65AC47280771}"/>
              </a:ext>
            </a:extLst>
          </p:cNvPr>
          <p:cNvSpPr/>
          <p:nvPr/>
        </p:nvSpPr>
        <p:spPr>
          <a:xfrm>
            <a:off x="1469004" y="4850437"/>
            <a:ext cx="600078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hlinkClick r:id="rId4"/>
              </a:rPr>
              <a:t>https://www.tutorialspoint.com/design_pattern/iterator_pattern.htm</a:t>
            </a:r>
            <a:r>
              <a:rPr lang="en-US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40666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000" b="1">
                <a:solidFill>
                  <a:srgbClr val="333399"/>
                </a:solidFill>
                <a:latin typeface="Times New Roman" pitchFamily="16" charset="0"/>
              </a:rPr>
              <a:t>State Pattern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228600" y="1485901"/>
            <a:ext cx="8686800" cy="4366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Dynamically change the representation of an object.</a:t>
            </a:r>
          </a:p>
          <a:p>
            <a:pPr lvl="1" eaLnBrk="1" hangingPunct="1">
              <a:spcBef>
                <a:spcPts val="525"/>
              </a:spcBef>
              <a:buFont typeface="Times New Roman" pitchFamily="16" charset="0"/>
              <a:buChar char="–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also called Data Abstraction</a:t>
            </a:r>
          </a:p>
          <a:p>
            <a:pPr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Users of the object are unaware of the change.</a:t>
            </a:r>
          </a:p>
          <a:p>
            <a:pPr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Example:</a:t>
            </a:r>
          </a:p>
          <a:p>
            <a:pPr lvl="1" eaLnBrk="1" hangingPunct="1">
              <a:spcBef>
                <a:spcPts val="525"/>
              </a:spcBef>
              <a:buFont typeface="Times New Roman" pitchFamily="16" charset="0"/>
              <a:buChar char="–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Implement a set as a </a:t>
            </a:r>
            <a:r>
              <a:rPr lang="en-US" altLang="en-US" sz="2100" b="1" dirty="0">
                <a:solidFill>
                  <a:schemeClr val="tx1"/>
                </a:solidFill>
                <a:latin typeface="Courier New" pitchFamily="49" charset="0"/>
              </a:rPr>
              <a:t>Vector</a:t>
            </a: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 if the number of elements is small</a:t>
            </a:r>
          </a:p>
          <a:p>
            <a:pPr lvl="1" eaLnBrk="1" hangingPunct="1">
              <a:spcBef>
                <a:spcPts val="525"/>
              </a:spcBef>
              <a:buFont typeface="Times New Roman" pitchFamily="16" charset="0"/>
              <a:buChar char="–"/>
            </a:pP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Implement a set as a </a:t>
            </a:r>
            <a:r>
              <a:rPr lang="en-US" altLang="en-US" sz="2100" b="1" dirty="0" err="1">
                <a:solidFill>
                  <a:schemeClr val="tx1"/>
                </a:solidFill>
                <a:latin typeface="Courier New" pitchFamily="49" charset="0"/>
              </a:rPr>
              <a:t>Hashtable</a:t>
            </a:r>
            <a:r>
              <a:rPr lang="en-US" altLang="en-US" sz="2100" dirty="0">
                <a:solidFill>
                  <a:schemeClr val="tx1"/>
                </a:solidFill>
                <a:latin typeface="Times New Roman" pitchFamily="16" charset="0"/>
              </a:rPr>
              <a:t> if the number of elements is large</a:t>
            </a:r>
          </a:p>
          <a:p>
            <a:pPr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State pattern is used only on mutable objects.</a:t>
            </a:r>
          </a:p>
          <a:p>
            <a:pPr eaLnBrk="1" hangingPunct="1">
              <a:spcBef>
                <a:spcPts val="600"/>
              </a:spcBef>
            </a:pPr>
            <a:endParaRPr lang="en-US" altLang="en-US" sz="2400" dirty="0">
              <a:solidFill>
                <a:schemeClr val="tx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3533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000" b="1">
                <a:solidFill>
                  <a:srgbClr val="333399"/>
                </a:solidFill>
                <a:latin typeface="Times New Roman" pitchFamily="16" charset="0"/>
              </a:rPr>
              <a:t>Example: Set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228600" y="1485900"/>
            <a:ext cx="86868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public class Set {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private Object elements;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endParaRPr lang="en-US" altLang="en-US" sz="15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public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boolean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isIn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(Object member){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	if (elements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instanceof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 Vector)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		// search using Vector methods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	else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		// search using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Hashtable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 methods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endParaRPr lang="en-US" altLang="en-US" sz="15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public void add(Object member){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	if (elements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instanceof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 Vector)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		// add using Vector methods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	else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		// add using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Hashtable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 methods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29205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000" b="1">
                <a:solidFill>
                  <a:srgbClr val="333399"/>
                </a:solidFill>
                <a:latin typeface="Times New Roman" pitchFamily="16" charset="0"/>
              </a:rPr>
              <a:t>Using the state pattern: </a:t>
            </a:r>
            <a:r>
              <a:rPr lang="en-US" altLang="en-US" sz="3000" b="1">
                <a:solidFill>
                  <a:srgbClr val="333399"/>
                </a:solidFill>
                <a:latin typeface="Courier New" pitchFamily="49" charset="0"/>
              </a:rPr>
              <a:t>SetRep</a:t>
            </a: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228600" y="1485901"/>
            <a:ext cx="8686800" cy="462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public interface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SetRep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public void add(object member);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public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boolean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isIn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(Object member);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public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 size();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public void remove();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endParaRPr lang="en-US" altLang="en-US" sz="15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public class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SmallSet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 implements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SetRep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private Vector set;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public void add(Object element) { ... }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public void remove() { ... }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...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endParaRPr lang="en-US" altLang="en-US" sz="15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public class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LargeSet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 implements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SetRep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private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itchFamily="49" charset="0"/>
              </a:rPr>
              <a:t>Hashtable</a:t>
            </a: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 set;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public void add(Object element) { ... }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public void remove() { ... }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	...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</a:pPr>
            <a:r>
              <a:rPr lang="en-US" altLang="en-US" sz="15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41974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000" b="1">
                <a:solidFill>
                  <a:srgbClr val="333399"/>
                </a:solidFill>
                <a:latin typeface="Times New Roman" pitchFamily="16" charset="0"/>
              </a:rPr>
              <a:t>Using the state pattern: a new Set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228600" y="1485901"/>
            <a:ext cx="8686800" cy="4707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public class Set {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	private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SetRep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rep;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	private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threshold;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</a:pPr>
            <a:endParaRPr lang="en-US" alt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	public void add(Object element) {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		if (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rep.size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() == threshold)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			rep = new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LargeSet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rep.elements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rep.add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(element);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</a:pPr>
            <a:endParaRPr lang="en-US" alt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	public void remove(Object element) {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rep.remove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		if (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rep.size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== threshold)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			rep = new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SmallSet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rep.elements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</a:pPr>
            <a:endParaRPr lang="en-US" altLang="en-US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429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000" b="1" dirty="0">
                <a:solidFill>
                  <a:srgbClr val="333399"/>
                </a:solidFill>
                <a:latin typeface="Times New Roman" pitchFamily="16" charset="0"/>
              </a:rPr>
              <a:t>State Pattern Example</a:t>
            </a:r>
          </a:p>
        </p:txBody>
      </p:sp>
      <p:pic>
        <p:nvPicPr>
          <p:cNvPr id="9218" name="Picture 2" descr="State Pattern UML Diagram">
            <a:extLst>
              <a:ext uri="{FF2B5EF4-FFF2-40B4-BE49-F238E27FC236}">
                <a16:creationId xmlns:a16="http://schemas.microsoft.com/office/drawing/2014/main" id="{E3216307-C52A-4A50-AABB-41E5F4AA1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659059"/>
            <a:ext cx="4000500" cy="276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1DCCF68-C5E9-4B02-BC13-E22E27307B18}"/>
              </a:ext>
            </a:extLst>
          </p:cNvPr>
          <p:cNvSpPr/>
          <p:nvPr/>
        </p:nvSpPr>
        <p:spPr>
          <a:xfrm>
            <a:off x="1616103" y="4852693"/>
            <a:ext cx="6565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https://www.tutorialspoint.com/design_pattern/state_pattern.htm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55307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000" b="1">
                <a:solidFill>
                  <a:srgbClr val="333399"/>
                </a:solidFill>
                <a:latin typeface="Times New Roman" pitchFamily="16" charset="0"/>
              </a:rPr>
              <a:t>There are others too</a:t>
            </a: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228600" y="1485901"/>
            <a:ext cx="8686800" cy="4366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Chain of Responsibility</a:t>
            </a:r>
          </a:p>
          <a:p>
            <a:pPr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Composite</a:t>
            </a:r>
          </a:p>
          <a:p>
            <a:pPr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Interpreter	</a:t>
            </a:r>
          </a:p>
          <a:p>
            <a:pPr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Mediator</a:t>
            </a:r>
          </a:p>
          <a:p>
            <a:pPr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Memento</a:t>
            </a:r>
          </a:p>
          <a:p>
            <a:pPr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Proxy</a:t>
            </a:r>
          </a:p>
          <a:p>
            <a:pPr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Visitor</a:t>
            </a:r>
          </a:p>
        </p:txBody>
      </p:sp>
    </p:spTree>
    <p:extLst>
      <p:ext uri="{BB962C8B-B14F-4D97-AF65-F5344CB8AC3E}">
        <p14:creationId xmlns:p14="http://schemas.microsoft.com/office/powerpoint/2010/main" val="15707344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000" b="1">
                <a:solidFill>
                  <a:srgbClr val="333399"/>
                </a:solidFill>
              </a:rPr>
              <a:t>What objects do factories make?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972716" y="1485900"/>
            <a:ext cx="7942684" cy="4473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27025" eaLnBrk="0" hangingPunct="0">
              <a:spcBef>
                <a:spcPts val="8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30250" indent="-273050" eaLnBrk="0" hangingPunct="0">
              <a:spcBef>
                <a:spcPts val="7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25"/>
              </a:spcBef>
            </a:pPr>
            <a:endParaRPr lang="en-US" altLang="en-US" sz="15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Typically objects of the same family</a:t>
            </a:r>
          </a:p>
          <a:p>
            <a:pPr lvl="1" eaLnBrk="1" hangingPunct="1">
              <a:lnSpc>
                <a:spcPct val="80000"/>
              </a:lnSpc>
              <a:buFont typeface="Times New Roman" pitchFamily="16" charset="0"/>
              <a:buChar char="–"/>
            </a:pPr>
            <a:r>
              <a:rPr lang="en-US" altLang="en-US" sz="2100" dirty="0">
                <a:solidFill>
                  <a:schemeClr val="tx1"/>
                </a:solidFill>
              </a:rPr>
              <a:t>common ancestor</a:t>
            </a:r>
          </a:p>
          <a:p>
            <a:pPr lvl="1" eaLnBrk="1" hangingPunct="1">
              <a:lnSpc>
                <a:spcPct val="80000"/>
              </a:lnSpc>
              <a:buFont typeface="Times New Roman" pitchFamily="16" charset="0"/>
              <a:buChar char="–"/>
            </a:pPr>
            <a:r>
              <a:rPr lang="en-US" altLang="en-US" sz="2100" dirty="0">
                <a:solidFill>
                  <a:schemeClr val="tx1"/>
                </a:solidFill>
              </a:rPr>
              <a:t>same apparent type</a:t>
            </a:r>
          </a:p>
          <a:p>
            <a:pPr lvl="1" eaLnBrk="1" hangingPunct="1">
              <a:lnSpc>
                <a:spcPct val="80000"/>
              </a:lnSpc>
              <a:buFont typeface="Times New Roman" pitchFamily="16" charset="0"/>
              <a:buChar char="–"/>
            </a:pPr>
            <a:r>
              <a:rPr lang="en-US" altLang="en-US" sz="2100" dirty="0">
                <a:solidFill>
                  <a:schemeClr val="tx1"/>
                </a:solidFill>
              </a:rPr>
              <a:t>different actual type</a:t>
            </a:r>
          </a:p>
          <a:p>
            <a:pPr eaLnBrk="1" hangingPunct="1">
              <a:lnSpc>
                <a:spcPct val="80000"/>
              </a:lnSpc>
              <a:spcBef>
                <a:spcPts val="525"/>
              </a:spcBef>
            </a:pPr>
            <a:endParaRPr lang="en-US" altLang="en-US" sz="21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525"/>
              </a:spcBef>
              <a:buFont typeface="Times New Roman" pitchFamily="16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</a:rPr>
              <a:t>Factory Pattern in the Java API: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Font typeface="Times New Roman" pitchFamily="16" charset="0"/>
              <a:buChar char="–"/>
            </a:pPr>
            <a:r>
              <a:rPr lang="en-US" altLang="en-US" sz="1800" dirty="0" err="1">
                <a:solidFill>
                  <a:schemeClr val="tx1"/>
                </a:solidFill>
              </a:rPr>
              <a:t>BorderFactory.createXXXBorder</a:t>
            </a:r>
            <a:r>
              <a:rPr lang="en-US" altLang="en-US" sz="1800" dirty="0">
                <a:solidFill>
                  <a:schemeClr val="tx1"/>
                </a:solidFill>
              </a:rPr>
              <a:t> methods</a:t>
            </a:r>
          </a:p>
          <a:p>
            <a:pPr lvl="2" eaLnBrk="1" hangingPunct="1">
              <a:lnSpc>
                <a:spcPct val="80000"/>
              </a:lnSpc>
              <a:spcBef>
                <a:spcPts val="375"/>
              </a:spcBef>
              <a:buFont typeface="Times New Roman" pitchFamily="16" charset="0"/>
              <a:buChar char="•"/>
            </a:pPr>
            <a:r>
              <a:rPr lang="en-US" altLang="en-US" sz="1500" dirty="0">
                <a:solidFill>
                  <a:schemeClr val="tx1"/>
                </a:solidFill>
              </a:rPr>
              <a:t>return apparent type of Border</a:t>
            </a:r>
          </a:p>
          <a:p>
            <a:pPr lvl="2" eaLnBrk="1" hangingPunct="1">
              <a:lnSpc>
                <a:spcPct val="80000"/>
              </a:lnSpc>
              <a:spcBef>
                <a:spcPts val="375"/>
              </a:spcBef>
              <a:buFont typeface="Times New Roman" pitchFamily="16" charset="0"/>
              <a:buChar char="•"/>
            </a:pPr>
            <a:r>
              <a:rPr lang="en-US" altLang="en-US" sz="1500" dirty="0">
                <a:solidFill>
                  <a:schemeClr val="tx1"/>
                </a:solidFill>
              </a:rPr>
              <a:t>return actual types of </a:t>
            </a:r>
            <a:r>
              <a:rPr lang="en-US" altLang="en-US" sz="1500" dirty="0" err="1">
                <a:solidFill>
                  <a:schemeClr val="tx1"/>
                </a:solidFill>
              </a:rPr>
              <a:t>BevelBorder</a:t>
            </a:r>
            <a:r>
              <a:rPr lang="en-US" altLang="en-US" sz="1500" dirty="0">
                <a:solidFill>
                  <a:schemeClr val="tx1"/>
                </a:solidFill>
              </a:rPr>
              <a:t>, </a:t>
            </a:r>
            <a:r>
              <a:rPr lang="en-US" altLang="en-US" sz="1500" dirty="0" err="1">
                <a:solidFill>
                  <a:schemeClr val="tx1"/>
                </a:solidFill>
              </a:rPr>
              <a:t>EtchedBorder</a:t>
            </a:r>
            <a:r>
              <a:rPr lang="en-US" altLang="en-US" sz="1500" dirty="0">
                <a:solidFill>
                  <a:schemeClr val="tx1"/>
                </a:solidFill>
              </a:rPr>
              <a:t>, </a:t>
            </a:r>
            <a:r>
              <a:rPr lang="en-US" altLang="en-US" sz="1500" dirty="0" err="1">
                <a:solidFill>
                  <a:schemeClr val="tx1"/>
                </a:solidFill>
              </a:rPr>
              <a:t>etc</a:t>
            </a:r>
            <a:r>
              <a:rPr lang="en-US" altLang="en-US" sz="1500" dirty="0">
                <a:solidFill>
                  <a:schemeClr val="tx1"/>
                </a:solidFill>
              </a:rPr>
              <a:t> …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Font typeface="Times New Roman" pitchFamily="16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</a:rPr>
              <a:t>lots of factory classes in security packages</a:t>
            </a:r>
          </a:p>
        </p:txBody>
      </p:sp>
    </p:spTree>
    <p:extLst>
      <p:ext uri="{BB962C8B-B14F-4D97-AF65-F5344CB8AC3E}">
        <p14:creationId xmlns:p14="http://schemas.microsoft.com/office/powerpoint/2010/main" val="28662704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04800" y="908449"/>
            <a:ext cx="8534400" cy="5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000" b="1" dirty="0">
                <a:solidFill>
                  <a:srgbClr val="333399"/>
                </a:solidFill>
              </a:rPr>
              <a:t>Factory Pattern Bonus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627018" y="1485900"/>
            <a:ext cx="7935686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spcBef>
                <a:spcPts val="8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27075" indent="-269875" eaLnBrk="0" hangingPunct="0">
              <a:spcBef>
                <a:spcPts val="7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The programmer using the Factory class never needs to know about the actual class/type</a:t>
            </a:r>
          </a:p>
          <a:p>
            <a:pPr lvl="1" eaLnBrk="1" hangingPunct="1">
              <a:buFont typeface="Times New Roman" pitchFamily="16" charset="0"/>
              <a:buChar char="–"/>
            </a:pPr>
            <a:r>
              <a:rPr lang="en-US" altLang="en-US" sz="2100" dirty="0">
                <a:solidFill>
                  <a:schemeClr val="tx1"/>
                </a:solidFill>
              </a:rPr>
              <a:t>simplifies use for programmer</a:t>
            </a:r>
          </a:p>
          <a:p>
            <a:pPr lvl="1" eaLnBrk="1" hangingPunct="1">
              <a:buFont typeface="Times New Roman" pitchFamily="16" charset="0"/>
              <a:buChar char="–"/>
            </a:pPr>
            <a:r>
              <a:rPr lang="en-US" altLang="en-US" sz="2100" dirty="0">
                <a:solidFill>
                  <a:schemeClr val="tx1"/>
                </a:solidFill>
              </a:rPr>
              <a:t>fewer classes to learn</a:t>
            </a:r>
          </a:p>
          <a:p>
            <a:pPr lvl="1" eaLnBrk="1" hangingPunct="1">
              <a:buClrTx/>
              <a:buFontTx/>
              <a:buNone/>
            </a:pPr>
            <a:endParaRPr lang="en-US" altLang="en-US" sz="2100" dirty="0">
              <a:solidFill>
                <a:schemeClr val="tx1"/>
              </a:solidFill>
            </a:endParaRPr>
          </a:p>
          <a:p>
            <a:pPr eaLnBrk="1" hangingPunct="1"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Ex: Using </a:t>
            </a:r>
            <a:r>
              <a:rPr lang="en-US" altLang="en-US" sz="2400" dirty="0" err="1">
                <a:solidFill>
                  <a:schemeClr val="tx1"/>
                </a:solidFill>
              </a:rPr>
              <a:t>BorderFactory</a:t>
            </a:r>
            <a:r>
              <a:rPr lang="en-US" altLang="en-US" sz="2400" dirty="0">
                <a:solidFill>
                  <a:schemeClr val="tx1"/>
                </a:solidFill>
              </a:rPr>
              <a:t>, one only needs to know Border &amp; </a:t>
            </a:r>
            <a:r>
              <a:rPr lang="en-US" altLang="en-US" sz="2400" dirty="0" err="1">
                <a:solidFill>
                  <a:schemeClr val="tx1"/>
                </a:solidFill>
              </a:rPr>
              <a:t>BorderFactory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1" eaLnBrk="1" hangingPunct="1">
              <a:buFont typeface="Times New Roman" pitchFamily="16" charset="0"/>
              <a:buChar char="–"/>
            </a:pPr>
            <a:r>
              <a:rPr lang="en-US" altLang="en-US" sz="2100" dirty="0">
                <a:solidFill>
                  <a:schemeClr val="tx1"/>
                </a:solidFill>
              </a:rPr>
              <a:t>not </a:t>
            </a:r>
            <a:r>
              <a:rPr lang="en-US" altLang="en-US" sz="2100" dirty="0" err="1">
                <a:solidFill>
                  <a:schemeClr val="tx1"/>
                </a:solidFill>
              </a:rPr>
              <a:t>TitledBorder</a:t>
            </a:r>
            <a:r>
              <a:rPr lang="en-US" altLang="en-US" sz="2100" dirty="0">
                <a:solidFill>
                  <a:schemeClr val="tx1"/>
                </a:solidFill>
              </a:rPr>
              <a:t>, </a:t>
            </a:r>
            <a:r>
              <a:rPr lang="en-US" altLang="en-US" sz="2100" dirty="0" err="1">
                <a:solidFill>
                  <a:schemeClr val="tx1"/>
                </a:solidFill>
              </a:rPr>
              <a:t>BeveledBorder</a:t>
            </a:r>
            <a:r>
              <a:rPr lang="en-US" altLang="en-US" sz="2100" dirty="0">
                <a:solidFill>
                  <a:schemeClr val="tx1"/>
                </a:solidFill>
              </a:rPr>
              <a:t>, </a:t>
            </a:r>
            <a:r>
              <a:rPr lang="en-US" altLang="en-US" sz="2100" dirty="0" err="1">
                <a:solidFill>
                  <a:schemeClr val="tx1"/>
                </a:solidFill>
              </a:rPr>
              <a:t>EtchedBorder</a:t>
            </a:r>
            <a:r>
              <a:rPr lang="en-US" altLang="en-US" sz="2100" dirty="0">
                <a:solidFill>
                  <a:schemeClr val="tx1"/>
                </a:solidFill>
              </a:rPr>
              <a:t>, etc.</a:t>
            </a:r>
          </a:p>
          <a:p>
            <a:pPr eaLnBrk="1" hangingPunct="1">
              <a:buFont typeface="Times New Roman" pitchFamily="16" charset="0"/>
              <a:buChar char="–"/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buFont typeface="Times New Roman" pitchFamily="16" charset="0"/>
              <a:buChar char="–"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83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1267</TotalTime>
  <Words>3002</Words>
  <Application>Microsoft Office PowerPoint</Application>
  <PresentationFormat>On-screen Show (4:3)</PresentationFormat>
  <Paragraphs>693</Paragraphs>
  <Slides>78</Slides>
  <Notes>76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Mead Bold</vt:lpstr>
      <vt:lpstr>Arial</vt:lpstr>
      <vt:lpstr>Calibri</vt:lpstr>
      <vt:lpstr>Courier New</vt:lpstr>
      <vt:lpstr>Times New Roman</vt:lpstr>
      <vt:lpstr>Wingdings</vt:lpstr>
      <vt:lpstr>SE10 slides</vt:lpstr>
      <vt:lpstr>Design Patterns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7</dc:title>
  <dc:creator>Ian Sommerville</dc:creator>
  <cp:lastModifiedBy>Pravin Pawar</cp:lastModifiedBy>
  <cp:revision>31</cp:revision>
  <dcterms:created xsi:type="dcterms:W3CDTF">2010-01-21T17:21:03Z</dcterms:created>
  <dcterms:modified xsi:type="dcterms:W3CDTF">2019-05-01T06:17:57Z</dcterms:modified>
</cp:coreProperties>
</file>