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1" r:id="rId18"/>
    <p:sldId id="272" r:id="rId19"/>
    <p:sldId id="273" r:id="rId20"/>
    <p:sldId id="274" r:id="rId21"/>
    <p:sldId id="275" r:id="rId22"/>
    <p:sldId id="276" r:id="rId23"/>
    <p:sldId id="278" r:id="rId24"/>
    <p:sldId id="282"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p:scale>
          <a:sx n="100" d="100"/>
          <a:sy n="100" d="100"/>
        </p:scale>
        <p:origin x="-634"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3/6/2019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3/6/2019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3/6/2019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actjs.org/tutorial/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lexanderpaterson.com/posts/add-social-authentication-to-a-react-native-application" TargetMode="External"/><Relationship Id="rId2" Type="http://schemas.openxmlformats.org/officeDocument/2006/relationships/hyperlink" Target="https://medium.com/quick-code/react-native-location-tracking-14ab2c9e2db8" TargetMode="External"/><Relationship Id="rId1" Type="http://schemas.openxmlformats.org/officeDocument/2006/relationships/slideLayout" Target="../slideLayouts/slideLayout2.xml"/><Relationship Id="rId4" Type="http://schemas.openxmlformats.org/officeDocument/2006/relationships/hyperlink" Target="https://www.djamware.com/post/5ab6397c80aca714d19d5b9c/building-spring-boot-mongodb-and-reactjs-crud-web-appl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3E92-87D5-4780-BB96-CE0639F42753}"/>
              </a:ext>
            </a:extLst>
          </p:cNvPr>
          <p:cNvSpPr>
            <a:spLocks noGrp="1"/>
          </p:cNvSpPr>
          <p:nvPr>
            <p:ph type="ctrTitle"/>
          </p:nvPr>
        </p:nvSpPr>
        <p:spPr/>
        <p:txBody>
          <a:bodyPr/>
          <a:lstStyle/>
          <a:p>
            <a:r>
              <a:rPr lang="en-US" dirty="0"/>
              <a:t>Introduction to ReactJS, MongoDB</a:t>
            </a:r>
          </a:p>
        </p:txBody>
      </p:sp>
      <p:sp>
        <p:nvSpPr>
          <p:cNvPr id="4" name="Subtitle 3">
            <a:extLst>
              <a:ext uri="{FF2B5EF4-FFF2-40B4-BE49-F238E27FC236}">
                <a16:creationId xmlns:a16="http://schemas.microsoft.com/office/drawing/2014/main" id="{DB3231CF-2453-4399-985A-FF24461F42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2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9D64-E931-4342-8073-5BE1F265ED42}"/>
              </a:ext>
            </a:extLst>
          </p:cNvPr>
          <p:cNvSpPr>
            <a:spLocks noGrp="1"/>
          </p:cNvSpPr>
          <p:nvPr>
            <p:ph type="title"/>
          </p:nvPr>
        </p:nvSpPr>
        <p:spPr/>
        <p:txBody>
          <a:bodyPr/>
          <a:lstStyle/>
          <a:p>
            <a:r>
              <a:rPr lang="en-US" dirty="0"/>
              <a:t>Lifting State Up</a:t>
            </a:r>
          </a:p>
        </p:txBody>
      </p:sp>
      <p:sp>
        <p:nvSpPr>
          <p:cNvPr id="3" name="Content Placeholder 2">
            <a:extLst>
              <a:ext uri="{FF2B5EF4-FFF2-40B4-BE49-F238E27FC236}">
                <a16:creationId xmlns:a16="http://schemas.microsoft.com/office/drawing/2014/main" id="{3DA264DB-42C7-4BA5-A263-41173BE0BED6}"/>
              </a:ext>
            </a:extLst>
          </p:cNvPr>
          <p:cNvSpPr>
            <a:spLocks noGrp="1"/>
          </p:cNvSpPr>
          <p:nvPr>
            <p:ph idx="1"/>
          </p:nvPr>
        </p:nvSpPr>
        <p:spPr/>
        <p:txBody>
          <a:bodyPr/>
          <a:lstStyle/>
          <a:p>
            <a:r>
              <a:rPr lang="en-US" dirty="0"/>
              <a:t>To determine winner, the value of each of the 9 squares need to be in one location</a:t>
            </a:r>
          </a:p>
          <a:p>
            <a:r>
              <a:rPr lang="en-US" dirty="0"/>
              <a:t>Best approach is to store game’s state in the parent Board component</a:t>
            </a:r>
          </a:p>
          <a:p>
            <a:r>
              <a:rPr lang="en-US" dirty="0"/>
              <a:t>Board tells each square what to display by passing a prop</a:t>
            </a:r>
          </a:p>
          <a:p>
            <a:r>
              <a:rPr lang="en-US" dirty="0"/>
              <a:t>Ass a constructor to Board and set initial values with 9 nulls</a:t>
            </a:r>
          </a:p>
        </p:txBody>
      </p:sp>
      <p:pic>
        <p:nvPicPr>
          <p:cNvPr id="4" name="Picture 3">
            <a:extLst>
              <a:ext uri="{FF2B5EF4-FFF2-40B4-BE49-F238E27FC236}">
                <a16:creationId xmlns:a16="http://schemas.microsoft.com/office/drawing/2014/main" id="{BCFCB830-B2EB-4700-8D54-428CB2BF9B5D}"/>
              </a:ext>
            </a:extLst>
          </p:cNvPr>
          <p:cNvPicPr>
            <a:picLocks noChangeAspect="1"/>
          </p:cNvPicPr>
          <p:nvPr/>
        </p:nvPicPr>
        <p:blipFill>
          <a:blip r:embed="rId2"/>
          <a:stretch>
            <a:fillRect/>
          </a:stretch>
        </p:blipFill>
        <p:spPr>
          <a:xfrm>
            <a:off x="3374966" y="4385810"/>
            <a:ext cx="5702467" cy="2187064"/>
          </a:xfrm>
          <a:prstGeom prst="rect">
            <a:avLst/>
          </a:prstGeom>
        </p:spPr>
      </p:pic>
    </p:spTree>
    <p:extLst>
      <p:ext uri="{BB962C8B-B14F-4D97-AF65-F5344CB8AC3E}">
        <p14:creationId xmlns:p14="http://schemas.microsoft.com/office/powerpoint/2010/main" val="75027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435-0CB1-4345-A3B6-BAE97C031E7D}"/>
              </a:ext>
            </a:extLst>
          </p:cNvPr>
          <p:cNvSpPr>
            <a:spLocks noGrp="1"/>
          </p:cNvSpPr>
          <p:nvPr>
            <p:ph type="title"/>
          </p:nvPr>
        </p:nvSpPr>
        <p:spPr>
          <a:xfrm>
            <a:off x="798022" y="484632"/>
            <a:ext cx="10330226" cy="1609344"/>
          </a:xfrm>
        </p:spPr>
        <p:txBody>
          <a:bodyPr>
            <a:normAutofit/>
          </a:bodyPr>
          <a:lstStyle/>
          <a:p>
            <a:r>
              <a:rPr lang="en-US" sz="4400" dirty="0"/>
              <a:t>Passing States down to the Squares</a:t>
            </a:r>
          </a:p>
        </p:txBody>
      </p:sp>
      <p:sp>
        <p:nvSpPr>
          <p:cNvPr id="3" name="Content Placeholder 2">
            <a:extLst>
              <a:ext uri="{FF2B5EF4-FFF2-40B4-BE49-F238E27FC236}">
                <a16:creationId xmlns:a16="http://schemas.microsoft.com/office/drawing/2014/main" id="{DAA57B38-762A-4CF3-88AD-D58497484EC1}"/>
              </a:ext>
            </a:extLst>
          </p:cNvPr>
          <p:cNvSpPr>
            <a:spLocks noGrp="1"/>
          </p:cNvSpPr>
          <p:nvPr>
            <p:ph idx="1"/>
          </p:nvPr>
        </p:nvSpPr>
        <p:spPr>
          <a:xfrm>
            <a:off x="798022" y="2121408"/>
            <a:ext cx="10330226" cy="4050792"/>
          </a:xfrm>
        </p:spPr>
        <p:txBody>
          <a:bodyPr/>
          <a:lstStyle/>
          <a:p>
            <a:r>
              <a:rPr lang="en-US" dirty="0"/>
              <a:t>Modify </a:t>
            </a:r>
            <a:r>
              <a:rPr lang="en-US" dirty="0" err="1"/>
              <a:t>renderSquare</a:t>
            </a:r>
            <a:r>
              <a:rPr lang="en-US" dirty="0"/>
              <a:t> method to read value from the board’s state</a:t>
            </a:r>
          </a:p>
          <a:p>
            <a:r>
              <a:rPr lang="en-US" dirty="0"/>
              <a:t>Pass down a function which will get called when a Square is clicked</a:t>
            </a:r>
          </a:p>
          <a:p>
            <a:endParaRPr lang="en-US" dirty="0"/>
          </a:p>
        </p:txBody>
      </p:sp>
      <p:pic>
        <p:nvPicPr>
          <p:cNvPr id="4" name="Picture 3">
            <a:extLst>
              <a:ext uri="{FF2B5EF4-FFF2-40B4-BE49-F238E27FC236}">
                <a16:creationId xmlns:a16="http://schemas.microsoft.com/office/drawing/2014/main" id="{5D355D57-2EE9-4488-8AC4-00A67220F1D6}"/>
              </a:ext>
            </a:extLst>
          </p:cNvPr>
          <p:cNvPicPr>
            <a:picLocks noChangeAspect="1"/>
          </p:cNvPicPr>
          <p:nvPr/>
        </p:nvPicPr>
        <p:blipFill>
          <a:blip r:embed="rId2"/>
          <a:stretch>
            <a:fillRect/>
          </a:stretch>
        </p:blipFill>
        <p:spPr>
          <a:xfrm>
            <a:off x="2223221" y="3429000"/>
            <a:ext cx="6964484" cy="2456411"/>
          </a:xfrm>
          <a:prstGeom prst="rect">
            <a:avLst/>
          </a:prstGeom>
        </p:spPr>
      </p:pic>
      <p:sp>
        <p:nvSpPr>
          <p:cNvPr id="5" name="Slide Number Placeholder 5">
            <a:extLst>
              <a:ext uri="{FF2B5EF4-FFF2-40B4-BE49-F238E27FC236}">
                <a16:creationId xmlns:a16="http://schemas.microsoft.com/office/drawing/2014/main" id="{16D3FAE8-49A6-452C-870D-5F5BE27578A1}"/>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11</a:t>
            </a:fld>
            <a:endParaRPr lang="en-US" dirty="0"/>
          </a:p>
        </p:txBody>
      </p:sp>
    </p:spTree>
    <p:extLst>
      <p:ext uri="{BB962C8B-B14F-4D97-AF65-F5344CB8AC3E}">
        <p14:creationId xmlns:p14="http://schemas.microsoft.com/office/powerpoint/2010/main" val="360922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0514-7153-4E03-9995-1C9FDC3BD7DD}"/>
              </a:ext>
            </a:extLst>
          </p:cNvPr>
          <p:cNvSpPr>
            <a:spLocks noGrp="1"/>
          </p:cNvSpPr>
          <p:nvPr>
            <p:ph type="title"/>
          </p:nvPr>
        </p:nvSpPr>
        <p:spPr/>
        <p:txBody>
          <a:bodyPr/>
          <a:lstStyle/>
          <a:p>
            <a:r>
              <a:rPr lang="en-US" dirty="0"/>
              <a:t>Modify Square Class </a:t>
            </a:r>
          </a:p>
        </p:txBody>
      </p:sp>
      <p:sp>
        <p:nvSpPr>
          <p:cNvPr id="3" name="Content Placeholder 2">
            <a:extLst>
              <a:ext uri="{FF2B5EF4-FFF2-40B4-BE49-F238E27FC236}">
                <a16:creationId xmlns:a16="http://schemas.microsoft.com/office/drawing/2014/main" id="{7E1A3138-BA6D-4B70-93DB-368C0605E317}"/>
              </a:ext>
            </a:extLst>
          </p:cNvPr>
          <p:cNvSpPr>
            <a:spLocks noGrp="1"/>
          </p:cNvSpPr>
          <p:nvPr>
            <p:ph idx="1"/>
          </p:nvPr>
        </p:nvSpPr>
        <p:spPr/>
        <p:txBody>
          <a:bodyPr/>
          <a:lstStyle/>
          <a:p>
            <a:r>
              <a:rPr lang="en-US" dirty="0"/>
              <a:t>Board class passes down two props to Square: value and </a:t>
            </a:r>
            <a:r>
              <a:rPr lang="en-US" dirty="0" err="1"/>
              <a:t>onClick</a:t>
            </a:r>
            <a:endParaRPr lang="en-US" dirty="0"/>
          </a:p>
          <a:p>
            <a:r>
              <a:rPr lang="en-US" dirty="0"/>
              <a:t>Square doesn’t need to keep track of state now, so we can delete square state </a:t>
            </a:r>
          </a:p>
          <a:p>
            <a:r>
              <a:rPr lang="en-US" dirty="0"/>
              <a:t>Also, delete square constructor and change render to the following:</a:t>
            </a:r>
          </a:p>
        </p:txBody>
      </p:sp>
      <p:pic>
        <p:nvPicPr>
          <p:cNvPr id="4" name="Picture 3">
            <a:extLst>
              <a:ext uri="{FF2B5EF4-FFF2-40B4-BE49-F238E27FC236}">
                <a16:creationId xmlns:a16="http://schemas.microsoft.com/office/drawing/2014/main" id="{3198DC32-95C8-444E-80AE-96FFB544B3FC}"/>
              </a:ext>
            </a:extLst>
          </p:cNvPr>
          <p:cNvPicPr>
            <a:picLocks noChangeAspect="1"/>
          </p:cNvPicPr>
          <p:nvPr/>
        </p:nvPicPr>
        <p:blipFill>
          <a:blip r:embed="rId2"/>
          <a:stretch>
            <a:fillRect/>
          </a:stretch>
        </p:blipFill>
        <p:spPr>
          <a:xfrm>
            <a:off x="2953268" y="3429000"/>
            <a:ext cx="5138921" cy="3088178"/>
          </a:xfrm>
          <a:prstGeom prst="rect">
            <a:avLst/>
          </a:prstGeom>
        </p:spPr>
      </p:pic>
      <p:sp>
        <p:nvSpPr>
          <p:cNvPr id="5" name="Slide Number Placeholder 5">
            <a:extLst>
              <a:ext uri="{FF2B5EF4-FFF2-40B4-BE49-F238E27FC236}">
                <a16:creationId xmlns:a16="http://schemas.microsoft.com/office/drawing/2014/main" id="{1E54A300-C83B-44D9-82B9-ABA90F78D842}"/>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12</a:t>
            </a:fld>
            <a:endParaRPr lang="en-US" dirty="0"/>
          </a:p>
        </p:txBody>
      </p:sp>
    </p:spTree>
    <p:extLst>
      <p:ext uri="{BB962C8B-B14F-4D97-AF65-F5344CB8AC3E}">
        <p14:creationId xmlns:p14="http://schemas.microsoft.com/office/powerpoint/2010/main" val="390636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6919-6C7B-462C-AD53-8BAB8ED75726}"/>
              </a:ext>
            </a:extLst>
          </p:cNvPr>
          <p:cNvSpPr>
            <a:spLocks noGrp="1"/>
          </p:cNvSpPr>
          <p:nvPr>
            <p:ph type="title"/>
          </p:nvPr>
        </p:nvSpPr>
        <p:spPr/>
        <p:txBody>
          <a:bodyPr/>
          <a:lstStyle/>
          <a:p>
            <a:r>
              <a:rPr lang="en-US" dirty="0"/>
              <a:t>What will happen when a Square is clicked? </a:t>
            </a:r>
          </a:p>
        </p:txBody>
      </p:sp>
      <p:sp>
        <p:nvSpPr>
          <p:cNvPr id="3" name="Content Placeholder 2">
            <a:extLst>
              <a:ext uri="{FF2B5EF4-FFF2-40B4-BE49-F238E27FC236}">
                <a16:creationId xmlns:a16="http://schemas.microsoft.com/office/drawing/2014/main" id="{8EDDA6E2-394D-4A75-9DA0-18972523A8C3}"/>
              </a:ext>
            </a:extLst>
          </p:cNvPr>
          <p:cNvSpPr>
            <a:spLocks noGrp="1"/>
          </p:cNvSpPr>
          <p:nvPr>
            <p:ph idx="1"/>
          </p:nvPr>
        </p:nvSpPr>
        <p:spPr/>
        <p:txBody>
          <a:bodyPr/>
          <a:lstStyle/>
          <a:p>
            <a:endParaRPr lang="en-US" dirty="0"/>
          </a:p>
        </p:txBody>
      </p:sp>
      <p:sp>
        <p:nvSpPr>
          <p:cNvPr id="4" name="Slide Number Placeholder 5">
            <a:extLst>
              <a:ext uri="{FF2B5EF4-FFF2-40B4-BE49-F238E27FC236}">
                <a16:creationId xmlns:a16="http://schemas.microsoft.com/office/drawing/2014/main" id="{A2F9D5FD-0C64-4949-836A-7E60B373162E}"/>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13</a:t>
            </a:fld>
            <a:endParaRPr lang="en-US" dirty="0"/>
          </a:p>
        </p:txBody>
      </p:sp>
    </p:spTree>
    <p:extLst>
      <p:ext uri="{BB962C8B-B14F-4D97-AF65-F5344CB8AC3E}">
        <p14:creationId xmlns:p14="http://schemas.microsoft.com/office/powerpoint/2010/main" val="393113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6919-6C7B-462C-AD53-8BAB8ED75726}"/>
              </a:ext>
            </a:extLst>
          </p:cNvPr>
          <p:cNvSpPr>
            <a:spLocks noGrp="1"/>
          </p:cNvSpPr>
          <p:nvPr>
            <p:ph type="title"/>
          </p:nvPr>
        </p:nvSpPr>
        <p:spPr/>
        <p:txBody>
          <a:bodyPr/>
          <a:lstStyle/>
          <a:p>
            <a:r>
              <a:rPr lang="en-US" dirty="0"/>
              <a:t>What will happen when a Square is clicked? </a:t>
            </a:r>
          </a:p>
        </p:txBody>
      </p:sp>
      <p:sp>
        <p:nvSpPr>
          <p:cNvPr id="3" name="Content Placeholder 2">
            <a:extLst>
              <a:ext uri="{FF2B5EF4-FFF2-40B4-BE49-F238E27FC236}">
                <a16:creationId xmlns:a16="http://schemas.microsoft.com/office/drawing/2014/main" id="{8EDDA6E2-394D-4A75-9DA0-18972523A8C3}"/>
              </a:ext>
            </a:extLst>
          </p:cNvPr>
          <p:cNvSpPr>
            <a:spLocks noGrp="1"/>
          </p:cNvSpPr>
          <p:nvPr>
            <p:ph idx="1"/>
          </p:nvPr>
        </p:nvSpPr>
        <p:spPr>
          <a:xfrm>
            <a:off x="1069848" y="2121408"/>
            <a:ext cx="10058400" cy="4528774"/>
          </a:xfrm>
        </p:spPr>
        <p:txBody>
          <a:bodyPr/>
          <a:lstStyle/>
          <a:p>
            <a:r>
              <a:rPr lang="en-US" dirty="0"/>
              <a:t>We have not defined the </a:t>
            </a:r>
            <a:r>
              <a:rPr lang="en-US" dirty="0" err="1"/>
              <a:t>handleClick</a:t>
            </a:r>
            <a:r>
              <a:rPr lang="en-US" dirty="0"/>
              <a:t>() method yet, so our code crashes</a:t>
            </a:r>
          </a:p>
          <a:p>
            <a:r>
              <a:rPr lang="en-US" dirty="0"/>
              <a:t>Add </a:t>
            </a:r>
            <a:r>
              <a:rPr lang="en-US" dirty="0" err="1"/>
              <a:t>handleClick</a:t>
            </a:r>
            <a:r>
              <a:rPr lang="en-US" dirty="0"/>
              <a:t> to the Board class</a:t>
            </a:r>
          </a:p>
          <a:p>
            <a:endParaRPr lang="en-US" dirty="0"/>
          </a:p>
          <a:p>
            <a:endParaRPr lang="en-US" dirty="0"/>
          </a:p>
          <a:p>
            <a:endParaRPr lang="en-US" dirty="0"/>
          </a:p>
          <a:p>
            <a:endParaRPr lang="en-US" dirty="0"/>
          </a:p>
          <a:p>
            <a:endParaRPr lang="en-US" dirty="0"/>
          </a:p>
          <a:p>
            <a:endParaRPr lang="en-US" dirty="0"/>
          </a:p>
          <a:p>
            <a:r>
              <a:rPr lang="en-US" dirty="0"/>
              <a:t>The Square component receive values from Board component</a:t>
            </a:r>
          </a:p>
          <a:p>
            <a:r>
              <a:rPr lang="en-US" dirty="0"/>
              <a:t>Square components are now controlled components</a:t>
            </a:r>
          </a:p>
        </p:txBody>
      </p:sp>
      <p:pic>
        <p:nvPicPr>
          <p:cNvPr id="5" name="Picture 4">
            <a:extLst>
              <a:ext uri="{FF2B5EF4-FFF2-40B4-BE49-F238E27FC236}">
                <a16:creationId xmlns:a16="http://schemas.microsoft.com/office/drawing/2014/main" id="{43DE0411-90CB-46E2-99FF-84BE971C95F4}"/>
              </a:ext>
            </a:extLst>
          </p:cNvPr>
          <p:cNvPicPr>
            <a:picLocks noChangeAspect="1"/>
          </p:cNvPicPr>
          <p:nvPr/>
        </p:nvPicPr>
        <p:blipFill>
          <a:blip r:embed="rId2"/>
          <a:stretch>
            <a:fillRect/>
          </a:stretch>
        </p:blipFill>
        <p:spPr>
          <a:xfrm>
            <a:off x="1715971" y="3036821"/>
            <a:ext cx="7176169" cy="2219966"/>
          </a:xfrm>
          <a:prstGeom prst="rect">
            <a:avLst/>
          </a:prstGeom>
        </p:spPr>
      </p:pic>
      <p:sp>
        <p:nvSpPr>
          <p:cNvPr id="6" name="Slide Number Placeholder 5">
            <a:extLst>
              <a:ext uri="{FF2B5EF4-FFF2-40B4-BE49-F238E27FC236}">
                <a16:creationId xmlns:a16="http://schemas.microsoft.com/office/drawing/2014/main" id="{AC5F9BC8-C563-4AF9-BBE6-FE2DA352BFF5}"/>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14</a:t>
            </a:fld>
            <a:endParaRPr lang="en-US" dirty="0"/>
          </a:p>
        </p:txBody>
      </p:sp>
    </p:spTree>
    <p:extLst>
      <p:ext uri="{BB962C8B-B14F-4D97-AF65-F5344CB8AC3E}">
        <p14:creationId xmlns:p14="http://schemas.microsoft.com/office/powerpoint/2010/main" val="277631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7C4F-2918-4EFE-917A-10E10268C182}"/>
              </a:ext>
            </a:extLst>
          </p:cNvPr>
          <p:cNvSpPr>
            <a:spLocks noGrp="1"/>
          </p:cNvSpPr>
          <p:nvPr>
            <p:ph type="title"/>
          </p:nvPr>
        </p:nvSpPr>
        <p:spPr/>
        <p:txBody>
          <a:bodyPr/>
          <a:lstStyle/>
          <a:p>
            <a:r>
              <a:rPr lang="en-US" dirty="0"/>
              <a:t>Mutability vs. Immutability</a:t>
            </a:r>
          </a:p>
        </p:txBody>
      </p:sp>
      <p:sp>
        <p:nvSpPr>
          <p:cNvPr id="3" name="Content Placeholder 2">
            <a:extLst>
              <a:ext uri="{FF2B5EF4-FFF2-40B4-BE49-F238E27FC236}">
                <a16:creationId xmlns:a16="http://schemas.microsoft.com/office/drawing/2014/main" id="{51CA3A11-0449-41CA-881F-8BAE321CA446}"/>
              </a:ext>
            </a:extLst>
          </p:cNvPr>
          <p:cNvSpPr>
            <a:spLocks noGrp="1"/>
          </p:cNvSpPr>
          <p:nvPr>
            <p:ph idx="1"/>
          </p:nvPr>
        </p:nvSpPr>
        <p:spPr/>
        <p:txBody>
          <a:bodyPr/>
          <a:lstStyle/>
          <a:p>
            <a:r>
              <a:rPr lang="en-US" dirty="0"/>
              <a:t>We used the .slice() operator to create a copy of the squares array instead of modifying the existing array</a:t>
            </a:r>
          </a:p>
          <a:p>
            <a:r>
              <a:rPr lang="en-US" dirty="0"/>
              <a:t>Mutation refers to changing data directly, other approach is replacing the data with a new copy</a:t>
            </a:r>
          </a:p>
          <a:p>
            <a:r>
              <a:rPr lang="en-US" dirty="0"/>
              <a:t>Immutability allows us to implement ‘time travel’ – useful for undo and redo operations</a:t>
            </a:r>
          </a:p>
          <a:p>
            <a:r>
              <a:rPr lang="en-US" dirty="0"/>
              <a:t>Detecting changes in the immutable objects is easier</a:t>
            </a:r>
          </a:p>
        </p:txBody>
      </p:sp>
      <p:sp>
        <p:nvSpPr>
          <p:cNvPr id="4" name="Slide Number Placeholder 5">
            <a:extLst>
              <a:ext uri="{FF2B5EF4-FFF2-40B4-BE49-F238E27FC236}">
                <a16:creationId xmlns:a16="http://schemas.microsoft.com/office/drawing/2014/main" id="{B6715838-DC23-4F1F-8C0F-5C853052EBE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15</a:t>
            </a:fld>
            <a:endParaRPr lang="en-US" dirty="0"/>
          </a:p>
        </p:txBody>
      </p:sp>
    </p:spTree>
    <p:extLst>
      <p:ext uri="{BB962C8B-B14F-4D97-AF65-F5344CB8AC3E}">
        <p14:creationId xmlns:p14="http://schemas.microsoft.com/office/powerpoint/2010/main" val="345959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7C4F-2918-4EFE-917A-10E10268C182}"/>
              </a:ext>
            </a:extLst>
          </p:cNvPr>
          <p:cNvSpPr>
            <a:spLocks noGrp="1"/>
          </p:cNvSpPr>
          <p:nvPr>
            <p:ph type="title"/>
          </p:nvPr>
        </p:nvSpPr>
        <p:spPr>
          <a:xfrm>
            <a:off x="1374648" y="0"/>
            <a:ext cx="10058400" cy="1609344"/>
          </a:xfrm>
        </p:spPr>
        <p:txBody>
          <a:bodyPr/>
          <a:lstStyle/>
          <a:p>
            <a:r>
              <a:rPr lang="en-US" dirty="0"/>
              <a:t>Mutability vs. Immutability</a:t>
            </a:r>
          </a:p>
        </p:txBody>
      </p:sp>
      <p:sp>
        <p:nvSpPr>
          <p:cNvPr id="4" name="Slide Number Placeholder 5">
            <a:extLst>
              <a:ext uri="{FF2B5EF4-FFF2-40B4-BE49-F238E27FC236}">
                <a16:creationId xmlns:a16="http://schemas.microsoft.com/office/drawing/2014/main" id="{B6715838-DC23-4F1F-8C0F-5C853052EBE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16</a:t>
            </a:fld>
            <a:endParaRPr lang="en-US" dirty="0"/>
          </a:p>
        </p:txBody>
      </p:sp>
      <p:sp>
        <p:nvSpPr>
          <p:cNvPr id="5" name="Content Placeholder 4">
            <a:extLst>
              <a:ext uri="{FF2B5EF4-FFF2-40B4-BE49-F238E27FC236}">
                <a16:creationId xmlns:a16="http://schemas.microsoft.com/office/drawing/2014/main" id="{C9A8F992-55E9-4E57-9A40-94A3161ACC6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3C4B680-8A79-41C0-B311-07179A7283F4}"/>
              </a:ext>
            </a:extLst>
          </p:cNvPr>
          <p:cNvPicPr>
            <a:picLocks noChangeAspect="1"/>
          </p:cNvPicPr>
          <p:nvPr/>
        </p:nvPicPr>
        <p:blipFill>
          <a:blip r:embed="rId2"/>
          <a:stretch>
            <a:fillRect/>
          </a:stretch>
        </p:blipFill>
        <p:spPr>
          <a:xfrm>
            <a:off x="1611714" y="1314811"/>
            <a:ext cx="8097181" cy="2177274"/>
          </a:xfrm>
          <a:prstGeom prst="rect">
            <a:avLst/>
          </a:prstGeom>
        </p:spPr>
      </p:pic>
      <p:pic>
        <p:nvPicPr>
          <p:cNvPr id="7" name="Picture 6">
            <a:extLst>
              <a:ext uri="{FF2B5EF4-FFF2-40B4-BE49-F238E27FC236}">
                <a16:creationId xmlns:a16="http://schemas.microsoft.com/office/drawing/2014/main" id="{E7750A33-5335-4F2A-973B-1D9A831CE9C8}"/>
              </a:ext>
            </a:extLst>
          </p:cNvPr>
          <p:cNvPicPr>
            <a:picLocks noChangeAspect="1"/>
          </p:cNvPicPr>
          <p:nvPr/>
        </p:nvPicPr>
        <p:blipFill>
          <a:blip r:embed="rId3"/>
          <a:stretch>
            <a:fillRect/>
          </a:stretch>
        </p:blipFill>
        <p:spPr>
          <a:xfrm>
            <a:off x="1611714" y="3390487"/>
            <a:ext cx="8097181" cy="3351054"/>
          </a:xfrm>
          <a:prstGeom prst="rect">
            <a:avLst/>
          </a:prstGeom>
        </p:spPr>
      </p:pic>
    </p:spTree>
    <p:extLst>
      <p:ext uri="{BB962C8B-B14F-4D97-AF65-F5344CB8AC3E}">
        <p14:creationId xmlns:p14="http://schemas.microsoft.com/office/powerpoint/2010/main" val="272729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5FBC-F8E5-4EE6-84D1-67390D735D9A}"/>
              </a:ext>
            </a:extLst>
          </p:cNvPr>
          <p:cNvSpPr>
            <a:spLocks noGrp="1"/>
          </p:cNvSpPr>
          <p:nvPr>
            <p:ph type="title"/>
          </p:nvPr>
        </p:nvSpPr>
        <p:spPr/>
        <p:txBody>
          <a:bodyPr/>
          <a:lstStyle/>
          <a:p>
            <a:r>
              <a:rPr lang="en-US" dirty="0"/>
              <a:t>Function Components</a:t>
            </a:r>
          </a:p>
        </p:txBody>
      </p:sp>
      <p:sp>
        <p:nvSpPr>
          <p:cNvPr id="3" name="Content Placeholder 2">
            <a:extLst>
              <a:ext uri="{FF2B5EF4-FFF2-40B4-BE49-F238E27FC236}">
                <a16:creationId xmlns:a16="http://schemas.microsoft.com/office/drawing/2014/main" id="{1F9A0063-B57C-41C8-AB2F-7C3AABAE05CC}"/>
              </a:ext>
            </a:extLst>
          </p:cNvPr>
          <p:cNvSpPr>
            <a:spLocks noGrp="1"/>
          </p:cNvSpPr>
          <p:nvPr>
            <p:ph idx="1"/>
          </p:nvPr>
        </p:nvSpPr>
        <p:spPr/>
        <p:txBody>
          <a:bodyPr/>
          <a:lstStyle/>
          <a:p>
            <a:r>
              <a:rPr lang="en-US" dirty="0"/>
              <a:t>React classes which contain only render method and don’t have own state could be converted to function components</a:t>
            </a:r>
          </a:p>
          <a:p>
            <a:r>
              <a:rPr lang="en-US" dirty="0"/>
              <a:t>Function takes props as input and returns what should be rendered</a:t>
            </a:r>
          </a:p>
          <a:p>
            <a:r>
              <a:rPr lang="en-US" dirty="0"/>
              <a:t>Replace the Square class with a function</a:t>
            </a:r>
          </a:p>
          <a:p>
            <a:endParaRPr lang="en-US" dirty="0"/>
          </a:p>
        </p:txBody>
      </p:sp>
      <p:pic>
        <p:nvPicPr>
          <p:cNvPr id="4" name="Picture 3">
            <a:extLst>
              <a:ext uri="{FF2B5EF4-FFF2-40B4-BE49-F238E27FC236}">
                <a16:creationId xmlns:a16="http://schemas.microsoft.com/office/drawing/2014/main" id="{5CE6997D-C04E-4C52-A1BF-B149D884EBB3}"/>
              </a:ext>
            </a:extLst>
          </p:cNvPr>
          <p:cNvPicPr>
            <a:picLocks noChangeAspect="1"/>
          </p:cNvPicPr>
          <p:nvPr/>
        </p:nvPicPr>
        <p:blipFill>
          <a:blip r:embed="rId2"/>
          <a:stretch>
            <a:fillRect/>
          </a:stretch>
        </p:blipFill>
        <p:spPr>
          <a:xfrm>
            <a:off x="2292348" y="3982074"/>
            <a:ext cx="7607304" cy="2391294"/>
          </a:xfrm>
          <a:prstGeom prst="rect">
            <a:avLst/>
          </a:prstGeom>
        </p:spPr>
      </p:pic>
      <p:sp>
        <p:nvSpPr>
          <p:cNvPr id="5" name="Slide Number Placeholder 5">
            <a:extLst>
              <a:ext uri="{FF2B5EF4-FFF2-40B4-BE49-F238E27FC236}">
                <a16:creationId xmlns:a16="http://schemas.microsoft.com/office/drawing/2014/main" id="{A2A558F6-6B5B-47A4-BF91-378497B1ED9D}"/>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17</a:t>
            </a:fld>
            <a:endParaRPr lang="en-US" dirty="0"/>
          </a:p>
        </p:txBody>
      </p:sp>
    </p:spTree>
    <p:extLst>
      <p:ext uri="{BB962C8B-B14F-4D97-AF65-F5344CB8AC3E}">
        <p14:creationId xmlns:p14="http://schemas.microsoft.com/office/powerpoint/2010/main" val="22663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16D1-E635-4651-883D-A041B5B3062F}"/>
              </a:ext>
            </a:extLst>
          </p:cNvPr>
          <p:cNvSpPr>
            <a:spLocks noGrp="1"/>
          </p:cNvSpPr>
          <p:nvPr>
            <p:ph type="title"/>
          </p:nvPr>
        </p:nvSpPr>
        <p:spPr>
          <a:xfrm>
            <a:off x="1069848" y="-259269"/>
            <a:ext cx="10058400" cy="1609344"/>
          </a:xfrm>
        </p:spPr>
        <p:txBody>
          <a:bodyPr/>
          <a:lstStyle/>
          <a:p>
            <a:r>
              <a:rPr lang="en-US" dirty="0"/>
              <a:t>Adding Logic to Take Turns</a:t>
            </a:r>
          </a:p>
        </p:txBody>
      </p:sp>
      <p:sp>
        <p:nvSpPr>
          <p:cNvPr id="3" name="Content Placeholder 2">
            <a:extLst>
              <a:ext uri="{FF2B5EF4-FFF2-40B4-BE49-F238E27FC236}">
                <a16:creationId xmlns:a16="http://schemas.microsoft.com/office/drawing/2014/main" id="{A80A90F4-0ACF-4A7E-8C40-AA2638161ABD}"/>
              </a:ext>
            </a:extLst>
          </p:cNvPr>
          <p:cNvSpPr>
            <a:spLocks noGrp="1"/>
          </p:cNvSpPr>
          <p:nvPr>
            <p:ph idx="1"/>
          </p:nvPr>
        </p:nvSpPr>
        <p:spPr>
          <a:xfrm>
            <a:off x="1069848" y="1195750"/>
            <a:ext cx="10058400" cy="5387930"/>
          </a:xfrm>
        </p:spPr>
        <p:txBody>
          <a:bodyPr/>
          <a:lstStyle/>
          <a:p>
            <a:r>
              <a:rPr lang="en-US" dirty="0"/>
              <a:t>First move is always X </a:t>
            </a:r>
          </a:p>
          <a:p>
            <a:pPr lvl="1"/>
            <a:r>
              <a:rPr lang="en-US" dirty="0"/>
              <a:t>Add </a:t>
            </a:r>
            <a:r>
              <a:rPr lang="en-US" dirty="0" err="1"/>
              <a:t>xIsNext</a:t>
            </a:r>
            <a:r>
              <a:rPr lang="en-US" dirty="0"/>
              <a:t>: true, to the Board state in it’s constructor</a:t>
            </a:r>
          </a:p>
          <a:p>
            <a:pPr lvl="1"/>
            <a:r>
              <a:rPr lang="en-US" dirty="0"/>
              <a:t>We will flip </a:t>
            </a:r>
            <a:r>
              <a:rPr lang="en-US" dirty="0" err="1"/>
              <a:t>xIsNext</a:t>
            </a:r>
            <a:r>
              <a:rPr lang="en-US" dirty="0"/>
              <a:t> to True or False depending on who is next: X or O</a:t>
            </a:r>
          </a:p>
          <a:p>
            <a:pPr lvl="1"/>
            <a:endParaRPr lang="en-US" dirty="0"/>
          </a:p>
          <a:p>
            <a:r>
              <a:rPr lang="en-US" dirty="0"/>
              <a:t>Change </a:t>
            </a:r>
            <a:r>
              <a:rPr lang="en-US" dirty="0" err="1"/>
              <a:t>handleClick</a:t>
            </a:r>
            <a:r>
              <a:rPr lang="en-US" dirty="0"/>
              <a:t> function to change the value of squares and </a:t>
            </a:r>
            <a:r>
              <a:rPr lang="en-US" dirty="0" err="1"/>
              <a:t>xIsNext</a:t>
            </a:r>
            <a:r>
              <a:rPr lang="en-US" dirty="0"/>
              <a:t> depending on the turn</a:t>
            </a:r>
          </a:p>
          <a:p>
            <a:endParaRPr lang="en-US" dirty="0"/>
          </a:p>
          <a:p>
            <a:endParaRPr lang="en-US" dirty="0"/>
          </a:p>
          <a:p>
            <a:endParaRPr lang="en-US" dirty="0"/>
          </a:p>
          <a:p>
            <a:endParaRPr lang="en-US" dirty="0"/>
          </a:p>
          <a:p>
            <a:endParaRPr lang="en-US" dirty="0"/>
          </a:p>
          <a:p>
            <a:endParaRPr lang="en-US" dirty="0"/>
          </a:p>
          <a:p>
            <a:r>
              <a:rPr lang="en-US" dirty="0"/>
              <a:t>Change status text in Board’s render to display player with next turn</a:t>
            </a:r>
          </a:p>
          <a:p>
            <a:pPr lvl="1"/>
            <a:r>
              <a:rPr lang="en-US" dirty="0"/>
              <a:t>const status = 'Next player: ' + (</a:t>
            </a:r>
            <a:r>
              <a:rPr lang="en-US" dirty="0" err="1"/>
              <a:t>this.state.xIsNext</a:t>
            </a:r>
            <a:r>
              <a:rPr lang="en-US" dirty="0"/>
              <a:t> ? 'X' : 'O’); </a:t>
            </a:r>
          </a:p>
        </p:txBody>
      </p:sp>
      <p:pic>
        <p:nvPicPr>
          <p:cNvPr id="4" name="Picture 3">
            <a:extLst>
              <a:ext uri="{FF2B5EF4-FFF2-40B4-BE49-F238E27FC236}">
                <a16:creationId xmlns:a16="http://schemas.microsoft.com/office/drawing/2014/main" id="{77D9BAB3-B619-462E-8EA8-464235ECA915}"/>
              </a:ext>
            </a:extLst>
          </p:cNvPr>
          <p:cNvPicPr>
            <a:picLocks noChangeAspect="1"/>
          </p:cNvPicPr>
          <p:nvPr/>
        </p:nvPicPr>
        <p:blipFill>
          <a:blip r:embed="rId2"/>
          <a:stretch>
            <a:fillRect/>
          </a:stretch>
        </p:blipFill>
        <p:spPr>
          <a:xfrm>
            <a:off x="2285566" y="3276558"/>
            <a:ext cx="6442798" cy="2385692"/>
          </a:xfrm>
          <a:prstGeom prst="rect">
            <a:avLst/>
          </a:prstGeom>
        </p:spPr>
      </p:pic>
      <p:sp>
        <p:nvSpPr>
          <p:cNvPr id="5" name="Slide Number Placeholder 5">
            <a:extLst>
              <a:ext uri="{FF2B5EF4-FFF2-40B4-BE49-F238E27FC236}">
                <a16:creationId xmlns:a16="http://schemas.microsoft.com/office/drawing/2014/main" id="{F7FE8822-C004-4E1B-8BC0-AC84CBFE95F4}"/>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18</a:t>
            </a:fld>
            <a:endParaRPr lang="en-US" dirty="0"/>
          </a:p>
        </p:txBody>
      </p:sp>
    </p:spTree>
    <p:extLst>
      <p:ext uri="{BB962C8B-B14F-4D97-AF65-F5344CB8AC3E}">
        <p14:creationId xmlns:p14="http://schemas.microsoft.com/office/powerpoint/2010/main" val="147840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FE89-27F2-48D3-AB91-33E9A737AF8B}"/>
              </a:ext>
            </a:extLst>
          </p:cNvPr>
          <p:cNvSpPr>
            <a:spLocks noGrp="1"/>
          </p:cNvSpPr>
          <p:nvPr>
            <p:ph type="title"/>
          </p:nvPr>
        </p:nvSpPr>
        <p:spPr>
          <a:xfrm>
            <a:off x="1066800" y="0"/>
            <a:ext cx="10058400" cy="1609344"/>
          </a:xfrm>
        </p:spPr>
        <p:txBody>
          <a:bodyPr>
            <a:normAutofit/>
          </a:bodyPr>
          <a:lstStyle/>
          <a:p>
            <a:r>
              <a:rPr lang="en-US" sz="4000" dirty="0"/>
              <a:t>Calculating a Winner – Helper Function</a:t>
            </a:r>
          </a:p>
        </p:txBody>
      </p:sp>
      <p:sp>
        <p:nvSpPr>
          <p:cNvPr id="3" name="Content Placeholder 2">
            <a:extLst>
              <a:ext uri="{FF2B5EF4-FFF2-40B4-BE49-F238E27FC236}">
                <a16:creationId xmlns:a16="http://schemas.microsoft.com/office/drawing/2014/main" id="{8ADD5D94-4B9E-4C90-9403-D7E7614FD04A}"/>
              </a:ext>
            </a:extLst>
          </p:cNvPr>
          <p:cNvSpPr>
            <a:spLocks noGrp="1"/>
          </p:cNvSpPr>
          <p:nvPr>
            <p:ph idx="1"/>
          </p:nvPr>
        </p:nvSpPr>
        <p:spPr>
          <a:xfrm>
            <a:off x="1066800" y="1403603"/>
            <a:ext cx="10058400" cy="5279829"/>
          </a:xfrm>
        </p:spPr>
        <p:txBody>
          <a:bodyPr/>
          <a:lstStyle/>
          <a:p>
            <a:endParaRPr lang="en-US" dirty="0"/>
          </a:p>
        </p:txBody>
      </p:sp>
      <p:pic>
        <p:nvPicPr>
          <p:cNvPr id="4" name="Picture 3">
            <a:extLst>
              <a:ext uri="{FF2B5EF4-FFF2-40B4-BE49-F238E27FC236}">
                <a16:creationId xmlns:a16="http://schemas.microsoft.com/office/drawing/2014/main" id="{ACAD2389-E6B0-44F7-BA77-373E7F832B93}"/>
              </a:ext>
            </a:extLst>
          </p:cNvPr>
          <p:cNvPicPr>
            <a:picLocks noChangeAspect="1"/>
          </p:cNvPicPr>
          <p:nvPr/>
        </p:nvPicPr>
        <p:blipFill>
          <a:blip r:embed="rId2"/>
          <a:stretch>
            <a:fillRect/>
          </a:stretch>
        </p:blipFill>
        <p:spPr>
          <a:xfrm>
            <a:off x="1698567" y="1378655"/>
            <a:ext cx="8509462" cy="5304777"/>
          </a:xfrm>
          <a:prstGeom prst="rect">
            <a:avLst/>
          </a:prstGeom>
        </p:spPr>
      </p:pic>
      <p:sp>
        <p:nvSpPr>
          <p:cNvPr id="5" name="Slide Number Placeholder 5">
            <a:extLst>
              <a:ext uri="{FF2B5EF4-FFF2-40B4-BE49-F238E27FC236}">
                <a16:creationId xmlns:a16="http://schemas.microsoft.com/office/drawing/2014/main" id="{D6A8488A-FA06-48CF-A3E8-17EA17805B6F}"/>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19</a:t>
            </a:fld>
            <a:endParaRPr lang="en-US" dirty="0"/>
          </a:p>
        </p:txBody>
      </p:sp>
    </p:spTree>
    <p:extLst>
      <p:ext uri="{BB962C8B-B14F-4D97-AF65-F5344CB8AC3E}">
        <p14:creationId xmlns:p14="http://schemas.microsoft.com/office/powerpoint/2010/main" val="403342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6708-B850-452E-9487-CF726B71416D}"/>
              </a:ext>
            </a:extLst>
          </p:cNvPr>
          <p:cNvSpPr>
            <a:spLocks noGrp="1"/>
          </p:cNvSpPr>
          <p:nvPr>
            <p:ph type="title"/>
          </p:nvPr>
        </p:nvSpPr>
        <p:spPr/>
        <p:txBody>
          <a:bodyPr/>
          <a:lstStyle/>
          <a:p>
            <a:r>
              <a:rPr lang="en-US" dirty="0"/>
              <a:t>ReactJS setup </a:t>
            </a:r>
          </a:p>
        </p:txBody>
      </p:sp>
      <p:sp>
        <p:nvSpPr>
          <p:cNvPr id="3" name="Content Placeholder 2">
            <a:extLst>
              <a:ext uri="{FF2B5EF4-FFF2-40B4-BE49-F238E27FC236}">
                <a16:creationId xmlns:a16="http://schemas.microsoft.com/office/drawing/2014/main" id="{99873843-F6F2-499F-B06F-F287A3590AEB}"/>
              </a:ext>
            </a:extLst>
          </p:cNvPr>
          <p:cNvSpPr>
            <a:spLocks noGrp="1"/>
          </p:cNvSpPr>
          <p:nvPr>
            <p:ph idx="1"/>
          </p:nvPr>
        </p:nvSpPr>
        <p:spPr/>
        <p:txBody>
          <a:bodyPr/>
          <a:lstStyle/>
          <a:p>
            <a:r>
              <a:rPr lang="en-US" dirty="0"/>
              <a:t>Follow instructions for local installation at: </a:t>
            </a:r>
          </a:p>
          <a:p>
            <a:pPr algn="ctr"/>
            <a:r>
              <a:rPr lang="en-US" dirty="0">
                <a:hlinkClick r:id="rId2"/>
              </a:rPr>
              <a:t>https://reactjs.org/tutorial/tutorial.html</a:t>
            </a:r>
            <a:endParaRPr lang="en-US" dirty="0"/>
          </a:p>
          <a:p>
            <a:r>
              <a:rPr lang="en-US" dirty="0"/>
              <a:t>Create React App locally: </a:t>
            </a:r>
          </a:p>
          <a:p>
            <a:pPr lvl="1"/>
            <a:r>
              <a:rPr lang="en-US" dirty="0" err="1"/>
              <a:t>npm</a:t>
            </a:r>
            <a:r>
              <a:rPr lang="en-US" dirty="0"/>
              <a:t> install -g create-react-app</a:t>
            </a:r>
          </a:p>
          <a:p>
            <a:pPr lvl="1"/>
            <a:r>
              <a:rPr lang="en-US" dirty="0" err="1"/>
              <a:t>npx</a:t>
            </a:r>
            <a:r>
              <a:rPr lang="en-US" dirty="0"/>
              <a:t> create-react-app</a:t>
            </a:r>
          </a:p>
          <a:p>
            <a:r>
              <a:rPr lang="en-US" dirty="0"/>
              <a:t>Follow instructions for creating a </a:t>
            </a:r>
            <a:r>
              <a:rPr lang="en-US" dirty="0" err="1"/>
              <a:t>TicTacToe</a:t>
            </a:r>
            <a:r>
              <a:rPr lang="en-US" dirty="0"/>
              <a:t> game frame</a:t>
            </a:r>
          </a:p>
        </p:txBody>
      </p:sp>
      <p:sp>
        <p:nvSpPr>
          <p:cNvPr id="4" name="Slide Number Placeholder 5">
            <a:extLst>
              <a:ext uri="{FF2B5EF4-FFF2-40B4-BE49-F238E27FC236}">
                <a16:creationId xmlns:a16="http://schemas.microsoft.com/office/drawing/2014/main" id="{F4E6E3E6-5A72-4EF8-9A06-158B6E3DAE1B}"/>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a:t>
            </a:fld>
            <a:endParaRPr lang="en-US" dirty="0"/>
          </a:p>
        </p:txBody>
      </p:sp>
      <p:sp>
        <p:nvSpPr>
          <p:cNvPr id="5" name="Subtitle 2">
            <a:extLst>
              <a:ext uri="{FF2B5EF4-FFF2-40B4-BE49-F238E27FC236}">
                <a16:creationId xmlns:a16="http://schemas.microsoft.com/office/drawing/2014/main" id="{54970656-2526-49E8-A484-F5462AB16F63}"/>
              </a:ext>
            </a:extLst>
          </p:cNvPr>
          <p:cNvSpPr txBox="1">
            <a:spLocks/>
          </p:cNvSpPr>
          <p:nvPr/>
        </p:nvSpPr>
        <p:spPr>
          <a:xfrm>
            <a:off x="1304452" y="5303520"/>
            <a:ext cx="7891272" cy="10698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a:t>Taken from: https://reactjs.org/tutorial/tutorial.html</a:t>
            </a:r>
            <a:endParaRPr lang="en-US" dirty="0"/>
          </a:p>
        </p:txBody>
      </p:sp>
    </p:spTree>
    <p:extLst>
      <p:ext uri="{BB962C8B-B14F-4D97-AF65-F5344CB8AC3E}">
        <p14:creationId xmlns:p14="http://schemas.microsoft.com/office/powerpoint/2010/main" val="126443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4669-A6A3-42E9-A642-FD4A2E33FD52}"/>
              </a:ext>
            </a:extLst>
          </p:cNvPr>
          <p:cNvSpPr>
            <a:spLocks noGrp="1"/>
          </p:cNvSpPr>
          <p:nvPr>
            <p:ph type="title"/>
          </p:nvPr>
        </p:nvSpPr>
        <p:spPr/>
        <p:txBody>
          <a:bodyPr/>
          <a:lstStyle/>
          <a:p>
            <a:r>
              <a:rPr lang="en-US" dirty="0"/>
              <a:t>Announcing a Winner</a:t>
            </a:r>
          </a:p>
        </p:txBody>
      </p:sp>
      <p:sp>
        <p:nvSpPr>
          <p:cNvPr id="3" name="Content Placeholder 2">
            <a:extLst>
              <a:ext uri="{FF2B5EF4-FFF2-40B4-BE49-F238E27FC236}">
                <a16:creationId xmlns:a16="http://schemas.microsoft.com/office/drawing/2014/main" id="{C8A13417-98B4-441C-B982-E424BB3DFF5F}"/>
              </a:ext>
            </a:extLst>
          </p:cNvPr>
          <p:cNvSpPr>
            <a:spLocks noGrp="1"/>
          </p:cNvSpPr>
          <p:nvPr>
            <p:ph idx="1"/>
          </p:nvPr>
        </p:nvSpPr>
        <p:spPr/>
        <p:txBody>
          <a:bodyPr/>
          <a:lstStyle/>
          <a:p>
            <a:r>
              <a:rPr lang="en-US" dirty="0"/>
              <a:t>Call </a:t>
            </a:r>
            <a:r>
              <a:rPr lang="en-US" dirty="0" err="1"/>
              <a:t>calculateWinner</a:t>
            </a:r>
            <a:r>
              <a:rPr lang="en-US" dirty="0"/>
              <a:t>(squares) in the Board’s render function</a:t>
            </a:r>
          </a:p>
          <a:p>
            <a:r>
              <a:rPr lang="en-US" dirty="0"/>
              <a:t>If a player has won, display text such as “Winner: X” or “Winner: O”</a:t>
            </a:r>
          </a:p>
          <a:p>
            <a:pPr marL="0" indent="0">
              <a:buNone/>
            </a:pPr>
            <a:endParaRPr lang="en-US" dirty="0"/>
          </a:p>
        </p:txBody>
      </p:sp>
      <p:pic>
        <p:nvPicPr>
          <p:cNvPr id="4" name="Picture 3">
            <a:extLst>
              <a:ext uri="{FF2B5EF4-FFF2-40B4-BE49-F238E27FC236}">
                <a16:creationId xmlns:a16="http://schemas.microsoft.com/office/drawing/2014/main" id="{5DEA19A5-49F6-4312-BA40-B442AD6BECB3}"/>
              </a:ext>
            </a:extLst>
          </p:cNvPr>
          <p:cNvPicPr>
            <a:picLocks noChangeAspect="1"/>
          </p:cNvPicPr>
          <p:nvPr/>
        </p:nvPicPr>
        <p:blipFill>
          <a:blip r:embed="rId2"/>
          <a:stretch>
            <a:fillRect/>
          </a:stretch>
        </p:blipFill>
        <p:spPr>
          <a:xfrm>
            <a:off x="1949594" y="3145674"/>
            <a:ext cx="7144530" cy="3287279"/>
          </a:xfrm>
          <a:prstGeom prst="rect">
            <a:avLst/>
          </a:prstGeom>
        </p:spPr>
      </p:pic>
      <p:sp>
        <p:nvSpPr>
          <p:cNvPr id="5" name="Slide Number Placeholder 5">
            <a:extLst>
              <a:ext uri="{FF2B5EF4-FFF2-40B4-BE49-F238E27FC236}">
                <a16:creationId xmlns:a16="http://schemas.microsoft.com/office/drawing/2014/main" id="{279E25CD-F1B2-4A01-988E-4703EC404FC5}"/>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20</a:t>
            </a:fld>
            <a:endParaRPr lang="en-US" dirty="0"/>
          </a:p>
        </p:txBody>
      </p:sp>
    </p:spTree>
    <p:extLst>
      <p:ext uri="{BB962C8B-B14F-4D97-AF65-F5344CB8AC3E}">
        <p14:creationId xmlns:p14="http://schemas.microsoft.com/office/powerpoint/2010/main" val="410557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79A7-3924-4E64-87C3-43B911508BC3}"/>
              </a:ext>
            </a:extLst>
          </p:cNvPr>
          <p:cNvSpPr>
            <a:spLocks noGrp="1"/>
          </p:cNvSpPr>
          <p:nvPr>
            <p:ph type="title"/>
          </p:nvPr>
        </p:nvSpPr>
        <p:spPr/>
        <p:txBody>
          <a:bodyPr/>
          <a:lstStyle/>
          <a:p>
            <a:r>
              <a:rPr lang="en-US" dirty="0"/>
              <a:t>Ignore Clicks if Game is Finished</a:t>
            </a:r>
          </a:p>
        </p:txBody>
      </p:sp>
      <p:sp>
        <p:nvSpPr>
          <p:cNvPr id="3" name="Content Placeholder 2">
            <a:extLst>
              <a:ext uri="{FF2B5EF4-FFF2-40B4-BE49-F238E27FC236}">
                <a16:creationId xmlns:a16="http://schemas.microsoft.com/office/drawing/2014/main" id="{7382D002-3697-431F-A4DB-6F1AAB949967}"/>
              </a:ext>
            </a:extLst>
          </p:cNvPr>
          <p:cNvSpPr>
            <a:spLocks noGrp="1"/>
          </p:cNvSpPr>
          <p:nvPr>
            <p:ph idx="1"/>
          </p:nvPr>
        </p:nvSpPr>
        <p:spPr/>
        <p:txBody>
          <a:bodyPr/>
          <a:lstStyle/>
          <a:p>
            <a:r>
              <a:rPr lang="en-US" dirty="0"/>
              <a:t>Change the Board’s </a:t>
            </a:r>
            <a:r>
              <a:rPr lang="en-US" dirty="0" err="1"/>
              <a:t>handleClick</a:t>
            </a:r>
            <a:r>
              <a:rPr lang="en-US" dirty="0"/>
              <a:t> function to return early by ignoring a click if someone has won the game or if a Square is already filled</a:t>
            </a:r>
          </a:p>
          <a:p>
            <a:endParaRPr lang="en-US" dirty="0"/>
          </a:p>
        </p:txBody>
      </p:sp>
      <p:pic>
        <p:nvPicPr>
          <p:cNvPr id="4" name="Picture 3">
            <a:extLst>
              <a:ext uri="{FF2B5EF4-FFF2-40B4-BE49-F238E27FC236}">
                <a16:creationId xmlns:a16="http://schemas.microsoft.com/office/drawing/2014/main" id="{BE21B355-65F6-4534-A910-C0B60278AC68}"/>
              </a:ext>
            </a:extLst>
          </p:cNvPr>
          <p:cNvPicPr>
            <a:picLocks noChangeAspect="1"/>
          </p:cNvPicPr>
          <p:nvPr/>
        </p:nvPicPr>
        <p:blipFill>
          <a:blip r:embed="rId2"/>
          <a:stretch>
            <a:fillRect/>
          </a:stretch>
        </p:blipFill>
        <p:spPr>
          <a:xfrm>
            <a:off x="2451389" y="2994278"/>
            <a:ext cx="6786104" cy="3379089"/>
          </a:xfrm>
          <a:prstGeom prst="rect">
            <a:avLst/>
          </a:prstGeom>
        </p:spPr>
      </p:pic>
      <p:sp>
        <p:nvSpPr>
          <p:cNvPr id="5" name="Slide Number Placeholder 5">
            <a:extLst>
              <a:ext uri="{FF2B5EF4-FFF2-40B4-BE49-F238E27FC236}">
                <a16:creationId xmlns:a16="http://schemas.microsoft.com/office/drawing/2014/main" id="{135FA55C-9313-438A-8E7D-9CCB119ED03E}"/>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21</a:t>
            </a:fld>
            <a:endParaRPr lang="en-US" dirty="0"/>
          </a:p>
        </p:txBody>
      </p:sp>
    </p:spTree>
    <p:extLst>
      <p:ext uri="{BB962C8B-B14F-4D97-AF65-F5344CB8AC3E}">
        <p14:creationId xmlns:p14="http://schemas.microsoft.com/office/powerpoint/2010/main" val="184894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3E04-4025-4CE0-BFC3-A282355A3341}"/>
              </a:ext>
            </a:extLst>
          </p:cNvPr>
          <p:cNvSpPr>
            <a:spLocks noGrp="1"/>
          </p:cNvSpPr>
          <p:nvPr>
            <p:ph type="title"/>
          </p:nvPr>
        </p:nvSpPr>
        <p:spPr/>
        <p:txBody>
          <a:bodyPr/>
          <a:lstStyle/>
          <a:p>
            <a:r>
              <a:rPr lang="en-US" dirty="0"/>
              <a:t>Adding Time Travel</a:t>
            </a:r>
          </a:p>
        </p:txBody>
      </p:sp>
      <p:sp>
        <p:nvSpPr>
          <p:cNvPr id="3" name="Content Placeholder 2">
            <a:extLst>
              <a:ext uri="{FF2B5EF4-FFF2-40B4-BE49-F238E27FC236}">
                <a16:creationId xmlns:a16="http://schemas.microsoft.com/office/drawing/2014/main" id="{42A05C5E-8BCF-4DA6-8642-D9844A043DFD}"/>
              </a:ext>
            </a:extLst>
          </p:cNvPr>
          <p:cNvSpPr>
            <a:spLocks noGrp="1"/>
          </p:cNvSpPr>
          <p:nvPr>
            <p:ph idx="1"/>
          </p:nvPr>
        </p:nvSpPr>
        <p:spPr/>
        <p:txBody>
          <a:bodyPr/>
          <a:lstStyle/>
          <a:p>
            <a:r>
              <a:rPr lang="en-US" dirty="0"/>
              <a:t>Homework</a:t>
            </a:r>
          </a:p>
        </p:txBody>
      </p:sp>
      <p:sp>
        <p:nvSpPr>
          <p:cNvPr id="4" name="Slide Number Placeholder 5">
            <a:extLst>
              <a:ext uri="{FF2B5EF4-FFF2-40B4-BE49-F238E27FC236}">
                <a16:creationId xmlns:a16="http://schemas.microsoft.com/office/drawing/2014/main" id="{0B38F594-0397-447E-801C-6EC58CB1F286}"/>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22</a:t>
            </a:fld>
            <a:endParaRPr lang="en-US" dirty="0"/>
          </a:p>
        </p:txBody>
      </p:sp>
    </p:spTree>
    <p:extLst>
      <p:ext uri="{BB962C8B-B14F-4D97-AF65-F5344CB8AC3E}">
        <p14:creationId xmlns:p14="http://schemas.microsoft.com/office/powerpoint/2010/main" val="319852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F371-734B-4339-A8C1-2CCAEB388608}"/>
              </a:ext>
            </a:extLst>
          </p:cNvPr>
          <p:cNvSpPr>
            <a:spLocks noGrp="1"/>
          </p:cNvSpPr>
          <p:nvPr>
            <p:ph type="title"/>
          </p:nvPr>
        </p:nvSpPr>
        <p:spPr/>
        <p:txBody>
          <a:bodyPr/>
          <a:lstStyle/>
          <a:p>
            <a:r>
              <a:rPr lang="en-US" dirty="0"/>
              <a:t>Relational vs. Non Relational Databases (RDBMS vs NoSQL)</a:t>
            </a:r>
          </a:p>
        </p:txBody>
      </p:sp>
      <p:sp>
        <p:nvSpPr>
          <p:cNvPr id="3" name="Content Placeholder 2">
            <a:extLst>
              <a:ext uri="{FF2B5EF4-FFF2-40B4-BE49-F238E27FC236}">
                <a16:creationId xmlns:a16="http://schemas.microsoft.com/office/drawing/2014/main" id="{61114550-6284-44FB-87AE-F772A8F809D2}"/>
              </a:ext>
            </a:extLst>
          </p:cNvPr>
          <p:cNvSpPr>
            <a:spLocks noGrp="1"/>
          </p:cNvSpPr>
          <p:nvPr>
            <p:ph idx="1"/>
          </p:nvPr>
        </p:nvSpPr>
        <p:spPr/>
        <p:txBody>
          <a:bodyPr/>
          <a:lstStyle/>
          <a:p>
            <a:r>
              <a:rPr lang="en-US" dirty="0"/>
              <a:t>Relational Databases</a:t>
            </a:r>
          </a:p>
          <a:p>
            <a:pPr lvl="1"/>
            <a:r>
              <a:rPr lang="en-US" dirty="0"/>
              <a:t>Example:  Microsoft SQL Server, Oracle DB, DB2</a:t>
            </a:r>
          </a:p>
          <a:p>
            <a:pPr lvl="1"/>
            <a:r>
              <a:rPr lang="en-US" dirty="0"/>
              <a:t>Used in large enterprise scenarios</a:t>
            </a:r>
          </a:p>
          <a:p>
            <a:pPr lvl="1"/>
            <a:endParaRPr lang="en-US" dirty="0"/>
          </a:p>
          <a:p>
            <a:r>
              <a:rPr lang="en-US" dirty="0"/>
              <a:t>Non-relational databases</a:t>
            </a:r>
          </a:p>
          <a:p>
            <a:pPr lvl="1"/>
            <a:r>
              <a:rPr lang="en-US" dirty="0"/>
              <a:t>Example:  MongoDB, Cassandra</a:t>
            </a:r>
          </a:p>
          <a:p>
            <a:pPr lvl="1"/>
            <a:r>
              <a:rPr lang="en-US" dirty="0"/>
              <a:t>Four categories:  Key-value stores, wide-column stores, Document stores and graph stores</a:t>
            </a:r>
          </a:p>
          <a:p>
            <a:endParaRPr lang="en-US" dirty="0"/>
          </a:p>
        </p:txBody>
      </p:sp>
      <p:sp>
        <p:nvSpPr>
          <p:cNvPr id="4" name="TextBox 3">
            <a:extLst>
              <a:ext uri="{FF2B5EF4-FFF2-40B4-BE49-F238E27FC236}">
                <a16:creationId xmlns:a16="http://schemas.microsoft.com/office/drawing/2014/main" id="{74891203-978C-47CE-A6A8-6907E2F18236}"/>
              </a:ext>
            </a:extLst>
          </p:cNvPr>
          <p:cNvSpPr txBox="1"/>
          <p:nvPr/>
        </p:nvSpPr>
        <p:spPr>
          <a:xfrm>
            <a:off x="474133" y="6373368"/>
            <a:ext cx="9584266" cy="307777"/>
          </a:xfrm>
          <a:prstGeom prst="rect">
            <a:avLst/>
          </a:prstGeom>
          <a:noFill/>
        </p:spPr>
        <p:txBody>
          <a:bodyPr wrap="square" rtlCol="0">
            <a:spAutoFit/>
          </a:bodyPr>
          <a:lstStyle/>
          <a:p>
            <a:pPr algn="ctr"/>
            <a:r>
              <a:rPr lang="en-US" sz="1400" dirty="0"/>
              <a:t>Some of these slides taken from: https://www.pass.org/DownloadFile.aspx?File=0141eebe</a:t>
            </a:r>
          </a:p>
        </p:txBody>
      </p:sp>
      <p:sp>
        <p:nvSpPr>
          <p:cNvPr id="5" name="Slide Number Placeholder 5">
            <a:extLst>
              <a:ext uri="{FF2B5EF4-FFF2-40B4-BE49-F238E27FC236}">
                <a16:creationId xmlns:a16="http://schemas.microsoft.com/office/drawing/2014/main" id="{0E3EBE6F-5DE0-4158-81E4-BAE8290EBC01}"/>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23</a:t>
            </a:fld>
            <a:endParaRPr lang="en-US" dirty="0"/>
          </a:p>
        </p:txBody>
      </p:sp>
    </p:spTree>
    <p:extLst>
      <p:ext uri="{BB962C8B-B14F-4D97-AF65-F5344CB8AC3E}">
        <p14:creationId xmlns:p14="http://schemas.microsoft.com/office/powerpoint/2010/main" val="2929649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4B4C-447F-4EEB-BA4B-C0FA9703291D}"/>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6ED1B42B-E243-4305-BF4C-6B84850B97AB}"/>
              </a:ext>
            </a:extLst>
          </p:cNvPr>
          <p:cNvSpPr>
            <a:spLocks noGrp="1"/>
          </p:cNvSpPr>
          <p:nvPr>
            <p:ph idx="1"/>
          </p:nvPr>
        </p:nvSpPr>
        <p:spPr/>
        <p:txBody>
          <a:bodyPr/>
          <a:lstStyle/>
          <a:p>
            <a:pPr fontAlgn="auto">
              <a:spcAft>
                <a:spcPts val="0"/>
              </a:spcAft>
              <a:defRPr/>
            </a:pPr>
            <a:r>
              <a:rPr lang="en-US" dirty="0"/>
              <a:t>NoSQL is a class of database management system identified by its non-adherence to the widely used relational database management system (RDBMS) model with its structured query language (SQL).</a:t>
            </a:r>
          </a:p>
          <a:p>
            <a:pPr fontAlgn="auto">
              <a:spcAft>
                <a:spcPts val="0"/>
              </a:spcAft>
              <a:defRPr/>
            </a:pPr>
            <a:r>
              <a:rPr lang="en-US" dirty="0"/>
              <a:t>NOSQL has evolved to mean “Not Only” SQL</a:t>
            </a:r>
          </a:p>
          <a:p>
            <a:pPr fontAlgn="auto">
              <a:spcAft>
                <a:spcPts val="0"/>
              </a:spcAft>
              <a:defRPr/>
            </a:pPr>
            <a:r>
              <a:rPr lang="en-US" dirty="0"/>
              <a:t>NOSQL has become prominent with the advent of web scale data and systems created by Google, Facebook, Amazon, Twitter and others to manage data for which SQL was not the best fit.</a:t>
            </a:r>
          </a:p>
          <a:p>
            <a:endParaRPr lang="en-US" dirty="0"/>
          </a:p>
        </p:txBody>
      </p:sp>
      <p:sp>
        <p:nvSpPr>
          <p:cNvPr id="4" name="Slide Number Placeholder 5">
            <a:extLst>
              <a:ext uri="{FF2B5EF4-FFF2-40B4-BE49-F238E27FC236}">
                <a16:creationId xmlns:a16="http://schemas.microsoft.com/office/drawing/2014/main" id="{39B40843-F481-446D-A8B0-7B689B8A0922}"/>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24</a:t>
            </a:fld>
            <a:endParaRPr lang="en-US" dirty="0"/>
          </a:p>
        </p:txBody>
      </p:sp>
    </p:spTree>
    <p:extLst>
      <p:ext uri="{BB962C8B-B14F-4D97-AF65-F5344CB8AC3E}">
        <p14:creationId xmlns:p14="http://schemas.microsoft.com/office/powerpoint/2010/main" val="368398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95E7-4406-44CC-A5E5-1CD35104E852}"/>
              </a:ext>
            </a:extLst>
          </p:cNvPr>
          <p:cNvSpPr>
            <a:spLocks noGrp="1"/>
          </p:cNvSpPr>
          <p:nvPr>
            <p:ph type="title"/>
          </p:nvPr>
        </p:nvSpPr>
        <p:spPr/>
        <p:txBody>
          <a:bodyPr/>
          <a:lstStyle/>
          <a:p>
            <a:r>
              <a:rPr lang="en-US" dirty="0"/>
              <a:t>Relational Stores</a:t>
            </a:r>
          </a:p>
        </p:txBody>
      </p:sp>
      <p:sp>
        <p:nvSpPr>
          <p:cNvPr id="3" name="Content Placeholder 2">
            <a:extLst>
              <a:ext uri="{FF2B5EF4-FFF2-40B4-BE49-F238E27FC236}">
                <a16:creationId xmlns:a16="http://schemas.microsoft.com/office/drawing/2014/main" id="{1DE26C9A-5AAB-482D-958A-57FA62B86D78}"/>
              </a:ext>
            </a:extLst>
          </p:cNvPr>
          <p:cNvSpPr>
            <a:spLocks noGrp="1"/>
          </p:cNvSpPr>
          <p:nvPr>
            <p:ph idx="1"/>
          </p:nvPr>
        </p:nvSpPr>
        <p:spPr/>
        <p:txBody>
          <a:bodyPr/>
          <a:lstStyle/>
          <a:p>
            <a:r>
              <a:rPr lang="en-US" dirty="0"/>
              <a:t>Data Stored in tables</a:t>
            </a:r>
          </a:p>
          <a:p>
            <a:r>
              <a:rPr lang="en-US" dirty="0"/>
              <a:t>Tables contain some number of columns, each of a type</a:t>
            </a:r>
          </a:p>
          <a:p>
            <a:r>
              <a:rPr lang="en-US" dirty="0"/>
              <a:t>A schema describes the columns each table can have</a:t>
            </a:r>
          </a:p>
          <a:p>
            <a:r>
              <a:rPr lang="en-US" dirty="0"/>
              <a:t>Every table’s data is stored in one or more rows</a:t>
            </a:r>
          </a:p>
          <a:p>
            <a:r>
              <a:rPr lang="en-US" dirty="0"/>
              <a:t>Each row contains a value for every column in that table</a:t>
            </a:r>
          </a:p>
          <a:p>
            <a:r>
              <a:rPr lang="en-US" dirty="0"/>
              <a:t>Rows aren’t kept in any particular order</a:t>
            </a:r>
          </a:p>
          <a:p>
            <a:endParaRPr lang="en-US" dirty="0"/>
          </a:p>
        </p:txBody>
      </p:sp>
      <p:sp>
        <p:nvSpPr>
          <p:cNvPr id="4" name="Slide Number Placeholder 5">
            <a:extLst>
              <a:ext uri="{FF2B5EF4-FFF2-40B4-BE49-F238E27FC236}">
                <a16:creationId xmlns:a16="http://schemas.microsoft.com/office/drawing/2014/main" id="{992947A9-212B-4F57-AF0D-4B5A3FDD9B6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25</a:t>
            </a:fld>
            <a:endParaRPr lang="en-US" dirty="0"/>
          </a:p>
        </p:txBody>
      </p:sp>
    </p:spTree>
    <p:extLst>
      <p:ext uri="{BB962C8B-B14F-4D97-AF65-F5344CB8AC3E}">
        <p14:creationId xmlns:p14="http://schemas.microsoft.com/office/powerpoint/2010/main" val="1798026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B962-D5B6-4954-BE97-1AF0495EE557}"/>
              </a:ext>
            </a:extLst>
          </p:cNvPr>
          <p:cNvSpPr>
            <a:spLocks noGrp="1"/>
          </p:cNvSpPr>
          <p:nvPr>
            <p:ph type="title"/>
          </p:nvPr>
        </p:nvSpPr>
        <p:spPr/>
        <p:txBody>
          <a:bodyPr/>
          <a:lstStyle/>
          <a:p>
            <a:r>
              <a:rPr lang="en-US" dirty="0"/>
              <a:t>Key-Value Stores</a:t>
            </a:r>
          </a:p>
        </p:txBody>
      </p:sp>
      <p:sp>
        <p:nvSpPr>
          <p:cNvPr id="3" name="Content Placeholder 2">
            <a:extLst>
              <a:ext uri="{FF2B5EF4-FFF2-40B4-BE49-F238E27FC236}">
                <a16:creationId xmlns:a16="http://schemas.microsoft.com/office/drawing/2014/main" id="{9D58FA87-2FEE-4473-B144-EAB232C31AD2}"/>
              </a:ext>
            </a:extLst>
          </p:cNvPr>
          <p:cNvSpPr>
            <a:spLocks noGrp="1"/>
          </p:cNvSpPr>
          <p:nvPr>
            <p:ph idx="1"/>
          </p:nvPr>
        </p:nvSpPr>
        <p:spPr/>
        <p:txBody>
          <a:bodyPr/>
          <a:lstStyle/>
          <a:p>
            <a:r>
              <a:rPr lang="en-US" dirty="0"/>
              <a:t>Anything can be stored as a value, as long as each value is associated with a key or a name</a:t>
            </a:r>
          </a:p>
          <a:p>
            <a:r>
              <a:rPr lang="en-US" dirty="0"/>
              <a:t>Key-value stores offer very high speed via the least complicated data model</a:t>
            </a:r>
          </a:p>
          <a:p>
            <a:r>
              <a:rPr lang="en-US" dirty="0"/>
              <a:t>The basic data structure is a dictionary or map. You can store a value, such as an integer, string, a JSON structure, or an array, along with a key used to reference that value. </a:t>
            </a:r>
          </a:p>
          <a:p>
            <a:endParaRPr lang="en-US" dirty="0"/>
          </a:p>
          <a:p>
            <a:endParaRPr lang="en-US" dirty="0"/>
          </a:p>
        </p:txBody>
      </p:sp>
      <p:pic>
        <p:nvPicPr>
          <p:cNvPr id="5" name="Picture 4">
            <a:extLst>
              <a:ext uri="{FF2B5EF4-FFF2-40B4-BE49-F238E27FC236}">
                <a16:creationId xmlns:a16="http://schemas.microsoft.com/office/drawing/2014/main" id="{AB3E3922-BEFB-4859-A6EF-E1B0505CA7EE}"/>
              </a:ext>
            </a:extLst>
          </p:cNvPr>
          <p:cNvPicPr>
            <a:picLocks noChangeAspect="1"/>
          </p:cNvPicPr>
          <p:nvPr/>
        </p:nvPicPr>
        <p:blipFill>
          <a:blip r:embed="rId2"/>
          <a:stretch>
            <a:fillRect/>
          </a:stretch>
        </p:blipFill>
        <p:spPr>
          <a:xfrm>
            <a:off x="3638549" y="4146804"/>
            <a:ext cx="3197679" cy="2292909"/>
          </a:xfrm>
          <a:prstGeom prst="rect">
            <a:avLst/>
          </a:prstGeom>
        </p:spPr>
      </p:pic>
      <p:sp>
        <p:nvSpPr>
          <p:cNvPr id="6" name="Slide Number Placeholder 5">
            <a:extLst>
              <a:ext uri="{FF2B5EF4-FFF2-40B4-BE49-F238E27FC236}">
                <a16:creationId xmlns:a16="http://schemas.microsoft.com/office/drawing/2014/main" id="{1818E9E4-EC11-4F61-9A1B-30D6254C326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26</a:t>
            </a:fld>
            <a:endParaRPr lang="en-US" dirty="0"/>
          </a:p>
        </p:txBody>
      </p:sp>
    </p:spTree>
    <p:extLst>
      <p:ext uri="{BB962C8B-B14F-4D97-AF65-F5344CB8AC3E}">
        <p14:creationId xmlns:p14="http://schemas.microsoft.com/office/powerpoint/2010/main" val="1400314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B585-E59C-44B0-8706-DED648A57184}"/>
              </a:ext>
            </a:extLst>
          </p:cNvPr>
          <p:cNvSpPr>
            <a:spLocks noGrp="1"/>
          </p:cNvSpPr>
          <p:nvPr>
            <p:ph type="title"/>
          </p:nvPr>
        </p:nvSpPr>
        <p:spPr/>
        <p:txBody>
          <a:bodyPr/>
          <a:lstStyle/>
          <a:p>
            <a:r>
              <a:rPr lang="en-US" dirty="0"/>
              <a:t>Wide-Column Stores</a:t>
            </a:r>
          </a:p>
        </p:txBody>
      </p:sp>
      <p:sp>
        <p:nvSpPr>
          <p:cNvPr id="3" name="Content Placeholder 2">
            <a:extLst>
              <a:ext uri="{FF2B5EF4-FFF2-40B4-BE49-F238E27FC236}">
                <a16:creationId xmlns:a16="http://schemas.microsoft.com/office/drawing/2014/main" id="{C7FBEBE2-DAE2-4448-91DF-BED72ED2CF59}"/>
              </a:ext>
            </a:extLst>
          </p:cNvPr>
          <p:cNvSpPr>
            <a:spLocks noGrp="1"/>
          </p:cNvSpPr>
          <p:nvPr>
            <p:ph idx="1"/>
          </p:nvPr>
        </p:nvSpPr>
        <p:spPr>
          <a:xfrm>
            <a:off x="692477" y="2093976"/>
            <a:ext cx="5403523" cy="4050792"/>
          </a:xfrm>
        </p:spPr>
        <p:txBody>
          <a:bodyPr/>
          <a:lstStyle/>
          <a:p>
            <a:r>
              <a:rPr lang="en-US" dirty="0"/>
              <a:t>Also called column stores</a:t>
            </a:r>
          </a:p>
          <a:p>
            <a:r>
              <a:rPr lang="en-US" dirty="0"/>
              <a:t>Stores data using a column oriented model.</a:t>
            </a:r>
          </a:p>
          <a:p>
            <a:r>
              <a:rPr lang="en-US" dirty="0"/>
              <a:t>The store contains the column families (like relational tables) which contain rows, which contain columns.</a:t>
            </a:r>
          </a:p>
          <a:p>
            <a:r>
              <a:rPr lang="en-US" dirty="0"/>
              <a:t>Each column is contained to its row. It doesn’t span all rows like in a relational database. Each column contains a name/value pair, along with a timestamp.</a:t>
            </a:r>
          </a:p>
        </p:txBody>
      </p:sp>
      <p:pic>
        <p:nvPicPr>
          <p:cNvPr id="4" name="Picture 3">
            <a:extLst>
              <a:ext uri="{FF2B5EF4-FFF2-40B4-BE49-F238E27FC236}">
                <a16:creationId xmlns:a16="http://schemas.microsoft.com/office/drawing/2014/main" id="{45C83F65-F745-49A9-BE59-DA81E08D5118}"/>
              </a:ext>
            </a:extLst>
          </p:cNvPr>
          <p:cNvPicPr>
            <a:picLocks noChangeAspect="1"/>
          </p:cNvPicPr>
          <p:nvPr/>
        </p:nvPicPr>
        <p:blipFill>
          <a:blip r:embed="rId2"/>
          <a:stretch>
            <a:fillRect/>
          </a:stretch>
        </p:blipFill>
        <p:spPr>
          <a:xfrm>
            <a:off x="6096000" y="1928622"/>
            <a:ext cx="5448300" cy="4381500"/>
          </a:xfrm>
          <a:prstGeom prst="rect">
            <a:avLst/>
          </a:prstGeom>
        </p:spPr>
      </p:pic>
      <p:sp>
        <p:nvSpPr>
          <p:cNvPr id="5" name="Slide Number Placeholder 5">
            <a:extLst>
              <a:ext uri="{FF2B5EF4-FFF2-40B4-BE49-F238E27FC236}">
                <a16:creationId xmlns:a16="http://schemas.microsoft.com/office/drawing/2014/main" id="{80DEF680-0D1F-44FA-9512-340738DBE480}"/>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27</a:t>
            </a:fld>
            <a:endParaRPr lang="en-US" dirty="0"/>
          </a:p>
        </p:txBody>
      </p:sp>
    </p:spTree>
    <p:extLst>
      <p:ext uri="{BB962C8B-B14F-4D97-AF65-F5344CB8AC3E}">
        <p14:creationId xmlns:p14="http://schemas.microsoft.com/office/powerpoint/2010/main" val="1258672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342F-C661-4BE5-9379-5BF854665F36}"/>
              </a:ext>
            </a:extLst>
          </p:cNvPr>
          <p:cNvSpPr>
            <a:spLocks noGrp="1"/>
          </p:cNvSpPr>
          <p:nvPr>
            <p:ph type="title"/>
          </p:nvPr>
        </p:nvSpPr>
        <p:spPr/>
        <p:txBody>
          <a:bodyPr/>
          <a:lstStyle/>
          <a:p>
            <a:r>
              <a:rPr lang="en-US" dirty="0"/>
              <a:t>Document Stores</a:t>
            </a:r>
          </a:p>
        </p:txBody>
      </p:sp>
      <p:sp>
        <p:nvSpPr>
          <p:cNvPr id="3" name="Content Placeholder 2">
            <a:extLst>
              <a:ext uri="{FF2B5EF4-FFF2-40B4-BE49-F238E27FC236}">
                <a16:creationId xmlns:a16="http://schemas.microsoft.com/office/drawing/2014/main" id="{625CE26F-03EE-4B36-8C20-92A171E26396}"/>
              </a:ext>
            </a:extLst>
          </p:cNvPr>
          <p:cNvSpPr>
            <a:spLocks noGrp="1"/>
          </p:cNvSpPr>
          <p:nvPr>
            <p:ph idx="1"/>
          </p:nvPr>
        </p:nvSpPr>
        <p:spPr/>
        <p:txBody>
          <a:bodyPr/>
          <a:lstStyle/>
          <a:p>
            <a:r>
              <a:rPr lang="en-US" dirty="0"/>
              <a:t>Document stores contain data objects that are inherently hierarchical, tree-like structures (JSON or XML).</a:t>
            </a:r>
          </a:p>
          <a:p>
            <a:r>
              <a:rPr lang="en-US" dirty="0"/>
              <a:t>Documents in a document store are not required to adhere to a standard schema.</a:t>
            </a:r>
          </a:p>
        </p:txBody>
      </p:sp>
      <p:pic>
        <p:nvPicPr>
          <p:cNvPr id="4" name="Picture 3">
            <a:extLst>
              <a:ext uri="{FF2B5EF4-FFF2-40B4-BE49-F238E27FC236}">
                <a16:creationId xmlns:a16="http://schemas.microsoft.com/office/drawing/2014/main" id="{21B8BCB3-7A98-48AF-8513-7E1977D4AA91}"/>
              </a:ext>
            </a:extLst>
          </p:cNvPr>
          <p:cNvPicPr>
            <a:picLocks noChangeAspect="1"/>
          </p:cNvPicPr>
          <p:nvPr/>
        </p:nvPicPr>
        <p:blipFill>
          <a:blip r:embed="rId2"/>
          <a:stretch>
            <a:fillRect/>
          </a:stretch>
        </p:blipFill>
        <p:spPr>
          <a:xfrm>
            <a:off x="5819548" y="3429000"/>
            <a:ext cx="4181475" cy="3038475"/>
          </a:xfrm>
          <a:prstGeom prst="rect">
            <a:avLst/>
          </a:prstGeom>
        </p:spPr>
      </p:pic>
      <p:pic>
        <p:nvPicPr>
          <p:cNvPr id="5" name="Picture 4">
            <a:extLst>
              <a:ext uri="{FF2B5EF4-FFF2-40B4-BE49-F238E27FC236}">
                <a16:creationId xmlns:a16="http://schemas.microsoft.com/office/drawing/2014/main" id="{CDDB5038-9396-4BAB-B91C-2138241C2C74}"/>
              </a:ext>
            </a:extLst>
          </p:cNvPr>
          <p:cNvPicPr>
            <a:picLocks noChangeAspect="1"/>
          </p:cNvPicPr>
          <p:nvPr/>
        </p:nvPicPr>
        <p:blipFill>
          <a:blip r:embed="rId3"/>
          <a:stretch>
            <a:fillRect/>
          </a:stretch>
        </p:blipFill>
        <p:spPr>
          <a:xfrm>
            <a:off x="1380671" y="4072390"/>
            <a:ext cx="3501501" cy="1588181"/>
          </a:xfrm>
          <a:prstGeom prst="rect">
            <a:avLst/>
          </a:prstGeom>
        </p:spPr>
      </p:pic>
      <p:sp>
        <p:nvSpPr>
          <p:cNvPr id="6" name="Slide Number Placeholder 5">
            <a:extLst>
              <a:ext uri="{FF2B5EF4-FFF2-40B4-BE49-F238E27FC236}">
                <a16:creationId xmlns:a16="http://schemas.microsoft.com/office/drawing/2014/main" id="{832C1E2E-53B1-4D6D-A8F1-1DBBF3CA0120}"/>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28</a:t>
            </a:fld>
            <a:endParaRPr lang="en-US" dirty="0"/>
          </a:p>
        </p:txBody>
      </p:sp>
    </p:spTree>
    <p:extLst>
      <p:ext uri="{BB962C8B-B14F-4D97-AF65-F5344CB8AC3E}">
        <p14:creationId xmlns:p14="http://schemas.microsoft.com/office/powerpoint/2010/main" val="299805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5754-2E51-47FE-8230-D8EBDA183512}"/>
              </a:ext>
            </a:extLst>
          </p:cNvPr>
          <p:cNvSpPr>
            <a:spLocks noGrp="1"/>
          </p:cNvSpPr>
          <p:nvPr>
            <p:ph type="title"/>
          </p:nvPr>
        </p:nvSpPr>
        <p:spPr/>
        <p:txBody>
          <a:bodyPr/>
          <a:lstStyle/>
          <a:p>
            <a:r>
              <a:rPr lang="en-US" dirty="0"/>
              <a:t>Graph Stores</a:t>
            </a:r>
          </a:p>
        </p:txBody>
      </p:sp>
      <p:sp>
        <p:nvSpPr>
          <p:cNvPr id="3" name="Content Placeholder 2">
            <a:extLst>
              <a:ext uri="{FF2B5EF4-FFF2-40B4-BE49-F238E27FC236}">
                <a16:creationId xmlns:a16="http://schemas.microsoft.com/office/drawing/2014/main" id="{938EE9B6-77F3-497F-84E5-1C02FBF27528}"/>
              </a:ext>
            </a:extLst>
          </p:cNvPr>
          <p:cNvSpPr>
            <a:spLocks noGrp="1"/>
          </p:cNvSpPr>
          <p:nvPr>
            <p:ph idx="1"/>
          </p:nvPr>
        </p:nvSpPr>
        <p:spPr>
          <a:xfrm>
            <a:off x="794076" y="2093976"/>
            <a:ext cx="5026152" cy="4050792"/>
          </a:xfrm>
        </p:spPr>
        <p:txBody>
          <a:bodyPr>
            <a:normAutofit fontScale="92500" lnSpcReduction="10000"/>
          </a:bodyPr>
          <a:lstStyle/>
          <a:p>
            <a:r>
              <a:rPr lang="en-US" dirty="0"/>
              <a:t>Uses graphic structures for semantic queries with nodes, edges and properties to represent and store data.</a:t>
            </a:r>
          </a:p>
          <a:p>
            <a:r>
              <a:rPr lang="en-US" dirty="0"/>
              <a:t>A graph database is essentially a collection of nodes and edges. Each node represents an entity (such as a person or business) and each edge represents a connection or relationship between two nodes.</a:t>
            </a:r>
          </a:p>
          <a:p>
            <a:r>
              <a:rPr lang="en-US" dirty="0"/>
              <a:t>Graph databases are well-suited for analyzing interconnections.</a:t>
            </a:r>
          </a:p>
          <a:p>
            <a:r>
              <a:rPr lang="en-US" dirty="0"/>
              <a:t>There has been a lot of interest in using graph databases to mine data from social media. </a:t>
            </a:r>
          </a:p>
          <a:p>
            <a:endParaRPr lang="en-US" dirty="0"/>
          </a:p>
        </p:txBody>
      </p:sp>
      <p:pic>
        <p:nvPicPr>
          <p:cNvPr id="1026" name="Picture 2" descr="https://itknowledgeexchange.techtarget.com/overheard/files/2014/01/Graph-database-sketch.jpg">
            <a:extLst>
              <a:ext uri="{FF2B5EF4-FFF2-40B4-BE49-F238E27FC236}">
                <a16:creationId xmlns:a16="http://schemas.microsoft.com/office/drawing/2014/main" id="{3B7CB7CC-886A-4CD9-BF5A-DA5BBD46E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228" y="2053772"/>
            <a:ext cx="5635173" cy="393053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3B497ECE-C6AD-41EA-B061-87E14CF80830}"/>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29</a:t>
            </a:fld>
            <a:endParaRPr lang="en-US" dirty="0"/>
          </a:p>
        </p:txBody>
      </p:sp>
    </p:spTree>
    <p:extLst>
      <p:ext uri="{BB962C8B-B14F-4D97-AF65-F5344CB8AC3E}">
        <p14:creationId xmlns:p14="http://schemas.microsoft.com/office/powerpoint/2010/main" val="367053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E0A0-0358-4242-9045-5C132613D257}"/>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0FFF21AE-AD5B-4B86-A646-DDA43247267F}"/>
              </a:ext>
            </a:extLst>
          </p:cNvPr>
          <p:cNvSpPr>
            <a:spLocks noGrp="1"/>
          </p:cNvSpPr>
          <p:nvPr>
            <p:ph idx="1"/>
          </p:nvPr>
        </p:nvSpPr>
        <p:spPr>
          <a:xfrm>
            <a:off x="936845" y="1822150"/>
            <a:ext cx="10058400" cy="4050792"/>
          </a:xfrm>
        </p:spPr>
        <p:txBody>
          <a:bodyPr/>
          <a:lstStyle/>
          <a:p>
            <a:r>
              <a:rPr lang="en-US" dirty="0"/>
              <a:t>React is a declarative, efficient, and flexible JavaScript library for building user interfaces. </a:t>
            </a:r>
          </a:p>
          <a:p>
            <a:r>
              <a:rPr lang="en-US" dirty="0"/>
              <a:t>It lets you compose complex UIs from small and isolated pieces of code called “components”.</a:t>
            </a:r>
          </a:p>
        </p:txBody>
      </p:sp>
      <p:pic>
        <p:nvPicPr>
          <p:cNvPr id="4" name="Picture 3">
            <a:extLst>
              <a:ext uri="{FF2B5EF4-FFF2-40B4-BE49-F238E27FC236}">
                <a16:creationId xmlns:a16="http://schemas.microsoft.com/office/drawing/2014/main" id="{E9EA1D11-4A52-4609-BFD3-E92E21BC4303}"/>
              </a:ext>
            </a:extLst>
          </p:cNvPr>
          <p:cNvPicPr>
            <a:picLocks noChangeAspect="1"/>
          </p:cNvPicPr>
          <p:nvPr/>
        </p:nvPicPr>
        <p:blipFill>
          <a:blip r:embed="rId2"/>
          <a:stretch>
            <a:fillRect/>
          </a:stretch>
        </p:blipFill>
        <p:spPr>
          <a:xfrm>
            <a:off x="3197464" y="3299743"/>
            <a:ext cx="4782753" cy="3137311"/>
          </a:xfrm>
          <a:prstGeom prst="rect">
            <a:avLst/>
          </a:prstGeom>
        </p:spPr>
      </p:pic>
      <p:sp>
        <p:nvSpPr>
          <p:cNvPr id="5" name="Slide Number Placeholder 5">
            <a:extLst>
              <a:ext uri="{FF2B5EF4-FFF2-40B4-BE49-F238E27FC236}">
                <a16:creationId xmlns:a16="http://schemas.microsoft.com/office/drawing/2014/main" id="{00C40383-0AD8-4859-9CDB-45782962E28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a:t>
            </a:fld>
            <a:endParaRPr lang="en-US" dirty="0"/>
          </a:p>
        </p:txBody>
      </p:sp>
    </p:spTree>
    <p:extLst>
      <p:ext uri="{BB962C8B-B14F-4D97-AF65-F5344CB8AC3E}">
        <p14:creationId xmlns:p14="http://schemas.microsoft.com/office/powerpoint/2010/main" val="1054618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ABF1-EC55-4679-AAB5-5BF2813EA9B8}"/>
              </a:ext>
            </a:extLst>
          </p:cNvPr>
          <p:cNvSpPr>
            <a:spLocks noGrp="1"/>
          </p:cNvSpPr>
          <p:nvPr>
            <p:ph type="title"/>
          </p:nvPr>
        </p:nvSpPr>
        <p:spPr/>
        <p:txBody>
          <a:bodyPr/>
          <a:lstStyle/>
          <a:p>
            <a:r>
              <a:rPr lang="en-US" dirty="0"/>
              <a:t>Use Cases for NoSQL Databases</a:t>
            </a:r>
          </a:p>
        </p:txBody>
      </p:sp>
      <p:sp>
        <p:nvSpPr>
          <p:cNvPr id="3" name="Content Placeholder 2">
            <a:extLst>
              <a:ext uri="{FF2B5EF4-FFF2-40B4-BE49-F238E27FC236}">
                <a16:creationId xmlns:a16="http://schemas.microsoft.com/office/drawing/2014/main" id="{8325E9BA-B2EC-4873-85EA-5CEA72FDBBDB}"/>
              </a:ext>
            </a:extLst>
          </p:cNvPr>
          <p:cNvSpPr>
            <a:spLocks noGrp="1"/>
          </p:cNvSpPr>
          <p:nvPr>
            <p:ph idx="1"/>
          </p:nvPr>
        </p:nvSpPr>
        <p:spPr/>
        <p:txBody>
          <a:bodyPr/>
          <a:lstStyle/>
          <a:p>
            <a:r>
              <a:rPr lang="en-US" dirty="0"/>
              <a:t>Key-value stores:  [Redis] For cache, queues, fit-in memory, rapidly changing data, store blob data.  (Shopping cart, Session Data, Stock Prices).  Fastest performance</a:t>
            </a:r>
          </a:p>
          <a:p>
            <a:r>
              <a:rPr lang="en-US" dirty="0"/>
              <a:t>Wide-column stores:  [Cassandra]  Real-time querying of random (non-sequential) data, huge number of writes, sensors.  (Web analytics, real-time data analytics, time series analytics):  Internet scale</a:t>
            </a:r>
          </a:p>
          <a:p>
            <a:r>
              <a:rPr lang="en-US" dirty="0"/>
              <a:t>Document stores:  [MongoDB]  Flexible schemas, dynamics queries, defined indexes, good performance on big DB:  (Order data, customer data, log data, chat sessions, tweets, ratings, comments).  Fastest development</a:t>
            </a:r>
          </a:p>
          <a:p>
            <a:r>
              <a:rPr lang="en-US" dirty="0"/>
              <a:t>Graph database:  [Neo4j]  Graph-style data, social network, master data management (fraud detection, graph search, gene sequencing)</a:t>
            </a:r>
          </a:p>
        </p:txBody>
      </p:sp>
      <p:sp>
        <p:nvSpPr>
          <p:cNvPr id="4" name="Slide Number Placeholder 5">
            <a:extLst>
              <a:ext uri="{FF2B5EF4-FFF2-40B4-BE49-F238E27FC236}">
                <a16:creationId xmlns:a16="http://schemas.microsoft.com/office/drawing/2014/main" id="{7A8B93F1-B7A8-4E64-8F63-0DDF2863DE8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30</a:t>
            </a:fld>
            <a:endParaRPr lang="en-US" dirty="0"/>
          </a:p>
        </p:txBody>
      </p:sp>
    </p:spTree>
    <p:extLst>
      <p:ext uri="{BB962C8B-B14F-4D97-AF65-F5344CB8AC3E}">
        <p14:creationId xmlns:p14="http://schemas.microsoft.com/office/powerpoint/2010/main" val="1628896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A910-9A11-4FD0-8141-2CA28B5AC6F0}"/>
              </a:ext>
            </a:extLst>
          </p:cNvPr>
          <p:cNvSpPr>
            <a:spLocks noGrp="1"/>
          </p:cNvSpPr>
          <p:nvPr>
            <p:ph type="title"/>
          </p:nvPr>
        </p:nvSpPr>
        <p:spPr/>
        <p:txBody>
          <a:bodyPr/>
          <a:lstStyle/>
          <a:p>
            <a:r>
              <a:rPr lang="en-US" dirty="0"/>
              <a:t>RDBMS vs. MongoDB</a:t>
            </a:r>
          </a:p>
        </p:txBody>
      </p:sp>
      <p:graphicFrame>
        <p:nvGraphicFramePr>
          <p:cNvPr id="4" name="Content Placeholder 3">
            <a:extLst>
              <a:ext uri="{FF2B5EF4-FFF2-40B4-BE49-F238E27FC236}">
                <a16:creationId xmlns:a16="http://schemas.microsoft.com/office/drawing/2014/main" id="{9AD66887-EB83-447A-94F2-700DD812229D}"/>
              </a:ext>
            </a:extLst>
          </p:cNvPr>
          <p:cNvGraphicFramePr>
            <a:graphicFrameLocks noGrp="1"/>
          </p:cNvGraphicFramePr>
          <p:nvPr>
            <p:ph idx="1"/>
            <p:extLst>
              <p:ext uri="{D42A27DB-BD31-4B8C-83A1-F6EECF244321}">
                <p14:modId xmlns:p14="http://schemas.microsoft.com/office/powerpoint/2010/main" val="3943878435"/>
              </p:ext>
            </p:extLst>
          </p:nvPr>
        </p:nvGraphicFramePr>
        <p:xfrm>
          <a:off x="2553299" y="2093976"/>
          <a:ext cx="7330930" cy="4016100"/>
        </p:xfrm>
        <a:graphic>
          <a:graphicData uri="http://schemas.openxmlformats.org/drawingml/2006/table">
            <a:tbl>
              <a:tblPr/>
              <a:tblGrid>
                <a:gridCol w="2613787">
                  <a:extLst>
                    <a:ext uri="{9D8B030D-6E8A-4147-A177-3AD203B41FA5}">
                      <a16:colId xmlns:a16="http://schemas.microsoft.com/office/drawing/2014/main" val="1031178137"/>
                    </a:ext>
                  </a:extLst>
                </a:gridCol>
                <a:gridCol w="4717143">
                  <a:extLst>
                    <a:ext uri="{9D8B030D-6E8A-4147-A177-3AD203B41FA5}">
                      <a16:colId xmlns:a16="http://schemas.microsoft.com/office/drawing/2014/main" val="4121746741"/>
                    </a:ext>
                  </a:extLst>
                </a:gridCol>
              </a:tblGrid>
              <a:tr h="322505">
                <a:tc>
                  <a:txBody>
                    <a:bodyPr/>
                    <a:lstStyle/>
                    <a:p>
                      <a:pPr algn="ctr" fontAlgn="t"/>
                      <a:r>
                        <a:rPr lang="en-US" sz="1400">
                          <a:effectLst/>
                        </a:rPr>
                        <a:t>RDBMS</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MongoDB</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26320032"/>
                  </a:ext>
                </a:extLst>
              </a:tr>
              <a:tr h="322505">
                <a:tc>
                  <a:txBody>
                    <a:bodyPr/>
                    <a:lstStyle/>
                    <a:p>
                      <a:pPr fontAlgn="t"/>
                      <a:r>
                        <a:rPr lang="en-US" sz="1400" dirty="0">
                          <a:effectLst/>
                        </a:rPr>
                        <a:t>Database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Database</a:t>
                      </a:r>
                      <a:endParaRPr lang="en-US" sz="1400" dirty="0">
                        <a:effectLst/>
                      </a:endParaRP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7141980"/>
                  </a:ext>
                </a:extLst>
              </a:tr>
              <a:tr h="322505">
                <a:tc>
                  <a:txBody>
                    <a:bodyPr/>
                    <a:lstStyle/>
                    <a:p>
                      <a:pPr fontAlgn="t"/>
                      <a:r>
                        <a:rPr lang="en-US" sz="1400">
                          <a:effectLst/>
                        </a:rPr>
                        <a:t>Table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Collection</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07691922"/>
                  </a:ext>
                </a:extLst>
              </a:tr>
              <a:tr h="322505">
                <a:tc>
                  <a:txBody>
                    <a:bodyPr/>
                    <a:lstStyle/>
                    <a:p>
                      <a:pPr fontAlgn="t"/>
                      <a:r>
                        <a:rPr lang="en-US" sz="1400">
                          <a:effectLst/>
                        </a:rPr>
                        <a:t>Tuple/Row</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Document</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00468409"/>
                  </a:ext>
                </a:extLst>
              </a:tr>
              <a:tr h="322505">
                <a:tc>
                  <a:txBody>
                    <a:bodyPr/>
                    <a:lstStyle/>
                    <a:p>
                      <a:pPr fontAlgn="t"/>
                      <a:r>
                        <a:rPr lang="en-US" sz="1400">
                          <a:effectLst/>
                        </a:rPr>
                        <a:t>column</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Field</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9998378"/>
                  </a:ext>
                </a:extLst>
              </a:tr>
              <a:tr h="415556">
                <a:tc>
                  <a:txBody>
                    <a:bodyPr/>
                    <a:lstStyle/>
                    <a:p>
                      <a:pPr fontAlgn="t"/>
                      <a:r>
                        <a:rPr lang="en-US" sz="1400" dirty="0">
                          <a:effectLst/>
                        </a:rPr>
                        <a:t>Table Join</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Embedded Documents</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6696380"/>
                  </a:ext>
                </a:extLst>
              </a:tr>
              <a:tr h="496162">
                <a:tc>
                  <a:txBody>
                    <a:bodyPr/>
                    <a:lstStyle/>
                    <a:p>
                      <a:pPr fontAlgn="t"/>
                      <a:r>
                        <a:rPr lang="en-US" sz="1400" dirty="0">
                          <a:effectLst/>
                        </a:rPr>
                        <a:t>Primary Key</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Primary Key (Default key _id provided by </a:t>
                      </a:r>
                      <a:r>
                        <a:rPr lang="en-US" sz="1400" dirty="0" err="1">
                          <a:effectLst/>
                        </a:rPr>
                        <a:t>mongodb</a:t>
                      </a:r>
                      <a:r>
                        <a:rPr lang="en-US" sz="1400" dirty="0">
                          <a:effectLst/>
                        </a:rPr>
                        <a:t> itself)</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37813514"/>
                  </a:ext>
                </a:extLst>
              </a:tr>
              <a:tr h="496162">
                <a:tc>
                  <a:txBody>
                    <a:bodyPr/>
                    <a:lstStyle/>
                    <a:p>
                      <a:pPr fontAlgn="t"/>
                      <a:r>
                        <a:rPr lang="en-US" sz="1400" dirty="0">
                          <a:effectLst/>
                        </a:rPr>
                        <a:t>SQL query language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Document-based query language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95273438"/>
                  </a:ext>
                </a:extLst>
              </a:tr>
              <a:tr h="322505">
                <a:tc gridSpan="2">
                  <a:txBody>
                    <a:bodyPr/>
                    <a:lstStyle/>
                    <a:p>
                      <a:pPr algn="ctr" fontAlgn="t"/>
                      <a:r>
                        <a:rPr lang="en-US" sz="1400">
                          <a:effectLst/>
                        </a:rPr>
                        <a:t>Database Server and Client</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225077551"/>
                  </a:ext>
                </a:extLst>
              </a:tr>
              <a:tr h="322505">
                <a:tc>
                  <a:txBody>
                    <a:bodyPr/>
                    <a:lstStyle/>
                    <a:p>
                      <a:pPr fontAlgn="t"/>
                      <a:r>
                        <a:rPr lang="en-US" sz="1400" dirty="0" err="1">
                          <a:effectLst/>
                        </a:rPr>
                        <a:t>Mysqld</a:t>
                      </a:r>
                      <a:r>
                        <a:rPr lang="en-US" sz="1400" dirty="0">
                          <a:effectLst/>
                        </a:rPr>
                        <a:t>/Oracle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err="1">
                          <a:effectLst/>
                        </a:rPr>
                        <a:t>mongod</a:t>
                      </a:r>
                      <a:endParaRPr lang="en-US" sz="1400" dirty="0">
                        <a:effectLst/>
                      </a:endParaRP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87962447"/>
                  </a:ext>
                </a:extLst>
              </a:tr>
              <a:tr h="322505">
                <a:tc>
                  <a:txBody>
                    <a:bodyPr/>
                    <a:lstStyle/>
                    <a:p>
                      <a:pPr fontAlgn="t"/>
                      <a:r>
                        <a:rPr lang="en-US" sz="1400" dirty="0" err="1">
                          <a:effectLst/>
                        </a:rPr>
                        <a:t>mysql</a:t>
                      </a:r>
                      <a:r>
                        <a:rPr lang="en-US" sz="1400" dirty="0">
                          <a:effectLst/>
                        </a:rPr>
                        <a:t>/</a:t>
                      </a:r>
                      <a:r>
                        <a:rPr lang="en-US" sz="1400" dirty="0" err="1">
                          <a:effectLst/>
                        </a:rPr>
                        <a:t>sqlplus</a:t>
                      </a:r>
                      <a:endParaRPr lang="en-US" sz="1400" dirty="0">
                        <a:effectLst/>
                      </a:endParaRP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mongo</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4508910"/>
                  </a:ext>
                </a:extLst>
              </a:tr>
            </a:tbl>
          </a:graphicData>
        </a:graphic>
      </p:graphicFrame>
      <p:sp>
        <p:nvSpPr>
          <p:cNvPr id="6" name="Slide Number Placeholder 5">
            <a:extLst>
              <a:ext uri="{FF2B5EF4-FFF2-40B4-BE49-F238E27FC236}">
                <a16:creationId xmlns:a16="http://schemas.microsoft.com/office/drawing/2014/main" id="{4DD53A00-FA3E-42D4-8BFD-6C4347D888C2}"/>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31</a:t>
            </a:fld>
            <a:endParaRPr lang="en-US" dirty="0"/>
          </a:p>
        </p:txBody>
      </p:sp>
    </p:spTree>
    <p:extLst>
      <p:ext uri="{BB962C8B-B14F-4D97-AF65-F5344CB8AC3E}">
        <p14:creationId xmlns:p14="http://schemas.microsoft.com/office/powerpoint/2010/main" val="1944862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BBCB-E83B-40D4-9F64-88E215FD2763}"/>
              </a:ext>
            </a:extLst>
          </p:cNvPr>
          <p:cNvSpPr>
            <a:spLocks noGrp="1"/>
          </p:cNvSpPr>
          <p:nvPr>
            <p:ph type="title"/>
          </p:nvPr>
        </p:nvSpPr>
        <p:spPr/>
        <p:txBody>
          <a:bodyPr/>
          <a:lstStyle/>
          <a:p>
            <a:r>
              <a:rPr lang="en-US" dirty="0"/>
              <a:t>MongoDB Download and Install</a:t>
            </a:r>
          </a:p>
        </p:txBody>
      </p:sp>
      <p:sp>
        <p:nvSpPr>
          <p:cNvPr id="3" name="Content Placeholder 2">
            <a:extLst>
              <a:ext uri="{FF2B5EF4-FFF2-40B4-BE49-F238E27FC236}">
                <a16:creationId xmlns:a16="http://schemas.microsoft.com/office/drawing/2014/main" id="{DB24BB9C-E121-47FD-9BE0-5B421824698E}"/>
              </a:ext>
            </a:extLst>
          </p:cNvPr>
          <p:cNvSpPr>
            <a:spLocks noGrp="1"/>
          </p:cNvSpPr>
          <p:nvPr>
            <p:ph idx="1"/>
          </p:nvPr>
        </p:nvSpPr>
        <p:spPr/>
        <p:txBody>
          <a:bodyPr/>
          <a:lstStyle/>
          <a:p>
            <a:r>
              <a:rPr lang="en-US" dirty="0">
                <a:hlinkClick r:id="rId2"/>
              </a:rPr>
              <a:t>https://www.mongodb.com/download-center/community</a:t>
            </a:r>
            <a:endParaRPr lang="en-US" dirty="0"/>
          </a:p>
          <a:p>
            <a:r>
              <a:rPr lang="en-US" dirty="0"/>
              <a:t>Download and install </a:t>
            </a:r>
          </a:p>
          <a:p>
            <a:r>
              <a:rPr lang="en-US" dirty="0"/>
              <a:t>Create data folder which will be used as default database storage path for MongoDB:</a:t>
            </a:r>
          </a:p>
          <a:p>
            <a:pPr lvl="1"/>
            <a:r>
              <a:rPr lang="en-US" dirty="0"/>
              <a:t>C:\pravinp\SUNYK\Spring2019\Courses\CSE308\project\mongodb\data</a:t>
            </a:r>
          </a:p>
          <a:p>
            <a:r>
              <a:rPr lang="en-US" dirty="0"/>
              <a:t>Start </a:t>
            </a:r>
            <a:r>
              <a:rPr lang="en-US" dirty="0" err="1"/>
              <a:t>Mongodb</a:t>
            </a:r>
            <a:r>
              <a:rPr lang="en-US" dirty="0"/>
              <a:t> using following command:</a:t>
            </a:r>
          </a:p>
          <a:p>
            <a:pPr lvl="1"/>
            <a:r>
              <a:rPr lang="en-US" dirty="0"/>
              <a:t>"C:\Program Files\MongoDB\Server\4.0\bin\mongod.exe" –</a:t>
            </a:r>
            <a:r>
              <a:rPr lang="en-US" dirty="0" err="1"/>
              <a:t>dbpath</a:t>
            </a:r>
            <a:r>
              <a:rPr lang="en-US" dirty="0"/>
              <a:t> “C:\</a:t>
            </a:r>
            <a:r>
              <a:rPr lang="en-US" dirty="0" err="1"/>
              <a:t>pravinp</a:t>
            </a:r>
            <a:r>
              <a:rPr lang="en-US" dirty="0"/>
              <a:t>\SUNYK\Spring2019\Courses\CSE308\project\</a:t>
            </a:r>
            <a:r>
              <a:rPr lang="en-US" dirty="0" err="1"/>
              <a:t>mongodb</a:t>
            </a:r>
            <a:r>
              <a:rPr lang="en-US" dirty="0"/>
              <a:t>\data”</a:t>
            </a:r>
          </a:p>
          <a:p>
            <a:pPr lvl="1"/>
            <a:endParaRPr lang="en-US" dirty="0"/>
          </a:p>
          <a:p>
            <a:pPr lvl="1"/>
            <a:endParaRPr lang="en-US" dirty="0"/>
          </a:p>
        </p:txBody>
      </p:sp>
      <p:sp>
        <p:nvSpPr>
          <p:cNvPr id="4" name="Rectangle 3">
            <a:extLst>
              <a:ext uri="{FF2B5EF4-FFF2-40B4-BE49-F238E27FC236}">
                <a16:creationId xmlns:a16="http://schemas.microsoft.com/office/drawing/2014/main" id="{B13B0CAD-895C-4033-9764-02E035C59E87}"/>
              </a:ext>
            </a:extLst>
          </p:cNvPr>
          <p:cNvSpPr/>
          <p:nvPr/>
        </p:nvSpPr>
        <p:spPr>
          <a:xfrm>
            <a:off x="2978690" y="6373368"/>
            <a:ext cx="7096815" cy="369332"/>
          </a:xfrm>
          <a:prstGeom prst="rect">
            <a:avLst/>
          </a:prstGeom>
        </p:spPr>
        <p:txBody>
          <a:bodyPr wrap="none">
            <a:spAutoFit/>
          </a:bodyPr>
          <a:lstStyle/>
          <a:p>
            <a:r>
              <a:rPr lang="en-US" dirty="0"/>
              <a:t>Taken from https://geekflare.com/getting-started-mongodb/</a:t>
            </a:r>
          </a:p>
        </p:txBody>
      </p:sp>
      <p:sp>
        <p:nvSpPr>
          <p:cNvPr id="6" name="Slide Number Placeholder 5">
            <a:extLst>
              <a:ext uri="{FF2B5EF4-FFF2-40B4-BE49-F238E27FC236}">
                <a16:creationId xmlns:a16="http://schemas.microsoft.com/office/drawing/2014/main" id="{9F0B47D3-E5B0-4036-8ABE-29487D428391}"/>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32</a:t>
            </a:fld>
            <a:endParaRPr lang="en-US" dirty="0"/>
          </a:p>
        </p:txBody>
      </p:sp>
    </p:spTree>
    <p:extLst>
      <p:ext uri="{BB962C8B-B14F-4D97-AF65-F5344CB8AC3E}">
        <p14:creationId xmlns:p14="http://schemas.microsoft.com/office/powerpoint/2010/main" val="360143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74FD-1594-4B31-8468-F2DCA7D9E5C9}"/>
              </a:ext>
            </a:extLst>
          </p:cNvPr>
          <p:cNvSpPr>
            <a:spLocks noGrp="1"/>
          </p:cNvSpPr>
          <p:nvPr>
            <p:ph type="title"/>
          </p:nvPr>
        </p:nvSpPr>
        <p:spPr/>
        <p:txBody>
          <a:bodyPr/>
          <a:lstStyle/>
          <a:p>
            <a:r>
              <a:rPr lang="en-US" dirty="0"/>
              <a:t>Creating the First Collection</a:t>
            </a:r>
          </a:p>
        </p:txBody>
      </p:sp>
      <p:sp>
        <p:nvSpPr>
          <p:cNvPr id="3" name="Content Placeholder 2">
            <a:extLst>
              <a:ext uri="{FF2B5EF4-FFF2-40B4-BE49-F238E27FC236}">
                <a16:creationId xmlns:a16="http://schemas.microsoft.com/office/drawing/2014/main" id="{BBD7D8C6-0A98-4CF3-B522-4144C87A8C30}"/>
              </a:ext>
            </a:extLst>
          </p:cNvPr>
          <p:cNvSpPr>
            <a:spLocks noGrp="1"/>
          </p:cNvSpPr>
          <p:nvPr>
            <p:ph idx="1"/>
          </p:nvPr>
        </p:nvSpPr>
        <p:spPr/>
        <p:txBody>
          <a:bodyPr/>
          <a:lstStyle/>
          <a:p>
            <a:r>
              <a:rPr lang="en-US" dirty="0"/>
              <a:t>MongoDB stores the data in the form of JSON documents. </a:t>
            </a:r>
          </a:p>
          <a:p>
            <a:r>
              <a:rPr lang="en-US" dirty="0"/>
              <a:t>A group of such documentation is collectively known as a collection in MongoDB. </a:t>
            </a:r>
          </a:p>
          <a:p>
            <a:r>
              <a:rPr lang="en-US" dirty="0"/>
              <a:t>A collection is analogous to a table in a relational database. </a:t>
            </a:r>
          </a:p>
          <a:p>
            <a:r>
              <a:rPr lang="en-US" dirty="0"/>
              <a:t>A document is analogous to a record in a relational database.</a:t>
            </a:r>
          </a:p>
          <a:p>
            <a:r>
              <a:rPr lang="en-US" dirty="0"/>
              <a:t>Execute following command from MongoDB home directory to create a database:</a:t>
            </a:r>
          </a:p>
          <a:p>
            <a:pPr lvl="1"/>
            <a:r>
              <a:rPr lang="en-US" dirty="0"/>
              <a:t>C:\Program Files\MongoDB\Server\4.0\bin&gt; mongo tutorial</a:t>
            </a:r>
          </a:p>
          <a:p>
            <a:r>
              <a:rPr lang="en-US" dirty="0"/>
              <a:t>Create a collection with following command:</a:t>
            </a:r>
          </a:p>
          <a:p>
            <a:pPr lvl="1"/>
            <a:r>
              <a:rPr lang="en-US" dirty="0"/>
              <a:t>&gt; </a:t>
            </a:r>
            <a:r>
              <a:rPr lang="en-US" dirty="0" err="1"/>
              <a:t>db.createCollection</a:t>
            </a:r>
            <a:r>
              <a:rPr lang="en-US" dirty="0"/>
              <a:t>('</a:t>
            </a:r>
            <a:r>
              <a:rPr lang="en-US" dirty="0" err="1"/>
              <a:t>firstCollection</a:t>
            </a:r>
            <a:r>
              <a:rPr lang="en-US" dirty="0"/>
              <a:t>');</a:t>
            </a:r>
          </a:p>
        </p:txBody>
      </p:sp>
      <p:sp>
        <p:nvSpPr>
          <p:cNvPr id="5" name="Slide Number Placeholder 5">
            <a:extLst>
              <a:ext uri="{FF2B5EF4-FFF2-40B4-BE49-F238E27FC236}">
                <a16:creationId xmlns:a16="http://schemas.microsoft.com/office/drawing/2014/main" id="{F76B8DC4-6C73-4B96-8271-97BC686AEC0A}"/>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33</a:t>
            </a:fld>
            <a:endParaRPr lang="en-US" dirty="0"/>
          </a:p>
        </p:txBody>
      </p:sp>
    </p:spTree>
    <p:extLst>
      <p:ext uri="{BB962C8B-B14F-4D97-AF65-F5344CB8AC3E}">
        <p14:creationId xmlns:p14="http://schemas.microsoft.com/office/powerpoint/2010/main" val="1214182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B0D7-8B5D-4138-810F-AFBCE74B35FA}"/>
              </a:ext>
            </a:extLst>
          </p:cNvPr>
          <p:cNvSpPr>
            <a:spLocks noGrp="1"/>
          </p:cNvSpPr>
          <p:nvPr>
            <p:ph type="title"/>
          </p:nvPr>
        </p:nvSpPr>
        <p:spPr/>
        <p:txBody>
          <a:bodyPr>
            <a:normAutofit/>
          </a:bodyPr>
          <a:lstStyle/>
          <a:p>
            <a:r>
              <a:rPr lang="en-US" sz="4400" dirty="0"/>
              <a:t>Inserting a Document in a Collection </a:t>
            </a:r>
          </a:p>
        </p:txBody>
      </p:sp>
      <p:sp>
        <p:nvSpPr>
          <p:cNvPr id="3" name="Content Placeholder 2">
            <a:extLst>
              <a:ext uri="{FF2B5EF4-FFF2-40B4-BE49-F238E27FC236}">
                <a16:creationId xmlns:a16="http://schemas.microsoft.com/office/drawing/2014/main" id="{EA13E36C-B8CF-4A16-B485-E6A617C38780}"/>
              </a:ext>
            </a:extLst>
          </p:cNvPr>
          <p:cNvSpPr>
            <a:spLocks noGrp="1"/>
          </p:cNvSpPr>
          <p:nvPr>
            <p:ph idx="1"/>
          </p:nvPr>
        </p:nvSpPr>
        <p:spPr/>
        <p:txBody>
          <a:bodyPr/>
          <a:lstStyle/>
          <a:p>
            <a:r>
              <a:rPr lang="en-US" dirty="0"/>
              <a:t>Insertion of the first JSON document into the </a:t>
            </a:r>
            <a:r>
              <a:rPr lang="en-US" b="1" dirty="0" err="1"/>
              <a:t>firstCollection</a:t>
            </a:r>
            <a:endParaRPr lang="en-US" b="1" dirty="0"/>
          </a:p>
          <a:p>
            <a:pPr lvl="1"/>
            <a:r>
              <a:rPr lang="en-US" dirty="0"/>
              <a:t>&gt; </a:t>
            </a:r>
            <a:r>
              <a:rPr lang="en-US" dirty="0" err="1"/>
              <a:t>db.firstCollection.insertOne</a:t>
            </a:r>
            <a:r>
              <a:rPr lang="en-US" dirty="0"/>
              <a:t>({</a:t>
            </a:r>
            <a:r>
              <a:rPr lang="en-US" dirty="0" err="1"/>
              <a:t>name:'Abhishek',skill:'MongoDB</a:t>
            </a:r>
            <a:r>
              <a:rPr lang="en-US" dirty="0"/>
              <a:t>’});</a:t>
            </a:r>
          </a:p>
          <a:p>
            <a:r>
              <a:rPr lang="en-US" dirty="0"/>
              <a:t>Find above document from the collection</a:t>
            </a:r>
          </a:p>
          <a:p>
            <a:pPr lvl="1"/>
            <a:r>
              <a:rPr lang="en-US" dirty="0" err="1"/>
              <a:t>db.firstCollection.find</a:t>
            </a:r>
            <a:r>
              <a:rPr lang="en-US" dirty="0"/>
              <a:t>();  //Fetches all available documents</a:t>
            </a:r>
          </a:p>
          <a:p>
            <a:r>
              <a:rPr lang="en-US" dirty="0"/>
              <a:t>Insert another document in the collection</a:t>
            </a:r>
          </a:p>
          <a:p>
            <a:pPr lvl="1"/>
            <a:r>
              <a:rPr lang="en-US" dirty="0"/>
              <a:t>&gt; db.firstCollection.insertOne({name:'</a:t>
            </a:r>
            <a:r>
              <a:rPr lang="en-US" dirty="0" err="1"/>
              <a:t>GeekFlare</a:t>
            </a:r>
            <a:r>
              <a:rPr lang="en-US" dirty="0"/>
              <a:t>',skill:'</a:t>
            </a:r>
            <a:r>
              <a:rPr lang="en-US" dirty="0" err="1"/>
              <a:t>Java,MongoDB,NodeJS</a:t>
            </a:r>
            <a:r>
              <a:rPr lang="en-US" dirty="0"/>
              <a:t>’});</a:t>
            </a:r>
          </a:p>
          <a:p>
            <a:r>
              <a:rPr lang="en-US" dirty="0"/>
              <a:t>Try following commands:</a:t>
            </a:r>
          </a:p>
          <a:p>
            <a:pPr lvl="1"/>
            <a:r>
              <a:rPr lang="en-US" dirty="0" err="1"/>
              <a:t>db.firstCollection.find</a:t>
            </a:r>
            <a:r>
              <a:rPr lang="en-US" dirty="0"/>
              <a:t>();</a:t>
            </a:r>
          </a:p>
          <a:p>
            <a:pPr lvl="1"/>
            <a:r>
              <a:rPr lang="en-US" dirty="0" err="1"/>
              <a:t>db.firstCollection.find</a:t>
            </a:r>
            <a:r>
              <a:rPr lang="en-US" dirty="0"/>
              <a:t>({</a:t>
            </a:r>
            <a:r>
              <a:rPr lang="en-US" dirty="0" err="1"/>
              <a:t>name:'Abhishek</a:t>
            </a:r>
            <a:r>
              <a:rPr lang="en-US" dirty="0"/>
              <a:t>'}); //using filter</a:t>
            </a:r>
          </a:p>
          <a:p>
            <a:pPr lvl="1"/>
            <a:r>
              <a:rPr lang="en-US" dirty="0" err="1"/>
              <a:t>db.firstCollection.find</a:t>
            </a:r>
            <a:r>
              <a:rPr lang="en-US" dirty="0"/>
              <a:t>({skill:/.*MongoDB.*/}); //filter using regex</a:t>
            </a:r>
          </a:p>
          <a:p>
            <a:pPr lvl="1"/>
            <a:r>
              <a:rPr lang="en-US" dirty="0" err="1"/>
              <a:t>db.firstCollection.find</a:t>
            </a:r>
            <a:r>
              <a:rPr lang="en-US" dirty="0"/>
              <a:t>({skill:/.*Java.*/}); //filter using </a:t>
            </a:r>
            <a:r>
              <a:rPr lang="en-US" dirty="0" err="1"/>
              <a:t>RegEx</a:t>
            </a:r>
            <a:endParaRPr lang="en-US" dirty="0"/>
          </a:p>
          <a:p>
            <a:endParaRPr lang="en-US" dirty="0"/>
          </a:p>
        </p:txBody>
      </p:sp>
      <p:sp>
        <p:nvSpPr>
          <p:cNvPr id="6" name="Slide Number Placeholder 5">
            <a:extLst>
              <a:ext uri="{FF2B5EF4-FFF2-40B4-BE49-F238E27FC236}">
                <a16:creationId xmlns:a16="http://schemas.microsoft.com/office/drawing/2014/main" id="{BF9B64F7-0758-4D04-9269-E7E43ABB97B5}"/>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34</a:t>
            </a:fld>
            <a:endParaRPr lang="en-US" dirty="0"/>
          </a:p>
        </p:txBody>
      </p:sp>
    </p:spTree>
    <p:extLst>
      <p:ext uri="{BB962C8B-B14F-4D97-AF65-F5344CB8AC3E}">
        <p14:creationId xmlns:p14="http://schemas.microsoft.com/office/powerpoint/2010/main" val="256059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CA30-0B55-493A-937C-CDB1E2D0D3B7}"/>
              </a:ext>
            </a:extLst>
          </p:cNvPr>
          <p:cNvSpPr>
            <a:spLocks noGrp="1"/>
          </p:cNvSpPr>
          <p:nvPr>
            <p:ph type="title"/>
          </p:nvPr>
        </p:nvSpPr>
        <p:spPr/>
        <p:txBody>
          <a:bodyPr/>
          <a:lstStyle/>
          <a:p>
            <a:r>
              <a:rPr lang="en-US" dirty="0"/>
              <a:t>Complex Queries in MongoDB</a:t>
            </a:r>
          </a:p>
        </p:txBody>
      </p:sp>
      <p:sp>
        <p:nvSpPr>
          <p:cNvPr id="3" name="Content Placeholder 2">
            <a:extLst>
              <a:ext uri="{FF2B5EF4-FFF2-40B4-BE49-F238E27FC236}">
                <a16:creationId xmlns:a16="http://schemas.microsoft.com/office/drawing/2014/main" id="{2578226D-31DD-439E-876B-400B7B041E52}"/>
              </a:ext>
            </a:extLst>
          </p:cNvPr>
          <p:cNvSpPr>
            <a:spLocks noGrp="1"/>
          </p:cNvSpPr>
          <p:nvPr>
            <p:ph idx="1"/>
          </p:nvPr>
        </p:nvSpPr>
        <p:spPr/>
        <p:txBody>
          <a:bodyPr/>
          <a:lstStyle/>
          <a:p>
            <a:r>
              <a:rPr lang="en-US" dirty="0"/>
              <a:t>Operators such $or, $and as well as $not could be used for query operations</a:t>
            </a:r>
          </a:p>
          <a:p>
            <a:r>
              <a:rPr lang="en-US" dirty="0"/>
              <a:t>E.g. get the list of documents where name attribute contains Abhishek or skill contains Java.</a:t>
            </a:r>
          </a:p>
          <a:p>
            <a:pPr lvl="1"/>
            <a:r>
              <a:rPr lang="en-US" dirty="0" err="1"/>
              <a:t>db.firstCollection.find</a:t>
            </a:r>
            <a:r>
              <a:rPr lang="en-US" dirty="0"/>
              <a:t>({$or: [{</a:t>
            </a:r>
            <a:r>
              <a:rPr lang="en-US" dirty="0" err="1"/>
              <a:t>name:'Abhishek</a:t>
            </a:r>
            <a:r>
              <a:rPr lang="en-US" dirty="0"/>
              <a:t>'},{skill:/.*Java.*/}]});</a:t>
            </a:r>
          </a:p>
          <a:p>
            <a:endParaRPr lang="en-US" dirty="0"/>
          </a:p>
        </p:txBody>
      </p:sp>
      <p:sp>
        <p:nvSpPr>
          <p:cNvPr id="4" name="Slide Number Placeholder 5">
            <a:extLst>
              <a:ext uri="{FF2B5EF4-FFF2-40B4-BE49-F238E27FC236}">
                <a16:creationId xmlns:a16="http://schemas.microsoft.com/office/drawing/2014/main" id="{ED0A2C61-44C1-4E86-A12D-00378E7A1BE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35</a:t>
            </a:fld>
            <a:endParaRPr lang="en-US" dirty="0"/>
          </a:p>
        </p:txBody>
      </p:sp>
    </p:spTree>
    <p:extLst>
      <p:ext uri="{BB962C8B-B14F-4D97-AF65-F5344CB8AC3E}">
        <p14:creationId xmlns:p14="http://schemas.microsoft.com/office/powerpoint/2010/main" val="4006987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CA30-0B55-493A-937C-CDB1E2D0D3B7}"/>
              </a:ext>
            </a:extLst>
          </p:cNvPr>
          <p:cNvSpPr>
            <a:spLocks noGrp="1"/>
          </p:cNvSpPr>
          <p:nvPr>
            <p:ph type="title"/>
          </p:nvPr>
        </p:nvSpPr>
        <p:spPr/>
        <p:txBody>
          <a:bodyPr/>
          <a:lstStyle/>
          <a:p>
            <a:r>
              <a:rPr lang="en-US" dirty="0"/>
              <a:t>Complex Queries in MongoDB</a:t>
            </a:r>
          </a:p>
        </p:txBody>
      </p:sp>
      <p:sp>
        <p:nvSpPr>
          <p:cNvPr id="3" name="Content Placeholder 2">
            <a:extLst>
              <a:ext uri="{FF2B5EF4-FFF2-40B4-BE49-F238E27FC236}">
                <a16:creationId xmlns:a16="http://schemas.microsoft.com/office/drawing/2014/main" id="{2578226D-31DD-439E-876B-400B7B041E52}"/>
              </a:ext>
            </a:extLst>
          </p:cNvPr>
          <p:cNvSpPr>
            <a:spLocks noGrp="1"/>
          </p:cNvSpPr>
          <p:nvPr>
            <p:ph idx="1"/>
          </p:nvPr>
        </p:nvSpPr>
        <p:spPr/>
        <p:txBody>
          <a:bodyPr>
            <a:normAutofit/>
          </a:bodyPr>
          <a:lstStyle/>
          <a:p>
            <a:r>
              <a:rPr lang="en-US" dirty="0"/>
              <a:t>Create another collection</a:t>
            </a:r>
          </a:p>
          <a:p>
            <a:pPr lvl="1"/>
            <a:r>
              <a:rPr lang="en-US" dirty="0" err="1"/>
              <a:t>db.createCollection</a:t>
            </a:r>
            <a:r>
              <a:rPr lang="en-US" dirty="0"/>
              <a:t>('</a:t>
            </a:r>
            <a:r>
              <a:rPr lang="en-US" dirty="0" err="1"/>
              <a:t>studentmarks</a:t>
            </a:r>
            <a:r>
              <a:rPr lang="en-US" dirty="0"/>
              <a:t>’);</a:t>
            </a:r>
          </a:p>
          <a:p>
            <a:r>
              <a:rPr lang="en-US" dirty="0"/>
              <a:t>Insert a document in </a:t>
            </a:r>
            <a:r>
              <a:rPr lang="en-US" dirty="0" err="1"/>
              <a:t>studentmarks</a:t>
            </a:r>
            <a:r>
              <a:rPr lang="en-US" dirty="0"/>
              <a:t> collection</a:t>
            </a:r>
          </a:p>
          <a:p>
            <a:pPr lvl="1"/>
            <a:r>
              <a:rPr lang="en-US" dirty="0"/>
              <a:t>db.studentmarks.insertMany([{name:'A',marks:20},{name:'B',marks:25},{name:'C',marks:22},{name:'D',marks:30}]);</a:t>
            </a:r>
          </a:p>
          <a:p>
            <a:r>
              <a:rPr lang="en-US" dirty="0"/>
              <a:t>Use operators such as greater than ($</a:t>
            </a:r>
            <a:r>
              <a:rPr lang="en-US" dirty="0" err="1"/>
              <a:t>gt</a:t>
            </a:r>
            <a:r>
              <a:rPr lang="en-US" dirty="0"/>
              <a:t>), less than ($</a:t>
            </a:r>
            <a:r>
              <a:rPr lang="en-US" dirty="0" err="1"/>
              <a:t>lt</a:t>
            </a:r>
            <a:r>
              <a:rPr lang="en-US" dirty="0"/>
              <a:t>) or not equal to ($ne)</a:t>
            </a:r>
          </a:p>
          <a:p>
            <a:pPr lvl="1"/>
            <a:r>
              <a:rPr lang="en-US" dirty="0" err="1"/>
              <a:t>db.studentmarks.find</a:t>
            </a:r>
            <a:r>
              <a:rPr lang="en-US" dirty="0"/>
              <a:t>({marks:{$gt:22}});</a:t>
            </a:r>
          </a:p>
        </p:txBody>
      </p:sp>
      <p:sp>
        <p:nvSpPr>
          <p:cNvPr id="4" name="Slide Number Placeholder 5">
            <a:extLst>
              <a:ext uri="{FF2B5EF4-FFF2-40B4-BE49-F238E27FC236}">
                <a16:creationId xmlns:a16="http://schemas.microsoft.com/office/drawing/2014/main" id="{B2D48DC1-61BC-472D-930D-0A99C58048D6}"/>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36</a:t>
            </a:fld>
            <a:endParaRPr lang="en-US" dirty="0"/>
          </a:p>
        </p:txBody>
      </p:sp>
    </p:spTree>
    <p:extLst>
      <p:ext uri="{BB962C8B-B14F-4D97-AF65-F5344CB8AC3E}">
        <p14:creationId xmlns:p14="http://schemas.microsoft.com/office/powerpoint/2010/main" val="93175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DAD8-795E-4D2E-B69C-53BD05A94590}"/>
              </a:ext>
            </a:extLst>
          </p:cNvPr>
          <p:cNvSpPr>
            <a:spLocks noGrp="1"/>
          </p:cNvSpPr>
          <p:nvPr>
            <p:ph type="title"/>
          </p:nvPr>
        </p:nvSpPr>
        <p:spPr/>
        <p:txBody>
          <a:bodyPr/>
          <a:lstStyle/>
          <a:p>
            <a:r>
              <a:rPr lang="en-US" dirty="0"/>
              <a:t>More operators</a:t>
            </a:r>
          </a:p>
        </p:txBody>
      </p:sp>
      <p:graphicFrame>
        <p:nvGraphicFramePr>
          <p:cNvPr id="4" name="Content Placeholder 3">
            <a:extLst>
              <a:ext uri="{FF2B5EF4-FFF2-40B4-BE49-F238E27FC236}">
                <a16:creationId xmlns:a16="http://schemas.microsoft.com/office/drawing/2014/main" id="{43006C9A-DB24-407D-9D53-CA47774AB77F}"/>
              </a:ext>
            </a:extLst>
          </p:cNvPr>
          <p:cNvGraphicFramePr>
            <a:graphicFrameLocks noGrp="1"/>
          </p:cNvGraphicFramePr>
          <p:nvPr>
            <p:ph idx="1"/>
            <p:extLst>
              <p:ext uri="{D42A27DB-BD31-4B8C-83A1-F6EECF244321}">
                <p14:modId xmlns:p14="http://schemas.microsoft.com/office/powerpoint/2010/main" val="306654001"/>
              </p:ext>
            </p:extLst>
          </p:nvPr>
        </p:nvGraphicFramePr>
        <p:xfrm>
          <a:off x="957943" y="2102094"/>
          <a:ext cx="10058400" cy="4051300"/>
        </p:xfrm>
        <a:graphic>
          <a:graphicData uri="http://schemas.openxmlformats.org/drawingml/2006/table">
            <a:tbl>
              <a:tblPr/>
              <a:tblGrid>
                <a:gridCol w="2029722">
                  <a:extLst>
                    <a:ext uri="{9D8B030D-6E8A-4147-A177-3AD203B41FA5}">
                      <a16:colId xmlns:a16="http://schemas.microsoft.com/office/drawing/2014/main" val="3639368883"/>
                    </a:ext>
                  </a:extLst>
                </a:gridCol>
                <a:gridCol w="5517838">
                  <a:extLst>
                    <a:ext uri="{9D8B030D-6E8A-4147-A177-3AD203B41FA5}">
                      <a16:colId xmlns:a16="http://schemas.microsoft.com/office/drawing/2014/main" val="3897930020"/>
                    </a:ext>
                  </a:extLst>
                </a:gridCol>
                <a:gridCol w="2510840">
                  <a:extLst>
                    <a:ext uri="{9D8B030D-6E8A-4147-A177-3AD203B41FA5}">
                      <a16:colId xmlns:a16="http://schemas.microsoft.com/office/drawing/2014/main" val="1497992707"/>
                    </a:ext>
                  </a:extLst>
                </a:gridCol>
              </a:tblGrid>
              <a:tr h="457405">
                <a:tc>
                  <a:txBody>
                    <a:bodyPr/>
                    <a:lstStyle/>
                    <a:p>
                      <a:pPr algn="l"/>
                      <a:r>
                        <a:rPr lang="en-US" sz="1800" b="1">
                          <a:effectLst/>
                        </a:rPr>
                        <a:t>Operator</a:t>
                      </a:r>
                      <a:endParaRPr lang="en-US" sz="1800" b="0">
                        <a:effectLst/>
                      </a:endParaRPr>
                    </a:p>
                  </a:txBody>
                  <a:tcPr marL="65344" marR="32672" marT="32672" marB="32672" anchor="ctr">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b="1">
                          <a:effectLst/>
                        </a:rPr>
                        <a:t>Use</a:t>
                      </a:r>
                      <a:endParaRPr lang="en-US" sz="1800" b="0">
                        <a:effectLst/>
                      </a:endParaRPr>
                    </a:p>
                  </a:txBody>
                  <a:tcPr marL="32672" marR="32672" marT="32672" marB="32672" anchor="ctr">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b="1">
                          <a:effectLst/>
                        </a:rPr>
                        <a:t>Example</a:t>
                      </a:r>
                      <a:endParaRPr lang="en-US" sz="1800" b="0">
                        <a:effectLst/>
                      </a:endParaRPr>
                    </a:p>
                  </a:txBody>
                  <a:tcPr marL="32672" marR="32672" marT="32672" marB="32672" anchor="ctr">
                    <a:lnL>
                      <a:noFill/>
                    </a:lnL>
                    <a:lnR>
                      <a:noFill/>
                    </a:lnR>
                    <a:lnT>
                      <a:noFill/>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9213409"/>
                  </a:ext>
                </a:extLst>
              </a:tr>
              <a:tr h="457405">
                <a:tc>
                  <a:txBody>
                    <a:bodyPr/>
                    <a:lstStyle/>
                    <a:p>
                      <a:pPr algn="l"/>
                      <a:r>
                        <a:rPr lang="en-US" sz="1800">
                          <a:effectLst/>
                        </a:rPr>
                        <a:t>$eq</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the value is equal</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{marks:{$eq:20}}</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763901282"/>
                  </a:ext>
                </a:extLst>
              </a:tr>
              <a:tr h="457405">
                <a:tc>
                  <a:txBody>
                    <a:bodyPr/>
                    <a:lstStyle/>
                    <a:p>
                      <a:pPr algn="l"/>
                      <a:r>
                        <a:rPr lang="en-US" sz="1800">
                          <a:effectLst/>
                        </a:rPr>
                        <a:t>$lt</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less than</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 {$lt:20}}</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28705189"/>
                  </a:ext>
                </a:extLst>
              </a:tr>
              <a:tr h="457405">
                <a:tc>
                  <a:txBody>
                    <a:bodyPr/>
                    <a:lstStyle/>
                    <a:p>
                      <a:pPr algn="l"/>
                      <a:r>
                        <a:rPr lang="en-US" sz="1800">
                          <a:effectLst/>
                        </a:rPr>
                        <a:t>$gte</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greater than or equal to</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{marks:{$gte:22}}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76708640"/>
                  </a:ext>
                </a:extLst>
              </a:tr>
              <a:tr h="457405">
                <a:tc>
                  <a:txBody>
                    <a:bodyPr/>
                    <a:lstStyle/>
                    <a:p>
                      <a:pPr algn="l"/>
                      <a:r>
                        <a:rPr lang="en-US" sz="1800">
                          <a:effectLst/>
                        </a:rPr>
                        <a:t>$lte</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less thank or equal to</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{marks:{$lte:22}}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12533844"/>
                  </a:ext>
                </a:extLst>
              </a:tr>
              <a:tr h="457405">
                <a:tc>
                  <a:txBody>
                    <a:bodyPr/>
                    <a:lstStyle/>
                    <a:p>
                      <a:pPr algn="l"/>
                      <a:r>
                        <a:rPr lang="en-US" sz="1800">
                          <a:effectLst/>
                        </a:rPr>
                        <a:t>$ne</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not equal to</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{marks:{$ne:22}}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47629437"/>
                  </a:ext>
                </a:extLst>
              </a:tr>
              <a:tr h="653435">
                <a:tc>
                  <a:txBody>
                    <a:bodyPr/>
                    <a:lstStyle/>
                    <a:p>
                      <a:pPr algn="l"/>
                      <a:r>
                        <a:rPr lang="en-US" sz="1800">
                          <a:effectLst/>
                        </a:rPr>
                        <a:t>$in</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equal to either of the values from the array</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{marks:{$in:[20,22]}}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123434933"/>
                  </a:ext>
                </a:extLst>
              </a:tr>
              <a:tr h="653435">
                <a:tc>
                  <a:txBody>
                    <a:bodyPr/>
                    <a:lstStyle/>
                    <a:p>
                      <a:pPr algn="l"/>
                      <a:r>
                        <a:rPr lang="en-US" sz="1800">
                          <a:effectLst/>
                        </a:rPr>
                        <a:t>$nin</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pPr algn="l"/>
                      <a:r>
                        <a:rPr lang="en-US" sz="1800">
                          <a:effectLst/>
                        </a:rPr>
                        <a:t>Check if value is not equal to any value from the array</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pPr algn="l"/>
                      <a:r>
                        <a:rPr lang="en-US" sz="1800" dirty="0">
                          <a:effectLst/>
                        </a:rPr>
                        <a:t>{marks:{$</a:t>
                      </a:r>
                      <a:r>
                        <a:rPr lang="en-US" sz="1800" dirty="0" err="1">
                          <a:effectLst/>
                        </a:rPr>
                        <a:t>nin</a:t>
                      </a:r>
                      <a:r>
                        <a:rPr lang="en-US" sz="1800" dirty="0">
                          <a:effectLst/>
                        </a:rPr>
                        <a:t>:[22,25]}}</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48348592"/>
                  </a:ext>
                </a:extLst>
              </a:tr>
            </a:tbl>
          </a:graphicData>
        </a:graphic>
      </p:graphicFrame>
      <p:sp>
        <p:nvSpPr>
          <p:cNvPr id="5" name="Slide Number Placeholder 5">
            <a:extLst>
              <a:ext uri="{FF2B5EF4-FFF2-40B4-BE49-F238E27FC236}">
                <a16:creationId xmlns:a16="http://schemas.microsoft.com/office/drawing/2014/main" id="{0FC0A024-A904-475D-843C-3E16EDB5C6D6}"/>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37</a:t>
            </a:fld>
            <a:endParaRPr lang="en-US" dirty="0"/>
          </a:p>
        </p:txBody>
      </p:sp>
    </p:spTree>
    <p:extLst>
      <p:ext uri="{BB962C8B-B14F-4D97-AF65-F5344CB8AC3E}">
        <p14:creationId xmlns:p14="http://schemas.microsoft.com/office/powerpoint/2010/main" val="3557865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C75B-624D-4C51-B7F1-987ABE0C423B}"/>
              </a:ext>
            </a:extLst>
          </p:cNvPr>
          <p:cNvSpPr>
            <a:spLocks noGrp="1"/>
          </p:cNvSpPr>
          <p:nvPr>
            <p:ph type="title"/>
          </p:nvPr>
        </p:nvSpPr>
        <p:spPr/>
        <p:txBody>
          <a:bodyPr/>
          <a:lstStyle/>
          <a:p>
            <a:r>
              <a:rPr lang="en-US" dirty="0"/>
              <a:t>MongoDB Compass GUI</a:t>
            </a:r>
          </a:p>
        </p:txBody>
      </p:sp>
      <p:sp>
        <p:nvSpPr>
          <p:cNvPr id="3" name="Content Placeholder 2">
            <a:extLst>
              <a:ext uri="{FF2B5EF4-FFF2-40B4-BE49-F238E27FC236}">
                <a16:creationId xmlns:a16="http://schemas.microsoft.com/office/drawing/2014/main" id="{21E5FA24-7287-48D8-96F5-965D2EC41D9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55A5FCD-4E2B-4FB1-A658-48A2BD684965}"/>
              </a:ext>
            </a:extLst>
          </p:cNvPr>
          <p:cNvPicPr>
            <a:picLocks noChangeAspect="1"/>
          </p:cNvPicPr>
          <p:nvPr/>
        </p:nvPicPr>
        <p:blipFill>
          <a:blip r:embed="rId2"/>
          <a:stretch>
            <a:fillRect/>
          </a:stretch>
        </p:blipFill>
        <p:spPr>
          <a:xfrm>
            <a:off x="611304" y="0"/>
            <a:ext cx="10626962" cy="6858000"/>
          </a:xfrm>
          <a:prstGeom prst="rect">
            <a:avLst/>
          </a:prstGeom>
        </p:spPr>
      </p:pic>
      <p:sp>
        <p:nvSpPr>
          <p:cNvPr id="5" name="Slide Number Placeholder 5">
            <a:extLst>
              <a:ext uri="{FF2B5EF4-FFF2-40B4-BE49-F238E27FC236}">
                <a16:creationId xmlns:a16="http://schemas.microsoft.com/office/drawing/2014/main" id="{7A25F7FB-574C-416A-A6FA-677835A71149}"/>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38</a:t>
            </a:fld>
            <a:endParaRPr lang="en-US" dirty="0"/>
          </a:p>
        </p:txBody>
      </p:sp>
    </p:spTree>
    <p:extLst>
      <p:ext uri="{BB962C8B-B14F-4D97-AF65-F5344CB8AC3E}">
        <p14:creationId xmlns:p14="http://schemas.microsoft.com/office/powerpoint/2010/main" val="4181844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E6FA-4D4E-4349-B6B0-29078CC9284C}"/>
              </a:ext>
            </a:extLst>
          </p:cNvPr>
          <p:cNvSpPr>
            <a:spLocks noGrp="1"/>
          </p:cNvSpPr>
          <p:nvPr>
            <p:ph type="title"/>
          </p:nvPr>
        </p:nvSpPr>
        <p:spPr/>
        <p:txBody>
          <a:bodyPr/>
          <a:lstStyle/>
          <a:p>
            <a:r>
              <a:rPr lang="en-US" dirty="0"/>
              <a:t>Individual Homework Assignment</a:t>
            </a:r>
          </a:p>
        </p:txBody>
      </p:sp>
      <p:sp>
        <p:nvSpPr>
          <p:cNvPr id="3" name="Content Placeholder 2">
            <a:extLst>
              <a:ext uri="{FF2B5EF4-FFF2-40B4-BE49-F238E27FC236}">
                <a16:creationId xmlns:a16="http://schemas.microsoft.com/office/drawing/2014/main" id="{980819BB-05D1-4B3E-AC50-7A8F8DFA50A2}"/>
              </a:ext>
            </a:extLst>
          </p:cNvPr>
          <p:cNvSpPr>
            <a:spLocks noGrp="1"/>
          </p:cNvSpPr>
          <p:nvPr>
            <p:ph idx="1"/>
          </p:nvPr>
        </p:nvSpPr>
        <p:spPr/>
        <p:txBody>
          <a:bodyPr>
            <a:normAutofit lnSpcReduction="10000"/>
          </a:bodyPr>
          <a:lstStyle/>
          <a:p>
            <a:r>
              <a:rPr lang="en-US" dirty="0"/>
              <a:t>A user logins using Facebook </a:t>
            </a:r>
          </a:p>
          <a:p>
            <a:r>
              <a:rPr lang="en-US" dirty="0"/>
              <a:t>A map pops up showing user's current location</a:t>
            </a:r>
          </a:p>
          <a:p>
            <a:r>
              <a:rPr lang="en-US" dirty="0"/>
              <a:t>User is able to create/edit/delete a basic contact profile by clicking user account button</a:t>
            </a:r>
          </a:p>
          <a:p>
            <a:r>
              <a:rPr lang="en-US" dirty="0"/>
              <a:t>React Native location tracking:</a:t>
            </a:r>
          </a:p>
          <a:p>
            <a:pPr lvl="1"/>
            <a:r>
              <a:rPr lang="en-US" dirty="0">
                <a:hlinkClick r:id="rId2"/>
              </a:rPr>
              <a:t>https://medium.com/quick-code/react-native-location-tracking-14ab2c9e2db8</a:t>
            </a:r>
            <a:r>
              <a:rPr lang="en-US" dirty="0"/>
              <a:t>  </a:t>
            </a:r>
          </a:p>
          <a:p>
            <a:r>
              <a:rPr lang="en-US" dirty="0"/>
              <a:t>Facebook OAuth in React Native</a:t>
            </a:r>
          </a:p>
          <a:p>
            <a:pPr lvl="1"/>
            <a:r>
              <a:rPr lang="en-US" dirty="0">
                <a:hlinkClick r:id="rId3"/>
              </a:rPr>
              <a:t>https://alexanderpaterson.com/posts/add-social-authentication-to-a-react-native-application</a:t>
            </a:r>
            <a:r>
              <a:rPr lang="en-US" dirty="0"/>
              <a:t>  </a:t>
            </a:r>
          </a:p>
          <a:p>
            <a:r>
              <a:rPr lang="en-US" dirty="0"/>
              <a:t>Building Spring Boot, MongoDB and React.js CRUD Web Application</a:t>
            </a:r>
          </a:p>
          <a:p>
            <a:pPr lvl="1"/>
            <a:r>
              <a:rPr lang="en-US" dirty="0">
                <a:hlinkClick r:id="rId4"/>
              </a:rPr>
              <a:t>https://www.djamware.com/post/5ab6397c80aca714d19d5b9c/building-spring-boot-mongodb-and-reactjs-crud-web-application</a:t>
            </a:r>
            <a:r>
              <a:rPr lang="en-US" dirty="0"/>
              <a:t> </a:t>
            </a:r>
          </a:p>
        </p:txBody>
      </p:sp>
      <p:sp>
        <p:nvSpPr>
          <p:cNvPr id="4" name="Slide Number Placeholder 5">
            <a:extLst>
              <a:ext uri="{FF2B5EF4-FFF2-40B4-BE49-F238E27FC236}">
                <a16:creationId xmlns:a16="http://schemas.microsoft.com/office/drawing/2014/main" id="{755A4040-BA13-4DE3-BA4D-47E05BE6B85B}"/>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39</a:t>
            </a:fld>
            <a:endParaRPr lang="en-US" dirty="0"/>
          </a:p>
        </p:txBody>
      </p:sp>
    </p:spTree>
    <p:extLst>
      <p:ext uri="{BB962C8B-B14F-4D97-AF65-F5344CB8AC3E}">
        <p14:creationId xmlns:p14="http://schemas.microsoft.com/office/powerpoint/2010/main" val="311969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8A4-B786-429D-AAA5-EE5A276ADF7B}"/>
              </a:ext>
            </a:extLst>
          </p:cNvPr>
          <p:cNvSpPr>
            <a:spLocks noGrp="1"/>
          </p:cNvSpPr>
          <p:nvPr>
            <p:ph type="title"/>
          </p:nvPr>
        </p:nvSpPr>
        <p:spPr/>
        <p:txBody>
          <a:bodyPr/>
          <a:lstStyle/>
          <a:p>
            <a:r>
              <a:rPr lang="en-US" dirty="0"/>
              <a:t>React Component Class</a:t>
            </a:r>
          </a:p>
        </p:txBody>
      </p:sp>
      <p:sp>
        <p:nvSpPr>
          <p:cNvPr id="3" name="Content Placeholder 2">
            <a:extLst>
              <a:ext uri="{FF2B5EF4-FFF2-40B4-BE49-F238E27FC236}">
                <a16:creationId xmlns:a16="http://schemas.microsoft.com/office/drawing/2014/main" id="{8463DEAF-B7EC-47B6-8A9A-57BE2FFFDC81}"/>
              </a:ext>
            </a:extLst>
          </p:cNvPr>
          <p:cNvSpPr>
            <a:spLocks noGrp="1"/>
          </p:cNvSpPr>
          <p:nvPr>
            <p:ph idx="1"/>
          </p:nvPr>
        </p:nvSpPr>
        <p:spPr>
          <a:xfrm>
            <a:off x="1069848" y="2121407"/>
            <a:ext cx="10058400" cy="4445647"/>
          </a:xfrm>
        </p:spPr>
        <p:txBody>
          <a:bodyPr>
            <a:normAutofit/>
          </a:bodyPr>
          <a:lstStyle/>
          <a:p>
            <a:r>
              <a:rPr lang="en-US" dirty="0"/>
              <a:t>Component tell React what we want to see on the screen</a:t>
            </a:r>
          </a:p>
          <a:p>
            <a:r>
              <a:rPr lang="en-US" dirty="0"/>
              <a:t>A component takes in parameters called props</a:t>
            </a:r>
          </a:p>
          <a:p>
            <a:r>
              <a:rPr lang="en-US" dirty="0"/>
              <a:t>Render method returns a description of what you want to see on the screen </a:t>
            </a:r>
          </a:p>
          <a:p>
            <a:r>
              <a:rPr lang="en-US" dirty="0"/>
              <a:t>Render returns a React element that describes what to render </a:t>
            </a:r>
          </a:p>
          <a:p>
            <a:r>
              <a:rPr lang="en-US" dirty="0"/>
              <a:t>React developers use JSX for writing structures to be rendered </a:t>
            </a:r>
          </a:p>
          <a:p>
            <a:r>
              <a:rPr lang="en-US" dirty="0"/>
              <a:t>JSX is an XML/HTML-like syntax that allows us to put HTML into JavaScript </a:t>
            </a:r>
          </a:p>
          <a:p>
            <a:r>
              <a:rPr lang="en-US" dirty="0"/>
              <a:t>React components can be composed and rendered as required </a:t>
            </a:r>
          </a:p>
          <a:p>
            <a:r>
              <a:rPr lang="en-US" dirty="0"/>
              <a:t>Each React component is encapsulated and can operate independently </a:t>
            </a:r>
          </a:p>
          <a:p>
            <a:r>
              <a:rPr lang="en-US" dirty="0"/>
              <a:t>This allows building complex UI</a:t>
            </a:r>
            <a:fld id="{07DD6FC4-F4AC-47B6-A605-153A08677F41}" type="slidenum">
              <a:rPr lang="en-US" smtClean="0"/>
              <a:t>4</a:t>
            </a:fld>
            <a:r>
              <a:rPr lang="en-US" dirty="0"/>
              <a:t>s from simple components </a:t>
            </a:r>
          </a:p>
          <a:p>
            <a:endParaRPr lang="en-US" dirty="0"/>
          </a:p>
        </p:txBody>
      </p:sp>
      <p:sp>
        <p:nvSpPr>
          <p:cNvPr id="4" name="Slide Number Placeholder 5">
            <a:extLst>
              <a:ext uri="{FF2B5EF4-FFF2-40B4-BE49-F238E27FC236}">
                <a16:creationId xmlns:a16="http://schemas.microsoft.com/office/drawing/2014/main" id="{A11668B1-EB1D-4AA9-8D15-5713F6E6461D}"/>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4</a:t>
            </a:fld>
            <a:endParaRPr lang="en-US" dirty="0"/>
          </a:p>
        </p:txBody>
      </p:sp>
    </p:spTree>
    <p:extLst>
      <p:ext uri="{BB962C8B-B14F-4D97-AF65-F5344CB8AC3E}">
        <p14:creationId xmlns:p14="http://schemas.microsoft.com/office/powerpoint/2010/main" val="338595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E533-3B4F-46DC-A4BF-9D70DFE6722F}"/>
              </a:ext>
            </a:extLst>
          </p:cNvPr>
          <p:cNvSpPr>
            <a:spLocks noGrp="1"/>
          </p:cNvSpPr>
          <p:nvPr>
            <p:ph type="title"/>
          </p:nvPr>
        </p:nvSpPr>
        <p:spPr/>
        <p:txBody>
          <a:bodyPr/>
          <a:lstStyle/>
          <a:p>
            <a:r>
              <a:rPr lang="en-US" dirty="0"/>
              <a:t>Passing Data Through Props</a:t>
            </a:r>
          </a:p>
        </p:txBody>
      </p:sp>
      <p:sp>
        <p:nvSpPr>
          <p:cNvPr id="3" name="Content Placeholder 2">
            <a:extLst>
              <a:ext uri="{FF2B5EF4-FFF2-40B4-BE49-F238E27FC236}">
                <a16:creationId xmlns:a16="http://schemas.microsoft.com/office/drawing/2014/main" id="{731198F6-F116-40CD-9D3C-879925643760}"/>
              </a:ext>
            </a:extLst>
          </p:cNvPr>
          <p:cNvSpPr>
            <a:spLocks noGrp="1"/>
          </p:cNvSpPr>
          <p:nvPr>
            <p:ph idx="1"/>
          </p:nvPr>
        </p:nvSpPr>
        <p:spPr>
          <a:xfrm>
            <a:off x="1063752" y="1896899"/>
            <a:ext cx="10058400" cy="4050792"/>
          </a:xfrm>
        </p:spPr>
        <p:txBody>
          <a:bodyPr/>
          <a:lstStyle/>
          <a:p>
            <a:r>
              <a:rPr lang="en-US" dirty="0"/>
              <a:t>Change the </a:t>
            </a:r>
            <a:r>
              <a:rPr lang="en-US" dirty="0" err="1"/>
              <a:t>renderSquare</a:t>
            </a:r>
            <a:r>
              <a:rPr lang="en-US" dirty="0"/>
              <a:t> method to pass a prop called value to the Square:</a:t>
            </a:r>
          </a:p>
          <a:p>
            <a:endParaRPr lang="en-US" dirty="0"/>
          </a:p>
          <a:p>
            <a:endParaRPr lang="en-US" dirty="0"/>
          </a:p>
          <a:p>
            <a:endParaRPr lang="en-US" dirty="0"/>
          </a:p>
          <a:p>
            <a:r>
              <a:rPr lang="en-US" dirty="0"/>
              <a:t>Change Square’s render method to show the square value:</a:t>
            </a:r>
          </a:p>
          <a:p>
            <a:endParaRPr lang="en-US" dirty="0"/>
          </a:p>
        </p:txBody>
      </p:sp>
      <p:pic>
        <p:nvPicPr>
          <p:cNvPr id="4" name="Picture 3">
            <a:extLst>
              <a:ext uri="{FF2B5EF4-FFF2-40B4-BE49-F238E27FC236}">
                <a16:creationId xmlns:a16="http://schemas.microsoft.com/office/drawing/2014/main" id="{54967932-1DE8-499E-B42C-D4FB8086CEA7}"/>
              </a:ext>
            </a:extLst>
          </p:cNvPr>
          <p:cNvPicPr>
            <a:picLocks noChangeAspect="1"/>
          </p:cNvPicPr>
          <p:nvPr/>
        </p:nvPicPr>
        <p:blipFill>
          <a:blip r:embed="rId2"/>
          <a:stretch>
            <a:fillRect/>
          </a:stretch>
        </p:blipFill>
        <p:spPr>
          <a:xfrm>
            <a:off x="3706452" y="2325699"/>
            <a:ext cx="4773000" cy="1267828"/>
          </a:xfrm>
          <a:prstGeom prst="rect">
            <a:avLst/>
          </a:prstGeom>
        </p:spPr>
      </p:pic>
      <p:pic>
        <p:nvPicPr>
          <p:cNvPr id="5" name="Picture 4">
            <a:extLst>
              <a:ext uri="{FF2B5EF4-FFF2-40B4-BE49-F238E27FC236}">
                <a16:creationId xmlns:a16="http://schemas.microsoft.com/office/drawing/2014/main" id="{CE17A46E-7F31-4F18-9EEB-006CE60502BA}"/>
              </a:ext>
            </a:extLst>
          </p:cNvPr>
          <p:cNvPicPr>
            <a:picLocks noChangeAspect="1"/>
          </p:cNvPicPr>
          <p:nvPr/>
        </p:nvPicPr>
        <p:blipFill>
          <a:blip r:embed="rId3"/>
          <a:stretch>
            <a:fillRect/>
          </a:stretch>
        </p:blipFill>
        <p:spPr>
          <a:xfrm>
            <a:off x="3706452" y="4166516"/>
            <a:ext cx="4773000" cy="2176954"/>
          </a:xfrm>
          <a:prstGeom prst="rect">
            <a:avLst/>
          </a:prstGeom>
        </p:spPr>
      </p:pic>
      <p:sp>
        <p:nvSpPr>
          <p:cNvPr id="6" name="Slide Number Placeholder 5">
            <a:extLst>
              <a:ext uri="{FF2B5EF4-FFF2-40B4-BE49-F238E27FC236}">
                <a16:creationId xmlns:a16="http://schemas.microsoft.com/office/drawing/2014/main" id="{B8A734EA-C544-4878-9C6B-C9F39BE84BE9}"/>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5</a:t>
            </a:fld>
            <a:endParaRPr lang="en-US" dirty="0"/>
          </a:p>
        </p:txBody>
      </p:sp>
    </p:spTree>
    <p:extLst>
      <p:ext uri="{BB962C8B-B14F-4D97-AF65-F5344CB8AC3E}">
        <p14:creationId xmlns:p14="http://schemas.microsoft.com/office/powerpoint/2010/main" val="7956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91BF-E8F1-46A7-82C8-2EC94EF32EA5}"/>
              </a:ext>
            </a:extLst>
          </p:cNvPr>
          <p:cNvSpPr>
            <a:spLocks noGrp="1"/>
          </p:cNvSpPr>
          <p:nvPr>
            <p:ph type="title"/>
          </p:nvPr>
        </p:nvSpPr>
        <p:spPr/>
        <p:txBody>
          <a:bodyPr/>
          <a:lstStyle/>
          <a:p>
            <a:r>
              <a:rPr lang="en-US" dirty="0"/>
              <a:t>Result of passing a prop</a:t>
            </a:r>
          </a:p>
        </p:txBody>
      </p:sp>
      <p:sp>
        <p:nvSpPr>
          <p:cNvPr id="3" name="Content Placeholder 2">
            <a:extLst>
              <a:ext uri="{FF2B5EF4-FFF2-40B4-BE49-F238E27FC236}">
                <a16:creationId xmlns:a16="http://schemas.microsoft.com/office/drawing/2014/main" id="{C41D0F86-39DE-46D2-A528-C76608C0A2D7}"/>
              </a:ext>
            </a:extLst>
          </p:cNvPr>
          <p:cNvSpPr>
            <a:spLocks noGrp="1"/>
          </p:cNvSpPr>
          <p:nvPr>
            <p:ph idx="1"/>
          </p:nvPr>
        </p:nvSpPr>
        <p:spPr>
          <a:xfrm>
            <a:off x="1069848" y="2121408"/>
            <a:ext cx="7488575" cy="4050792"/>
          </a:xfrm>
        </p:spPr>
        <p:txBody>
          <a:bodyPr/>
          <a:lstStyle/>
          <a:p>
            <a:r>
              <a:rPr lang="en-US" dirty="0"/>
              <a:t>Refresh the browser to see the number in each square</a:t>
            </a:r>
          </a:p>
          <a:p>
            <a:r>
              <a:rPr lang="en-US" dirty="0"/>
              <a:t>We passed a prop from a parent Board component to a Child square component</a:t>
            </a:r>
          </a:p>
          <a:p>
            <a:r>
              <a:rPr lang="en-US" dirty="0"/>
              <a:t>Information flows in React apps by passing props from parents to children</a:t>
            </a:r>
          </a:p>
          <a:p>
            <a:endParaRPr lang="en-US" dirty="0"/>
          </a:p>
        </p:txBody>
      </p:sp>
      <p:pic>
        <p:nvPicPr>
          <p:cNvPr id="1026" name="Picture 2" descr="https://reactjs.org/static/tictac-numbers-685df774da6da48f451356f33f4be8b2-be875.png">
            <a:extLst>
              <a:ext uri="{FF2B5EF4-FFF2-40B4-BE49-F238E27FC236}">
                <a16:creationId xmlns:a16="http://schemas.microsoft.com/office/drawing/2014/main" id="{8C7F6EA2-F471-4B2D-90F3-A39C4A9AB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423" y="2121408"/>
            <a:ext cx="2571750"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BDC5E6FA-5A67-49D6-8197-201BF9138A2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6</a:t>
            </a:fld>
            <a:endParaRPr lang="en-US" dirty="0"/>
          </a:p>
        </p:txBody>
      </p:sp>
    </p:spTree>
    <p:extLst>
      <p:ext uri="{BB962C8B-B14F-4D97-AF65-F5344CB8AC3E}">
        <p14:creationId xmlns:p14="http://schemas.microsoft.com/office/powerpoint/2010/main" val="147413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605D-F25A-42E0-8E46-7C901CF3D231}"/>
              </a:ext>
            </a:extLst>
          </p:cNvPr>
          <p:cNvSpPr>
            <a:spLocks noGrp="1"/>
          </p:cNvSpPr>
          <p:nvPr>
            <p:ph type="title"/>
          </p:nvPr>
        </p:nvSpPr>
        <p:spPr>
          <a:xfrm>
            <a:off x="698269" y="484632"/>
            <a:ext cx="10429979" cy="1609344"/>
          </a:xfrm>
        </p:spPr>
        <p:txBody>
          <a:bodyPr/>
          <a:lstStyle/>
          <a:p>
            <a:r>
              <a:rPr lang="en-US" dirty="0"/>
              <a:t>Making an interactive Component</a:t>
            </a:r>
          </a:p>
        </p:txBody>
      </p:sp>
      <p:sp>
        <p:nvSpPr>
          <p:cNvPr id="3" name="Content Placeholder 2">
            <a:extLst>
              <a:ext uri="{FF2B5EF4-FFF2-40B4-BE49-F238E27FC236}">
                <a16:creationId xmlns:a16="http://schemas.microsoft.com/office/drawing/2014/main" id="{A4E2BA83-C750-451F-AE44-29352E6D5066}"/>
              </a:ext>
            </a:extLst>
          </p:cNvPr>
          <p:cNvSpPr>
            <a:spLocks noGrp="1"/>
          </p:cNvSpPr>
          <p:nvPr>
            <p:ph idx="1"/>
          </p:nvPr>
        </p:nvSpPr>
        <p:spPr/>
        <p:txBody>
          <a:bodyPr/>
          <a:lstStyle/>
          <a:p>
            <a:r>
              <a:rPr lang="en-US" dirty="0"/>
              <a:t>Getting an alert</a:t>
            </a:r>
          </a:p>
          <a:p>
            <a:r>
              <a:rPr lang="en-US" dirty="0"/>
              <a:t>Note the use of arrow function </a:t>
            </a:r>
          </a:p>
        </p:txBody>
      </p:sp>
      <p:pic>
        <p:nvPicPr>
          <p:cNvPr id="4" name="Picture 3">
            <a:extLst>
              <a:ext uri="{FF2B5EF4-FFF2-40B4-BE49-F238E27FC236}">
                <a16:creationId xmlns:a16="http://schemas.microsoft.com/office/drawing/2014/main" id="{A9B94B92-DE3B-4C5C-83C4-7DA46B7D78B6}"/>
              </a:ext>
            </a:extLst>
          </p:cNvPr>
          <p:cNvPicPr>
            <a:picLocks noChangeAspect="1"/>
          </p:cNvPicPr>
          <p:nvPr/>
        </p:nvPicPr>
        <p:blipFill>
          <a:blip r:embed="rId2"/>
          <a:stretch>
            <a:fillRect/>
          </a:stretch>
        </p:blipFill>
        <p:spPr>
          <a:xfrm>
            <a:off x="2183476" y="3246120"/>
            <a:ext cx="6997152" cy="2719596"/>
          </a:xfrm>
          <a:prstGeom prst="rect">
            <a:avLst/>
          </a:prstGeom>
        </p:spPr>
      </p:pic>
      <p:sp>
        <p:nvSpPr>
          <p:cNvPr id="5" name="Slide Number Placeholder 5">
            <a:extLst>
              <a:ext uri="{FF2B5EF4-FFF2-40B4-BE49-F238E27FC236}">
                <a16:creationId xmlns:a16="http://schemas.microsoft.com/office/drawing/2014/main" id="{75F0CA0A-08D6-43F3-B1B6-5160AA25C134}"/>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7</a:t>
            </a:fld>
            <a:endParaRPr lang="en-US" dirty="0"/>
          </a:p>
        </p:txBody>
      </p:sp>
    </p:spTree>
    <p:extLst>
      <p:ext uri="{BB962C8B-B14F-4D97-AF65-F5344CB8AC3E}">
        <p14:creationId xmlns:p14="http://schemas.microsoft.com/office/powerpoint/2010/main" val="91201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F728-5B0E-4BE0-BDFB-7861A0F2D423}"/>
              </a:ext>
            </a:extLst>
          </p:cNvPr>
          <p:cNvSpPr>
            <a:spLocks noGrp="1"/>
          </p:cNvSpPr>
          <p:nvPr>
            <p:ph type="title"/>
          </p:nvPr>
        </p:nvSpPr>
        <p:spPr/>
        <p:txBody>
          <a:bodyPr/>
          <a:lstStyle/>
          <a:p>
            <a:r>
              <a:rPr lang="en-US" dirty="0"/>
              <a:t>Using state to remember actions</a:t>
            </a:r>
          </a:p>
        </p:txBody>
      </p:sp>
      <p:sp>
        <p:nvSpPr>
          <p:cNvPr id="3" name="Content Placeholder 2">
            <a:extLst>
              <a:ext uri="{FF2B5EF4-FFF2-40B4-BE49-F238E27FC236}">
                <a16:creationId xmlns:a16="http://schemas.microsoft.com/office/drawing/2014/main" id="{F8C45322-3977-499B-8DAA-64F94F20AFA4}"/>
              </a:ext>
            </a:extLst>
          </p:cNvPr>
          <p:cNvSpPr>
            <a:spLocks noGrp="1"/>
          </p:cNvSpPr>
          <p:nvPr>
            <p:ph idx="1"/>
          </p:nvPr>
        </p:nvSpPr>
        <p:spPr>
          <a:xfrm>
            <a:off x="1066800" y="1905277"/>
            <a:ext cx="10058400" cy="4050792"/>
          </a:xfrm>
        </p:spPr>
        <p:txBody>
          <a:bodyPr/>
          <a:lstStyle/>
          <a:p>
            <a:r>
              <a:rPr lang="en-US" dirty="0"/>
              <a:t>State of a component is to be initialized in a constructor of a component</a:t>
            </a:r>
          </a:p>
          <a:p>
            <a:r>
              <a:rPr lang="en-US" dirty="0"/>
              <a:t>State should be considered as private to a React component</a:t>
            </a:r>
          </a:p>
          <a:p>
            <a:r>
              <a:rPr lang="en-US" dirty="0"/>
              <a:t>Add a constructor to the Square class to initialize state</a:t>
            </a:r>
          </a:p>
          <a:p>
            <a:r>
              <a:rPr lang="en-US" dirty="0"/>
              <a:t>Following JavaScript guidelines, all React component classes with a constructor should have a super(props) call</a:t>
            </a:r>
          </a:p>
        </p:txBody>
      </p:sp>
      <p:pic>
        <p:nvPicPr>
          <p:cNvPr id="4" name="Picture 3">
            <a:extLst>
              <a:ext uri="{FF2B5EF4-FFF2-40B4-BE49-F238E27FC236}">
                <a16:creationId xmlns:a16="http://schemas.microsoft.com/office/drawing/2014/main" id="{9A31FA1A-3813-42B3-9FE7-54F89AEA2871}"/>
              </a:ext>
            </a:extLst>
          </p:cNvPr>
          <p:cNvPicPr>
            <a:picLocks noChangeAspect="1"/>
          </p:cNvPicPr>
          <p:nvPr/>
        </p:nvPicPr>
        <p:blipFill>
          <a:blip r:embed="rId2"/>
          <a:stretch>
            <a:fillRect/>
          </a:stretch>
        </p:blipFill>
        <p:spPr>
          <a:xfrm>
            <a:off x="3259050" y="4089601"/>
            <a:ext cx="5673900" cy="2483272"/>
          </a:xfrm>
          <a:prstGeom prst="rect">
            <a:avLst/>
          </a:prstGeom>
        </p:spPr>
      </p:pic>
      <p:sp>
        <p:nvSpPr>
          <p:cNvPr id="5" name="Slide Number Placeholder 5">
            <a:extLst>
              <a:ext uri="{FF2B5EF4-FFF2-40B4-BE49-F238E27FC236}">
                <a16:creationId xmlns:a16="http://schemas.microsoft.com/office/drawing/2014/main" id="{B14852A3-1676-4D7A-B8C1-57130ED24214}"/>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8</a:t>
            </a:fld>
            <a:endParaRPr lang="en-US" dirty="0"/>
          </a:p>
        </p:txBody>
      </p:sp>
    </p:spTree>
    <p:extLst>
      <p:ext uri="{BB962C8B-B14F-4D97-AF65-F5344CB8AC3E}">
        <p14:creationId xmlns:p14="http://schemas.microsoft.com/office/powerpoint/2010/main" val="367969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4A4F-8E58-48CD-8328-3847C9A96F14}"/>
              </a:ext>
            </a:extLst>
          </p:cNvPr>
          <p:cNvSpPr>
            <a:spLocks noGrp="1"/>
          </p:cNvSpPr>
          <p:nvPr>
            <p:ph type="title"/>
          </p:nvPr>
        </p:nvSpPr>
        <p:spPr/>
        <p:txBody>
          <a:bodyPr/>
          <a:lstStyle/>
          <a:p>
            <a:r>
              <a:rPr lang="en-US" dirty="0"/>
              <a:t>Changing the states</a:t>
            </a:r>
          </a:p>
        </p:txBody>
      </p:sp>
      <p:sp>
        <p:nvSpPr>
          <p:cNvPr id="3" name="Content Placeholder 2">
            <a:extLst>
              <a:ext uri="{FF2B5EF4-FFF2-40B4-BE49-F238E27FC236}">
                <a16:creationId xmlns:a16="http://schemas.microsoft.com/office/drawing/2014/main" id="{29EABF68-8987-47DF-98EA-0C1EE132A469}"/>
              </a:ext>
            </a:extLst>
          </p:cNvPr>
          <p:cNvSpPr>
            <a:spLocks noGrp="1"/>
          </p:cNvSpPr>
          <p:nvPr>
            <p:ph idx="1"/>
          </p:nvPr>
        </p:nvSpPr>
        <p:spPr/>
        <p:txBody>
          <a:bodyPr/>
          <a:lstStyle/>
          <a:p>
            <a:r>
              <a:rPr lang="en-US" dirty="0"/>
              <a:t>Use </a:t>
            </a:r>
            <a:r>
              <a:rPr lang="en-US" dirty="0" err="1"/>
              <a:t>this.setState</a:t>
            </a:r>
            <a:r>
              <a:rPr lang="en-US" dirty="0"/>
              <a:t> from an </a:t>
            </a:r>
            <a:r>
              <a:rPr lang="en-US" dirty="0" err="1"/>
              <a:t>onClickhandler</a:t>
            </a:r>
            <a:r>
              <a:rPr lang="en-US" dirty="0"/>
              <a:t> in the render method for changing state of a square</a:t>
            </a:r>
          </a:p>
          <a:p>
            <a:r>
              <a:rPr lang="en-US" dirty="0"/>
              <a:t>Calling a </a:t>
            </a:r>
            <a:r>
              <a:rPr lang="en-US" dirty="0" err="1"/>
              <a:t>setState</a:t>
            </a:r>
            <a:r>
              <a:rPr lang="en-US" dirty="0"/>
              <a:t> in a component will automatically update the child components inside it </a:t>
            </a:r>
          </a:p>
        </p:txBody>
      </p:sp>
      <p:pic>
        <p:nvPicPr>
          <p:cNvPr id="4" name="Picture 3">
            <a:extLst>
              <a:ext uri="{FF2B5EF4-FFF2-40B4-BE49-F238E27FC236}">
                <a16:creationId xmlns:a16="http://schemas.microsoft.com/office/drawing/2014/main" id="{3E4405C8-FF4C-4FE2-85C5-CDE0702730AA}"/>
              </a:ext>
            </a:extLst>
          </p:cNvPr>
          <p:cNvPicPr>
            <a:picLocks noChangeAspect="1"/>
          </p:cNvPicPr>
          <p:nvPr/>
        </p:nvPicPr>
        <p:blipFill>
          <a:blip r:embed="rId2"/>
          <a:stretch>
            <a:fillRect/>
          </a:stretch>
        </p:blipFill>
        <p:spPr>
          <a:xfrm>
            <a:off x="3345006" y="3449782"/>
            <a:ext cx="6216168" cy="2923586"/>
          </a:xfrm>
          <a:prstGeom prst="rect">
            <a:avLst/>
          </a:prstGeom>
        </p:spPr>
      </p:pic>
      <p:sp>
        <p:nvSpPr>
          <p:cNvPr id="5" name="Slide Number Placeholder 5">
            <a:extLst>
              <a:ext uri="{FF2B5EF4-FFF2-40B4-BE49-F238E27FC236}">
                <a16:creationId xmlns:a16="http://schemas.microsoft.com/office/drawing/2014/main" id="{B2F271BE-0403-4AB2-82F1-EEE733D8293F}"/>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9</a:t>
            </a:fld>
            <a:endParaRPr lang="en-US" dirty="0"/>
          </a:p>
        </p:txBody>
      </p:sp>
    </p:spTree>
    <p:extLst>
      <p:ext uri="{BB962C8B-B14F-4D97-AF65-F5344CB8AC3E}">
        <p14:creationId xmlns:p14="http://schemas.microsoft.com/office/powerpoint/2010/main" val="2735902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454</TotalTime>
  <Words>2035</Words>
  <Application>Microsoft Office PowerPoint</Application>
  <PresentationFormat>Widescreen</PresentationFormat>
  <Paragraphs>276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Bookman Old Style</vt:lpstr>
      <vt:lpstr>Century Gothic</vt:lpstr>
      <vt:lpstr>Wingdings</vt:lpstr>
      <vt:lpstr>Wood Type</vt:lpstr>
      <vt:lpstr>Introduction to ReactJS, MongoDB</vt:lpstr>
      <vt:lpstr>ReactJS setup </vt:lpstr>
      <vt:lpstr>What is React?</vt:lpstr>
      <vt:lpstr>React Component Class</vt:lpstr>
      <vt:lpstr>Passing Data Through Props</vt:lpstr>
      <vt:lpstr>Result of passing a prop</vt:lpstr>
      <vt:lpstr>Making an interactive Component</vt:lpstr>
      <vt:lpstr>Using state to remember actions</vt:lpstr>
      <vt:lpstr>Changing the states</vt:lpstr>
      <vt:lpstr>Lifting State Up</vt:lpstr>
      <vt:lpstr>Passing States down to the Squares</vt:lpstr>
      <vt:lpstr>Modify Square Class </vt:lpstr>
      <vt:lpstr>What will happen when a Square is clicked? </vt:lpstr>
      <vt:lpstr>What will happen when a Square is clicked? </vt:lpstr>
      <vt:lpstr>Mutability vs. Immutability</vt:lpstr>
      <vt:lpstr>Mutability vs. Immutability</vt:lpstr>
      <vt:lpstr>Function Components</vt:lpstr>
      <vt:lpstr>Adding Logic to Take Turns</vt:lpstr>
      <vt:lpstr>Calculating a Winner – Helper Function</vt:lpstr>
      <vt:lpstr>Announcing a Winner</vt:lpstr>
      <vt:lpstr>Ignore Clicks if Game is Finished</vt:lpstr>
      <vt:lpstr>Adding Time Travel</vt:lpstr>
      <vt:lpstr>Relational vs. Non Relational Databases (RDBMS vs NoSQL)</vt:lpstr>
      <vt:lpstr>What is NoSQL?</vt:lpstr>
      <vt:lpstr>Relational Stores</vt:lpstr>
      <vt:lpstr>Key-Value Stores</vt:lpstr>
      <vt:lpstr>Wide-Column Stores</vt:lpstr>
      <vt:lpstr>Document Stores</vt:lpstr>
      <vt:lpstr>Graph Stores</vt:lpstr>
      <vt:lpstr>Use Cases for NoSQL Databases</vt:lpstr>
      <vt:lpstr>RDBMS vs. MongoDB</vt:lpstr>
      <vt:lpstr>MongoDB Download and Install</vt:lpstr>
      <vt:lpstr>Creating the First Collection</vt:lpstr>
      <vt:lpstr>Inserting a Document in a Collection </vt:lpstr>
      <vt:lpstr>Complex Queries in MongoDB</vt:lpstr>
      <vt:lpstr>Complex Queries in MongoDB</vt:lpstr>
      <vt:lpstr>More operators</vt:lpstr>
      <vt:lpstr>MongoDB Compass GUI</vt:lpstr>
      <vt:lpstr>Individual 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ReactJS</dc:title>
  <dc:creator>Pravin Pawar</dc:creator>
  <cp:lastModifiedBy>Pravin Pawar</cp:lastModifiedBy>
  <cp:revision>52</cp:revision>
  <dcterms:created xsi:type="dcterms:W3CDTF">2019-03-02T03:32:53Z</dcterms:created>
  <dcterms:modified xsi:type="dcterms:W3CDTF">2019-03-06T08:01:08Z</dcterms:modified>
</cp:coreProperties>
</file>