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9" r:id="rId3"/>
    <p:sldId id="327" r:id="rId4"/>
    <p:sldId id="298" r:id="rId5"/>
    <p:sldId id="299" r:id="rId6"/>
    <p:sldId id="300" r:id="rId7"/>
    <p:sldId id="301" r:id="rId8"/>
    <p:sldId id="267" r:id="rId9"/>
    <p:sldId id="269" r:id="rId10"/>
    <p:sldId id="322" r:id="rId11"/>
    <p:sldId id="323" r:id="rId12"/>
    <p:sldId id="328" r:id="rId13"/>
    <p:sldId id="3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23D67-567F-4AF8-9D33-EEAF87F3FA77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5444C-783E-48A4-A3DF-5264824C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CCE-3C98-4EC5-B766-2A6AB080238D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BF3-8079-4D39-922B-DF153B9C610F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27D8-4FB2-4736-8203-ED365951ACD0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D30E-0837-4512-812C-606685FDA0E9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05C6E9-5A52-4C7C-B661-C47FC8BCA377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6B4-8A43-416F-9A2B-E37471CE7ADE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1757-884F-4C87-BCC4-94BA4347423D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D0E-3AA0-4ED2-A978-C7EAB818829F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204A-36F4-4D77-94DD-2228FA9853AF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E9E9-08C4-4C8C-9F65-AD13C4F6C06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99A2FD0-302A-4EC6-9C96-E5DDCFBEA766}" type="datetime1">
              <a:rPr lang="en-US" smtClean="0"/>
              <a:t>3/20/2019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C229D7D-5680-42BA-A2B1-0E233E70B00F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amitharsola/understanding-oauth-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1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60.png"/><Relationship Id="rId18" Type="http://schemas.openxmlformats.org/officeDocument/2006/relationships/image" Target="../media/image67.png"/><Relationship Id="rId3" Type="http://schemas.openxmlformats.org/officeDocument/2006/relationships/image" Target="../media/image5.png"/><Relationship Id="rId21" Type="http://schemas.openxmlformats.org/officeDocument/2006/relationships/image" Target="../media/image85.png"/><Relationship Id="rId7" Type="http://schemas.openxmlformats.org/officeDocument/2006/relationships/image" Target="../media/image78.png"/><Relationship Id="rId12" Type="http://schemas.openxmlformats.org/officeDocument/2006/relationships/image" Target="../media/image59.png"/><Relationship Id="rId17" Type="http://schemas.openxmlformats.org/officeDocument/2006/relationships/image" Target="../media/image82.png"/><Relationship Id="rId2" Type="http://schemas.openxmlformats.org/officeDocument/2006/relationships/image" Target="../media/image9.png"/><Relationship Id="rId16" Type="http://schemas.openxmlformats.org/officeDocument/2006/relationships/image" Target="../media/image63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8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80.png"/><Relationship Id="rId19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16.png"/><Relationship Id="rId14" Type="http://schemas.openxmlformats.org/officeDocument/2006/relationships/image" Target="../media/image61.png"/><Relationship Id="rId22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5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3E92-87D5-4780-BB96-CE0639F4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499741"/>
            <a:ext cx="9966960" cy="3035808"/>
          </a:xfrm>
        </p:spPr>
        <p:txBody>
          <a:bodyPr/>
          <a:lstStyle/>
          <a:p>
            <a:r>
              <a:rPr lang="en-US" sz="6000" dirty="0"/>
              <a:t>Introduction to OAuth2.0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B3231CF-2453-4399-985A-FF24461F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347" y="4389119"/>
            <a:ext cx="8993689" cy="1385379"/>
          </a:xfrm>
        </p:spPr>
        <p:txBody>
          <a:bodyPr>
            <a:normAutofit/>
          </a:bodyPr>
          <a:lstStyle/>
          <a:p>
            <a:r>
              <a:rPr lang="en-US" dirty="0"/>
              <a:t>Some of the slides are taken from:</a:t>
            </a:r>
          </a:p>
          <a:p>
            <a:r>
              <a:rPr lang="en-US" dirty="0"/>
              <a:t>Understanding OAuth2.0, Amit </a:t>
            </a:r>
            <a:r>
              <a:rPr lang="en-US" dirty="0" err="1"/>
              <a:t>Harsola</a:t>
            </a:r>
            <a:r>
              <a:rPr lang="en-US" dirty="0"/>
              <a:t>, Wipro Technologies</a:t>
            </a:r>
          </a:p>
          <a:p>
            <a:r>
              <a:rPr lang="en-US" dirty="0">
                <a:hlinkClick r:id="rId2"/>
              </a:rPr>
              <a:t>https://www.slideshare.net/amitharsola/understanding-oauth-20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F3233-307F-4C95-BB33-4749D539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763C-FADC-4DF7-95C4-74299E6BD12A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3BC81-2BCD-4DC2-95BD-0862FE17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9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25601" y="6657975"/>
            <a:ext cx="1436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4946547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Use Cases – Social Portals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0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30" y="910590"/>
            <a:ext cx="8417560" cy="533273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157730" y="978027"/>
            <a:ext cx="154401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solidFill>
                  <a:srgbClr val="31859C"/>
                </a:solidFill>
                <a:latin typeface="Arial"/>
                <a:cs typeface="Arial"/>
              </a:rPr>
              <a:t>Social Portals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57730" y="1248664"/>
            <a:ext cx="816826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57200"/>
            <a:r>
              <a:rPr sz="1600" spc="10" dirty="0">
                <a:solidFill>
                  <a:srgbClr val="31859C"/>
                </a:solidFill>
                <a:latin typeface="Arial"/>
                <a:cs typeface="Arial"/>
              </a:rPr>
              <a:t>It is the most common use case where organization intends to leverage the users of</a:t>
            </a:r>
            <a:endParaRPr sz="1600">
              <a:latin typeface="Arial"/>
              <a:cs typeface="Arial"/>
            </a:endParaRPr>
          </a:p>
          <a:p>
            <a:r>
              <a:rPr sz="1600" spc="10" dirty="0">
                <a:solidFill>
                  <a:srgbClr val="31859C"/>
                </a:solidFill>
                <a:latin typeface="Arial"/>
                <a:cs typeface="Arial"/>
              </a:rPr>
              <a:t>Social Applications  and APIs offered by them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0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0" y="2037080"/>
            <a:ext cx="676910" cy="1003300"/>
          </a:xfrm>
          <a:prstGeom prst="rect">
            <a:avLst/>
          </a:prstGeom>
        </p:spPr>
      </p:pic>
      <p:pic>
        <p:nvPicPr>
          <p:cNvPr id="50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012950"/>
            <a:ext cx="840740" cy="838200"/>
          </a:xfrm>
          <a:prstGeom prst="rect">
            <a:avLst/>
          </a:prstGeom>
        </p:spPr>
      </p:pic>
      <p:pic>
        <p:nvPicPr>
          <p:cNvPr id="50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2200910"/>
            <a:ext cx="1384300" cy="627380"/>
          </a:xfrm>
          <a:prstGeom prst="rect">
            <a:avLst/>
          </a:prstGeom>
        </p:spPr>
      </p:pic>
      <p:pic>
        <p:nvPicPr>
          <p:cNvPr id="50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8" y="2196237"/>
            <a:ext cx="1393644" cy="636724"/>
          </a:xfrm>
          <a:prstGeom prst="rect">
            <a:avLst/>
          </a:prstGeom>
        </p:spPr>
      </p:pic>
      <p:pic>
        <p:nvPicPr>
          <p:cNvPr id="50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8" y="2196237"/>
            <a:ext cx="9344" cy="9344"/>
          </a:xfrm>
          <a:prstGeom prst="rect">
            <a:avLst/>
          </a:prstGeom>
        </p:spPr>
      </p:pic>
      <p:pic>
        <p:nvPicPr>
          <p:cNvPr id="50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28" y="2823618"/>
            <a:ext cx="9344" cy="934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5938520" y="2260726"/>
            <a:ext cx="1142620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1450"/>
            <a:r>
              <a:rPr spc="10" dirty="0">
                <a:latin typeface="Arial"/>
                <a:cs typeface="Arial"/>
              </a:rPr>
              <a:t>Printing</a:t>
            </a:r>
            <a:endParaRPr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Application</a:t>
            </a:r>
            <a:endParaRPr>
              <a:latin typeface="Arial"/>
              <a:cs typeface="Arial"/>
            </a:endParaRPr>
          </a:p>
        </p:txBody>
      </p:sp>
      <p:pic>
        <p:nvPicPr>
          <p:cNvPr id="50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200910"/>
            <a:ext cx="1193800" cy="627380"/>
          </a:xfrm>
          <a:prstGeom prst="rect">
            <a:avLst/>
          </a:prstGeom>
        </p:spPr>
      </p:pic>
      <p:pic>
        <p:nvPicPr>
          <p:cNvPr id="50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8" y="2196237"/>
            <a:ext cx="1201875" cy="636724"/>
          </a:xfrm>
          <a:prstGeom prst="rect">
            <a:avLst/>
          </a:prstGeom>
        </p:spPr>
      </p:pic>
      <p:pic>
        <p:nvPicPr>
          <p:cNvPr id="50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8" y="2196237"/>
            <a:ext cx="9345" cy="9344"/>
          </a:xfrm>
          <a:prstGeom prst="rect">
            <a:avLst/>
          </a:prstGeom>
        </p:spPr>
      </p:pic>
      <p:pic>
        <p:nvPicPr>
          <p:cNvPr id="51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8" y="2823618"/>
            <a:ext cx="9345" cy="934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8439151" y="2397888"/>
            <a:ext cx="55912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Flickr</a:t>
            </a:r>
            <a:endParaRPr>
              <a:latin typeface="Arial"/>
              <a:cs typeface="Arial"/>
            </a:endParaRPr>
          </a:p>
        </p:txBody>
      </p:sp>
      <p:pic>
        <p:nvPicPr>
          <p:cNvPr id="51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32" y="2863502"/>
            <a:ext cx="3234" cy="3282374"/>
          </a:xfrm>
          <a:prstGeom prst="rect">
            <a:avLst/>
          </a:prstGeom>
        </p:spPr>
      </p:pic>
      <p:pic>
        <p:nvPicPr>
          <p:cNvPr id="512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33" y="2838102"/>
            <a:ext cx="3235" cy="3282374"/>
          </a:xfrm>
          <a:prstGeom prst="rect">
            <a:avLst/>
          </a:prstGeom>
        </p:spPr>
      </p:pic>
      <p:pic>
        <p:nvPicPr>
          <p:cNvPr id="51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33" y="2850802"/>
            <a:ext cx="3234" cy="3282374"/>
          </a:xfrm>
          <a:prstGeom prst="rect">
            <a:avLst/>
          </a:prstGeom>
        </p:spPr>
      </p:pic>
      <p:pic>
        <p:nvPicPr>
          <p:cNvPr id="514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263900"/>
            <a:ext cx="3274060" cy="25400"/>
          </a:xfrm>
          <a:prstGeom prst="rect">
            <a:avLst/>
          </a:prstGeom>
        </p:spPr>
      </p:pic>
      <p:pic>
        <p:nvPicPr>
          <p:cNvPr id="515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219450"/>
            <a:ext cx="114300" cy="11430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618230" y="3337941"/>
            <a:ext cx="2355645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Access Printing Application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16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3695700"/>
            <a:ext cx="2080260" cy="38100"/>
          </a:xfrm>
          <a:prstGeom prst="rect">
            <a:avLst/>
          </a:prstGeom>
        </p:spPr>
      </p:pic>
      <p:pic>
        <p:nvPicPr>
          <p:cNvPr id="517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0" y="3663950"/>
            <a:ext cx="114300" cy="11430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6625591" y="3477641"/>
            <a:ext cx="2046073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Grant Access To Photos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18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453890"/>
            <a:ext cx="2086610" cy="38100"/>
          </a:xfrm>
          <a:prstGeom prst="rect">
            <a:avLst/>
          </a:prstGeom>
        </p:spPr>
      </p:pic>
      <p:pic>
        <p:nvPicPr>
          <p:cNvPr id="519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0" y="4422140"/>
            <a:ext cx="114300" cy="11430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6648450" y="4226942"/>
            <a:ext cx="1354538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Retrieve Photos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20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1" y="4927541"/>
            <a:ext cx="547488" cy="35678"/>
          </a:xfrm>
          <a:prstGeom prst="rect">
            <a:avLst/>
          </a:prstGeom>
        </p:spPr>
      </p:pic>
      <p:pic>
        <p:nvPicPr>
          <p:cNvPr id="521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81" y="4937701"/>
            <a:ext cx="25518" cy="302378"/>
          </a:xfrm>
          <a:prstGeom prst="rect">
            <a:avLst/>
          </a:prstGeom>
        </p:spPr>
      </p:pic>
      <p:pic>
        <p:nvPicPr>
          <p:cNvPr id="522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40" y="5214620"/>
            <a:ext cx="457200" cy="25400"/>
          </a:xfrm>
          <a:prstGeom prst="rect">
            <a:avLst/>
          </a:prstGeom>
        </p:spPr>
      </p:pic>
      <p:pic>
        <p:nvPicPr>
          <p:cNvPr id="523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70170"/>
            <a:ext cx="114300" cy="11557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7167881" y="5014341"/>
            <a:ext cx="1079783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808080"/>
                </a:solidFill>
                <a:latin typeface="Arial"/>
                <a:cs typeface="Arial"/>
              </a:rPr>
              <a:t>Print Photos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24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70" y="5549900"/>
            <a:ext cx="127000" cy="25400"/>
          </a:xfrm>
          <a:prstGeom prst="rect">
            <a:avLst/>
          </a:prstGeom>
        </p:spPr>
      </p:pic>
      <p:pic>
        <p:nvPicPr>
          <p:cNvPr id="52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5549900"/>
            <a:ext cx="127000" cy="25400"/>
          </a:xfrm>
          <a:prstGeom prst="rect">
            <a:avLst/>
          </a:prstGeom>
        </p:spPr>
      </p:pic>
      <p:pic>
        <p:nvPicPr>
          <p:cNvPr id="5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30" y="5549900"/>
            <a:ext cx="127000" cy="25400"/>
          </a:xfrm>
          <a:prstGeom prst="rect">
            <a:avLst/>
          </a:prstGeom>
        </p:spPr>
      </p:pic>
      <p:pic>
        <p:nvPicPr>
          <p:cNvPr id="5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60" y="5549900"/>
            <a:ext cx="127000" cy="25400"/>
          </a:xfrm>
          <a:prstGeom prst="rect">
            <a:avLst/>
          </a:prstGeom>
        </p:spPr>
      </p:pic>
      <p:pic>
        <p:nvPicPr>
          <p:cNvPr id="528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90" y="5549900"/>
            <a:ext cx="128270" cy="25400"/>
          </a:xfrm>
          <a:prstGeom prst="rect">
            <a:avLst/>
          </a:prstGeom>
        </p:spPr>
      </p:pic>
      <p:pic>
        <p:nvPicPr>
          <p:cNvPr id="529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20" y="5549900"/>
            <a:ext cx="128270" cy="25400"/>
          </a:xfrm>
          <a:prstGeom prst="rect">
            <a:avLst/>
          </a:prstGeom>
        </p:spPr>
      </p:pic>
      <p:pic>
        <p:nvPicPr>
          <p:cNvPr id="53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0" y="5549900"/>
            <a:ext cx="128270" cy="25400"/>
          </a:xfrm>
          <a:prstGeom prst="rect">
            <a:avLst/>
          </a:prstGeom>
        </p:spPr>
      </p:pic>
      <p:pic>
        <p:nvPicPr>
          <p:cNvPr id="531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80" y="5549900"/>
            <a:ext cx="128270" cy="25400"/>
          </a:xfrm>
          <a:prstGeom prst="rect">
            <a:avLst/>
          </a:prstGeom>
        </p:spPr>
      </p:pic>
      <p:pic>
        <p:nvPicPr>
          <p:cNvPr id="532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80" y="5549900"/>
            <a:ext cx="127000" cy="25400"/>
          </a:xfrm>
          <a:prstGeom prst="rect">
            <a:avLst/>
          </a:prstGeom>
        </p:spPr>
      </p:pic>
      <p:pic>
        <p:nvPicPr>
          <p:cNvPr id="533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09" y="5549900"/>
            <a:ext cx="127000" cy="25400"/>
          </a:xfrm>
          <a:prstGeom prst="rect">
            <a:avLst/>
          </a:prstGeom>
        </p:spPr>
      </p:pic>
      <p:pic>
        <p:nvPicPr>
          <p:cNvPr id="534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5549900"/>
            <a:ext cx="127000" cy="25400"/>
          </a:xfrm>
          <a:prstGeom prst="rect">
            <a:avLst/>
          </a:prstGeom>
        </p:spPr>
      </p:pic>
      <p:pic>
        <p:nvPicPr>
          <p:cNvPr id="53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70" y="5549900"/>
            <a:ext cx="127000" cy="25400"/>
          </a:xfrm>
          <a:prstGeom prst="rect">
            <a:avLst/>
          </a:prstGeom>
        </p:spPr>
      </p:pic>
      <p:pic>
        <p:nvPicPr>
          <p:cNvPr id="536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5549900"/>
            <a:ext cx="128270" cy="25400"/>
          </a:xfrm>
          <a:prstGeom prst="rect">
            <a:avLst/>
          </a:prstGeom>
        </p:spPr>
      </p:pic>
      <p:pic>
        <p:nvPicPr>
          <p:cNvPr id="53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30" y="5549900"/>
            <a:ext cx="128270" cy="25400"/>
          </a:xfrm>
          <a:prstGeom prst="rect">
            <a:avLst/>
          </a:prstGeom>
        </p:spPr>
      </p:pic>
      <p:pic>
        <p:nvPicPr>
          <p:cNvPr id="538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60" y="5549900"/>
            <a:ext cx="128270" cy="25400"/>
          </a:xfrm>
          <a:prstGeom prst="rect">
            <a:avLst/>
          </a:prstGeom>
        </p:spPr>
      </p:pic>
      <p:pic>
        <p:nvPicPr>
          <p:cNvPr id="539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90" y="5549900"/>
            <a:ext cx="128270" cy="25400"/>
          </a:xfrm>
          <a:prstGeom prst="rect">
            <a:avLst/>
          </a:prstGeom>
        </p:spPr>
      </p:pic>
      <p:pic>
        <p:nvPicPr>
          <p:cNvPr id="54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0" y="5549900"/>
            <a:ext cx="127000" cy="25400"/>
          </a:xfrm>
          <a:prstGeom prst="rect">
            <a:avLst/>
          </a:prstGeom>
        </p:spPr>
      </p:pic>
      <p:pic>
        <p:nvPicPr>
          <p:cNvPr id="541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0" y="5549900"/>
            <a:ext cx="127000" cy="25400"/>
          </a:xfrm>
          <a:prstGeom prst="rect">
            <a:avLst/>
          </a:prstGeom>
        </p:spPr>
      </p:pic>
      <p:pic>
        <p:nvPicPr>
          <p:cNvPr id="542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5549900"/>
            <a:ext cx="73660" cy="25400"/>
          </a:xfrm>
          <a:prstGeom prst="rect">
            <a:avLst/>
          </a:prstGeom>
        </p:spPr>
      </p:pic>
      <p:pic>
        <p:nvPicPr>
          <p:cNvPr id="543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5505450"/>
            <a:ext cx="114300" cy="114300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3763010" y="5134992"/>
            <a:ext cx="1908536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Deliver Printed Photos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4F215D2-5EBB-4E59-B219-391DA47A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98B-F0CD-4C70-ADCE-C109E97A8FE4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8BEFF11-670E-43F1-9518-0F096C53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5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25601" y="6657975"/>
            <a:ext cx="1436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61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0" y="226695"/>
            <a:ext cx="3979936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Use Cases - Financial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30" y="877570"/>
            <a:ext cx="8417560" cy="533146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146301" y="943738"/>
            <a:ext cx="93487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31859C"/>
                </a:solidFill>
                <a:latin typeface="Arial"/>
                <a:cs typeface="Arial"/>
              </a:rPr>
              <a:t>Financial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46300" y="1215644"/>
            <a:ext cx="823879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57200"/>
            <a:r>
              <a:rPr sz="1600" spc="10" dirty="0">
                <a:solidFill>
                  <a:srgbClr val="31859C"/>
                </a:solidFill>
                <a:latin typeface="Arial"/>
                <a:cs typeface="Arial"/>
              </a:rPr>
              <a:t>Another use case of OAuth could be Personal Finance Management Applications.</a:t>
            </a:r>
            <a:endParaRPr sz="1600">
              <a:latin typeface="Arial"/>
              <a:cs typeface="Arial"/>
            </a:endParaRPr>
          </a:p>
          <a:p>
            <a:r>
              <a:rPr sz="1600" spc="10" dirty="0">
                <a:solidFill>
                  <a:srgbClr val="31859C"/>
                </a:solidFill>
                <a:latin typeface="Arial"/>
                <a:cs typeface="Arial"/>
              </a:rPr>
              <a:t>Banking users could authorize bank to share all banking transactions with Money Finance</a:t>
            </a:r>
            <a:endParaRPr sz="1600">
              <a:latin typeface="Arial"/>
              <a:cs typeface="Arial"/>
            </a:endParaRPr>
          </a:p>
          <a:p>
            <a:r>
              <a:rPr sz="1600" spc="10" dirty="0">
                <a:solidFill>
                  <a:srgbClr val="31859C"/>
                </a:solidFill>
                <a:latin typeface="Arial"/>
                <a:cs typeface="Arial"/>
              </a:rPr>
              <a:t>Application which would provide an holistic view of user’s financials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4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0" y="2303780"/>
            <a:ext cx="676910" cy="1003300"/>
          </a:xfrm>
          <a:prstGeom prst="rect">
            <a:avLst/>
          </a:prstGeom>
        </p:spPr>
      </p:pic>
      <p:pic>
        <p:nvPicPr>
          <p:cNvPr id="54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279650"/>
            <a:ext cx="840740" cy="838200"/>
          </a:xfrm>
          <a:prstGeom prst="rect">
            <a:avLst/>
          </a:prstGeom>
        </p:spPr>
      </p:pic>
      <p:pic>
        <p:nvPicPr>
          <p:cNvPr id="55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2467610"/>
            <a:ext cx="1384300" cy="627380"/>
          </a:xfrm>
          <a:prstGeom prst="rect">
            <a:avLst/>
          </a:prstGeom>
        </p:spPr>
      </p:pic>
      <p:pic>
        <p:nvPicPr>
          <p:cNvPr id="55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28" y="2462937"/>
            <a:ext cx="1393644" cy="636724"/>
          </a:xfrm>
          <a:prstGeom prst="rect">
            <a:avLst/>
          </a:prstGeom>
        </p:spPr>
      </p:pic>
      <p:pic>
        <p:nvPicPr>
          <p:cNvPr id="55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28" y="2462937"/>
            <a:ext cx="9344" cy="9344"/>
          </a:xfrm>
          <a:prstGeom prst="rect">
            <a:avLst/>
          </a:prstGeom>
        </p:spPr>
      </p:pic>
      <p:pic>
        <p:nvPicPr>
          <p:cNvPr id="55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28" y="3090318"/>
            <a:ext cx="9345" cy="934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8122919" y="2527426"/>
            <a:ext cx="1142620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46050"/>
            <a:r>
              <a:rPr spc="10" dirty="0">
                <a:latin typeface="Arial"/>
                <a:cs typeface="Arial"/>
              </a:rPr>
              <a:t>Banking</a:t>
            </a:r>
            <a:endParaRPr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Application</a:t>
            </a:r>
            <a:endParaRPr>
              <a:latin typeface="Arial"/>
              <a:cs typeface="Arial"/>
            </a:endParaRPr>
          </a:p>
        </p:txBody>
      </p:sp>
      <p:pic>
        <p:nvPicPr>
          <p:cNvPr id="55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0" y="2467610"/>
            <a:ext cx="1816100" cy="627380"/>
          </a:xfrm>
          <a:prstGeom prst="rect">
            <a:avLst/>
          </a:prstGeom>
        </p:spPr>
      </p:pic>
      <p:pic>
        <p:nvPicPr>
          <p:cNvPr id="55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77" y="2462937"/>
            <a:ext cx="1825444" cy="636724"/>
          </a:xfrm>
          <a:prstGeom prst="rect">
            <a:avLst/>
          </a:prstGeom>
        </p:spPr>
      </p:pic>
      <p:pic>
        <p:nvPicPr>
          <p:cNvPr id="55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77" y="2462937"/>
            <a:ext cx="9344" cy="9344"/>
          </a:xfrm>
          <a:prstGeom prst="rect">
            <a:avLst/>
          </a:prstGeom>
        </p:spPr>
      </p:pic>
      <p:pic>
        <p:nvPicPr>
          <p:cNvPr id="55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78" y="3090318"/>
            <a:ext cx="9344" cy="934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5919471" y="2527426"/>
            <a:ext cx="1296573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84150"/>
            <a:r>
              <a:rPr spc="10" dirty="0">
                <a:latin typeface="Arial"/>
                <a:cs typeface="Arial"/>
              </a:rPr>
              <a:t>Personal</a:t>
            </a:r>
            <a:endParaRPr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Finance App</a:t>
            </a:r>
            <a:endParaRPr>
              <a:latin typeface="Arial"/>
              <a:cs typeface="Arial"/>
            </a:endParaRPr>
          </a:p>
        </p:txBody>
      </p:sp>
      <p:pic>
        <p:nvPicPr>
          <p:cNvPr id="55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32" y="3130202"/>
            <a:ext cx="3234" cy="3282374"/>
          </a:xfrm>
          <a:prstGeom prst="rect">
            <a:avLst/>
          </a:prstGeom>
        </p:spPr>
      </p:pic>
      <p:pic>
        <p:nvPicPr>
          <p:cNvPr id="55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33" y="3104802"/>
            <a:ext cx="3235" cy="3282374"/>
          </a:xfrm>
          <a:prstGeom prst="rect">
            <a:avLst/>
          </a:prstGeom>
        </p:spPr>
      </p:pic>
      <p:pic>
        <p:nvPicPr>
          <p:cNvPr id="56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33" y="3117502"/>
            <a:ext cx="3234" cy="3282374"/>
          </a:xfrm>
          <a:prstGeom prst="rect">
            <a:avLst/>
          </a:prstGeom>
        </p:spPr>
      </p:pic>
      <p:pic>
        <p:nvPicPr>
          <p:cNvPr id="56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530600"/>
            <a:ext cx="3274060" cy="25400"/>
          </a:xfrm>
          <a:prstGeom prst="rect">
            <a:avLst/>
          </a:prstGeom>
        </p:spPr>
      </p:pic>
      <p:pic>
        <p:nvPicPr>
          <p:cNvPr id="56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486150"/>
            <a:ext cx="114300" cy="11430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616961" y="3604641"/>
            <a:ext cx="1633973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Access Application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63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4733290"/>
            <a:ext cx="2080260" cy="38100"/>
          </a:xfrm>
          <a:prstGeom prst="rect">
            <a:avLst/>
          </a:prstGeom>
        </p:spPr>
      </p:pic>
      <p:pic>
        <p:nvPicPr>
          <p:cNvPr id="564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0" y="4688840"/>
            <a:ext cx="114300" cy="11430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6629400" y="4950842"/>
            <a:ext cx="1851084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Retrieve Transactions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65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3837940"/>
            <a:ext cx="2080260" cy="25400"/>
          </a:xfrm>
          <a:prstGeom prst="rect">
            <a:avLst/>
          </a:prstGeom>
        </p:spPr>
      </p:pic>
      <p:pic>
        <p:nvPicPr>
          <p:cNvPr id="566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0" y="3793490"/>
            <a:ext cx="114300" cy="11557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6793230" y="3487802"/>
            <a:ext cx="1099212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808080"/>
                </a:solidFill>
                <a:latin typeface="Arial"/>
                <a:cs typeface="Arial"/>
              </a:rPr>
              <a:t>Add Account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67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4282440"/>
            <a:ext cx="2080260" cy="25400"/>
          </a:xfrm>
          <a:prstGeom prst="rect">
            <a:avLst/>
          </a:prstGeom>
        </p:spPr>
      </p:pic>
      <p:pic>
        <p:nvPicPr>
          <p:cNvPr id="568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0" y="4237990"/>
            <a:ext cx="114300" cy="11557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6789421" y="4021201"/>
            <a:ext cx="83708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808080"/>
                </a:solidFill>
                <a:latin typeface="Arial"/>
                <a:cs typeface="Arial"/>
              </a:rPr>
              <a:t>Authorize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B776C7E-5661-4CBD-8622-21E5A9D5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94FC-A279-4EB0-B8A4-4B070FE5A20A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026AB7-0E40-4C2F-B1E5-86B51D8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625601" y="6657975"/>
            <a:ext cx="1436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62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83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4190250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Use Cases </a:t>
            </a:r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–</a:t>
            </a:r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Facebook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3388" y="820498"/>
            <a:ext cx="32867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pc="10" dirty="0">
                <a:solidFill>
                  <a:srgbClr val="31859C"/>
                </a:solidFill>
                <a:latin typeface="Arial"/>
                <a:cs typeface="Arial"/>
              </a:rPr>
              <a:t>Facebook OAuth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3388" y="1106094"/>
            <a:ext cx="100650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/>
            <a:r>
              <a:rPr lang="en-US" sz="1600" spc="10" dirty="0">
                <a:solidFill>
                  <a:srgbClr val="31859C"/>
                </a:solidFill>
                <a:latin typeface="Arial"/>
                <a:cs typeface="Arial"/>
              </a:rPr>
              <a:t>A secure, fast, and convenient way for users to log into your app, and for your app to ask for permissions to access 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378E365-2E97-4C04-BF48-8507BBB0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/>
          <a:lstStyle/>
          <a:p>
            <a:fld id="{1E7FF2F1-79C9-4E6F-AB0B-77F9C301A11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A55AEE0-F273-4710-90D4-2F2933D7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Image result for facebook oauth2">
            <a:extLst>
              <a:ext uri="{FF2B5EF4-FFF2-40B4-BE49-F238E27FC236}">
                <a16:creationId xmlns:a16="http://schemas.microsoft.com/office/drawing/2014/main" id="{0A0B8281-4872-4DFF-90BF-3EA5B967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35" y="2438456"/>
            <a:ext cx="4516423" cy="43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1">
            <a:extLst>
              <a:ext uri="{FF2B5EF4-FFF2-40B4-BE49-F238E27FC236}">
                <a16:creationId xmlns:a16="http://schemas.microsoft.com/office/drawing/2014/main" id="{4C86C91B-E817-4EEB-A93E-A7E6703FB729}"/>
              </a:ext>
            </a:extLst>
          </p:cNvPr>
          <p:cNvSpPr txBox="1"/>
          <p:nvPr/>
        </p:nvSpPr>
        <p:spPr>
          <a:xfrm>
            <a:off x="1411108" y="1923759"/>
            <a:ext cx="100650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/>
            <a:r>
              <a:rPr lang="en-US" sz="1600" spc="10" dirty="0">
                <a:solidFill>
                  <a:srgbClr val="31859C"/>
                </a:solidFill>
                <a:latin typeface="Arial"/>
                <a:cs typeface="Arial"/>
              </a:rPr>
              <a:t>HTTP-based API that apps can use to programmatically query data, post new stories, manage ads, upload photos, and perform a wide variety of other tasks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31B49ECB-E2DB-4446-A33C-BED208197CCE}"/>
              </a:ext>
            </a:extLst>
          </p:cNvPr>
          <p:cNvSpPr txBox="1"/>
          <p:nvPr/>
        </p:nvSpPr>
        <p:spPr>
          <a:xfrm>
            <a:off x="1524000" y="1621955"/>
            <a:ext cx="32867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pc="10" dirty="0">
                <a:solidFill>
                  <a:srgbClr val="31859C"/>
                </a:solidFill>
                <a:latin typeface="Arial"/>
                <a:cs typeface="Arial"/>
              </a:rPr>
              <a:t>Facebook Graph API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91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625601" y="6657975"/>
            <a:ext cx="1436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62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83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561625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How to Use Facebook OAuth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3388" y="820498"/>
            <a:ext cx="32867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pc="10" dirty="0">
                <a:solidFill>
                  <a:srgbClr val="31859C"/>
                </a:solidFill>
                <a:latin typeface="Arial"/>
                <a:cs typeface="Arial"/>
              </a:rPr>
              <a:t>Configuring Facebook Login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3388" y="1106094"/>
            <a:ext cx="100650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/>
            <a:r>
              <a:rPr lang="en-US" sz="1600" spc="10" dirty="0">
                <a:solidFill>
                  <a:srgbClr val="31859C"/>
                </a:solidFill>
                <a:latin typeface="Arial"/>
                <a:cs typeface="Arial"/>
              </a:rPr>
              <a:t>https://help.sharetribe.com/sharetribe-go-managing-your-go-marketplace/third-party-sign-up-services/how-to-configure-facebook-login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378E365-2E97-4C04-BF48-8507BBB0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/>
          <a:lstStyle/>
          <a:p>
            <a:fld id="{1E7FF2F1-79C9-4E6F-AB0B-77F9C301A11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A55AEE0-F273-4710-90D4-2F2933D7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31B49ECB-E2DB-4446-A33C-BED208197CCE}"/>
              </a:ext>
            </a:extLst>
          </p:cNvPr>
          <p:cNvSpPr txBox="1"/>
          <p:nvPr/>
        </p:nvSpPr>
        <p:spPr>
          <a:xfrm>
            <a:off x="1524000" y="1713872"/>
            <a:ext cx="32867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pc="10" dirty="0">
                <a:solidFill>
                  <a:srgbClr val="31859C"/>
                </a:solidFill>
                <a:latin typeface="Arial"/>
                <a:cs typeface="Arial"/>
              </a:rPr>
              <a:t>Postman Demo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71A84-F003-411D-B0FB-428DF2FB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28" y="1990871"/>
            <a:ext cx="5229343" cy="45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575267" y="6465028"/>
            <a:ext cx="718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611120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Authentication vs. Authorization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E50CA47-61F1-4B8B-9E90-44327385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071E-F901-461F-9D6F-A23A1C552C31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92BD4CA-D5CC-44F9-8106-E48A6880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6D60FB17-7F3A-4E78-BBAC-15EE22C97510}"/>
              </a:ext>
            </a:extLst>
          </p:cNvPr>
          <p:cNvSpPr txBox="1"/>
          <p:nvPr/>
        </p:nvSpPr>
        <p:spPr>
          <a:xfrm>
            <a:off x="1929915" y="1024680"/>
            <a:ext cx="5410455" cy="21236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10" dirty="0">
                <a:latin typeface="Arial"/>
                <a:cs typeface="Arial"/>
              </a:rPr>
              <a:t>Authentication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10" dirty="0">
                <a:latin typeface="Arial"/>
                <a:cs typeface="Arial"/>
              </a:rPr>
              <a:t>Confirming your own identity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10" dirty="0">
                <a:latin typeface="Arial"/>
                <a:cs typeface="Arial"/>
              </a:rPr>
              <a:t>The process of verifying who you are</a:t>
            </a:r>
          </a:p>
          <a:p>
            <a:pPr lvl="1"/>
            <a:endParaRPr lang="en-US" spc="1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10" dirty="0">
                <a:latin typeface="Arial"/>
                <a:cs typeface="Arial"/>
              </a:rPr>
              <a:t>Authorization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10" dirty="0">
                <a:latin typeface="Arial"/>
                <a:cs typeface="Arial"/>
              </a:rPr>
              <a:t>Granting access to the system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10" dirty="0">
                <a:latin typeface="Arial"/>
                <a:cs typeface="Arial"/>
              </a:rPr>
              <a:t>Process of verifying what you have access to</a:t>
            </a:r>
          </a:p>
        </p:txBody>
      </p:sp>
      <p:pic>
        <p:nvPicPr>
          <p:cNvPr id="1026" name="Picture 2" descr="Image result for authentication vs authorization">
            <a:extLst>
              <a:ext uri="{FF2B5EF4-FFF2-40B4-BE49-F238E27FC236}">
                <a16:creationId xmlns:a16="http://schemas.microsoft.com/office/drawing/2014/main" id="{6603BB9A-820F-4BC6-8BAC-C8492C88D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55" y="3388158"/>
            <a:ext cx="4478017" cy="29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575267" y="6465028"/>
            <a:ext cx="718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611120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Web </a:t>
            </a:r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Authentication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E50CA47-61F1-4B8B-9E90-44327385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071E-F901-461F-9D6F-A23A1C552C31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92BD4CA-D5CC-44F9-8106-E48A6880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6D60FB17-7F3A-4E78-BBAC-15EE22C97510}"/>
              </a:ext>
            </a:extLst>
          </p:cNvPr>
          <p:cNvSpPr txBox="1"/>
          <p:nvPr/>
        </p:nvSpPr>
        <p:spPr>
          <a:xfrm>
            <a:off x="1929915" y="1024680"/>
            <a:ext cx="831253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In  a  typical  web  authentication  model,  user  owning  the  resource  shares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credentials with other applications to provide them access to their protected data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6827E2C5-F5BB-4449-9490-DFF7A37F0F6A}"/>
              </a:ext>
            </a:extLst>
          </p:cNvPr>
          <p:cNvSpPr txBox="1"/>
          <p:nvPr/>
        </p:nvSpPr>
        <p:spPr>
          <a:xfrm>
            <a:off x="1929915" y="1847641"/>
            <a:ext cx="790472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The above approach presents significant challenges for the resource owners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6E83851-03A2-4C69-BCEE-29AA6E82E7D3}"/>
              </a:ext>
            </a:extLst>
          </p:cNvPr>
          <p:cNvSpPr txBox="1"/>
          <p:nvPr/>
        </p:nvSpPr>
        <p:spPr>
          <a:xfrm>
            <a:off x="2441725" y="2392598"/>
            <a:ext cx="174087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3CE76613-51CB-4F40-B95D-C5CD67B660FD}"/>
              </a:ext>
            </a:extLst>
          </p:cNvPr>
          <p:cNvSpPr txBox="1"/>
          <p:nvPr/>
        </p:nvSpPr>
        <p:spPr>
          <a:xfrm>
            <a:off x="2784626" y="2392598"/>
            <a:ext cx="743184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It requires sharing of passwords in clear text which third party applications stores</a:t>
            </a:r>
            <a:endParaRPr sz="1600" dirty="0">
              <a:latin typeface="Arial"/>
              <a:cs typeface="Arial"/>
            </a:endParaRPr>
          </a:p>
          <a:p>
            <a:r>
              <a:rPr sz="1600" spc="10" dirty="0">
                <a:latin typeface="Arial"/>
                <a:cs typeface="Arial"/>
              </a:rPr>
              <a:t>for any future use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9001986F-6BE1-4DC5-B63F-FFA3C7FB6253}"/>
              </a:ext>
            </a:extLst>
          </p:cNvPr>
          <p:cNvSpPr txBox="1"/>
          <p:nvPr/>
        </p:nvSpPr>
        <p:spPr>
          <a:xfrm>
            <a:off x="2441725" y="3303187"/>
            <a:ext cx="174087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47D9175C-4C22-493B-AA17-05708EFEB4B2}"/>
              </a:ext>
            </a:extLst>
          </p:cNvPr>
          <p:cNvSpPr txBox="1"/>
          <p:nvPr/>
        </p:nvSpPr>
        <p:spPr>
          <a:xfrm>
            <a:off x="2784626" y="3303187"/>
            <a:ext cx="733829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Any  compromise  of  third  party  application  results  in  compromise  of  user’s</a:t>
            </a:r>
            <a:endParaRPr sz="1600" dirty="0">
              <a:latin typeface="Arial"/>
              <a:cs typeface="Arial"/>
            </a:endParaRPr>
          </a:p>
          <a:p>
            <a:r>
              <a:rPr sz="1600" spc="10" dirty="0">
                <a:latin typeface="Arial"/>
                <a:cs typeface="Arial"/>
              </a:rPr>
              <a:t>password and its 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87F1BBED-528E-4CE9-8F64-A8A9AB26746B}"/>
              </a:ext>
            </a:extLst>
          </p:cNvPr>
          <p:cNvSpPr txBox="1"/>
          <p:nvPr/>
        </p:nvSpPr>
        <p:spPr>
          <a:xfrm>
            <a:off x="2441725" y="4213778"/>
            <a:ext cx="174087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0A42E227-4B2E-487D-92E6-2EC136CE0102}"/>
              </a:ext>
            </a:extLst>
          </p:cNvPr>
          <p:cNvSpPr txBox="1"/>
          <p:nvPr/>
        </p:nvSpPr>
        <p:spPr>
          <a:xfrm>
            <a:off x="2784626" y="4213777"/>
            <a:ext cx="7030771" cy="2369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40" spc="10" dirty="0">
                <a:latin typeface="Arial"/>
                <a:cs typeface="Arial"/>
              </a:rPr>
              <a:t>Resource access revocation is only possible by user through password change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7F0B4650-3F84-486E-8751-66865083D886}"/>
              </a:ext>
            </a:extLst>
          </p:cNvPr>
          <p:cNvSpPr txBox="1"/>
          <p:nvPr/>
        </p:nvSpPr>
        <p:spPr>
          <a:xfrm>
            <a:off x="2441725" y="4880528"/>
            <a:ext cx="174087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E6CA73DE-F060-41FA-BDA5-35E7E464E315}"/>
              </a:ext>
            </a:extLst>
          </p:cNvPr>
          <p:cNvSpPr txBox="1"/>
          <p:nvPr/>
        </p:nvSpPr>
        <p:spPr>
          <a:xfrm>
            <a:off x="2784625" y="4880528"/>
            <a:ext cx="728539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"/>
                <a:cs typeface="Arial"/>
              </a:rPr>
              <a:t>Third party applications have full access to user’s data i.e. no data level or data</a:t>
            </a:r>
            <a:endParaRPr sz="1600" dirty="0">
              <a:latin typeface="Arial"/>
              <a:cs typeface="Arial"/>
            </a:endParaRPr>
          </a:p>
          <a:p>
            <a:r>
              <a:rPr sz="1600" spc="10" dirty="0">
                <a:latin typeface="Arial"/>
                <a:cs typeface="Arial"/>
              </a:rPr>
              <a:t>scope access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89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625601" y="6657975"/>
            <a:ext cx="718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417146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Social Web Integration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8990" y="948818"/>
            <a:ext cx="8028736" cy="830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Several  proprietary  authorization  protocols  have  emerged  to  address  the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integration problem i.e. AuthSub (Google), OpenAuth (AOL), BBAuth (Yahoo),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Amazon Web Services API, etc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8990" y="2046097"/>
            <a:ext cx="8385694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These proprietary protocols burdens the API consumers with implementations, all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serving the same purpose i.e. web integration for exchange of protected data.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78990" y="2869058"/>
            <a:ext cx="8249438" cy="830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Arial"/>
                <a:cs typeface="Arial"/>
              </a:rPr>
              <a:t>Internet Engineering Task Force (IETF) have proposed an OAuth protocol which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integrates the commonalities and adopts the best practices of the proprietary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latin typeface="Arial"/>
                <a:cs typeface="Arial"/>
              </a:rPr>
              <a:t>Web authorization protocols into a single open standard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F4F7AD-B645-4F90-AE6E-169753B9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144-2730-4BA8-8CFE-E4054166E6B4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DC031-FEAF-4174-B491-C529BE25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BBAuth Flow">
            <a:extLst>
              <a:ext uri="{FF2B5EF4-FFF2-40B4-BE49-F238E27FC236}">
                <a16:creationId xmlns:a16="http://schemas.microsoft.com/office/drawing/2014/main" id="{D55DD5CD-9602-40FF-BA2B-36A35426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1" y="3969018"/>
            <a:ext cx="38957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93262-9946-4D8A-AFDF-1AF53F656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568" y="3929920"/>
            <a:ext cx="6324600" cy="1885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93A981-95D4-4E73-BE39-27613BF1149C}"/>
              </a:ext>
            </a:extLst>
          </p:cNvPr>
          <p:cNvSpPr txBox="1"/>
          <p:nvPr/>
        </p:nvSpPr>
        <p:spPr>
          <a:xfrm>
            <a:off x="1697416" y="6031684"/>
            <a:ext cx="14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BBAuth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6CCD6-956B-4B8C-9F96-A553DCAA9F06}"/>
              </a:ext>
            </a:extLst>
          </p:cNvPr>
          <p:cNvSpPr txBox="1"/>
          <p:nvPr/>
        </p:nvSpPr>
        <p:spPr>
          <a:xfrm>
            <a:off x="7564118" y="6091549"/>
            <a:ext cx="14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AuthSub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25601" y="6657975"/>
            <a:ext cx="718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290656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What is OAuth?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00430"/>
            <a:ext cx="8241030" cy="560451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071371" y="966598"/>
            <a:ext cx="395884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OAuth stands for “Open Authorization”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1370" y="1515237"/>
            <a:ext cx="7841890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An open standard protocol that provides simple and secure authorization for</a:t>
            </a:r>
            <a:endParaRPr>
              <a:latin typeface="Arial"/>
              <a:cs typeface="Arial"/>
            </a:endParaRPr>
          </a:p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different types of applications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71370" y="2338198"/>
            <a:ext cx="736105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A simple and safe method for consumers to interact with protected data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1371" y="2886838"/>
            <a:ext cx="89349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Allows providers to give access to users without any exchange of credentials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Designed for use only with HTTP protocol. It does not support any other</a:t>
            </a:r>
            <a:r>
              <a:rPr lang="en-US" spc="10" dirty="0">
                <a:solidFill>
                  <a:srgbClr val="403152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protocol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2C64EEA-D5C6-461C-9ABB-4A3887E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426E-D600-4267-8DD5-E4E335C9316D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C0F8E5-FCC4-4B86-8495-EC248A7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Image result for oauth logo">
            <a:extLst>
              <a:ext uri="{FF2B5EF4-FFF2-40B4-BE49-F238E27FC236}">
                <a16:creationId xmlns:a16="http://schemas.microsoft.com/office/drawing/2014/main" id="{AB91D245-F53B-48B1-A22F-A445425A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50" y="403982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auth logo">
            <a:extLst>
              <a:ext uri="{FF2B5EF4-FFF2-40B4-BE49-F238E27FC236}">
                <a16:creationId xmlns:a16="http://schemas.microsoft.com/office/drawing/2014/main" id="{73315018-1CCB-40B3-8FF3-DCAAA2E7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53" y="413440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625601" y="6657975"/>
            <a:ext cx="718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0" y="226695"/>
            <a:ext cx="2345194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Why OAuth?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866899" y="1033908"/>
            <a:ext cx="871161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OAuth is created by studying each of the proprietary protocols and extracting the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best practices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66900" y="2131187"/>
            <a:ext cx="812914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It is flexible, compatible and designed to work with mobile devices and desktop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applications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866900" y="2954146"/>
            <a:ext cx="836382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Provides a method for users to grant third-party access to their resources without</a:t>
            </a:r>
            <a:endParaRPr dirty="0">
              <a:latin typeface="Arial"/>
              <a:cs typeface="Arial"/>
            </a:endParaRPr>
          </a:p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sharing their credentials.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866901" y="3777108"/>
            <a:ext cx="718017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Provides a way to grant limited access in terms of scope and duration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866900" y="4325748"/>
            <a:ext cx="450636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403152"/>
                </a:solidFill>
                <a:latin typeface="Arial"/>
                <a:cs typeface="Arial"/>
              </a:rPr>
              <a:t>Has support from big players in the industry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DE40087-5154-4F9D-93EB-581ACE14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5605-2AB6-41AB-AC2E-52DADF7BCB3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1EAC70-BADB-40EC-8930-E5E0F0EC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625601" y="6657975"/>
            <a:ext cx="718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1333057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History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92961" y="970280"/>
            <a:ext cx="6394699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70" spc="10" dirty="0">
                <a:latin typeface="Arial"/>
                <a:cs typeface="Arial"/>
              </a:rPr>
              <a:t>OAuth Core specification 1.0 was published in Dec 2007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92961" y="1581150"/>
            <a:ext cx="8336449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70" spc="10" dirty="0">
                <a:latin typeface="Arial"/>
                <a:cs typeface="Arial"/>
              </a:rPr>
              <a:t>To fix a security issue, a revised specification was published in June 2009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92960" y="2190751"/>
            <a:ext cx="8456802" cy="918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70" spc="10" dirty="0">
                <a:latin typeface="Arial"/>
                <a:cs typeface="Arial"/>
              </a:rPr>
              <a:t>OAuth 2.0 is a completely new protocol which is not backwards compatible</a:t>
            </a:r>
            <a:endParaRPr sz="1900">
              <a:latin typeface="Arial"/>
              <a:cs typeface="Arial"/>
            </a:endParaRPr>
          </a:p>
          <a:p>
            <a:r>
              <a:rPr sz="2000" spc="10" dirty="0">
                <a:latin typeface="Arial"/>
                <a:cs typeface="Arial"/>
              </a:rPr>
              <a:t>with previous versions. However, it retains the overall architecture and</a:t>
            </a:r>
            <a:endParaRPr sz="2000">
              <a:latin typeface="Arial"/>
              <a:cs typeface="Arial"/>
            </a:endParaRPr>
          </a:p>
          <a:p>
            <a:r>
              <a:rPr sz="2000" spc="10" dirty="0">
                <a:latin typeface="Arial"/>
                <a:cs typeface="Arial"/>
              </a:rPr>
              <a:t>approach established by the previous versions.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92960" y="3499432"/>
            <a:ext cx="6338082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70" spc="10" dirty="0">
                <a:latin typeface="Arial"/>
                <a:cs typeface="Arial"/>
              </a:rPr>
              <a:t>Various Services on the Web already support OAuth 2.0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26311" y="4083949"/>
            <a:ext cx="145553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spc="10" dirty="0">
                <a:solidFill>
                  <a:srgbClr val="0070C0"/>
                </a:solidFill>
                <a:latin typeface="Arial"/>
                <a:cs typeface="Arial"/>
              </a:rPr>
              <a:t>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466363" y="4102999"/>
            <a:ext cx="143282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500" spc="10" dirty="0">
                <a:solidFill>
                  <a:srgbClr val="FF0000"/>
                </a:solidFill>
                <a:latin typeface="Arial"/>
                <a:cs typeface="Arial"/>
              </a:rPr>
              <a:t>Facebook's API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26311" y="4312549"/>
            <a:ext cx="1177245" cy="9233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spc="10" dirty="0">
                <a:solidFill>
                  <a:srgbClr val="0070C0"/>
                </a:solidFill>
                <a:latin typeface="Arial"/>
                <a:cs typeface="Arial"/>
              </a:rPr>
              <a:t>  </a:t>
            </a:r>
            <a:r>
              <a:rPr lang="en-US" sz="1500" spc="10" dirty="0">
                <a:solidFill>
                  <a:srgbClr val="FF0000"/>
                </a:solidFill>
                <a:latin typeface="Arial"/>
                <a:cs typeface="Arial"/>
              </a:rPr>
              <a:t>LinkedIn</a:t>
            </a:r>
            <a:endParaRPr sz="1500" dirty="0">
              <a:latin typeface="Arial"/>
              <a:cs typeface="Arial"/>
            </a:endParaRPr>
          </a:p>
          <a:p>
            <a:r>
              <a:rPr sz="1500" spc="10" dirty="0">
                <a:solidFill>
                  <a:srgbClr val="0070C0"/>
                </a:solidFill>
                <a:latin typeface="Arial"/>
                <a:cs typeface="Arial"/>
              </a:rPr>
              <a:t>  </a:t>
            </a:r>
            <a:r>
              <a:rPr sz="1500" spc="10" dirty="0">
                <a:solidFill>
                  <a:srgbClr val="FF0000"/>
                </a:solidFill>
                <a:latin typeface="Arial"/>
                <a:cs typeface="Arial"/>
              </a:rPr>
              <a:t>Github</a:t>
            </a:r>
            <a:endParaRPr sz="1500" dirty="0">
              <a:latin typeface="Arial"/>
              <a:cs typeface="Arial"/>
            </a:endParaRPr>
          </a:p>
          <a:p>
            <a:r>
              <a:rPr sz="1500" spc="10" dirty="0">
                <a:solidFill>
                  <a:srgbClr val="0070C0"/>
                </a:solidFill>
                <a:latin typeface="Arial"/>
                <a:cs typeface="Arial"/>
              </a:rPr>
              <a:t>  </a:t>
            </a:r>
            <a:r>
              <a:rPr sz="1500" spc="10" dirty="0">
                <a:solidFill>
                  <a:srgbClr val="FF0000"/>
                </a:solidFill>
                <a:latin typeface="Arial"/>
                <a:cs typeface="Arial"/>
              </a:rPr>
              <a:t>Google</a:t>
            </a:r>
            <a:endParaRPr sz="1500" dirty="0">
              <a:latin typeface="Arial"/>
              <a:cs typeface="Arial"/>
            </a:endParaRPr>
          </a:p>
          <a:p>
            <a:r>
              <a:rPr sz="1500" spc="10" dirty="0">
                <a:solidFill>
                  <a:srgbClr val="0070C0"/>
                </a:solidFill>
                <a:latin typeface="Arial"/>
                <a:cs typeface="Arial"/>
              </a:rPr>
              <a:t>  </a:t>
            </a:r>
            <a:r>
              <a:rPr sz="1500" spc="10" dirty="0">
                <a:solidFill>
                  <a:srgbClr val="FF0000"/>
                </a:solidFill>
                <a:latin typeface="Arial"/>
                <a:cs typeface="Arial"/>
              </a:rPr>
              <a:t>Salesforce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26311" y="5225679"/>
            <a:ext cx="145553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spc="10" dirty="0">
                <a:solidFill>
                  <a:srgbClr val="0070C0"/>
                </a:solidFill>
                <a:latin typeface="Arial"/>
                <a:cs typeface="Arial"/>
              </a:rPr>
              <a:t>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66363" y="5244729"/>
            <a:ext cx="12886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500" spc="10" dirty="0">
                <a:solidFill>
                  <a:srgbClr val="FF0000"/>
                </a:solidFill>
                <a:latin typeface="Arial"/>
                <a:cs typeface="Arial"/>
              </a:rPr>
              <a:t>Windows Live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3211860-E265-4D1D-9CF7-DC78413B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58BD-F524-4CA6-8107-6A669D3AD0BA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97686D1-7056-4809-8316-D80A7DF5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25601" y="6657975"/>
            <a:ext cx="1436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0" y="226695"/>
            <a:ext cx="387766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OAuth</a:t>
            </a:r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 – Introduction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929640"/>
            <a:ext cx="8202930" cy="547116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293621" y="974218"/>
            <a:ext cx="17440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0070C0"/>
                </a:solidFill>
                <a:latin typeface="Arial"/>
                <a:cs typeface="Arial"/>
              </a:rPr>
              <a:t></a:t>
            </a:r>
            <a:endParaRPr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617470" y="997076"/>
            <a:ext cx="7399462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984807"/>
                </a:solidFill>
                <a:latin typeface="Arial"/>
                <a:cs typeface="Arial"/>
              </a:rPr>
              <a:t>User accesses consumer application which first gets user authenticated</a:t>
            </a:r>
            <a:endParaRPr>
              <a:latin typeface="Arial"/>
              <a:cs typeface="Arial"/>
            </a:endParaRPr>
          </a:p>
          <a:p>
            <a:r>
              <a:rPr spc="10" dirty="0">
                <a:solidFill>
                  <a:srgbClr val="984807"/>
                </a:solidFill>
                <a:latin typeface="Arial"/>
                <a:cs typeface="Arial"/>
              </a:rPr>
              <a:t>through API Provider application for any exchange of information</a:t>
            </a:r>
            <a:endParaRPr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93621" y="1797177"/>
            <a:ext cx="17440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0070C0"/>
                </a:solidFill>
                <a:latin typeface="Arial"/>
                <a:cs typeface="Arial"/>
              </a:rPr>
              <a:t>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617471" y="1820037"/>
            <a:ext cx="757771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984807"/>
                </a:solidFill>
                <a:latin typeface="Arial"/>
                <a:cs typeface="Arial"/>
              </a:rPr>
              <a:t>Once authenticated, consumer application and Provider exchange tokens</a:t>
            </a:r>
            <a:endParaRPr>
              <a:latin typeface="Arial"/>
              <a:cs typeface="Arial"/>
            </a:endParaRPr>
          </a:p>
          <a:p>
            <a:r>
              <a:rPr spc="10" dirty="0">
                <a:solidFill>
                  <a:srgbClr val="984807"/>
                </a:solidFill>
                <a:latin typeface="Arial"/>
                <a:cs typeface="Arial"/>
              </a:rPr>
              <a:t>for authorization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93621" y="2620138"/>
            <a:ext cx="17440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0070C0"/>
                </a:solidFill>
                <a:latin typeface="Arial"/>
                <a:cs typeface="Arial"/>
              </a:rPr>
              <a:t></a:t>
            </a:r>
            <a:endParaRPr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617470" y="2642997"/>
            <a:ext cx="763548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solidFill>
                  <a:srgbClr val="984807"/>
                </a:solidFill>
                <a:latin typeface="Arial"/>
                <a:cs typeface="Arial"/>
              </a:rPr>
              <a:t> After successful authorization, consumer application gets access to users</a:t>
            </a:r>
            <a:endParaRPr>
              <a:latin typeface="Arial"/>
              <a:cs typeface="Arial"/>
            </a:endParaRPr>
          </a:p>
          <a:p>
            <a:r>
              <a:rPr spc="10" dirty="0">
                <a:solidFill>
                  <a:srgbClr val="984807"/>
                </a:solidFill>
                <a:latin typeface="Arial"/>
                <a:cs typeface="Arial"/>
              </a:rPr>
              <a:t>resources on Provider application</a:t>
            </a:r>
            <a:endParaRPr>
              <a:latin typeface="Arial"/>
              <a:cs typeface="Arial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40" y="4484370"/>
            <a:ext cx="1625600" cy="635000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8" y="4479698"/>
            <a:ext cx="1634944" cy="644344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8" y="4479698"/>
            <a:ext cx="9344" cy="9344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68" y="5114698"/>
            <a:ext cx="9345" cy="9344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8329931" y="4549267"/>
            <a:ext cx="946413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3050"/>
            <a:r>
              <a:rPr b="1" spc="10" dirty="0">
                <a:latin typeface="Arial"/>
                <a:cs typeface="Arial"/>
              </a:rPr>
              <a:t>API</a:t>
            </a:r>
            <a:endParaRPr>
              <a:latin typeface="Arial"/>
              <a:cs typeface="Arial"/>
            </a:endParaRPr>
          </a:p>
          <a:p>
            <a:r>
              <a:rPr b="1" spc="10" dirty="0">
                <a:latin typeface="Arial"/>
                <a:cs typeface="Arial"/>
              </a:rPr>
              <a:t>Provider</a:t>
            </a:r>
            <a:endParaRPr>
              <a:latin typeface="Arial"/>
              <a:cs typeface="Arial"/>
            </a:endParaRPr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80" y="4495800"/>
            <a:ext cx="1790700" cy="635000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07" y="4491128"/>
            <a:ext cx="1800044" cy="644345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07" y="4491128"/>
            <a:ext cx="9344" cy="9345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7" y="5126128"/>
            <a:ext cx="9344" cy="9345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5309871" y="4560697"/>
            <a:ext cx="1270861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4609"/>
            <a:r>
              <a:rPr b="1" spc="10" dirty="0">
                <a:latin typeface="Arial"/>
                <a:cs typeface="Arial"/>
              </a:rPr>
              <a:t>Consumer</a:t>
            </a:r>
            <a:endParaRPr>
              <a:latin typeface="Arial"/>
              <a:cs typeface="Arial"/>
            </a:endParaRPr>
          </a:p>
          <a:p>
            <a:r>
              <a:rPr b="1" spc="10" dirty="0">
                <a:latin typeface="Arial"/>
                <a:cs typeface="Arial"/>
              </a:rPr>
              <a:t>Application</a:t>
            </a:r>
            <a:endParaRPr>
              <a:latin typeface="Arial"/>
              <a:cs typeface="Arial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1" y="3886200"/>
            <a:ext cx="1456749" cy="1916430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2423161" y="5965318"/>
            <a:ext cx="51809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User</a:t>
            </a:r>
            <a:endParaRPr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882390" y="4403218"/>
            <a:ext cx="81560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Access</a:t>
            </a:r>
            <a:endParaRPr>
              <a:latin typeface="Arial"/>
              <a:cs typeface="Arial"/>
            </a:endParaRPr>
          </a:p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4692650"/>
            <a:ext cx="1087120" cy="2540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648200"/>
            <a:ext cx="114300" cy="115570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4965700"/>
            <a:ext cx="1087120" cy="25400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80" y="4921250"/>
            <a:ext cx="114300" cy="114300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6582410" y="4062858"/>
            <a:ext cx="167097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Arial"/>
                <a:cs typeface="Arial"/>
              </a:rPr>
              <a:t>Data Exchange</a:t>
            </a:r>
            <a:endParaRPr>
              <a:latin typeface="Arial"/>
              <a:cs typeface="Arial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71" y="4127441"/>
            <a:ext cx="650358" cy="732908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80" y="4796790"/>
            <a:ext cx="1940560" cy="2921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80" y="4756150"/>
            <a:ext cx="114300" cy="1143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25F1908-A097-420A-B55E-CAEEDA11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FA87-3A38-4B42-BC9C-ECB88D1B9D47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C9A98A-5FB4-497C-B2B1-9A90F5C9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25601" y="6657975"/>
            <a:ext cx="1436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000" spc="10" dirty="0">
                <a:solidFill>
                  <a:srgbClr val="808080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9460"/>
            <a:ext cx="9144000" cy="254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76451" y="226695"/>
            <a:ext cx="47095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OAuth 2.0</a:t>
            </a:r>
            <a:r>
              <a:rPr sz="3000" b="1" spc="10" dirty="0">
                <a:solidFill>
                  <a:srgbClr val="953735"/>
                </a:solidFill>
                <a:latin typeface="Arial"/>
                <a:cs typeface="Arial"/>
              </a:rPr>
              <a:t> – </a:t>
            </a:r>
            <a:r>
              <a:rPr lang="en-US" sz="3000" b="1" spc="10" dirty="0">
                <a:solidFill>
                  <a:srgbClr val="953735"/>
                </a:solidFill>
                <a:latin typeface="Arial"/>
                <a:cs typeface="Arial"/>
              </a:rPr>
              <a:t>Overview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1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549400"/>
            <a:ext cx="1384300" cy="4431030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10" y="2319020"/>
            <a:ext cx="1560830" cy="49530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252980"/>
            <a:ext cx="172720" cy="171450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63140"/>
            <a:ext cx="171450" cy="172720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10" y="3638550"/>
            <a:ext cx="1612900" cy="43180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70" y="3577591"/>
            <a:ext cx="171450" cy="171449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572509"/>
            <a:ext cx="171450" cy="171450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0" y="4963160"/>
            <a:ext cx="1612900" cy="45719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70" y="4895850"/>
            <a:ext cx="171450" cy="171450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4930140"/>
            <a:ext cx="171450" cy="17272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373631" y="6121654"/>
            <a:ext cx="742350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70" b="1" spc="10" dirty="0">
                <a:solidFill>
                  <a:srgbClr val="FF0000"/>
                </a:solidFill>
                <a:latin typeface="Arial"/>
                <a:cs typeface="Arial"/>
              </a:rPr>
              <a:t>The authorization server may be the same server as the resource server or a</a:t>
            </a:r>
            <a:endParaRPr sz="1500">
              <a:latin typeface="Arial"/>
              <a:cs typeface="Arial"/>
            </a:endParaRPr>
          </a:p>
          <a:p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separate entity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0" y="1574800"/>
            <a:ext cx="3699510" cy="1079500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19" y="1570128"/>
            <a:ext cx="3708855" cy="1087574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28" y="1570128"/>
            <a:ext cx="9345" cy="9344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27" y="2649628"/>
            <a:ext cx="9346" cy="934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8484869" y="1683132"/>
            <a:ext cx="1414170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C00000"/>
                </a:solidFill>
                <a:latin typeface="Arial"/>
                <a:cs typeface="Arial"/>
              </a:rPr>
              <a:t>Resource Owner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84870" y="2074482"/>
            <a:ext cx="1923925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00" spc="10" dirty="0">
                <a:latin typeface="Arial"/>
                <a:cs typeface="Arial"/>
              </a:rPr>
              <a:t>An entity referring to a system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or a person (end-user) owning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the resources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0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20" y="2758441"/>
            <a:ext cx="3662680" cy="1623059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49" y="2753768"/>
            <a:ext cx="3672025" cy="1632404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28" y="2840127"/>
            <a:ext cx="9345" cy="9344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27" y="4376828"/>
            <a:ext cx="9346" cy="934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8581391" y="3021712"/>
            <a:ext cx="1752083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C00000"/>
                </a:solidFill>
                <a:latin typeface="Arial"/>
                <a:cs typeface="Arial"/>
              </a:rPr>
              <a:t>Authorization Server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497570" y="3413062"/>
            <a:ext cx="1896353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00" spc="10" dirty="0">
                <a:latin typeface="Arial"/>
                <a:cs typeface="Arial"/>
              </a:rPr>
              <a:t>Server responsible for issuing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access tokens to the client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after successfully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authenticating the resource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owner and obtaining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authorization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4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40" y="4450080"/>
            <a:ext cx="3972560" cy="148082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69" y="4445408"/>
            <a:ext cx="3981905" cy="1490165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28" y="4606698"/>
            <a:ext cx="9345" cy="9344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27" y="5926228"/>
            <a:ext cx="9346" cy="9345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8573770" y="4724782"/>
            <a:ext cx="1417055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70" b="1" spc="10" dirty="0">
                <a:solidFill>
                  <a:srgbClr val="C00000"/>
                </a:solidFill>
                <a:latin typeface="Arial"/>
                <a:cs typeface="Arial"/>
              </a:rPr>
              <a:t>Resource Server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573769" y="5118608"/>
            <a:ext cx="173797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200" spc="10" dirty="0">
                <a:latin typeface="Arial"/>
                <a:cs typeface="Arial"/>
              </a:rPr>
              <a:t>An  entity  referring  to  a</a:t>
            </a:r>
            <a:endParaRPr sz="1200">
              <a:latin typeface="Arial"/>
              <a:cs typeface="Arial"/>
            </a:endParaRPr>
          </a:p>
          <a:p>
            <a:r>
              <a:rPr sz="1200" spc="10" dirty="0">
                <a:latin typeface="Arial"/>
                <a:cs typeface="Arial"/>
              </a:rPr>
              <a:t>system or a person (end-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573770" y="5483098"/>
            <a:ext cx="68480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200" spc="10" dirty="0">
                <a:latin typeface="Arial"/>
                <a:cs typeface="Arial"/>
              </a:rPr>
              <a:t>user)</a:t>
            </a:r>
            <a:endParaRPr sz="1200">
              <a:latin typeface="Arial"/>
              <a:cs typeface="Arial"/>
            </a:endParaRPr>
          </a:p>
          <a:p>
            <a:r>
              <a:rPr sz="1200" spc="10" dirty="0">
                <a:latin typeface="Arial"/>
                <a:cs typeface="Arial"/>
              </a:rPr>
              <a:t>resources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312301" y="5483098"/>
            <a:ext cx="491801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200" spc="10" dirty="0">
                <a:latin typeface="Arial"/>
                <a:cs typeface="Arial"/>
              </a:rPr>
              <a:t>owning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185096" y="5483098"/>
            <a:ext cx="217047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200" spc="10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8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80" y="1849120"/>
            <a:ext cx="833120" cy="301498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07" y="1844448"/>
            <a:ext cx="842464" cy="3024324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07" y="1844448"/>
            <a:ext cx="9344" cy="9344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27" y="4859428"/>
            <a:ext cx="9344" cy="9345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910081" y="1928241"/>
            <a:ext cx="504625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910080" y="2304352"/>
            <a:ext cx="664926" cy="2539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00" spc="10" dirty="0">
                <a:latin typeface="Arial"/>
                <a:cs typeface="Arial"/>
              </a:rPr>
              <a:t>An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applicatio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n that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makes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request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for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protected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resources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on behalf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Resource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Owner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with its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authorizati</a:t>
            </a:r>
            <a:endParaRPr sz="1100">
              <a:latin typeface="Arial"/>
              <a:cs typeface="Arial"/>
            </a:endParaRPr>
          </a:p>
          <a:p>
            <a:r>
              <a:rPr sz="1100" spc="10" dirty="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2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558290"/>
            <a:ext cx="1456690" cy="1146810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3037841"/>
            <a:ext cx="1595120" cy="1177289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0" y="4432300"/>
            <a:ext cx="1926590" cy="1270000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0" y="1755140"/>
            <a:ext cx="361950" cy="857250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10" y="2815591"/>
            <a:ext cx="857250" cy="819149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79" y="3799840"/>
            <a:ext cx="447040" cy="857250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10" y="4973320"/>
            <a:ext cx="857250" cy="618490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4699000" y="1816355"/>
            <a:ext cx="143052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b="1" spc="10" dirty="0">
                <a:solidFill>
                  <a:srgbClr val="808080"/>
                </a:solidFill>
                <a:latin typeface="Arial"/>
                <a:cs typeface="Arial"/>
              </a:rPr>
              <a:t>Authorization</a:t>
            </a:r>
            <a:endParaRPr sz="1600">
              <a:latin typeface="Arial"/>
              <a:cs typeface="Arial"/>
            </a:endParaRPr>
          </a:p>
          <a:p>
            <a:r>
              <a:rPr sz="1600" b="1" spc="10" dirty="0">
                <a:solidFill>
                  <a:srgbClr val="808080"/>
                </a:solidFill>
                <a:latin typeface="Arial"/>
                <a:cs typeface="Arial"/>
              </a:rPr>
              <a:t>Grant 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674870" y="3124454"/>
            <a:ext cx="137710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b="1" spc="10" dirty="0">
                <a:solidFill>
                  <a:srgbClr val="808080"/>
                </a:solidFill>
                <a:latin typeface="Arial"/>
                <a:cs typeface="Arial"/>
              </a:rPr>
              <a:t>Access Token</a:t>
            </a:r>
            <a:endParaRPr sz="1600">
              <a:latin typeface="Arial"/>
              <a:cs typeface="Arial"/>
            </a:endParaRPr>
          </a:p>
          <a:p>
            <a:r>
              <a:rPr sz="1600" b="1" spc="10" dirty="0">
                <a:solidFill>
                  <a:srgbClr val="808080"/>
                </a:solidFill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687571" y="4381755"/>
            <a:ext cx="195951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b="1" spc="10" dirty="0">
                <a:solidFill>
                  <a:srgbClr val="808080"/>
                </a:solidFill>
                <a:latin typeface="Arial"/>
                <a:cs typeface="Arial"/>
              </a:rPr>
              <a:t>Protected Resource</a:t>
            </a:r>
            <a:endParaRPr sz="1600">
              <a:latin typeface="Arial"/>
              <a:cs typeface="Arial"/>
            </a:endParaRPr>
          </a:p>
          <a:p>
            <a:r>
              <a:rPr sz="1600" b="1" spc="10" dirty="0">
                <a:solidFill>
                  <a:srgbClr val="808080"/>
                </a:solidFill>
                <a:latin typeface="Arial"/>
                <a:cs typeface="Arial"/>
              </a:rPr>
              <a:t>Access 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666B4D9-1283-4614-A0DD-FDF1340D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8611-E441-4C9B-87BE-3DBE0DD3E365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045E20C-526A-4B33-8552-907E73E4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506</TotalTime>
  <Words>857</Words>
  <Application>Microsoft Office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Century Gothic</vt:lpstr>
      <vt:lpstr>Wingdings</vt:lpstr>
      <vt:lpstr>Wood Type</vt:lpstr>
      <vt:lpstr>Introduction to OAuth2.0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ReactJS</dc:title>
  <dc:creator>Pravin Pawar</dc:creator>
  <cp:lastModifiedBy>Pravin Pawar</cp:lastModifiedBy>
  <cp:revision>63</cp:revision>
  <dcterms:created xsi:type="dcterms:W3CDTF">2019-03-02T03:32:53Z</dcterms:created>
  <dcterms:modified xsi:type="dcterms:W3CDTF">2019-03-20T04:47:50Z</dcterms:modified>
</cp:coreProperties>
</file>