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7"/>
  </p:notesMasterIdLst>
  <p:handoutMasterIdLst>
    <p:handoutMasterId r:id="rId48"/>
  </p:handoutMasterIdLst>
  <p:sldIdLst>
    <p:sldId id="256" r:id="rId2"/>
    <p:sldId id="313" r:id="rId3"/>
    <p:sldId id="287" r:id="rId4"/>
    <p:sldId id="314" r:id="rId5"/>
    <p:sldId id="288" r:id="rId6"/>
    <p:sldId id="331" r:id="rId7"/>
    <p:sldId id="289" r:id="rId8"/>
    <p:sldId id="315" r:id="rId9"/>
    <p:sldId id="327" r:id="rId10"/>
    <p:sldId id="267" r:id="rId11"/>
    <p:sldId id="332" r:id="rId12"/>
    <p:sldId id="257" r:id="rId13"/>
    <p:sldId id="269" r:id="rId14"/>
    <p:sldId id="281" r:id="rId15"/>
    <p:sldId id="271" r:id="rId16"/>
    <p:sldId id="282" r:id="rId17"/>
    <p:sldId id="273" r:id="rId18"/>
    <p:sldId id="283" r:id="rId19"/>
    <p:sldId id="284" r:id="rId20"/>
    <p:sldId id="276" r:id="rId21"/>
    <p:sldId id="333" r:id="rId22"/>
    <p:sldId id="285" r:id="rId23"/>
    <p:sldId id="286" r:id="rId24"/>
    <p:sldId id="279" r:id="rId25"/>
    <p:sldId id="262" r:id="rId26"/>
    <p:sldId id="328" r:id="rId27"/>
    <p:sldId id="318" r:id="rId28"/>
    <p:sldId id="319" r:id="rId29"/>
    <p:sldId id="292" r:id="rId30"/>
    <p:sldId id="263" r:id="rId31"/>
    <p:sldId id="299" r:id="rId32"/>
    <p:sldId id="264" r:id="rId33"/>
    <p:sldId id="334" r:id="rId34"/>
    <p:sldId id="330" r:id="rId35"/>
    <p:sldId id="300" r:id="rId36"/>
    <p:sldId id="265" r:id="rId37"/>
    <p:sldId id="291" r:id="rId38"/>
    <p:sldId id="302" r:id="rId39"/>
    <p:sldId id="266" r:id="rId40"/>
    <p:sldId id="311" r:id="rId41"/>
    <p:sldId id="312" r:id="rId42"/>
    <p:sldId id="309" r:id="rId43"/>
    <p:sldId id="310" r:id="rId44"/>
    <p:sldId id="329" r:id="rId45"/>
    <p:sldId id="325" r:id="rId4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9" autoAdjust="0"/>
  </p:normalViewPr>
  <p:slideViewPr>
    <p:cSldViewPr snapToGrid="0" snapToObjects="1">
      <p:cViewPr varScale="1">
        <p:scale>
          <a:sx n="74" d="100"/>
          <a:sy n="74" d="100"/>
        </p:scale>
        <p:origin x="66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0949946-30E8-EF45-816C-54A0CC5828B3}" type="datetimeFigureOut">
              <a:rPr lang="en-US" smtClean="0"/>
              <a:pPr/>
              <a:t>5/22/2019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D08708B-7B32-BE4F-B0DB-B439E38FBDCE}" type="datetimeFigureOut">
              <a:rPr lang="en-US" smtClean="0"/>
              <a:pPr/>
              <a:t>5/22/2019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let student’s read this. Don’t try to read it out in class.  Talk around the issues discussed in the book.</a:t>
            </a:r>
          </a:p>
        </p:txBody>
      </p:sp>
      <p:sp>
        <p:nvSpPr>
          <p:cNvPr id="4" name="Slide Number Placeholder 3"/>
          <p:cNvSpPr>
            <a:spLocks noGrp="1"/>
          </p:cNvSpPr>
          <p:nvPr>
            <p:ph type="sldNum" sz="quarter" idx="10"/>
          </p:nvPr>
        </p:nvSpPr>
        <p:spPr/>
        <p:txBody>
          <a:bodyPr/>
          <a:lstStyle/>
          <a:p>
            <a:fld id="{ABFC5C8D-D3DB-A946-B900-2FF2453738A5}" type="slidenum">
              <a:rPr lang="en-US" smtClean="0"/>
              <a:pPr/>
              <a:t>31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best not to read this out. Talk around the issues after</a:t>
            </a:r>
            <a:r>
              <a:rPr lang="en-US" baseline="0" dirty="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discuss</a:t>
            </a:r>
            <a:r>
              <a:rPr lang="en-US" baseline="0" dirty="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B687C64-438B-4FF4-B3DC-963172AFD971}" type="datetime1">
              <a:rPr lang="en-US" smtClean="0"/>
              <a:t>5/22/2019</a:t>
            </a:fld>
            <a:endParaRPr lang="en-US"/>
          </a:p>
        </p:txBody>
      </p:sp>
      <p:sp>
        <p:nvSpPr>
          <p:cNvPr id="5" name="Footer Placeholder 4"/>
          <p:cNvSpPr>
            <a:spLocks noGrp="1"/>
          </p:cNvSpPr>
          <p:nvPr>
            <p:ph type="ftr" sz="quarter" idx="11"/>
          </p:nvPr>
        </p:nvSpPr>
        <p:spPr/>
        <p:txBody>
          <a:bodyPr/>
          <a:lstStyle>
            <a:lvl1pPr>
              <a:defRPr/>
            </a:lvl1pPr>
          </a:lstStyle>
          <a:p>
            <a:r>
              <a:rPr lang="en-US"/>
              <a:t>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B3FE3A9-00FF-4ACF-A688-42A58EE77F69}" type="datetime1">
              <a:rPr lang="en-US" smtClean="0"/>
              <a:t>5/22/2019</a:t>
            </a:fld>
            <a:endParaRPr lang="en-US"/>
          </a:p>
        </p:txBody>
      </p:sp>
      <p:sp>
        <p:nvSpPr>
          <p:cNvPr id="5" name="Footer Placeholder 4"/>
          <p:cNvSpPr>
            <a:spLocks noGrp="1"/>
          </p:cNvSpPr>
          <p:nvPr>
            <p:ph type="ftr" sz="quarter" idx="11"/>
          </p:nvPr>
        </p:nvSpPr>
        <p:spPr/>
        <p:txBody>
          <a:bodyPr/>
          <a:lstStyle>
            <a:lvl1pPr>
              <a:defRPr/>
            </a:lvl1pPr>
          </a:lstStyle>
          <a:p>
            <a:r>
              <a:rPr lang="en-US"/>
              <a:t>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9CACABF4-C08B-40C1-B670-5C07DAB8A83B}" type="datetime1">
              <a:rPr lang="en-US" smtClean="0"/>
              <a:t>5/22/2019</a:t>
            </a:fld>
            <a:endParaRPr lang="en-US"/>
          </a:p>
        </p:txBody>
      </p:sp>
      <p:sp>
        <p:nvSpPr>
          <p:cNvPr id="5" name="Footer Placeholder 4"/>
          <p:cNvSpPr>
            <a:spLocks noGrp="1"/>
          </p:cNvSpPr>
          <p:nvPr>
            <p:ph type="ftr" sz="quarter" idx="11"/>
          </p:nvPr>
        </p:nvSpPr>
        <p:spPr/>
        <p:txBody>
          <a:bodyPr/>
          <a:lstStyle>
            <a:lvl1pPr>
              <a:defRPr/>
            </a:lvl1pPr>
          </a:lstStyle>
          <a:p>
            <a:r>
              <a:rPr lang="en-US"/>
              <a:t>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BA9670B2-E3F6-4F36-B66F-31202B11E824}" type="datetime1">
              <a:rPr lang="en-US" smtClean="0"/>
              <a:t>5/22/2019</a:t>
            </a:fld>
            <a:endParaRPr lang="en-US"/>
          </a:p>
        </p:txBody>
      </p:sp>
      <p:sp>
        <p:nvSpPr>
          <p:cNvPr id="5" name="Footer Placeholder 4"/>
          <p:cNvSpPr>
            <a:spLocks noGrp="1"/>
          </p:cNvSpPr>
          <p:nvPr>
            <p:ph type="ftr" sz="quarter" idx="11"/>
          </p:nvPr>
        </p:nvSpPr>
        <p:spPr/>
        <p:txBody>
          <a:bodyPr/>
          <a:lstStyle>
            <a:lvl1pPr>
              <a:defRPr/>
            </a:lvl1pPr>
          </a:lstStyle>
          <a:p>
            <a:r>
              <a:rPr lang="en-US"/>
              <a:t>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9DD8F7CB-CECD-48CE-AD56-CC13A2B9C539}" type="datetime1">
              <a:rPr lang="en-US" smtClean="0"/>
              <a:t>5/22/2019</a:t>
            </a:fld>
            <a:endParaRPr lang="en-US"/>
          </a:p>
        </p:txBody>
      </p:sp>
      <p:sp>
        <p:nvSpPr>
          <p:cNvPr id="5" name="Footer Placeholder 4"/>
          <p:cNvSpPr>
            <a:spLocks noGrp="1"/>
          </p:cNvSpPr>
          <p:nvPr>
            <p:ph type="ftr" sz="quarter" idx="11"/>
          </p:nvPr>
        </p:nvSpPr>
        <p:spPr/>
        <p:txBody>
          <a:bodyPr/>
          <a:lstStyle>
            <a:lvl1pPr>
              <a:defRPr/>
            </a:lvl1pPr>
          </a:lstStyle>
          <a:p>
            <a:r>
              <a:rPr lang="en-US"/>
              <a:t>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091311E-3B8E-498A-B163-48EC3F186244}" type="datetime1">
              <a:rPr lang="en-US" smtClean="0"/>
              <a:t>5/22/2019</a:t>
            </a:fld>
            <a:endParaRPr lang="en-US"/>
          </a:p>
        </p:txBody>
      </p:sp>
      <p:sp>
        <p:nvSpPr>
          <p:cNvPr id="6" name="Footer Placeholder 4"/>
          <p:cNvSpPr>
            <a:spLocks noGrp="1"/>
          </p:cNvSpPr>
          <p:nvPr>
            <p:ph type="ftr" sz="quarter" idx="11"/>
          </p:nvPr>
        </p:nvSpPr>
        <p:spPr/>
        <p:txBody>
          <a:bodyPr/>
          <a:lstStyle>
            <a:lvl1pPr>
              <a:defRPr/>
            </a:lvl1pPr>
          </a:lstStyle>
          <a:p>
            <a:r>
              <a:rPr lang="en-US"/>
              <a:t>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B22BA33C-FD35-4A9E-A5AA-07BD2E83B2C5}" type="datetime1">
              <a:rPr lang="en-US" smtClean="0"/>
              <a:t>5/22/2019</a:t>
            </a:fld>
            <a:endParaRPr lang="en-US"/>
          </a:p>
        </p:txBody>
      </p:sp>
      <p:sp>
        <p:nvSpPr>
          <p:cNvPr id="8" name="Footer Placeholder 4"/>
          <p:cNvSpPr>
            <a:spLocks noGrp="1"/>
          </p:cNvSpPr>
          <p:nvPr>
            <p:ph type="ftr" sz="quarter" idx="11"/>
          </p:nvPr>
        </p:nvSpPr>
        <p:spPr/>
        <p:txBody>
          <a:bodyPr/>
          <a:lstStyle>
            <a:lvl1pPr>
              <a:defRPr/>
            </a:lvl1pPr>
          </a:lstStyle>
          <a:p>
            <a:r>
              <a:rPr lang="en-US"/>
              <a:t>Project management</a:t>
            </a:r>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79D6262-0AB4-4094-8715-854E35909688}" type="datetime1">
              <a:rPr lang="en-US" smtClean="0"/>
              <a:t>5/22/2019</a:t>
            </a:fld>
            <a:endParaRPr lang="en-US"/>
          </a:p>
        </p:txBody>
      </p:sp>
      <p:sp>
        <p:nvSpPr>
          <p:cNvPr id="4" name="Footer Placeholder 4"/>
          <p:cNvSpPr>
            <a:spLocks noGrp="1"/>
          </p:cNvSpPr>
          <p:nvPr>
            <p:ph type="ftr" sz="quarter" idx="11"/>
          </p:nvPr>
        </p:nvSpPr>
        <p:spPr/>
        <p:txBody>
          <a:bodyPr/>
          <a:lstStyle>
            <a:lvl1pPr>
              <a:defRPr/>
            </a:lvl1pPr>
          </a:lstStyle>
          <a:p>
            <a:r>
              <a:rPr lang="en-US"/>
              <a:t>Project management</a:t>
            </a:r>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69CA64B4-9B63-4B8A-9974-40BD1E38907F}" type="datetime1">
              <a:rPr lang="en-US" smtClean="0"/>
              <a:t>5/22/2019</a:t>
            </a:fld>
            <a:endParaRPr lang="en-US"/>
          </a:p>
        </p:txBody>
      </p:sp>
      <p:sp>
        <p:nvSpPr>
          <p:cNvPr id="3" name="Footer Placeholder 4"/>
          <p:cNvSpPr>
            <a:spLocks noGrp="1"/>
          </p:cNvSpPr>
          <p:nvPr>
            <p:ph type="ftr" sz="quarter" idx="11"/>
          </p:nvPr>
        </p:nvSpPr>
        <p:spPr/>
        <p:txBody>
          <a:bodyPr/>
          <a:lstStyle>
            <a:lvl1pPr>
              <a:defRPr/>
            </a:lvl1pPr>
          </a:lstStyle>
          <a:p>
            <a:r>
              <a:rPr lang="en-US"/>
              <a:t>Project management</a:t>
            </a:r>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479BBA-F2D1-40D2-B095-0A095BE0F5BC}" type="datetime1">
              <a:rPr lang="en-US" smtClean="0"/>
              <a:t>5/22/2019</a:t>
            </a:fld>
            <a:endParaRPr lang="en-US"/>
          </a:p>
        </p:txBody>
      </p:sp>
      <p:sp>
        <p:nvSpPr>
          <p:cNvPr id="6" name="Footer Placeholder 4"/>
          <p:cNvSpPr>
            <a:spLocks noGrp="1"/>
          </p:cNvSpPr>
          <p:nvPr>
            <p:ph type="ftr" sz="quarter" idx="11"/>
          </p:nvPr>
        </p:nvSpPr>
        <p:spPr/>
        <p:txBody>
          <a:bodyPr/>
          <a:lstStyle>
            <a:lvl1pPr>
              <a:defRPr/>
            </a:lvl1pPr>
          </a:lstStyle>
          <a:p>
            <a:r>
              <a:rPr lang="en-US"/>
              <a:t>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E930E423-0F22-4292-97D4-85A053FEBEE6}" type="datetime1">
              <a:rPr lang="en-US" smtClean="0"/>
              <a:t>5/22/2019</a:t>
            </a:fld>
            <a:endParaRPr lang="en-US"/>
          </a:p>
        </p:txBody>
      </p:sp>
      <p:sp>
        <p:nvSpPr>
          <p:cNvPr id="6" name="Footer Placeholder 4"/>
          <p:cNvSpPr>
            <a:spLocks noGrp="1"/>
          </p:cNvSpPr>
          <p:nvPr>
            <p:ph type="ftr" sz="quarter" idx="11"/>
          </p:nvPr>
        </p:nvSpPr>
        <p:spPr/>
        <p:txBody>
          <a:bodyPr/>
          <a:lstStyle>
            <a:lvl1pPr>
              <a:defRPr/>
            </a:lvl1pPr>
          </a:lstStyle>
          <a:p>
            <a:r>
              <a:rPr lang="en-US"/>
              <a:t>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221B1FB-05F9-4F7F-824D-29812B7F287F}" type="datetime1">
              <a:rPr lang="en-US" smtClean="0"/>
              <a:t>5/22/2019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Project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a:t>Project </a:t>
            </a:r>
            <a:r>
              <a:rPr lang="en-US" sz="2400" dirty="0"/>
              <a:t>Management</a:t>
            </a:r>
          </a:p>
        </p:txBody>
      </p:sp>
      <p:sp>
        <p:nvSpPr>
          <p:cNvPr id="6" name="Subtitle 5"/>
          <p:cNvSpPr>
            <a:spLocks noGrp="1"/>
          </p:cNvSpPr>
          <p:nvPr>
            <p:ph type="subTitle" idx="1"/>
          </p:nvPr>
        </p:nvSpPr>
        <p:spPr/>
        <p:txBody>
          <a:bodyPr/>
          <a:lstStyle/>
          <a:p>
            <a:endParaRPr lang="en-US"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p>
          <a:p>
            <a:pPr>
              <a:lnSpc>
                <a:spcPct val="90000"/>
              </a:lnSpc>
            </a:pPr>
            <a:r>
              <a:rPr lang="en-GB" dirty="0"/>
              <a:t>Software risk management is important because of the inherent uncertainties in software development. </a:t>
            </a:r>
          </a:p>
          <a:p>
            <a:pPr lvl="1">
              <a:lnSpc>
                <a:spcPct val="90000"/>
              </a:lnSpc>
            </a:pPr>
            <a:r>
              <a:rPr lang="en-GB" dirty="0"/>
              <a:t>These uncertainties stem from loosely defined requirements, requirements changes due to changes in customer needs, difficulties in estimating the time and resources required for software development, and differences in individual skills. </a:t>
            </a:r>
          </a:p>
          <a:p>
            <a:pPr>
              <a:lnSpc>
                <a:spcPct val="90000"/>
              </a:lnSpc>
            </a:pPr>
            <a:r>
              <a:rPr lang="en-GB" dirty="0"/>
              <a:t>You have to anticipate risks, understand the impact of these risks on the project, the product and the business, and take steps to avoid these risks. </a:t>
            </a:r>
          </a:p>
        </p:txBody>
      </p:sp>
      <p:sp>
        <p:nvSpPr>
          <p:cNvPr id="2" name="Date Placeholder 1"/>
          <p:cNvSpPr>
            <a:spLocks noGrp="1"/>
          </p:cNvSpPr>
          <p:nvPr>
            <p:ph type="dt" sz="half" idx="10"/>
          </p:nvPr>
        </p:nvSpPr>
        <p:spPr/>
        <p:txBody>
          <a:bodyPr/>
          <a:lstStyle/>
          <a:p>
            <a:fld id="{FA34B854-4B6C-4BCC-B87A-2CD1B61DE67C}"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classification</a:t>
            </a:r>
          </a:p>
        </p:txBody>
      </p:sp>
      <p:sp>
        <p:nvSpPr>
          <p:cNvPr id="3" name="Content Placeholder 2"/>
          <p:cNvSpPr>
            <a:spLocks noGrp="1"/>
          </p:cNvSpPr>
          <p:nvPr>
            <p:ph idx="1"/>
          </p:nvPr>
        </p:nvSpPr>
        <p:spPr/>
        <p:txBody>
          <a:bodyPr/>
          <a:lstStyle/>
          <a:p>
            <a:pPr>
              <a:lnSpc>
                <a:spcPct val="90000"/>
              </a:lnSpc>
            </a:pPr>
            <a:r>
              <a:rPr lang="en-GB" dirty="0"/>
              <a:t>There are two dimensions of risk classification</a:t>
            </a:r>
          </a:p>
          <a:p>
            <a:pPr lvl="1">
              <a:lnSpc>
                <a:spcPct val="90000"/>
              </a:lnSpc>
            </a:pPr>
            <a:r>
              <a:rPr lang="en-GB" dirty="0"/>
              <a:t>The type of risk (technical, organizational, ..) </a:t>
            </a:r>
          </a:p>
          <a:p>
            <a:pPr lvl="1">
              <a:lnSpc>
                <a:spcPct val="90000"/>
              </a:lnSpc>
            </a:pPr>
            <a:r>
              <a:rPr lang="en-GB" dirty="0"/>
              <a:t>what is affected by the risk:</a:t>
            </a:r>
          </a:p>
          <a:p>
            <a:pPr>
              <a:lnSpc>
                <a:spcPct val="90000"/>
              </a:lnSpc>
            </a:pPr>
            <a:r>
              <a:rPr lang="en-GB" i="1" dirty="0"/>
              <a:t>Project risks </a:t>
            </a:r>
            <a:r>
              <a:rPr lang="en-GB" dirty="0"/>
              <a:t>affect schedule or resources (e.g. experienced designer resigns);</a:t>
            </a:r>
          </a:p>
          <a:p>
            <a:pPr>
              <a:lnSpc>
                <a:spcPct val="90000"/>
              </a:lnSpc>
            </a:pPr>
            <a:r>
              <a:rPr lang="en-GB" i="1" dirty="0"/>
              <a:t>Product risks </a:t>
            </a:r>
            <a:r>
              <a:rPr lang="en-GB" dirty="0"/>
              <a:t>affect the quality or performance of the software being developed (e.g. purchased component fails);</a:t>
            </a:r>
          </a:p>
          <a:p>
            <a:pPr>
              <a:lnSpc>
                <a:spcPct val="90000"/>
              </a:lnSpc>
            </a:pPr>
            <a:r>
              <a:rPr lang="en-GB" i="1" dirty="0"/>
              <a:t>Business risks </a:t>
            </a:r>
            <a:r>
              <a:rPr lang="en-GB" dirty="0"/>
              <a:t>affect the organisation developing or procuring the software (e.g. competitor introducing a new product).</a:t>
            </a:r>
          </a:p>
          <a:p>
            <a:endParaRPr lang="en-US" dirty="0"/>
          </a:p>
        </p:txBody>
      </p:sp>
      <p:sp>
        <p:nvSpPr>
          <p:cNvPr id="4" name="Date Placeholder 3"/>
          <p:cNvSpPr>
            <a:spLocks noGrp="1"/>
          </p:cNvSpPr>
          <p:nvPr>
            <p:ph type="dt" sz="half" idx="10"/>
          </p:nvPr>
        </p:nvSpPr>
        <p:spPr/>
        <p:txBody>
          <a:bodyPr/>
          <a:lstStyle/>
          <a:p>
            <a:fld id="{5EB64CC0-FBA2-4641-9CA4-C16A725316FA}"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11</a:t>
            </a:fld>
            <a:endParaRPr lang="en-US"/>
          </a:p>
        </p:txBody>
      </p:sp>
    </p:spTree>
    <p:extLst>
      <p:ext uri="{BB962C8B-B14F-4D97-AF65-F5344CB8AC3E}">
        <p14:creationId xmlns:p14="http://schemas.microsoft.com/office/powerpoint/2010/main" val="304494855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product, and business risks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0268432"/>
              </p:ext>
            </p:extLst>
          </p:nvPr>
        </p:nvGraphicFramePr>
        <p:xfrm>
          <a:off x="457200" y="1535805"/>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dirty="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dirty="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dirty="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dirty="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3" name="Date Placeholder 2"/>
          <p:cNvSpPr>
            <a:spLocks noGrp="1"/>
          </p:cNvSpPr>
          <p:nvPr>
            <p:ph type="dt" sz="half" idx="10"/>
          </p:nvPr>
        </p:nvSpPr>
        <p:spPr/>
        <p:txBody>
          <a:bodyPr/>
          <a:lstStyle/>
          <a:p>
            <a:fld id="{6A4156A6-8618-465A-81DC-5A3B5D96E44D}" type="datetime1">
              <a:rPr lang="en-US" smtClean="0"/>
              <a:t>5/22/2019</a:t>
            </a:fld>
            <a:endParaRPr lang="en-US"/>
          </a:p>
        </p:txBody>
      </p:sp>
      <p:sp>
        <p:nvSpPr>
          <p:cNvPr id="6" name="Footer Placeholder 5"/>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2" name="Date Placeholder 1"/>
          <p:cNvSpPr>
            <a:spLocks noGrp="1"/>
          </p:cNvSpPr>
          <p:nvPr>
            <p:ph type="dt" sz="half" idx="10"/>
          </p:nvPr>
        </p:nvSpPr>
        <p:spPr/>
        <p:txBody>
          <a:bodyPr/>
          <a:lstStyle/>
          <a:p>
            <a:fld id="{548D4DD0-4C43-4B9F-9D49-2C3B841EE69B}"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management process</a:t>
            </a:r>
            <a:r>
              <a:rPr lang="en-GB" dirty="0"/>
              <a:t> </a:t>
            </a:r>
            <a:endParaRPr lang="en-US" dirty="0"/>
          </a:p>
        </p:txBody>
      </p:sp>
      <p:sp>
        <p:nvSpPr>
          <p:cNvPr id="3" name="Date Placeholder 2"/>
          <p:cNvSpPr>
            <a:spLocks noGrp="1"/>
          </p:cNvSpPr>
          <p:nvPr>
            <p:ph type="dt" sz="half" idx="10"/>
          </p:nvPr>
        </p:nvSpPr>
        <p:spPr/>
        <p:txBody>
          <a:bodyPr/>
          <a:lstStyle/>
          <a:p>
            <a:fld id="{9B496844-BF0D-4FD7-A0BE-5E4F3D65ACCC}" type="datetime1">
              <a:rPr lang="en-US" smtClean="0"/>
              <a:t>5/22/2019</a:t>
            </a:fld>
            <a:endParaRPr lang="en-US"/>
          </a:p>
        </p:txBody>
      </p:sp>
      <p:sp>
        <p:nvSpPr>
          <p:cNvPr id="6" name="Footer Placeholder 5"/>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a:t>May be a team activities or based on the individual project manager’s experience.</a:t>
            </a:r>
          </a:p>
          <a:p>
            <a:r>
              <a:rPr lang="en-GB" dirty="0"/>
              <a:t>A checklist of common risks may be used to identify risks in a project</a:t>
            </a:r>
          </a:p>
          <a:p>
            <a:pPr lvl="1"/>
            <a:r>
              <a:rPr lang="en-GB" dirty="0"/>
              <a:t>Technology risks.</a:t>
            </a:r>
          </a:p>
          <a:p>
            <a:pPr lvl="1"/>
            <a:r>
              <a:rPr lang="en-GB" dirty="0"/>
              <a:t>Organizational risks.</a:t>
            </a:r>
          </a:p>
          <a:p>
            <a:pPr lvl="1"/>
            <a:r>
              <a:rPr lang="en-GB" dirty="0"/>
              <a:t>People risks.</a:t>
            </a:r>
          </a:p>
          <a:p>
            <a:pPr lvl="1"/>
            <a:r>
              <a:rPr lang="en-GB" dirty="0"/>
              <a:t>Requirements risks.</a:t>
            </a:r>
          </a:p>
          <a:p>
            <a:pPr lvl="1"/>
            <a:r>
              <a:rPr lang="en-GB" dirty="0"/>
              <a:t>Estimation risks.</a:t>
            </a:r>
          </a:p>
        </p:txBody>
      </p:sp>
      <p:sp>
        <p:nvSpPr>
          <p:cNvPr id="2" name="Date Placeholder 1"/>
          <p:cNvSpPr>
            <a:spLocks noGrp="1"/>
          </p:cNvSpPr>
          <p:nvPr>
            <p:ph type="dt" sz="half" idx="10"/>
          </p:nvPr>
        </p:nvSpPr>
        <p:spPr/>
        <p:txBody>
          <a:bodyPr/>
          <a:lstStyle/>
          <a:p>
            <a:fld id="{6AF4D327-5B59-494E-B5C2-782E21409195}"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021504"/>
              </p:ext>
            </p:extLst>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(3)</a:t>
                      </a:r>
                    </a:p>
                    <a:p>
                      <a:pPr algn="just">
                        <a:spcAft>
                          <a:spcPts val="0"/>
                        </a:spcAft>
                      </a:pPr>
                      <a:r>
                        <a:rPr lang="en-GB" sz="1400" dirty="0">
                          <a:solidFill>
                            <a:srgbClr val="000000"/>
                          </a:solidFill>
                          <a:latin typeface="Arial"/>
                          <a:ea typeface="Times New Roman"/>
                          <a:cs typeface="Arial"/>
                        </a:rPr>
                        <a:t>Key staff are ill and unavailable at critical times. (4)</a:t>
                      </a:r>
                    </a:p>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(10)</a:t>
                      </a:r>
                    </a:p>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(8)</a:t>
                      </a:r>
                    </a:p>
                    <a:p>
                      <a:pPr algn="just">
                        <a:spcAft>
                          <a:spcPts val="0"/>
                        </a:spcAft>
                      </a:pPr>
                      <a:r>
                        <a:rPr lang="en-GB" sz="1400" dirty="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fld id="{1565BEA3-0F13-47E5-A6A6-B5C4095EE136}" type="datetime1">
              <a:rPr lang="en-US" smtClean="0"/>
              <a:t>5/22/2019</a:t>
            </a:fld>
            <a:endParaRPr lang="en-US" dirty="0"/>
          </a:p>
        </p:txBody>
      </p:sp>
      <p:sp>
        <p:nvSpPr>
          <p:cNvPr id="6" name="Footer Placeholder 5"/>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 consequences might be catastrophic, serious, tolerable or insignificant.</a:t>
            </a:r>
          </a:p>
        </p:txBody>
      </p:sp>
      <p:sp>
        <p:nvSpPr>
          <p:cNvPr id="2" name="Date Placeholder 1"/>
          <p:cNvSpPr>
            <a:spLocks noGrp="1"/>
          </p:cNvSpPr>
          <p:nvPr>
            <p:ph type="dt" sz="half" idx="10"/>
          </p:nvPr>
        </p:nvSpPr>
        <p:spPr/>
        <p:txBody>
          <a:bodyPr/>
          <a:lstStyle/>
          <a:p>
            <a:fld id="{F8148706-C646-457F-AC4B-6A1F90F868CA}"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3" name="Date Placeholder 2"/>
          <p:cNvSpPr>
            <a:spLocks noGrp="1"/>
          </p:cNvSpPr>
          <p:nvPr>
            <p:ph type="dt" sz="half" idx="10"/>
          </p:nvPr>
        </p:nvSpPr>
        <p:spPr/>
        <p:txBody>
          <a:bodyPr/>
          <a:lstStyle/>
          <a:p>
            <a:fld id="{89377197-CD36-401F-B011-EA1BF84F7B21}" type="datetime1">
              <a:rPr lang="en-US" smtClean="0"/>
              <a:t>5/22/2019</a:t>
            </a:fld>
            <a:endParaRPr lang="en-US"/>
          </a:p>
        </p:txBody>
      </p:sp>
      <p:sp>
        <p:nvSpPr>
          <p:cNvPr id="6" name="Footer Placeholder 5"/>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fld id="{45D4C81E-C151-43EC-9C7C-3728A1C4CDF0}" type="datetime1">
              <a:rPr lang="en-US" smtClean="0"/>
              <a:t>5/22/2019</a:t>
            </a:fld>
            <a:endParaRPr lang="en-US"/>
          </a:p>
        </p:txBody>
      </p:sp>
      <p:sp>
        <p:nvSpPr>
          <p:cNvPr id="7" name="Footer Placeholder 6"/>
          <p:cNvSpPr>
            <a:spLocks noGrp="1"/>
          </p:cNvSpPr>
          <p:nvPr>
            <p:ph type="ftr" sz="quarter" idx="11"/>
          </p:nvPr>
        </p:nvSpPr>
        <p:spPr/>
        <p:txBody>
          <a:bodyPr/>
          <a:lstStyle/>
          <a:p>
            <a:r>
              <a:rPr lang="en-US"/>
              <a:t>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Risk management</a:t>
            </a:r>
          </a:p>
          <a:p>
            <a:r>
              <a:rPr lang="en-GB" dirty="0"/>
              <a:t>Managing people</a:t>
            </a:r>
          </a:p>
          <a:p>
            <a:r>
              <a:rPr lang="en-GB" dirty="0"/>
              <a:t>Teamwork </a:t>
            </a:r>
            <a:endParaRPr lang="en-US" dirty="0"/>
          </a:p>
        </p:txBody>
      </p:sp>
      <p:sp>
        <p:nvSpPr>
          <p:cNvPr id="6" name="Date Placeholder 5"/>
          <p:cNvSpPr>
            <a:spLocks noGrp="1"/>
          </p:cNvSpPr>
          <p:nvPr>
            <p:ph type="dt" sz="half" idx="10"/>
          </p:nvPr>
        </p:nvSpPr>
        <p:spPr/>
        <p:txBody>
          <a:bodyPr/>
          <a:lstStyle/>
          <a:p>
            <a:fld id="{058EABB7-52F4-4BA7-B995-2015658B26CD}"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a:t>Minimization 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2" name="Date Placeholder 1"/>
          <p:cNvSpPr>
            <a:spLocks noGrp="1"/>
          </p:cNvSpPr>
          <p:nvPr>
            <p:ph type="dt" sz="half" idx="10"/>
          </p:nvPr>
        </p:nvSpPr>
        <p:spPr/>
        <p:txBody>
          <a:bodyPr/>
          <a:lstStyle/>
          <a:p>
            <a:fld id="{436BEEAD-A308-41C3-BC76-83EE77F29C3F}"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What-if questions</a:t>
            </a:r>
          </a:p>
        </p:txBody>
      </p:sp>
      <p:sp>
        <p:nvSpPr>
          <p:cNvPr id="3" name="Content Placeholder 2"/>
          <p:cNvSpPr>
            <a:spLocks noGrp="1"/>
          </p:cNvSpPr>
          <p:nvPr>
            <p:ph idx="1"/>
          </p:nvPr>
        </p:nvSpPr>
        <p:spPr/>
        <p:txBody>
          <a:bodyPr/>
          <a:lstStyle/>
          <a:p>
            <a:r>
              <a:rPr lang="en-GB" dirty="0"/>
              <a:t>What if several engineers are ill at the same time?</a:t>
            </a:r>
          </a:p>
          <a:p>
            <a:r>
              <a:rPr lang="en-GB" dirty="0"/>
              <a:t>What if an economic downturn leads to budget cuts of 20% for the project?</a:t>
            </a:r>
          </a:p>
          <a:p>
            <a:r>
              <a:rPr lang="en-GB" dirty="0"/>
              <a:t>What if the performance of open-source software is inadequate and the only expert on that open source software leaves?</a:t>
            </a:r>
          </a:p>
          <a:p>
            <a:r>
              <a:rPr lang="en-GB" dirty="0"/>
              <a:t>What if the company that supplies and maintains software components goes out of business?</a:t>
            </a:r>
          </a:p>
          <a:p>
            <a:r>
              <a:rPr lang="en-GB" dirty="0"/>
              <a:t>What if the customer fails to deliver the revised requirements as predicted? </a:t>
            </a:r>
          </a:p>
          <a:p>
            <a:endParaRPr lang="en-US" dirty="0"/>
          </a:p>
        </p:txBody>
      </p:sp>
      <p:sp>
        <p:nvSpPr>
          <p:cNvPr id="4" name="Date Placeholder 3"/>
          <p:cNvSpPr>
            <a:spLocks noGrp="1"/>
          </p:cNvSpPr>
          <p:nvPr>
            <p:ph type="dt" sz="half" idx="10"/>
          </p:nvPr>
        </p:nvSpPr>
        <p:spPr/>
        <p:txBody>
          <a:bodyPr/>
          <a:lstStyle/>
          <a:p>
            <a:fld id="{429222E5-C96A-4812-A794-279ACBF7B366}"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21</a:t>
            </a:fld>
            <a:endParaRPr lang="en-US"/>
          </a:p>
        </p:txBody>
      </p:sp>
    </p:spTree>
    <p:extLst>
      <p:ext uri="{BB962C8B-B14F-4D97-AF65-F5344CB8AC3E}">
        <p14:creationId xmlns:p14="http://schemas.microsoft.com/office/powerpoint/2010/main" val="344492937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11529802"/>
              </p:ext>
            </p:extLst>
          </p:nvPr>
        </p:nvGraphicFramePr>
        <p:xfrm>
          <a:off x="713921" y="1952368"/>
          <a:ext cx="7798410" cy="3474720"/>
        </p:xfrm>
        <a:graphic>
          <a:graphicData uri="http://schemas.openxmlformats.org/drawingml/2006/table">
            <a:tbl>
              <a:tblPr firstRow="1" bandRow="1">
                <a:tableStyleId>{5C22544A-7EE6-4342-B048-85BDC9FD1C3A}</a:tableStyleId>
              </a:tblPr>
              <a:tblGrid>
                <a:gridCol w="2268334">
                  <a:extLst>
                    <a:ext uri="{9D8B030D-6E8A-4147-A177-3AD203B41FA5}">
                      <a16:colId xmlns:a16="http://schemas.microsoft.com/office/drawing/2014/main" val="20000"/>
                    </a:ext>
                  </a:extLst>
                </a:gridCol>
                <a:gridCol w="5530076">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bl>
          </a:graphicData>
        </a:graphic>
      </p:graphicFrame>
      <p:sp>
        <p:nvSpPr>
          <p:cNvPr id="3" name="Date Placeholder 2"/>
          <p:cNvSpPr>
            <a:spLocks noGrp="1"/>
          </p:cNvSpPr>
          <p:nvPr>
            <p:ph type="dt" sz="half" idx="10"/>
          </p:nvPr>
        </p:nvSpPr>
        <p:spPr/>
        <p:txBody>
          <a:bodyPr/>
          <a:lstStyle/>
          <a:p>
            <a:fld id="{4E4243DB-148A-45DC-9E32-881A983B649B}" type="datetime1">
              <a:rPr lang="en-US" smtClean="0"/>
              <a:t>5/22/2019</a:t>
            </a:fld>
            <a:endParaRPr lang="en-US"/>
          </a:p>
        </p:txBody>
      </p:sp>
      <p:sp>
        <p:nvSpPr>
          <p:cNvPr id="6" name="Footer Placeholder 5"/>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extLst>
                    <a:ext uri="{9D8B030D-6E8A-4147-A177-3AD203B41FA5}">
                      <a16:colId xmlns:a16="http://schemas.microsoft.com/office/drawing/2014/main" val="20000"/>
                    </a:ext>
                  </a:extLst>
                </a:gridCol>
                <a:gridCol w="530970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fld id="{F3C1F301-1C02-4971-AD08-0B31F04FD251}" type="datetime1">
              <a:rPr lang="en-US" smtClean="0"/>
              <a:t>5/22/2019</a:t>
            </a:fld>
            <a:endParaRPr lang="en-US"/>
          </a:p>
        </p:txBody>
      </p:sp>
      <p:sp>
        <p:nvSpPr>
          <p:cNvPr id="6" name="Footer Placeholder 5"/>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2" name="Date Placeholder 1"/>
          <p:cNvSpPr>
            <a:spLocks noGrp="1"/>
          </p:cNvSpPr>
          <p:nvPr>
            <p:ph type="dt" sz="half" idx="10"/>
          </p:nvPr>
        </p:nvSpPr>
        <p:spPr/>
        <p:txBody>
          <a:bodyPr/>
          <a:lstStyle/>
          <a:p>
            <a:fld id="{232B73E0-96F7-461C-8ABB-74A10C82659C}"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35857734"/>
              </p:ext>
            </p:extLst>
          </p:nvPr>
        </p:nvGraphicFramePr>
        <p:xfrm>
          <a:off x="457200" y="2059545"/>
          <a:ext cx="8229600" cy="3276600"/>
        </p:xfrm>
        <a:graphic>
          <a:graphicData uri="http://schemas.openxmlformats.org/drawingml/2006/table">
            <a:tbl>
              <a:tblPr firstRow="1" bandRow="1">
                <a:tableStyleId>{5C22544A-7EE6-4342-B048-85BDC9FD1C3A}</a:tableStyleId>
              </a:tblPr>
              <a:tblGrid>
                <a:gridCol w="2028423">
                  <a:extLst>
                    <a:ext uri="{9D8B030D-6E8A-4147-A177-3AD203B41FA5}">
                      <a16:colId xmlns:a16="http://schemas.microsoft.com/office/drawing/2014/main" val="20000"/>
                    </a:ext>
                  </a:extLst>
                </a:gridCol>
                <a:gridCol w="6201177">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6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fld id="{C41D6F74-36D5-4B0F-85AB-C74B70F4CE10}" type="datetime1">
              <a:rPr lang="en-US" smtClean="0"/>
              <a:t>5/22/2019</a:t>
            </a:fld>
            <a:endParaRPr lang="en-US"/>
          </a:p>
        </p:txBody>
      </p:sp>
      <p:sp>
        <p:nvSpPr>
          <p:cNvPr id="6" name="Footer Placeholder 5"/>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a:t>Managing people</a:t>
            </a:r>
          </a:p>
        </p:txBody>
      </p:sp>
      <p:sp>
        <p:nvSpPr>
          <p:cNvPr id="4" name="Date Placeholder 3"/>
          <p:cNvSpPr>
            <a:spLocks noGrp="1"/>
          </p:cNvSpPr>
          <p:nvPr>
            <p:ph type="dt" sz="half" idx="10"/>
          </p:nvPr>
        </p:nvSpPr>
        <p:spPr/>
        <p:txBody>
          <a:bodyPr/>
          <a:lstStyle/>
          <a:p>
            <a:fld id="{2953E4BB-940C-4375-86C3-E864BE8E4062}"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26</a:t>
            </a:fld>
            <a:endParaRPr lang="en-US"/>
          </a:p>
        </p:txBody>
      </p:sp>
    </p:spTree>
    <p:extLst>
      <p:ext uri="{BB962C8B-B14F-4D97-AF65-F5344CB8AC3E}">
        <p14:creationId xmlns:p14="http://schemas.microsoft.com/office/powerpoint/2010/main" val="148036469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sp>
        <p:nvSpPr>
          <p:cNvPr id="8195" name="Rectangle 3"/>
          <p:cNvSpPr>
            <a:spLocks noGrp="1" noChangeArrowheads="1"/>
          </p:cNvSpPr>
          <p:nvPr>
            <p:ph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
        <p:nvSpPr>
          <p:cNvPr id="2" name="Date Placeholder 1"/>
          <p:cNvSpPr>
            <a:spLocks noGrp="1"/>
          </p:cNvSpPr>
          <p:nvPr>
            <p:ph type="dt" sz="half" idx="10"/>
          </p:nvPr>
        </p:nvSpPr>
        <p:spPr/>
        <p:txBody>
          <a:bodyPr/>
          <a:lstStyle/>
          <a:p>
            <a:fld id="{D28D9713-9F75-4348-952B-61823E2ECD50}" type="datetime1">
              <a:rPr lang="en-US" smtClean="0"/>
              <a:t>5/22/2019</a:t>
            </a:fld>
            <a:endParaRPr lang="en-US"/>
          </a:p>
        </p:txBody>
      </p:sp>
      <p:sp>
        <p:nvSpPr>
          <p:cNvPr id="3" name="Footer Placeholder 2"/>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p:transition advTm="2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
        <p:nvSpPr>
          <p:cNvPr id="2" name="Date Placeholder 1"/>
          <p:cNvSpPr>
            <a:spLocks noGrp="1"/>
          </p:cNvSpPr>
          <p:nvPr>
            <p:ph type="dt" sz="half" idx="10"/>
          </p:nvPr>
        </p:nvSpPr>
        <p:spPr/>
        <p:txBody>
          <a:bodyPr/>
          <a:lstStyle/>
          <a:p>
            <a:fld id="{92B68BFF-BF20-4E4B-ADFC-EE6ED39D251C}" type="datetime1">
              <a:rPr lang="en-US" smtClean="0"/>
              <a:t>5/22/2019</a:t>
            </a:fld>
            <a:endParaRPr lang="en-US"/>
          </a:p>
        </p:txBody>
      </p:sp>
      <p:sp>
        <p:nvSpPr>
          <p:cNvPr id="3" name="Footer Placeholder 2"/>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advTm="2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p>
          <a:p>
            <a:pPr>
              <a:lnSpc>
                <a:spcPct val="90000"/>
              </a:lnSpc>
            </a:pPr>
            <a:r>
              <a:rPr lang="en-GB" dirty="0"/>
              <a:t>Motivation means organizing the work and the working environment to encourage people to work effectively. </a:t>
            </a:r>
          </a:p>
          <a:p>
            <a:pPr lvl="1">
              <a:lnSpc>
                <a:spcPct val="90000"/>
              </a:lnSpc>
            </a:pPr>
            <a:r>
              <a:rPr lang="en-GB" dirty="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2" name="Date Placeholder 1"/>
          <p:cNvSpPr>
            <a:spLocks noGrp="1"/>
          </p:cNvSpPr>
          <p:nvPr>
            <p:ph type="dt" sz="half" idx="10"/>
          </p:nvPr>
        </p:nvSpPr>
        <p:spPr/>
        <p:txBody>
          <a:bodyPr/>
          <a:lstStyle/>
          <a:p>
            <a:fld id="{D76E3E1A-03C3-45EA-B6EA-74F46587C687}"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dirty="0"/>
              <a:t>Concerned with activities involved in ensuring </a:t>
            </a:r>
            <a:br>
              <a:rPr lang="en-GB" dirty="0"/>
            </a:br>
            <a:r>
              <a:rPr lang="en-GB" dirty="0"/>
              <a:t>that software is delivered on time and on </a:t>
            </a:r>
            <a:br>
              <a:rPr lang="en-GB" dirty="0"/>
            </a:br>
            <a:r>
              <a:rPr lang="en-GB" dirty="0"/>
              <a:t>schedule and in accordance with the </a:t>
            </a:r>
            <a:br>
              <a:rPr lang="en-GB" dirty="0"/>
            </a:br>
            <a:r>
              <a:rPr lang="en-GB" dirty="0"/>
              <a:t>requirements of the organisations developing </a:t>
            </a:r>
            <a:br>
              <a:rPr lang="en-GB" dirty="0"/>
            </a:br>
            <a:r>
              <a:rPr lang="en-GB" dirty="0"/>
              <a:t>and procuring the software.</a:t>
            </a:r>
          </a:p>
          <a:p>
            <a:r>
              <a:rPr lang="en-GB" dirty="0"/>
              <a:t>Project management is needed because software development is always subject to budget and schedule constraints that are set by the organisation developing the software.</a:t>
            </a:r>
          </a:p>
        </p:txBody>
      </p:sp>
      <p:sp>
        <p:nvSpPr>
          <p:cNvPr id="2" name="Date Placeholder 1"/>
          <p:cNvSpPr>
            <a:spLocks noGrp="1"/>
          </p:cNvSpPr>
          <p:nvPr>
            <p:ph type="dt" sz="half" idx="10"/>
          </p:nvPr>
        </p:nvSpPr>
        <p:spPr/>
        <p:txBody>
          <a:bodyPr/>
          <a:lstStyle/>
          <a:p>
            <a:fld id="{9AD9744D-CBBB-4B87-8C11-000D47FE8260}"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t>
            </a:r>
            <a:r>
              <a:rPr lang="en-GB" dirty="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3" name="Date Placeholder 2"/>
          <p:cNvSpPr>
            <a:spLocks noGrp="1"/>
          </p:cNvSpPr>
          <p:nvPr>
            <p:ph type="dt" sz="half" idx="10"/>
          </p:nvPr>
        </p:nvSpPr>
        <p:spPr/>
        <p:txBody>
          <a:bodyPr/>
          <a:lstStyle/>
          <a:p>
            <a:fld id="{48D52241-0A37-45D8-90E4-9341C0DDEF85}" type="datetime1">
              <a:rPr lang="en-US" smtClean="0"/>
              <a:t>5/22/2019</a:t>
            </a:fld>
            <a:endParaRPr lang="en-US"/>
          </a:p>
        </p:txBody>
      </p:sp>
      <p:sp>
        <p:nvSpPr>
          <p:cNvPr id="6" name="Footer Placeholder 5"/>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Individual motivation </a:t>
            </a:r>
          </a:p>
        </p:txBody>
      </p:sp>
      <p:sp>
        <p:nvSpPr>
          <p:cNvPr id="3" name="Date Placeholder 2"/>
          <p:cNvSpPr>
            <a:spLocks noGrp="1"/>
          </p:cNvSpPr>
          <p:nvPr>
            <p:ph type="dt" sz="half" idx="10"/>
          </p:nvPr>
        </p:nvSpPr>
        <p:spPr/>
        <p:txBody>
          <a:bodyPr/>
          <a:lstStyle/>
          <a:p>
            <a:fld id="{48BA7536-C59F-4C4C-8455-D793069DBFEA}" type="datetime1">
              <a:rPr lang="en-US" smtClean="0"/>
              <a:t>5/22/2019</a:t>
            </a:fld>
            <a:endParaRPr lang="en-US"/>
          </a:p>
        </p:txBody>
      </p:sp>
      <p:sp>
        <p:nvSpPr>
          <p:cNvPr id="6" name="Footer Placeholder 5"/>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31</a:t>
            </a:fld>
            <a:endParaRPr lang="en-US"/>
          </a:p>
        </p:txBody>
      </p:sp>
      <p:sp>
        <p:nvSpPr>
          <p:cNvPr id="4" name="TextBox 3"/>
          <p:cNvSpPr txBox="1"/>
          <p:nvPr/>
        </p:nvSpPr>
        <p:spPr>
          <a:xfrm>
            <a:off x="297259" y="1719402"/>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p>
          <a:p>
            <a:endParaRPr lang="en-GB" sz="1600" dirty="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p>
          <a:p>
            <a:endParaRPr lang="en-GB" sz="1400" dirty="0"/>
          </a:p>
          <a:p>
            <a:endParaRPr lang="en-US" sz="1400" dirty="0"/>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Individual motivation </a:t>
            </a:r>
          </a:p>
        </p:txBody>
      </p:sp>
      <p:sp>
        <p:nvSpPr>
          <p:cNvPr id="3" name="Date Placeholder 2"/>
          <p:cNvSpPr>
            <a:spLocks noGrp="1"/>
          </p:cNvSpPr>
          <p:nvPr>
            <p:ph type="dt" sz="half" idx="10"/>
          </p:nvPr>
        </p:nvSpPr>
        <p:spPr/>
        <p:txBody>
          <a:bodyPr/>
          <a:lstStyle/>
          <a:p>
            <a:fld id="{F27F721D-DC75-4C91-B2B6-918638C2AEC5}" type="datetime1">
              <a:rPr lang="en-US" smtClean="0"/>
              <a:t>5/22/2019</a:t>
            </a:fld>
            <a:endParaRPr lang="en-US"/>
          </a:p>
        </p:txBody>
      </p:sp>
      <p:sp>
        <p:nvSpPr>
          <p:cNvPr id="6" name="Footer Placeholder 5"/>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32</a:t>
            </a:fld>
            <a:endParaRPr lang="en-US"/>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 </a:t>
            </a:r>
          </a:p>
          <a:p>
            <a:endParaRPr lang="en-GB" sz="1600" dirty="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on case study</a:t>
            </a:r>
          </a:p>
        </p:txBody>
      </p:sp>
      <p:sp>
        <p:nvSpPr>
          <p:cNvPr id="3" name="Content Placeholder 2"/>
          <p:cNvSpPr>
            <a:spLocks noGrp="1"/>
          </p:cNvSpPr>
          <p:nvPr>
            <p:ph idx="1"/>
          </p:nvPr>
        </p:nvSpPr>
        <p:spPr/>
        <p:txBody>
          <a:bodyPr/>
          <a:lstStyle/>
          <a:p>
            <a:r>
              <a:rPr lang="en-GB" dirty="0"/>
              <a:t>If you don’t sort out the problem of unacceptable work, the other group members will become dissatisfied and feel that they are doing an unfair share of the work. </a:t>
            </a:r>
          </a:p>
          <a:p>
            <a:r>
              <a:rPr lang="en-GB" dirty="0"/>
              <a:t>Personal difficulties affect motivation because people can’t concentrate on their work. They need time and support to resolve these issues, although you have to make clear that they still have a responsibility to their employer. </a:t>
            </a:r>
          </a:p>
          <a:p>
            <a:r>
              <a:rPr lang="en-GB" dirty="0"/>
              <a:t>Alice gives Dorothy more design autonomy and organizes training courses in software engineering that will give her more opportunities after her current project has finished. </a:t>
            </a:r>
          </a:p>
          <a:p>
            <a:endParaRPr lang="en-US" dirty="0"/>
          </a:p>
        </p:txBody>
      </p:sp>
      <p:sp>
        <p:nvSpPr>
          <p:cNvPr id="4" name="Date Placeholder 3"/>
          <p:cNvSpPr>
            <a:spLocks noGrp="1"/>
          </p:cNvSpPr>
          <p:nvPr>
            <p:ph type="dt" sz="half" idx="10"/>
          </p:nvPr>
        </p:nvSpPr>
        <p:spPr/>
        <p:txBody>
          <a:bodyPr/>
          <a:lstStyle/>
          <a:p>
            <a:fld id="{24A64C80-5793-4195-B60C-3201C0F249CF}"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33</a:t>
            </a:fld>
            <a:endParaRPr lang="en-US"/>
          </a:p>
        </p:txBody>
      </p:sp>
    </p:spTree>
    <p:extLst>
      <p:ext uri="{BB962C8B-B14F-4D97-AF65-F5344CB8AC3E}">
        <p14:creationId xmlns:p14="http://schemas.microsoft.com/office/powerpoint/2010/main" val="219381673"/>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029"/>
            <a:ext cx="8229600" cy="1143000"/>
          </a:xfrm>
        </p:spPr>
        <p:txBody>
          <a:bodyPr/>
          <a:lstStyle/>
          <a:p>
            <a:pPr algn="ctr"/>
            <a:r>
              <a:rPr lang="en-US" dirty="0"/>
              <a:t>Teamwork</a:t>
            </a:r>
          </a:p>
        </p:txBody>
      </p:sp>
      <p:sp>
        <p:nvSpPr>
          <p:cNvPr id="4" name="Date Placeholder 3"/>
          <p:cNvSpPr>
            <a:spLocks noGrp="1"/>
          </p:cNvSpPr>
          <p:nvPr>
            <p:ph type="dt" sz="half" idx="10"/>
          </p:nvPr>
        </p:nvSpPr>
        <p:spPr/>
        <p:txBody>
          <a:bodyPr/>
          <a:lstStyle/>
          <a:p>
            <a:fld id="{A271F406-0F3E-4D1A-A6A0-808E1D752C67}"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34</a:t>
            </a:fld>
            <a:endParaRPr lang="en-US"/>
          </a:p>
        </p:txBody>
      </p:sp>
    </p:spTree>
    <p:extLst>
      <p:ext uri="{BB962C8B-B14F-4D97-AF65-F5344CB8AC3E}">
        <p14:creationId xmlns:p14="http://schemas.microsoft.com/office/powerpoint/2010/main" val="406544866"/>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Teamwork</a:t>
            </a:r>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p>
          <a:p>
            <a:pPr>
              <a:lnSpc>
                <a:spcPct val="90000"/>
              </a:lnSpc>
            </a:pPr>
            <a:r>
              <a:rPr lang="en-GB" dirty="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2" name="Date Placeholder 1"/>
          <p:cNvSpPr>
            <a:spLocks noGrp="1"/>
          </p:cNvSpPr>
          <p:nvPr>
            <p:ph type="dt" sz="half" idx="10"/>
          </p:nvPr>
        </p:nvSpPr>
        <p:spPr/>
        <p:txBody>
          <a:bodyPr/>
          <a:lstStyle/>
          <a:p>
            <a:fld id="{8B4158E6-9FBC-4F50-80DF-78DD03946E17}"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spirit</a:t>
            </a:r>
            <a:endParaRPr lang="en-US" dirty="0"/>
          </a:p>
        </p:txBody>
      </p:sp>
      <p:sp>
        <p:nvSpPr>
          <p:cNvPr id="3" name="Date Placeholder 2"/>
          <p:cNvSpPr>
            <a:spLocks noGrp="1"/>
          </p:cNvSpPr>
          <p:nvPr>
            <p:ph type="dt" sz="half" idx="10"/>
          </p:nvPr>
        </p:nvSpPr>
        <p:spPr/>
        <p:txBody>
          <a:bodyPr/>
          <a:lstStyle/>
          <a:p>
            <a:fld id="{460D6C34-DDCA-4F61-B86D-1A29B1F34E1B}"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 </a:t>
            </a:r>
          </a:p>
          <a:p>
            <a:endParaRPr lang="en-GB" sz="1600" dirty="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p>
          <a:p>
            <a:endParaRPr lang="en-GB" sz="1600" dirty="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a:solidFill>
                  <a:schemeClr val="tx1"/>
                </a:solidFill>
              </a:rPr>
              <a:t>Assembling a team</a:t>
            </a:r>
          </a:p>
        </p:txBody>
      </p:sp>
      <p:sp>
        <p:nvSpPr>
          <p:cNvPr id="18435" name="Rectangle 3"/>
          <p:cNvSpPr>
            <a:spLocks noGrp="1" noChangeArrowheads="1"/>
          </p:cNvSpPr>
          <p:nvPr>
            <p:ph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2" name="Date Placeholder 1"/>
          <p:cNvSpPr>
            <a:spLocks noGrp="1"/>
          </p:cNvSpPr>
          <p:nvPr>
            <p:ph type="dt" sz="half" idx="10"/>
          </p:nvPr>
        </p:nvSpPr>
        <p:spPr/>
        <p:txBody>
          <a:bodyPr/>
          <a:lstStyle/>
          <a:p>
            <a:fld id="{8DA6FC90-07C6-4C99-86E7-2CDBAE3F1969}"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2" name="Date Placeholder 1"/>
          <p:cNvSpPr>
            <a:spLocks noGrp="1"/>
          </p:cNvSpPr>
          <p:nvPr>
            <p:ph type="dt" sz="half" idx="10"/>
          </p:nvPr>
        </p:nvSpPr>
        <p:spPr/>
        <p:txBody>
          <a:bodyPr/>
          <a:lstStyle/>
          <a:p>
            <a:fld id="{7BB49C2C-5B6F-4DE7-AB53-0F721F68D63E}"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transition advTm="2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a:t>
            </a:r>
            <a:r>
              <a:rPr lang="en-US" b="1" dirty="0"/>
              <a:t> </a:t>
            </a:r>
            <a:r>
              <a:rPr lang="en-US" dirty="0"/>
              <a:t>composition</a:t>
            </a:r>
            <a:r>
              <a:rPr lang="en-GB" dirty="0"/>
              <a:t> </a:t>
            </a:r>
            <a:endParaRPr lang="en-US" dirty="0"/>
          </a:p>
        </p:txBody>
      </p:sp>
      <p:sp>
        <p:nvSpPr>
          <p:cNvPr id="3" name="Date Placeholder 2"/>
          <p:cNvSpPr>
            <a:spLocks noGrp="1"/>
          </p:cNvSpPr>
          <p:nvPr>
            <p:ph type="dt" sz="half" idx="10"/>
          </p:nvPr>
        </p:nvSpPr>
        <p:spPr/>
        <p:txBody>
          <a:bodyPr/>
          <a:lstStyle/>
          <a:p>
            <a:fld id="{95CF27C9-B62A-487F-843B-64AF852F848B}" type="datetime1">
              <a:rPr lang="en-US" smtClean="0"/>
              <a:t>5/22/2019</a:t>
            </a:fld>
            <a:endParaRPr lang="en-US"/>
          </a:p>
        </p:txBody>
      </p:sp>
      <p:sp>
        <p:nvSpPr>
          <p:cNvPr id="6" name="Footer Placeholder 5"/>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39</a:t>
            </a:fld>
            <a:endParaRPr lang="en-US"/>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p>
          <a:p>
            <a:endParaRPr lang="en-GB" sz="1600" dirty="0">
              <a:latin typeface="Arial"/>
              <a:cs typeface="Arial"/>
            </a:endParaRPr>
          </a:p>
          <a:p>
            <a:r>
              <a:rPr lang="en-GB" sz="1600" dirty="0">
                <a:latin typeface="Arial"/>
                <a:cs typeface="Arial"/>
              </a:rPr>
              <a:t>	Alice—self-oriented</a:t>
            </a:r>
          </a:p>
          <a:p>
            <a:r>
              <a:rPr lang="en-GB" sz="1600" dirty="0">
                <a:latin typeface="Arial"/>
                <a:cs typeface="Arial"/>
              </a:rPr>
              <a:t>	Brian—task-oriented</a:t>
            </a:r>
          </a:p>
          <a:p>
            <a:r>
              <a:rPr lang="en-GB" sz="1600" dirty="0">
                <a:latin typeface="Arial"/>
                <a:cs typeface="Arial"/>
              </a:rPr>
              <a:t>	Bob—task-oriented</a:t>
            </a:r>
          </a:p>
          <a:p>
            <a:r>
              <a:rPr lang="en-GB" sz="1600" dirty="0">
                <a:latin typeface="Arial"/>
                <a:cs typeface="Arial"/>
              </a:rPr>
              <a:t>	Carol—interaction-oriented</a:t>
            </a:r>
          </a:p>
          <a:p>
            <a:r>
              <a:rPr lang="en-GB" sz="1600" dirty="0">
                <a:latin typeface="Arial"/>
                <a:cs typeface="Arial"/>
              </a:rPr>
              <a:t>	Dorothy—self-oriented</a:t>
            </a:r>
          </a:p>
          <a:p>
            <a:r>
              <a:rPr lang="en-GB" sz="1600" dirty="0">
                <a:latin typeface="Arial"/>
                <a:cs typeface="Arial"/>
              </a:rPr>
              <a:t>	Ed—interaction-oriented</a:t>
            </a:r>
          </a:p>
          <a:p>
            <a:r>
              <a:rPr lang="en-GB" sz="1600" dirty="0">
                <a:latin typeface="Arial"/>
                <a:cs typeface="Arial"/>
              </a:rPr>
              <a:t>	Fred—task-oriented</a:t>
            </a:r>
          </a:p>
          <a:p>
            <a:endParaRPr lang="en-US" sz="1400" dirty="0"/>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lstStyle/>
          <a:p>
            <a:r>
              <a:rPr lang="en-GB" dirty="0"/>
              <a:t>Deliver the software to the customer at the agreed time.</a:t>
            </a:r>
          </a:p>
          <a:p>
            <a:r>
              <a:rPr lang="en-GB" dirty="0"/>
              <a:t>Keep overall costs within budget.</a:t>
            </a:r>
          </a:p>
          <a:p>
            <a:r>
              <a:rPr lang="en-GB" dirty="0"/>
              <a:t>Deliver software that meets the customer’s expectations.</a:t>
            </a:r>
          </a:p>
          <a:p>
            <a:r>
              <a:rPr lang="en-GB" dirty="0"/>
              <a:t>Maintain a coherent and well-functioning development team.</a:t>
            </a:r>
          </a:p>
          <a:p>
            <a:endParaRPr lang="en-US" dirty="0"/>
          </a:p>
        </p:txBody>
      </p:sp>
      <p:sp>
        <p:nvSpPr>
          <p:cNvPr id="6" name="Date Placeholder 5"/>
          <p:cNvSpPr>
            <a:spLocks noGrp="1"/>
          </p:cNvSpPr>
          <p:nvPr>
            <p:ph type="dt" sz="half" idx="10"/>
          </p:nvPr>
        </p:nvSpPr>
        <p:spPr/>
        <p:txBody>
          <a:bodyPr/>
          <a:lstStyle/>
          <a:p>
            <a:fld id="{E706FC4A-E4FF-4C4E-BC40-767C77D2F106}"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organization</a:t>
            </a:r>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p>
          <a:p>
            <a:r>
              <a:rPr lang="en-GB" dirty="0"/>
              <a:t>Agile development is always based around an informal group on the principle that formal structure inhibits information exchange</a:t>
            </a:r>
          </a:p>
        </p:txBody>
      </p:sp>
      <p:sp>
        <p:nvSpPr>
          <p:cNvPr id="2" name="Date Placeholder 1"/>
          <p:cNvSpPr>
            <a:spLocks noGrp="1"/>
          </p:cNvSpPr>
          <p:nvPr>
            <p:ph type="dt" sz="half" idx="10"/>
          </p:nvPr>
        </p:nvSpPr>
        <p:spPr/>
        <p:txBody>
          <a:bodyPr/>
          <a:lstStyle/>
          <a:p>
            <a:fld id="{EC84D2A1-DB94-4271-81BC-FAD98AEDD0C6}"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2" name="Date Placeholder 1"/>
          <p:cNvSpPr>
            <a:spLocks noGrp="1"/>
          </p:cNvSpPr>
          <p:nvPr>
            <p:ph type="dt" sz="half" idx="10"/>
          </p:nvPr>
        </p:nvSpPr>
        <p:spPr/>
        <p:txBody>
          <a:bodyPr/>
          <a:lstStyle/>
          <a:p>
            <a:fld id="{ADD8853E-1E94-42E4-9C43-1E34A4CD99B2}"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2" name="Date Placeholder 1"/>
          <p:cNvSpPr>
            <a:spLocks noGrp="1"/>
          </p:cNvSpPr>
          <p:nvPr>
            <p:ph type="dt" sz="half" idx="10"/>
          </p:nvPr>
        </p:nvSpPr>
        <p:spPr/>
        <p:txBody>
          <a:bodyPr/>
          <a:lstStyle/>
          <a:p>
            <a:fld id="{40BBDBCC-A865-4EA0-86D7-892EBA0BFD0C}"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60418" name="Rectangle 2"/>
          <p:cNvSpPr>
            <a:spLocks noGrp="1" noChangeArrowheads="1"/>
          </p:cNvSpPr>
          <p:nvPr>
            <p:ph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2" name="Date Placeholder 1"/>
          <p:cNvSpPr>
            <a:spLocks noGrp="1"/>
          </p:cNvSpPr>
          <p:nvPr>
            <p:ph type="dt" sz="half" idx="10"/>
          </p:nvPr>
        </p:nvSpPr>
        <p:spPr/>
        <p:txBody>
          <a:bodyPr/>
          <a:lstStyle/>
          <a:p>
            <a:fld id="{1830D1DD-9C6F-4621-BD87-4F25F0149406}"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advTm="2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Good project management is essential if software engineering projects are to be developed on schedule and within budget.</a:t>
            </a:r>
          </a:p>
          <a:p>
            <a:r>
              <a:rPr lang="en-GB" sz="2000" dirty="0"/>
              <a:t>Software management is distinct from other engineering management. Software processes are not as mature as traditional engineering processes.</a:t>
            </a:r>
          </a:p>
          <a:p>
            <a:r>
              <a:rPr lang="en-GB" sz="2000" dirty="0"/>
              <a:t>Risk management involves identifying and assessing project risks to establish the probability that they will occur and the consequences for the project if that risk does arise. </a:t>
            </a:r>
          </a:p>
          <a:p>
            <a:endParaRPr lang="en-US" dirty="0"/>
          </a:p>
        </p:txBody>
      </p:sp>
      <p:sp>
        <p:nvSpPr>
          <p:cNvPr id="6" name="Date Placeholder 5"/>
          <p:cNvSpPr>
            <a:spLocks noGrp="1"/>
          </p:cNvSpPr>
          <p:nvPr>
            <p:ph type="dt" sz="half" idx="10"/>
          </p:nvPr>
        </p:nvSpPr>
        <p:spPr/>
        <p:txBody>
          <a:bodyPr/>
          <a:lstStyle/>
          <a:p>
            <a:fld id="{A36D869A-A564-482C-975D-ED90DF78BCBD}" type="datetime1">
              <a:rPr lang="en-US" smtClean="0"/>
              <a:t>5/22/2019</a:t>
            </a:fld>
            <a:endParaRPr lang="en-US"/>
          </a:p>
        </p:txBody>
      </p:sp>
      <p:sp>
        <p:nvSpPr>
          <p:cNvPr id="4" name="Footer Placeholder 3"/>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44</a:t>
            </a:fld>
            <a:endParaRPr lang="en-US"/>
          </a:p>
        </p:txBody>
      </p:sp>
    </p:spTree>
    <p:extLst>
      <p:ext uri="{BB962C8B-B14F-4D97-AF65-F5344CB8AC3E}">
        <p14:creationId xmlns:p14="http://schemas.microsoft.com/office/powerpoint/2010/main" val="3668415218"/>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People management involves choosing the right people to work on a project and organizing the team and its working environment.</a:t>
            </a:r>
          </a:p>
          <a:p>
            <a:r>
              <a:rPr lang="en-GB" sz="2000" dirty="0"/>
              <a:t>Software development groups should be fairly small and cohesive. </a:t>
            </a:r>
          </a:p>
          <a:p>
            <a:r>
              <a:rPr lang="en-GB" sz="2000" dirty="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6" name="Date Placeholder 5"/>
          <p:cNvSpPr>
            <a:spLocks noGrp="1"/>
          </p:cNvSpPr>
          <p:nvPr>
            <p:ph type="dt" sz="half" idx="10"/>
          </p:nvPr>
        </p:nvSpPr>
        <p:spPr/>
        <p:txBody>
          <a:bodyPr/>
          <a:lstStyle/>
          <a:p>
            <a:fld id="{E0CC0B46-BF53-447F-B05C-4BE76120633C}" type="datetime1">
              <a:rPr lang="en-US" smtClean="0"/>
              <a:t>5/22/2019</a:t>
            </a:fld>
            <a:endParaRPr lang="en-US"/>
          </a:p>
        </p:txBody>
      </p:sp>
      <p:sp>
        <p:nvSpPr>
          <p:cNvPr id="4" name="Footer Placeholder 3"/>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p>
          <a:p>
            <a:pPr lvl="1"/>
            <a:r>
              <a:rPr lang="en-GB" dirty="0"/>
              <a:t>Software cannot be seen or touched. Software project managers cannot see progress by simply looking at the artefact that is being constructed. </a:t>
            </a:r>
          </a:p>
          <a:p>
            <a:r>
              <a:rPr lang="en-GB" dirty="0"/>
              <a:t>Many software projects are 'one-off' projects.</a:t>
            </a:r>
          </a:p>
          <a:p>
            <a:pPr lvl="1"/>
            <a:r>
              <a:rPr lang="en-GB" dirty="0"/>
              <a:t>Large software projects are usually different in some ways from previous projects. Even managers who have lots of previous experience may find it difficult to anticipate problems. </a:t>
            </a:r>
          </a:p>
          <a:p>
            <a:r>
              <a:rPr lang="en-GB" dirty="0"/>
              <a:t>Software processes are variable and organization specific.</a:t>
            </a:r>
          </a:p>
          <a:p>
            <a:pPr lvl="1"/>
            <a:r>
              <a:rPr lang="en-GB" dirty="0"/>
              <a:t>We still cannot reliably predict when a particular software process is likely to lead to development problems. </a:t>
            </a:r>
          </a:p>
        </p:txBody>
      </p:sp>
      <p:sp>
        <p:nvSpPr>
          <p:cNvPr id="2" name="Date Placeholder 1"/>
          <p:cNvSpPr>
            <a:spLocks noGrp="1"/>
          </p:cNvSpPr>
          <p:nvPr>
            <p:ph type="dt" sz="half" idx="10"/>
          </p:nvPr>
        </p:nvSpPr>
        <p:spPr/>
        <p:txBody>
          <a:bodyPr/>
          <a:lstStyle/>
          <a:p>
            <a:fld id="{76817238-8729-49E6-84FB-247C9A2F726B}"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project management</a:t>
            </a:r>
          </a:p>
        </p:txBody>
      </p:sp>
      <p:sp>
        <p:nvSpPr>
          <p:cNvPr id="3" name="Content Placeholder 2"/>
          <p:cNvSpPr>
            <a:spLocks noGrp="1"/>
          </p:cNvSpPr>
          <p:nvPr>
            <p:ph idx="1"/>
          </p:nvPr>
        </p:nvSpPr>
        <p:spPr/>
        <p:txBody>
          <a:bodyPr/>
          <a:lstStyle/>
          <a:p>
            <a:r>
              <a:rPr lang="en-GB" dirty="0"/>
              <a:t>Company size </a:t>
            </a:r>
          </a:p>
          <a:p>
            <a:r>
              <a:rPr lang="en-GB" dirty="0"/>
              <a:t>Software customers </a:t>
            </a:r>
          </a:p>
          <a:p>
            <a:r>
              <a:rPr lang="en-GB" dirty="0"/>
              <a:t>Software size </a:t>
            </a:r>
          </a:p>
          <a:p>
            <a:r>
              <a:rPr lang="en-GB" dirty="0"/>
              <a:t>Software type</a:t>
            </a:r>
          </a:p>
          <a:p>
            <a:r>
              <a:rPr lang="en-GB" dirty="0"/>
              <a:t>Organizational culture </a:t>
            </a:r>
          </a:p>
          <a:p>
            <a:r>
              <a:rPr lang="en-GB" dirty="0"/>
              <a:t>Software development processes  </a:t>
            </a:r>
          </a:p>
          <a:p>
            <a:r>
              <a:rPr lang="en-GB" dirty="0"/>
              <a:t>These factors mean that project managers in different organizations may work in quite different ways. </a:t>
            </a:r>
          </a:p>
          <a:p>
            <a:endParaRPr lang="en-US" dirty="0"/>
          </a:p>
        </p:txBody>
      </p:sp>
      <p:sp>
        <p:nvSpPr>
          <p:cNvPr id="4" name="Date Placeholder 3"/>
          <p:cNvSpPr>
            <a:spLocks noGrp="1"/>
          </p:cNvSpPr>
          <p:nvPr>
            <p:ph type="dt" sz="half" idx="10"/>
          </p:nvPr>
        </p:nvSpPr>
        <p:spPr/>
        <p:txBody>
          <a:bodyPr/>
          <a:lstStyle/>
          <a:p>
            <a:fld id="{8204F9D5-F322-41CF-9E9F-3D5AB280450F}"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6</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a:t>Universal management activities</a:t>
            </a:r>
          </a:p>
        </p:txBody>
      </p:sp>
      <p:sp>
        <p:nvSpPr>
          <p:cNvPr id="14338" name="Rectangle 2"/>
          <p:cNvSpPr>
            <a:spLocks noGrp="1" noChangeArrowheads="1"/>
          </p:cNvSpPr>
          <p:nvPr>
            <p:ph idx="1"/>
          </p:nvPr>
        </p:nvSpPr>
        <p:spPr>
          <a:noFill/>
          <a:ln/>
        </p:spPr>
        <p:txBody>
          <a:bodyPr lIns="90840" tIns="44623" rIns="90840" bIns="44623"/>
          <a:lstStyle/>
          <a:p>
            <a:r>
              <a:rPr lang="en-GB" i="1" dirty="0"/>
              <a:t>Project planning </a:t>
            </a:r>
          </a:p>
          <a:p>
            <a:pPr lvl="1"/>
            <a:r>
              <a:rPr lang="en-GB" dirty="0"/>
              <a:t>Project managers are responsible for planning. estimating and scheduling project development and assigning people to tasks.</a:t>
            </a:r>
          </a:p>
          <a:p>
            <a:pPr lvl="1"/>
            <a:r>
              <a:rPr lang="en-GB" dirty="0"/>
              <a:t>Covered in next lecture. </a:t>
            </a:r>
          </a:p>
          <a:p>
            <a:r>
              <a:rPr lang="en-GB" i="1" dirty="0"/>
              <a:t>Risk management</a:t>
            </a:r>
          </a:p>
          <a:p>
            <a:pPr lvl="1"/>
            <a:r>
              <a:rPr lang="en-GB" dirty="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performance.</a:t>
            </a:r>
          </a:p>
          <a:p>
            <a:pPr lvl="1"/>
            <a:endParaRPr lang="en-GB" dirty="0"/>
          </a:p>
        </p:txBody>
      </p:sp>
      <p:sp>
        <p:nvSpPr>
          <p:cNvPr id="2" name="Date Placeholder 1"/>
          <p:cNvSpPr>
            <a:spLocks noGrp="1"/>
          </p:cNvSpPr>
          <p:nvPr>
            <p:ph type="dt" sz="half" idx="10"/>
          </p:nvPr>
        </p:nvSpPr>
        <p:spPr/>
        <p:txBody>
          <a:bodyPr/>
          <a:lstStyle/>
          <a:p>
            <a:fld id="{30709535-79FB-42CE-BF98-E76D0A7136A9}"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activities</a:t>
            </a:r>
          </a:p>
        </p:txBody>
      </p:sp>
      <p:sp>
        <p:nvSpPr>
          <p:cNvPr id="3" name="Content Placeholder 2"/>
          <p:cNvSpPr>
            <a:spLocks noGrp="1"/>
          </p:cNvSpPr>
          <p:nvPr>
            <p:ph idx="1"/>
          </p:nvPr>
        </p:nvSpPr>
        <p:spPr/>
        <p:txBody>
          <a:bodyPr/>
          <a:lstStyle/>
          <a:p>
            <a:r>
              <a:rPr lang="en-GB" i="1" dirty="0"/>
              <a:t>Reporting</a:t>
            </a:r>
            <a:r>
              <a:rPr lang="en-GB" dirty="0"/>
              <a:t> </a:t>
            </a:r>
          </a:p>
          <a:p>
            <a:pPr lvl="1"/>
            <a:r>
              <a:rPr lang="en-GB" dirty="0"/>
              <a:t>Project managers are usually responsible for reporting on the progress of a project to customers and to the managers of the company developing the software. </a:t>
            </a:r>
          </a:p>
          <a:p>
            <a:r>
              <a:rPr lang="en-GB" i="1" dirty="0"/>
              <a:t>Proposal writing</a:t>
            </a:r>
            <a:r>
              <a:rPr lang="en-GB" dirty="0"/>
              <a:t> </a:t>
            </a:r>
          </a:p>
          <a:p>
            <a:pPr lvl="1"/>
            <a:r>
              <a:rPr lang="en-GB" dirty="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6" name="Date Placeholder 5"/>
          <p:cNvSpPr>
            <a:spLocks noGrp="1"/>
          </p:cNvSpPr>
          <p:nvPr>
            <p:ph type="dt" sz="half" idx="10"/>
          </p:nvPr>
        </p:nvSpPr>
        <p:spPr/>
        <p:txBody>
          <a:bodyPr/>
          <a:lstStyle/>
          <a:p>
            <a:fld id="{B4339EA2-FA4B-4A92-894C-F220FB50F764}" type="datetime1">
              <a:rPr lang="en-US" smtClean="0"/>
              <a:t>5/22/2019</a:t>
            </a:fld>
            <a:endParaRPr lang="en-US"/>
          </a:p>
        </p:txBody>
      </p:sp>
      <p:sp>
        <p:nvSpPr>
          <p:cNvPr id="5" name="Footer Placeholder 4"/>
          <p:cNvSpPr>
            <a:spLocks noGrp="1"/>
          </p:cNvSpPr>
          <p:nvPr>
            <p:ph type="ftr" sz="quarter" idx="11"/>
          </p:nvPr>
        </p:nvSpPr>
        <p:spPr/>
        <p:txBody>
          <a:bodyPr/>
          <a:lstStyle/>
          <a:p>
            <a:r>
              <a:rPr lang="en-US"/>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a:t>Risk management</a:t>
            </a:r>
          </a:p>
        </p:txBody>
      </p:sp>
      <p:sp>
        <p:nvSpPr>
          <p:cNvPr id="6" name="Date Placeholder 5"/>
          <p:cNvSpPr>
            <a:spLocks noGrp="1"/>
          </p:cNvSpPr>
          <p:nvPr>
            <p:ph type="dt" sz="half" idx="10"/>
          </p:nvPr>
        </p:nvSpPr>
        <p:spPr/>
        <p:txBody>
          <a:bodyPr/>
          <a:lstStyle/>
          <a:p>
            <a:fld id="{BC647643-5330-4D91-A805-B927D8734DBA}" type="datetime1">
              <a:rPr lang="en-US" smtClean="0"/>
              <a:t>5/22/2019</a:t>
            </a:fld>
            <a:endParaRPr lang="en-US"/>
          </a:p>
        </p:txBody>
      </p:sp>
      <p:sp>
        <p:nvSpPr>
          <p:cNvPr id="4" name="Footer Placeholder 3"/>
          <p:cNvSpPr>
            <a:spLocks noGrp="1"/>
          </p:cNvSpPr>
          <p:nvPr>
            <p:ph type="ftr" sz="quarter" idx="11"/>
          </p:nvPr>
        </p:nvSpPr>
        <p:spPr/>
        <p:txBody>
          <a:bodyPr/>
          <a:lstStyle/>
          <a:p>
            <a:r>
              <a:rPr lang="en-US"/>
              <a:t>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Tree>
    <p:extLst>
      <p:ext uri="{BB962C8B-B14F-4D97-AF65-F5344CB8AC3E}">
        <p14:creationId xmlns:p14="http://schemas.microsoft.com/office/powerpoint/2010/main" val="20788408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538</TotalTime>
  <Words>3461</Words>
  <Application>Microsoft Office PowerPoint</Application>
  <PresentationFormat>On-screen Show (4:3)</PresentationFormat>
  <Paragraphs>476</Paragraphs>
  <Slides>45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vt:lpstr>
      <vt:lpstr>SE10 slides</vt:lpstr>
      <vt:lpstr>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Managing people</vt:lpstr>
      <vt:lpstr>Managing people</vt:lpstr>
      <vt:lpstr>People management factors</vt:lpstr>
      <vt:lpstr>Motivating people</vt:lpstr>
      <vt:lpstr>Human needs hierarchy  </vt:lpstr>
      <vt:lpstr>Case study: Individual motivation </vt:lpstr>
      <vt:lpstr>Case study: Individual motivation </vt:lpstr>
      <vt:lpstr>Comments on case study</vt:lpstr>
      <vt:lpstr>Teamwork</vt:lpstr>
      <vt:lpstr>Teamwork</vt:lpstr>
      <vt:lpstr>Team spirit</vt:lpstr>
      <vt:lpstr>Assembling a team</vt:lpstr>
      <vt:lpstr>Group composition</vt:lpstr>
      <vt:lpstr>Group composition </vt:lpstr>
      <vt:lpstr>Group organization</vt:lpstr>
      <vt:lpstr>Informal groups</vt:lpstr>
      <vt:lpstr>Group communications</vt:lpstr>
      <vt:lpstr>Group communications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Pravin Pawar</cp:lastModifiedBy>
  <cp:revision>22</cp:revision>
  <cp:lastPrinted>2019-05-22T05:38:51Z</cp:lastPrinted>
  <dcterms:created xsi:type="dcterms:W3CDTF">2010-02-12T10:22:34Z</dcterms:created>
  <dcterms:modified xsi:type="dcterms:W3CDTF">2019-05-22T05:39:09Z</dcterms:modified>
</cp:coreProperties>
</file>