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7"/>
  </p:notesMasterIdLst>
  <p:handoutMasterIdLst>
    <p:handoutMasterId r:id="rId58"/>
  </p:handoutMasterIdLst>
  <p:sldIdLst>
    <p:sldId id="256" r:id="rId2"/>
    <p:sldId id="307" r:id="rId3"/>
    <p:sldId id="308" r:id="rId4"/>
    <p:sldId id="309" r:id="rId5"/>
    <p:sldId id="325" r:id="rId6"/>
    <p:sldId id="271" r:id="rId7"/>
    <p:sldId id="257" r:id="rId8"/>
    <p:sldId id="311" r:id="rId9"/>
    <p:sldId id="334" r:id="rId10"/>
    <p:sldId id="335" r:id="rId11"/>
    <p:sldId id="352" r:id="rId12"/>
    <p:sldId id="353" r:id="rId13"/>
    <p:sldId id="327" r:id="rId14"/>
    <p:sldId id="299" r:id="rId15"/>
    <p:sldId id="300" r:id="rId16"/>
    <p:sldId id="258" r:id="rId17"/>
    <p:sldId id="259" r:id="rId18"/>
    <p:sldId id="326" r:id="rId19"/>
    <p:sldId id="302" r:id="rId20"/>
    <p:sldId id="304" r:id="rId21"/>
    <p:sldId id="260" r:id="rId22"/>
    <p:sldId id="305" r:id="rId23"/>
    <p:sldId id="306" r:id="rId24"/>
    <p:sldId id="339" r:id="rId25"/>
    <p:sldId id="261" r:id="rId26"/>
    <p:sldId id="262" r:id="rId27"/>
    <p:sldId id="263" r:id="rId28"/>
    <p:sldId id="328" r:id="rId29"/>
    <p:sldId id="303" r:id="rId30"/>
    <p:sldId id="316" r:id="rId31"/>
    <p:sldId id="264" r:id="rId32"/>
    <p:sldId id="343" r:id="rId33"/>
    <p:sldId id="361" r:id="rId34"/>
    <p:sldId id="354" r:id="rId35"/>
    <p:sldId id="355" r:id="rId36"/>
    <p:sldId id="356" r:id="rId37"/>
    <p:sldId id="270" r:id="rId38"/>
    <p:sldId id="357" r:id="rId39"/>
    <p:sldId id="358" r:id="rId40"/>
    <p:sldId id="359" r:id="rId41"/>
    <p:sldId id="329" r:id="rId42"/>
    <p:sldId id="272" r:id="rId43"/>
    <p:sldId id="350" r:id="rId44"/>
    <p:sldId id="318" r:id="rId45"/>
    <p:sldId id="347" r:id="rId46"/>
    <p:sldId id="348" r:id="rId47"/>
    <p:sldId id="276" r:id="rId48"/>
    <p:sldId id="273" r:id="rId49"/>
    <p:sldId id="351" r:id="rId50"/>
    <p:sldId id="360" r:id="rId51"/>
    <p:sldId id="274" r:id="rId52"/>
    <p:sldId id="279" r:id="rId53"/>
    <p:sldId id="266" r:id="rId54"/>
    <p:sldId id="330" r:id="rId55"/>
    <p:sldId id="320"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31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66B337-ED57-E54E-A9EB-880DAF55FCF1}" type="datetimeFigureOut">
              <a:rPr lang="en-US" smtClean="0"/>
              <a:t>5/27/2019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DBBB05-5C7A-8D4D-909B-FD29D2B31359}" type="slidenum">
              <a:rPr lang="en-US" smtClean="0"/>
              <a:t>‹#›</a:t>
            </a:fld>
            <a:endParaRPr lang="en-US"/>
          </a:p>
        </p:txBody>
      </p:sp>
    </p:spTree>
    <p:extLst>
      <p:ext uri="{BB962C8B-B14F-4D97-AF65-F5344CB8AC3E}">
        <p14:creationId xmlns:p14="http://schemas.microsoft.com/office/powerpoint/2010/main" val="18848434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5/27/2019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extLst>
      <p:ext uri="{BB962C8B-B14F-4D97-AF65-F5344CB8AC3E}">
        <p14:creationId xmlns:p14="http://schemas.microsoft.com/office/powerpoint/2010/main" val="24372493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168A83E-3F30-4739-8912-123B7EA59023}"/>
              </a:ext>
            </a:extLst>
          </p:cNvPr>
          <p:cNvSpPr>
            <a:spLocks noGrp="1" noChangeArrowheads="1"/>
          </p:cNvSpPr>
          <p:nvPr>
            <p:ph type="body" idx="1"/>
          </p:nvPr>
        </p:nvSpPr>
        <p:spPr>
          <a:ln/>
        </p:spPr>
        <p:txBody>
          <a:bodyPr/>
          <a:lstStyle/>
          <a:p>
            <a:pPr>
              <a:defRPr/>
            </a:pPr>
            <a:endParaRPr lang="en-US">
              <a:ea typeface="ＭＳ Ｐゴシック" charset="0"/>
            </a:endParaRPr>
          </a:p>
        </p:txBody>
      </p:sp>
      <p:sp>
        <p:nvSpPr>
          <p:cNvPr id="11267" name="Rectangle 3">
            <a:extLst>
              <a:ext uri="{FF2B5EF4-FFF2-40B4-BE49-F238E27FC236}">
                <a16:creationId xmlns:a16="http://schemas.microsoft.com/office/drawing/2014/main" id="{7EEBA030-A260-487C-BFEB-37F577B4CC4D}"/>
              </a:ext>
            </a:extLst>
          </p:cNvPr>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051AAE59-EC60-4C4D-9BD4-FF098DBF804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4627" name="Rectangle 3">
            <a:extLst>
              <a:ext uri="{FF2B5EF4-FFF2-40B4-BE49-F238E27FC236}">
                <a16:creationId xmlns:a16="http://schemas.microsoft.com/office/drawing/2014/main" id="{BC2EB13D-D639-46B7-BBE9-92FD0411C772}"/>
              </a:ext>
            </a:extLst>
          </p:cNvPr>
          <p:cNvSpPr>
            <a:spLocks noGrp="1" noChangeArrowheads="1"/>
          </p:cNvSpPr>
          <p:nvPr>
            <p:ph type="body" idx="1"/>
          </p:nvPr>
        </p:nvSpPr>
        <p:spPr/>
        <p:txBody>
          <a:bodyPr/>
          <a:lstStyle/>
          <a:p>
            <a:pPr>
              <a:defRPr/>
            </a:pPr>
            <a:endParaRPr lang="en-US">
              <a:ea typeface="ＭＳ Ｐゴシック" charset="0"/>
            </a:endParaRPr>
          </a:p>
        </p:txBody>
      </p:sp>
    </p:spTree>
    <p:extLst>
      <p:ext uri="{BB962C8B-B14F-4D97-AF65-F5344CB8AC3E}">
        <p14:creationId xmlns:p14="http://schemas.microsoft.com/office/powerpoint/2010/main" val="253856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584287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27743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CF766325-392B-44EE-BB4D-65DCFD7305C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5891" name="Rectangle 3">
            <a:extLst>
              <a:ext uri="{FF2B5EF4-FFF2-40B4-BE49-F238E27FC236}">
                <a16:creationId xmlns:a16="http://schemas.microsoft.com/office/drawing/2014/main" id="{715C2C10-614E-4237-BB0C-B2323F8B2317}"/>
              </a:ext>
            </a:extLst>
          </p:cNvPr>
          <p:cNvSpPr>
            <a:spLocks noGrp="1" noChangeArrowheads="1"/>
          </p:cNvSpPr>
          <p:nvPr>
            <p:ph type="body" idx="1"/>
          </p:nvPr>
        </p:nvSpPr>
        <p:spPr/>
        <p:txBody>
          <a:bodyPr/>
          <a:lstStyle/>
          <a:p>
            <a:pPr>
              <a:defRPr/>
            </a:pPr>
            <a:endParaRPr lang="en-US">
              <a:ea typeface="ＭＳ Ｐゴシック" charset="0"/>
            </a:endParaRPr>
          </a:p>
        </p:txBody>
      </p:sp>
    </p:spTree>
    <p:extLst>
      <p:ext uri="{BB962C8B-B14F-4D97-AF65-F5344CB8AC3E}">
        <p14:creationId xmlns:p14="http://schemas.microsoft.com/office/powerpoint/2010/main" val="184388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BDC6D749-4F0A-4436-A79C-BBEAED3768B8}"/>
              </a:ext>
            </a:extLst>
          </p:cNvPr>
          <p:cNvSpPr>
            <a:spLocks noGrp="1" noRot="1" noChangeAspect="1" noChangeArrowheads="1" noTextEdit="1"/>
          </p:cNvSpPr>
          <p:nvPr>
            <p:ph type="sldImg"/>
          </p:nvPr>
        </p:nvSpPr>
        <p:spPr>
          <a:xfrm>
            <a:off x="996950" y="738188"/>
            <a:ext cx="4865688" cy="3649662"/>
          </a:xfrm>
          <a:ln/>
          <a:extLst>
            <a:ext uri="{FAA26D3D-D897-4be2-8F04-BA451C77F1D7}">
              <ma14:placeholderFlag xmlns:ma14="http://schemas.microsoft.com/office/mac/drawingml/2011/main" xmlns="" val="1"/>
            </a:ext>
          </a:extLst>
        </p:spPr>
      </p:sp>
      <p:sp>
        <p:nvSpPr>
          <p:cNvPr id="146435" name="Rectangle 3">
            <a:extLst>
              <a:ext uri="{FF2B5EF4-FFF2-40B4-BE49-F238E27FC236}">
                <a16:creationId xmlns:a16="http://schemas.microsoft.com/office/drawing/2014/main" id="{B8EFD9F7-5268-48E8-BFB8-977DC33E1244}"/>
              </a:ext>
            </a:extLst>
          </p:cNvPr>
          <p:cNvSpPr>
            <a:spLocks noGrp="1" noChangeArrowheads="1"/>
          </p:cNvSpPr>
          <p:nvPr>
            <p:ph type="body" idx="1"/>
          </p:nvPr>
        </p:nvSpPr>
        <p:spPr>
          <a:xfrm>
            <a:off x="914400" y="4638675"/>
            <a:ext cx="5029200" cy="4395788"/>
          </a:xfrm>
          <a:ln/>
        </p:spPr>
        <p:txBody>
          <a:bodyPr/>
          <a:lstStyle/>
          <a:p>
            <a:pPr>
              <a:defRPr/>
            </a:pPr>
            <a:r>
              <a:rPr lang="en-US">
                <a:ea typeface="ＭＳ Ｐゴシック" charset="0"/>
              </a:rPr>
              <a:t>No additional notes.</a:t>
            </a:r>
            <a:endParaRPr lang="en-US" sz="800">
              <a:latin typeface="Times New Roman" charset="0"/>
              <a:ea typeface="ＭＳ Ｐゴシック" charset="0"/>
            </a:endParaRPr>
          </a:p>
          <a:p>
            <a:pPr lvl="1" indent="-228600">
              <a:defRPr/>
            </a:pPr>
            <a:endParaRPr lang="en-US">
              <a:ea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39CF0E4-EEA9-4D7E-A83C-230349794F55}"/>
              </a:ext>
            </a:extLst>
          </p:cNvPr>
          <p:cNvSpPr>
            <a:spLocks noGrp="1" noChangeArrowheads="1"/>
          </p:cNvSpPr>
          <p:nvPr>
            <p:ph type="body" idx="1"/>
          </p:nvPr>
        </p:nvSpPr>
        <p:spPr>
          <a:ln/>
        </p:spPr>
        <p:txBody>
          <a:bodyPr/>
          <a:lstStyle/>
          <a:p>
            <a:pPr>
              <a:defRPr/>
            </a:pPr>
            <a:endParaRPr lang="en-US">
              <a:ea typeface="ＭＳ Ｐゴシック" charset="0"/>
            </a:endParaRPr>
          </a:p>
        </p:txBody>
      </p:sp>
      <p:sp>
        <p:nvSpPr>
          <p:cNvPr id="17411" name="Rectangle 3">
            <a:extLst>
              <a:ext uri="{FF2B5EF4-FFF2-40B4-BE49-F238E27FC236}">
                <a16:creationId xmlns:a16="http://schemas.microsoft.com/office/drawing/2014/main" id="{2D96A426-811E-47EE-B677-376EE00055D7}"/>
              </a:ext>
            </a:extLst>
          </p:cNvPr>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34259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D8F0E48-4488-4C81-83A3-492796CD884E}"/>
              </a:ext>
            </a:extLst>
          </p:cNvPr>
          <p:cNvSpPr>
            <a:spLocks noGrp="1" noChangeArrowheads="1"/>
          </p:cNvSpPr>
          <p:nvPr>
            <p:ph type="body" idx="1"/>
          </p:nvPr>
        </p:nvSpPr>
        <p:spPr>
          <a:ln/>
        </p:spPr>
        <p:txBody>
          <a:bodyPr/>
          <a:lstStyle/>
          <a:p>
            <a:pPr>
              <a:defRPr/>
            </a:pPr>
            <a:endParaRPr lang="en-US">
              <a:ea typeface="ＭＳ Ｐゴシック" charset="0"/>
            </a:endParaRPr>
          </a:p>
        </p:txBody>
      </p:sp>
      <p:sp>
        <p:nvSpPr>
          <p:cNvPr id="21507" name="Rectangle 3">
            <a:extLst>
              <a:ext uri="{FF2B5EF4-FFF2-40B4-BE49-F238E27FC236}">
                <a16:creationId xmlns:a16="http://schemas.microsoft.com/office/drawing/2014/main" id="{24A8AB2D-A593-4FE3-8810-D8DA70B26357}"/>
              </a:ext>
            </a:extLst>
          </p:cNvPr>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736294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D2BDDE1-4852-4F73-9ACA-577029D2EE05}"/>
              </a:ext>
            </a:extLst>
          </p:cNvPr>
          <p:cNvSpPr>
            <a:spLocks noGrp="1" noChangeArrowheads="1"/>
          </p:cNvSpPr>
          <p:nvPr>
            <p:ph type="body" idx="1"/>
          </p:nvPr>
        </p:nvSpPr>
        <p:spPr>
          <a:ln/>
        </p:spPr>
        <p:txBody>
          <a:bodyPr/>
          <a:lstStyle/>
          <a:p>
            <a:pPr>
              <a:defRPr/>
            </a:pPr>
            <a:endParaRPr lang="en-US">
              <a:ea typeface="ＭＳ Ｐゴシック" charset="0"/>
            </a:endParaRPr>
          </a:p>
        </p:txBody>
      </p:sp>
      <p:sp>
        <p:nvSpPr>
          <p:cNvPr id="30723" name="Rectangle 3">
            <a:extLst>
              <a:ext uri="{FF2B5EF4-FFF2-40B4-BE49-F238E27FC236}">
                <a16:creationId xmlns:a16="http://schemas.microsoft.com/office/drawing/2014/main" id="{C7393CCB-9D7A-477B-8EB8-148D399B756D}"/>
              </a:ext>
            </a:extLst>
          </p:cNvPr>
          <p:cNvSpPr>
            <a:spLocks noGrp="1" noRot="1" noChangeAspect="1" noChangeArrowheads="1" noTextEdit="1"/>
          </p:cNvSpPr>
          <p:nvPr>
            <p:ph type="sldImg"/>
          </p:nvPr>
        </p:nvSpPr>
        <p:spPr>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575572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D71F5BED-8A0D-4659-A303-B8CFBF6E713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3603" name="Rectangle 3">
            <a:extLst>
              <a:ext uri="{FF2B5EF4-FFF2-40B4-BE49-F238E27FC236}">
                <a16:creationId xmlns:a16="http://schemas.microsoft.com/office/drawing/2014/main" id="{E811A58C-1645-4573-8CAC-B1F47B516BB9}"/>
              </a:ext>
            </a:extLst>
          </p:cNvPr>
          <p:cNvSpPr>
            <a:spLocks noGrp="1" noChangeArrowheads="1"/>
          </p:cNvSpPr>
          <p:nvPr>
            <p:ph type="body" idx="1"/>
          </p:nvPr>
        </p:nvSpPr>
        <p:spPr/>
        <p:txBody>
          <a:bodyPr/>
          <a:lstStyle/>
          <a:p>
            <a:pPr>
              <a:defRPr/>
            </a:pPr>
            <a:endParaRPr lang="en-US">
              <a:ea typeface="ＭＳ Ｐゴシック" charset="0"/>
            </a:endParaRPr>
          </a:p>
        </p:txBody>
      </p:sp>
    </p:spTree>
    <p:extLst>
      <p:ext uri="{BB962C8B-B14F-4D97-AF65-F5344CB8AC3E}">
        <p14:creationId xmlns:p14="http://schemas.microsoft.com/office/powerpoint/2010/main" val="2898101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31D3165-033F-4B5B-AE04-059021631FB2}" type="datetime1">
              <a:rPr lang="en-US" smtClean="0"/>
              <a:t>5/27/2019</a:t>
            </a:fld>
            <a:endParaRPr lang="en-US"/>
          </a:p>
        </p:txBody>
      </p:sp>
      <p:sp>
        <p:nvSpPr>
          <p:cNvPr id="5" name="Footer Placeholder 4"/>
          <p:cNvSpPr>
            <a:spLocks noGrp="1"/>
          </p:cNvSpPr>
          <p:nvPr>
            <p:ph type="ftr" sz="quarter" idx="11"/>
          </p:nvPr>
        </p:nvSpPr>
        <p:spPr/>
        <p:txBody>
          <a:bodyPr/>
          <a:lstStyle>
            <a:lvl1pPr>
              <a:defRPr/>
            </a:lvl1pPr>
          </a:lstStyle>
          <a:p>
            <a:r>
              <a:rPr lang="en-US"/>
              <a:t>Project Planning</a:t>
            </a:r>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4B7F170-9F57-4F8E-A619-94D592C9161A}" type="datetime1">
              <a:rPr lang="en-US" smtClean="0"/>
              <a:t>5/27/2019</a:t>
            </a:fld>
            <a:endParaRPr lang="en-US"/>
          </a:p>
        </p:txBody>
      </p:sp>
      <p:sp>
        <p:nvSpPr>
          <p:cNvPr id="5" name="Footer Placeholder 4"/>
          <p:cNvSpPr>
            <a:spLocks noGrp="1"/>
          </p:cNvSpPr>
          <p:nvPr>
            <p:ph type="ftr" sz="quarter" idx="11"/>
          </p:nvPr>
        </p:nvSpPr>
        <p:spPr/>
        <p:txBody>
          <a:bodyPr/>
          <a:lstStyle>
            <a:lvl1pPr>
              <a:defRPr/>
            </a:lvl1pPr>
          </a:lstStyle>
          <a:p>
            <a:r>
              <a:rPr lang="en-US"/>
              <a:t>Project Planning</a:t>
            </a:r>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9426E21D-0A61-460A-B4AD-979A077CB550}" type="datetime1">
              <a:rPr lang="en-US" smtClean="0"/>
              <a:t>5/27/2019</a:t>
            </a:fld>
            <a:endParaRPr lang="en-US"/>
          </a:p>
        </p:txBody>
      </p:sp>
      <p:sp>
        <p:nvSpPr>
          <p:cNvPr id="5" name="Footer Placeholder 4"/>
          <p:cNvSpPr>
            <a:spLocks noGrp="1"/>
          </p:cNvSpPr>
          <p:nvPr>
            <p:ph type="ftr" sz="quarter" idx="11"/>
          </p:nvPr>
        </p:nvSpPr>
        <p:spPr/>
        <p:txBody>
          <a:bodyPr/>
          <a:lstStyle>
            <a:lvl1pPr>
              <a:defRPr/>
            </a:lvl1pPr>
          </a:lstStyle>
          <a:p>
            <a:r>
              <a:rPr lang="en-US"/>
              <a:t>Project Planning</a:t>
            </a:r>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63525"/>
            <a:ext cx="7804150" cy="1108075"/>
          </a:xfrm>
        </p:spPr>
        <p:txBody>
          <a:bodyPr/>
          <a:lstStyle/>
          <a:p>
            <a:r>
              <a:rPr lang="en-US"/>
              <a:t>Click to edit Master title style</a:t>
            </a:r>
          </a:p>
        </p:txBody>
      </p:sp>
      <p:sp>
        <p:nvSpPr>
          <p:cNvPr id="3" name="Text Placeholder 2"/>
          <p:cNvSpPr>
            <a:spLocks noGrp="1"/>
          </p:cNvSpPr>
          <p:nvPr>
            <p:ph type="body" sz="half" idx="1"/>
          </p:nvPr>
        </p:nvSpPr>
        <p:spPr>
          <a:xfrm>
            <a:off x="990600" y="1676400"/>
            <a:ext cx="3825875" cy="4130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68875" y="1676400"/>
            <a:ext cx="3825875" cy="4130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76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382A22C2-8C1E-424F-A323-76DDD9A69249}" type="datetime1">
              <a:rPr lang="en-US" smtClean="0"/>
              <a:t>5/27/2019</a:t>
            </a:fld>
            <a:endParaRPr lang="en-US"/>
          </a:p>
        </p:txBody>
      </p:sp>
      <p:sp>
        <p:nvSpPr>
          <p:cNvPr id="5" name="Footer Placeholder 4"/>
          <p:cNvSpPr>
            <a:spLocks noGrp="1"/>
          </p:cNvSpPr>
          <p:nvPr>
            <p:ph type="ftr" sz="quarter" idx="11"/>
          </p:nvPr>
        </p:nvSpPr>
        <p:spPr/>
        <p:txBody>
          <a:bodyPr/>
          <a:lstStyle>
            <a:lvl1pPr>
              <a:defRPr/>
            </a:lvl1pPr>
          </a:lstStyle>
          <a:p>
            <a:r>
              <a:rPr lang="en-US"/>
              <a:t>Project Planning</a:t>
            </a:r>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7B475E08-CA30-41E8-87C7-BA0CD7BAE1A1}" type="datetime1">
              <a:rPr lang="en-US" smtClean="0"/>
              <a:t>5/27/2019</a:t>
            </a:fld>
            <a:endParaRPr lang="en-US"/>
          </a:p>
        </p:txBody>
      </p:sp>
      <p:sp>
        <p:nvSpPr>
          <p:cNvPr id="5" name="Footer Placeholder 4"/>
          <p:cNvSpPr>
            <a:spLocks noGrp="1"/>
          </p:cNvSpPr>
          <p:nvPr>
            <p:ph type="ftr" sz="quarter" idx="11"/>
          </p:nvPr>
        </p:nvSpPr>
        <p:spPr/>
        <p:txBody>
          <a:bodyPr/>
          <a:lstStyle>
            <a:lvl1pPr>
              <a:defRPr/>
            </a:lvl1pPr>
          </a:lstStyle>
          <a:p>
            <a:r>
              <a:rPr lang="en-US"/>
              <a:t>Project Planning</a:t>
            </a:r>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B4A41620-AA19-4A83-B80F-DD17855BB5FC}" type="datetime1">
              <a:rPr lang="en-US" smtClean="0"/>
              <a:t>5/27/2019</a:t>
            </a:fld>
            <a:endParaRPr lang="en-US"/>
          </a:p>
        </p:txBody>
      </p:sp>
      <p:sp>
        <p:nvSpPr>
          <p:cNvPr id="6" name="Footer Placeholder 4"/>
          <p:cNvSpPr>
            <a:spLocks noGrp="1"/>
          </p:cNvSpPr>
          <p:nvPr>
            <p:ph type="ftr" sz="quarter" idx="11"/>
          </p:nvPr>
        </p:nvSpPr>
        <p:spPr/>
        <p:txBody>
          <a:bodyPr/>
          <a:lstStyle>
            <a:lvl1pPr>
              <a:defRPr/>
            </a:lvl1pPr>
          </a:lstStyle>
          <a:p>
            <a:r>
              <a:rPr lang="en-US"/>
              <a:t>Project Planning</a:t>
            </a:r>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782AE678-6F96-4EFD-8692-89E3E1CA5D8B}" type="datetime1">
              <a:rPr lang="en-US" smtClean="0"/>
              <a:t>5/27/2019</a:t>
            </a:fld>
            <a:endParaRPr lang="en-US"/>
          </a:p>
        </p:txBody>
      </p:sp>
      <p:sp>
        <p:nvSpPr>
          <p:cNvPr id="8" name="Footer Placeholder 4"/>
          <p:cNvSpPr>
            <a:spLocks noGrp="1"/>
          </p:cNvSpPr>
          <p:nvPr>
            <p:ph type="ftr" sz="quarter" idx="11"/>
          </p:nvPr>
        </p:nvSpPr>
        <p:spPr/>
        <p:txBody>
          <a:bodyPr/>
          <a:lstStyle>
            <a:lvl1pPr>
              <a:defRPr/>
            </a:lvl1pPr>
          </a:lstStyle>
          <a:p>
            <a:r>
              <a:rPr lang="en-US"/>
              <a:t>Project Planning</a:t>
            </a:r>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7ACE069-DB02-4D62-8374-EC88A9EA6511}" type="datetime1">
              <a:rPr lang="en-US" smtClean="0"/>
              <a:t>5/27/2019</a:t>
            </a:fld>
            <a:endParaRPr lang="en-US"/>
          </a:p>
        </p:txBody>
      </p:sp>
      <p:sp>
        <p:nvSpPr>
          <p:cNvPr id="4" name="Footer Placeholder 4"/>
          <p:cNvSpPr>
            <a:spLocks noGrp="1"/>
          </p:cNvSpPr>
          <p:nvPr>
            <p:ph type="ftr" sz="quarter" idx="11"/>
          </p:nvPr>
        </p:nvSpPr>
        <p:spPr/>
        <p:txBody>
          <a:bodyPr/>
          <a:lstStyle>
            <a:lvl1pPr>
              <a:defRPr/>
            </a:lvl1pPr>
          </a:lstStyle>
          <a:p>
            <a:r>
              <a:rPr lang="en-US"/>
              <a:t>Project Planning</a:t>
            </a:r>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5A204D0-2E95-445C-A481-A6F542431881}" type="datetime1">
              <a:rPr lang="en-US" smtClean="0"/>
              <a:t>5/27/2019</a:t>
            </a:fld>
            <a:endParaRPr lang="en-US"/>
          </a:p>
        </p:txBody>
      </p:sp>
      <p:sp>
        <p:nvSpPr>
          <p:cNvPr id="3" name="Footer Placeholder 4"/>
          <p:cNvSpPr>
            <a:spLocks noGrp="1"/>
          </p:cNvSpPr>
          <p:nvPr>
            <p:ph type="ftr" sz="quarter" idx="11"/>
          </p:nvPr>
        </p:nvSpPr>
        <p:spPr/>
        <p:txBody>
          <a:bodyPr/>
          <a:lstStyle>
            <a:lvl1pPr>
              <a:defRPr/>
            </a:lvl1pPr>
          </a:lstStyle>
          <a:p>
            <a:r>
              <a:rPr lang="en-US"/>
              <a:t>Project Planning</a:t>
            </a:r>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50CC1A72-7152-42F5-A5B3-6541239AA1B1}" type="datetime1">
              <a:rPr lang="en-US" smtClean="0"/>
              <a:t>5/27/2019</a:t>
            </a:fld>
            <a:endParaRPr lang="en-US"/>
          </a:p>
        </p:txBody>
      </p:sp>
      <p:sp>
        <p:nvSpPr>
          <p:cNvPr id="6" name="Footer Placeholder 4"/>
          <p:cNvSpPr>
            <a:spLocks noGrp="1"/>
          </p:cNvSpPr>
          <p:nvPr>
            <p:ph type="ftr" sz="quarter" idx="11"/>
          </p:nvPr>
        </p:nvSpPr>
        <p:spPr/>
        <p:txBody>
          <a:bodyPr/>
          <a:lstStyle>
            <a:lvl1pPr>
              <a:defRPr/>
            </a:lvl1pPr>
          </a:lstStyle>
          <a:p>
            <a:r>
              <a:rPr lang="en-US"/>
              <a:t>Project Planning</a:t>
            </a:r>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9C38C730-8077-41B3-8497-C01993D753E4}" type="datetime1">
              <a:rPr lang="en-US" smtClean="0"/>
              <a:t>5/27/2019</a:t>
            </a:fld>
            <a:endParaRPr lang="en-US"/>
          </a:p>
        </p:txBody>
      </p:sp>
      <p:sp>
        <p:nvSpPr>
          <p:cNvPr id="6" name="Footer Placeholder 4"/>
          <p:cNvSpPr>
            <a:spLocks noGrp="1"/>
          </p:cNvSpPr>
          <p:nvPr>
            <p:ph type="ftr" sz="quarter" idx="11"/>
          </p:nvPr>
        </p:nvSpPr>
        <p:spPr/>
        <p:txBody>
          <a:bodyPr/>
          <a:lstStyle>
            <a:lvl1pPr>
              <a:defRPr/>
            </a:lvl1pPr>
          </a:lstStyle>
          <a:p>
            <a:r>
              <a:rPr lang="en-US"/>
              <a:t>Project Planning</a:t>
            </a:r>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F565E692-4485-4FED-9D95-E3FF7B8233FF}" type="datetime1">
              <a:rPr lang="en-US" smtClean="0"/>
              <a:t>5/27/2019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Project Planning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spd="med">
    <p:wipe dir="r"/>
  </p:transition>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planning</a:t>
            </a:r>
          </a:p>
        </p:txBody>
      </p:sp>
      <p:sp>
        <p:nvSpPr>
          <p:cNvPr id="3" name="Subtitle 2"/>
          <p:cNvSpPr>
            <a:spLocks noGrp="1"/>
          </p:cNvSpPr>
          <p:nvPr>
            <p:ph type="subTitle" idx="1"/>
          </p:nvPr>
        </p:nvSpPr>
        <p:spPr/>
        <p:txBody>
          <a:bodyPr/>
          <a:lstStyle/>
          <a:p>
            <a:endParaRPr lang="en-US" dirty="0"/>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to win</a:t>
            </a:r>
          </a:p>
        </p:txBody>
      </p:sp>
      <p:sp>
        <p:nvSpPr>
          <p:cNvPr id="3" name="Content Placeholder 2"/>
          <p:cNvSpPr>
            <a:spLocks noGrp="1"/>
          </p:cNvSpPr>
          <p:nvPr>
            <p:ph idx="1"/>
          </p:nvPr>
        </p:nvSpPr>
        <p:spPr/>
        <p:txBody>
          <a:bodyPr/>
          <a:lstStyle/>
          <a:p>
            <a:r>
              <a:rPr lang="en-US" dirty="0"/>
              <a:t>The software is priced according to what the software developer believes the buyer is willing to pay</a:t>
            </a:r>
          </a:p>
          <a:p>
            <a:r>
              <a:rPr lang="en-US" dirty="0"/>
              <a:t>If this is less that the development costs, the software functionality may be reduced accordingly with a view to extra functionality being added in a later release</a:t>
            </a:r>
          </a:p>
          <a:p>
            <a:r>
              <a:rPr lang="en-US" dirty="0"/>
              <a:t>Additional costs may be added as the requirements change and these may be priced at a higher level to make up the shortfall in the original price</a:t>
            </a:r>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10</a:t>
            </a:fld>
            <a:endParaRPr lang="en-US"/>
          </a:p>
        </p:txBody>
      </p:sp>
    </p:spTree>
    <p:extLst>
      <p:ext uri="{BB962C8B-B14F-4D97-AF65-F5344CB8AC3E}">
        <p14:creationId xmlns:p14="http://schemas.microsoft.com/office/powerpoint/2010/main" val="1822459326"/>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741BA6A-5E2E-47BE-9C8C-0D9EA029989D}"/>
              </a:ext>
            </a:extLst>
          </p:cNvPr>
          <p:cNvSpPr>
            <a:spLocks noGrp="1" noChangeArrowheads="1"/>
          </p:cNvSpPr>
          <p:nvPr>
            <p:ph type="title"/>
          </p:nvPr>
        </p:nvSpPr>
        <p:spPr/>
        <p:txBody>
          <a:bodyPr/>
          <a:lstStyle/>
          <a:p>
            <a:pPr>
              <a:defRPr/>
            </a:pPr>
            <a:r>
              <a:rPr lang="en-GB">
                <a:ea typeface="+mj-ea"/>
              </a:rPr>
              <a:t>Software cost components</a:t>
            </a:r>
          </a:p>
        </p:txBody>
      </p:sp>
      <p:sp>
        <p:nvSpPr>
          <p:cNvPr id="10243" name="Rectangle 3">
            <a:extLst>
              <a:ext uri="{FF2B5EF4-FFF2-40B4-BE49-F238E27FC236}">
                <a16:creationId xmlns:a16="http://schemas.microsoft.com/office/drawing/2014/main" id="{FB61B7C6-F0B7-4E32-92BC-293B589C5471}"/>
              </a:ext>
            </a:extLst>
          </p:cNvPr>
          <p:cNvSpPr>
            <a:spLocks noGrp="1" noChangeArrowheads="1"/>
          </p:cNvSpPr>
          <p:nvPr>
            <p:ph type="body" idx="1"/>
          </p:nvPr>
        </p:nvSpPr>
        <p:spPr/>
        <p:txBody>
          <a:bodyPr/>
          <a:lstStyle/>
          <a:p>
            <a:pPr>
              <a:lnSpc>
                <a:spcPct val="90000"/>
              </a:lnSpc>
              <a:buFont typeface="Wingdings" charset="0"/>
              <a:buChar char="§"/>
              <a:defRPr/>
            </a:pPr>
            <a:r>
              <a:rPr lang="en-GB">
                <a:ea typeface="+mn-ea"/>
              </a:rPr>
              <a:t>Hardware and software costs</a:t>
            </a:r>
          </a:p>
          <a:p>
            <a:pPr>
              <a:lnSpc>
                <a:spcPct val="90000"/>
              </a:lnSpc>
              <a:buFont typeface="Wingdings" charset="0"/>
              <a:buChar char="§"/>
              <a:defRPr/>
            </a:pPr>
            <a:r>
              <a:rPr lang="en-GB">
                <a:ea typeface="+mn-ea"/>
              </a:rPr>
              <a:t>Travel and training costs</a:t>
            </a:r>
          </a:p>
          <a:p>
            <a:pPr>
              <a:lnSpc>
                <a:spcPct val="90000"/>
              </a:lnSpc>
              <a:buFont typeface="Wingdings" charset="0"/>
              <a:buChar char="§"/>
              <a:defRPr/>
            </a:pPr>
            <a:r>
              <a:rPr lang="en-GB">
                <a:ea typeface="+mn-ea"/>
              </a:rPr>
              <a:t>Personnel costs  (the dominant factor in most </a:t>
            </a:r>
            <a:br>
              <a:rPr lang="en-GB">
                <a:ea typeface="+mn-ea"/>
              </a:rPr>
            </a:br>
            <a:r>
              <a:rPr lang="en-GB">
                <a:ea typeface="+mn-ea"/>
              </a:rPr>
              <a:t>projects)</a:t>
            </a:r>
          </a:p>
          <a:p>
            <a:pPr lvl="1">
              <a:lnSpc>
                <a:spcPct val="90000"/>
              </a:lnSpc>
              <a:buFont typeface="Wingdings" charset="0"/>
              <a:buChar char="§"/>
              <a:defRPr/>
            </a:pPr>
            <a:r>
              <a:rPr lang="en-GB">
                <a:ea typeface="+mn-ea"/>
              </a:rPr>
              <a:t>salaries of people involved in the project</a:t>
            </a:r>
          </a:p>
          <a:p>
            <a:pPr lvl="1">
              <a:lnSpc>
                <a:spcPct val="90000"/>
              </a:lnSpc>
              <a:buFont typeface="Wingdings" charset="0"/>
              <a:buChar char="§"/>
              <a:defRPr/>
            </a:pPr>
            <a:r>
              <a:rPr lang="en-GB">
                <a:ea typeface="+mn-ea"/>
              </a:rPr>
              <a:t>benefits and insurance costs</a:t>
            </a:r>
          </a:p>
          <a:p>
            <a:pPr>
              <a:lnSpc>
                <a:spcPct val="90000"/>
              </a:lnSpc>
              <a:buFont typeface="Wingdings" charset="0"/>
              <a:buChar char="§"/>
              <a:defRPr/>
            </a:pPr>
            <a:r>
              <a:rPr lang="en-GB">
                <a:ea typeface="+mn-ea"/>
              </a:rPr>
              <a:t>Must also take project overhead into account</a:t>
            </a:r>
          </a:p>
          <a:p>
            <a:pPr lvl="1">
              <a:lnSpc>
                <a:spcPct val="90000"/>
              </a:lnSpc>
              <a:buFont typeface="Wingdings" charset="0"/>
              <a:buChar char="§"/>
              <a:defRPr/>
            </a:pPr>
            <a:r>
              <a:rPr lang="en-GB">
                <a:ea typeface="+mn-ea"/>
              </a:rPr>
              <a:t>costs of building, heating, lighting</a:t>
            </a:r>
          </a:p>
          <a:p>
            <a:pPr lvl="1">
              <a:lnSpc>
                <a:spcPct val="90000"/>
              </a:lnSpc>
              <a:buFont typeface="Wingdings" charset="0"/>
              <a:buChar char="§"/>
              <a:defRPr/>
            </a:pPr>
            <a:r>
              <a:rPr lang="en-GB">
                <a:ea typeface="+mn-ea"/>
              </a:rPr>
              <a:t>costs of networking and communications</a:t>
            </a:r>
          </a:p>
          <a:p>
            <a:pPr lvl="1">
              <a:lnSpc>
                <a:spcPct val="90000"/>
              </a:lnSpc>
              <a:buFont typeface="Wingdings" charset="0"/>
              <a:buChar char="§"/>
              <a:defRPr/>
            </a:pPr>
            <a:r>
              <a:rPr lang="en-GB">
                <a:ea typeface="+mn-ea"/>
              </a:rPr>
              <a:t>costs of shared facilities (e.g library, staff restaurant, etc.)</a:t>
            </a:r>
          </a:p>
        </p:txBody>
      </p:sp>
    </p:spTree>
  </p:cSld>
  <p:clrMapOvr>
    <a:masterClrMapping/>
  </p:clrMapOvr>
  <p:transition advTm="2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25EDDCB0-A422-4CD9-81D7-EA3BDE9D3560}"/>
              </a:ext>
            </a:extLst>
          </p:cNvPr>
          <p:cNvSpPr>
            <a:spLocks noGrp="1" noChangeArrowheads="1"/>
          </p:cNvSpPr>
          <p:nvPr>
            <p:ph type="title"/>
          </p:nvPr>
        </p:nvSpPr>
        <p:spPr>
          <a:xfrm>
            <a:off x="684213" y="188913"/>
            <a:ext cx="7804150" cy="679450"/>
          </a:xfrm>
        </p:spPr>
        <p:txBody>
          <a:bodyPr/>
          <a:lstStyle/>
          <a:p>
            <a:pPr defTabSz="914400">
              <a:defRPr/>
            </a:pPr>
            <a:r>
              <a:rPr lang="en-US">
                <a:ea typeface="+mj-ea"/>
              </a:rPr>
              <a:t>Costs for a Proposed System</a:t>
            </a:r>
            <a:endParaRPr lang="en-US" sz="4000" b="1">
              <a:ea typeface="+mj-ea"/>
            </a:endParaRPr>
          </a:p>
        </p:txBody>
      </p:sp>
      <p:pic>
        <p:nvPicPr>
          <p:cNvPr id="18434" name="Picture 3" descr="whi74173_1002">
            <a:extLst>
              <a:ext uri="{FF2B5EF4-FFF2-40B4-BE49-F238E27FC236}">
                <a16:creationId xmlns:a16="http://schemas.microsoft.com/office/drawing/2014/main" id="{FFE4776B-4CAA-44C0-954F-63241B33C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765175"/>
            <a:ext cx="5795963" cy="570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a:t>Plan-driven development</a:t>
            </a:r>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13</a:t>
            </a:fld>
            <a:endParaRPr lang="en-US"/>
          </a:p>
        </p:txBody>
      </p:sp>
    </p:spTree>
    <p:extLst>
      <p:ext uri="{BB962C8B-B14F-4D97-AF65-F5344CB8AC3E}">
        <p14:creationId xmlns:p14="http://schemas.microsoft.com/office/powerpoint/2010/main" val="375402911"/>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development</a:t>
            </a:r>
          </a:p>
        </p:txBody>
      </p:sp>
      <p:sp>
        <p:nvSpPr>
          <p:cNvPr id="3" name="Content Placeholder 2"/>
          <p:cNvSpPr>
            <a:spLocks noGrp="1"/>
          </p:cNvSpPr>
          <p:nvPr>
            <p:ph idx="1"/>
          </p:nvPr>
        </p:nvSpPr>
        <p:spPr/>
        <p:txBody>
          <a:bodyPr/>
          <a:lstStyle/>
          <a:p>
            <a:r>
              <a:rPr lang="en-US" sz="2200" dirty="0"/>
              <a:t>Plan-driven or plan-based development is an approach to software engineering where the development process is planned in detail. </a:t>
            </a:r>
          </a:p>
          <a:p>
            <a:r>
              <a:rPr lang="en-US" sz="2200" dirty="0"/>
              <a:t>A project plan is created that records the work to be done, who will do it, the development schedule and the work products. </a:t>
            </a:r>
          </a:p>
          <a:p>
            <a:r>
              <a:rPr lang="en-US" sz="2200" dirty="0"/>
              <a:t>Managers use the plan to support project decision making and as a way of measuring progress. </a:t>
            </a:r>
          </a:p>
          <a:p>
            <a:r>
              <a:rPr lang="en-US" sz="2200" dirty="0"/>
              <a:t>The principal argument against plan-driven development is that many early decisions have to be revised because of changes to the environment in which the software is to be developed and used. </a:t>
            </a:r>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plans</a:t>
            </a:r>
          </a:p>
        </p:txBody>
      </p:sp>
      <p:sp>
        <p:nvSpPr>
          <p:cNvPr id="3" name="Content Placeholder 2"/>
          <p:cNvSpPr>
            <a:spLocks noGrp="1"/>
          </p:cNvSpPr>
          <p:nvPr>
            <p:ph idx="1"/>
          </p:nvPr>
        </p:nvSpPr>
        <p:spPr>
          <a:xfrm>
            <a:off x="457200" y="1830387"/>
            <a:ext cx="8229600" cy="4525963"/>
          </a:xfrm>
        </p:spPr>
        <p:txBody>
          <a:bodyPr/>
          <a:lstStyle/>
          <a:p>
            <a:r>
              <a:rPr lang="en-US" dirty="0"/>
              <a:t>In a plan-driven development project, a project plan sets out the resources available to the project, the work breakdown and a schedule for carrying out the work. </a:t>
            </a:r>
          </a:p>
          <a:p>
            <a:r>
              <a:rPr lang="en-US" dirty="0"/>
              <a:t>Plan sections</a:t>
            </a:r>
          </a:p>
          <a:p>
            <a:pPr lvl="1"/>
            <a:r>
              <a:rPr lang="en-US" dirty="0"/>
              <a:t>Introduction	</a:t>
            </a:r>
            <a:endParaRPr lang="en-GB" dirty="0"/>
          </a:p>
          <a:p>
            <a:pPr lvl="1"/>
            <a:r>
              <a:rPr lang="en-US" dirty="0"/>
              <a:t>Project organization</a:t>
            </a:r>
            <a:endParaRPr lang="en-GB" dirty="0"/>
          </a:p>
          <a:p>
            <a:pPr lvl="1"/>
            <a:r>
              <a:rPr lang="en-US" dirty="0"/>
              <a:t>Risk analysis</a:t>
            </a:r>
            <a:endParaRPr lang="en-GB" dirty="0"/>
          </a:p>
          <a:p>
            <a:pPr lvl="1"/>
            <a:r>
              <a:rPr lang="en-US" dirty="0"/>
              <a:t>Hardware and software resource requirements</a:t>
            </a:r>
            <a:endParaRPr lang="en-GB" dirty="0"/>
          </a:p>
          <a:p>
            <a:pPr lvl="1"/>
            <a:r>
              <a:rPr lang="en-US" dirty="0"/>
              <a:t>Work breakdown </a:t>
            </a:r>
          </a:p>
          <a:p>
            <a:pPr lvl="1"/>
            <a:r>
              <a:rPr lang="en-US" dirty="0"/>
              <a:t>Project schedule</a:t>
            </a:r>
            <a:endParaRPr lang="en-GB" dirty="0"/>
          </a:p>
          <a:p>
            <a:pPr lvl="1"/>
            <a:r>
              <a:rPr lang="en-US" dirty="0"/>
              <a:t>Monitoring and reporting mechanisms </a:t>
            </a:r>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 supplements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9579215"/>
              </p:ext>
            </p:extLst>
          </p:nvPr>
        </p:nvGraphicFramePr>
        <p:xfrm>
          <a:off x="457200" y="1958946"/>
          <a:ext cx="8229600" cy="3810000"/>
        </p:xfrm>
        <a:graphic>
          <a:graphicData uri="http://schemas.openxmlformats.org/drawingml/2006/table">
            <a:tbl>
              <a:tblPr firstRow="1" bandRow="1">
                <a:tableStyleId>{5C22544A-7EE6-4342-B048-85BDC9FD1C3A}</a:tableStyleId>
              </a:tblPr>
              <a:tblGrid>
                <a:gridCol w="3096360">
                  <a:extLst>
                    <a:ext uri="{9D8B030D-6E8A-4147-A177-3AD203B41FA5}">
                      <a16:colId xmlns:a16="http://schemas.microsoft.com/office/drawing/2014/main" val="20000"/>
                    </a:ext>
                  </a:extLst>
                </a:gridCol>
                <a:gridCol w="513324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Configuration management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configuration management procedures and structures to be used.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effectLst/>
                          <a:latin typeface="Arial"/>
                          <a:ea typeface="Times New Roman"/>
                          <a:cs typeface="Times New Roman"/>
                        </a:rPr>
                        <a:t>Deployment plan</a:t>
                      </a:r>
                      <a:endParaRPr lang="en-GB" sz="1600" dirty="0">
                        <a:solidFill>
                          <a:srgbClr val="000000"/>
                        </a:solidFill>
                        <a:effectLst/>
                        <a:latin typeface="Arial"/>
                        <a:ea typeface="Times New Roman"/>
                        <a:cs typeface="Times New Roman"/>
                      </a:endParaRPr>
                    </a:p>
                  </a:txBody>
                  <a:tcPr marL="54610" marR="54610" marT="0" marB="91440"/>
                </a:tc>
                <a:tc>
                  <a:txBody>
                    <a:bodyPr/>
                    <a:lstStyle/>
                    <a:p>
                      <a:pPr algn="just">
                        <a:spcAft>
                          <a:spcPts val="0"/>
                        </a:spcAft>
                      </a:pPr>
                      <a:r>
                        <a:rPr lang="en-US" sz="1600" dirty="0">
                          <a:solidFill>
                            <a:srgbClr val="000000"/>
                          </a:solidFill>
                          <a:effectLst/>
                          <a:latin typeface="Arial"/>
                          <a:ea typeface="Times New Roman"/>
                          <a:cs typeface="Times New Roman"/>
                        </a:rPr>
                        <a:t>Describes how the software and associated hardware (if required) will be deployed in the customer’s environment. This should include a plan for migrating data from existing systems.  </a:t>
                      </a:r>
                      <a:endParaRPr lang="en-GB" sz="1600" dirty="0">
                        <a:solidFill>
                          <a:srgbClr val="000000"/>
                        </a:solidFill>
                        <a:effectLst/>
                        <a:latin typeface="Arial"/>
                        <a:ea typeface="Times New Roman"/>
                        <a:cs typeface="Times New Roman"/>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Maintenance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dirty="0">
                          <a:solidFill>
                            <a:srgbClr val="000000"/>
                          </a:solidFill>
                          <a:latin typeface="Arial"/>
                          <a:ea typeface="Times New Roman"/>
                          <a:cs typeface="Arial"/>
                        </a:rPr>
                        <a:t>Quality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quality procedures and standards that will be used in a project.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l">
                        <a:spcAft>
                          <a:spcPts val="0"/>
                        </a:spcAft>
                      </a:pPr>
                      <a:r>
                        <a:rPr lang="en-US" sz="1600" dirty="0">
                          <a:solidFill>
                            <a:srgbClr val="000000"/>
                          </a:solidFill>
                          <a:latin typeface="Arial"/>
                          <a:ea typeface="Times New Roman"/>
                          <a:cs typeface="Arial"/>
                        </a:rPr>
                        <a:t>Validation plan </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approach, resources, and schedule used for system validation.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planning process</a:t>
            </a:r>
            <a:r>
              <a:rPr lang="en-GB" dirty="0"/>
              <a:t> </a:t>
            </a:r>
            <a:endParaRPr lang="en-US" dirty="0"/>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17</a:t>
            </a:fld>
            <a:endParaRPr lang="en-US"/>
          </a:p>
        </p:txBody>
      </p:sp>
      <p:pic>
        <p:nvPicPr>
          <p:cNvPr id="8" name="Picture 7" descr="23.3 Plann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21" y="1949173"/>
            <a:ext cx="7883463" cy="3373783"/>
          </a:xfrm>
          <a:prstGeom prst="rect">
            <a:avLst/>
          </a:prstGeom>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a:t>Project scheduling</a:t>
            </a:r>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18</a:t>
            </a:fld>
            <a:endParaRPr lang="en-US"/>
          </a:p>
        </p:txBody>
      </p:sp>
    </p:spTree>
    <p:extLst>
      <p:ext uri="{BB962C8B-B14F-4D97-AF65-F5344CB8AC3E}">
        <p14:creationId xmlns:p14="http://schemas.microsoft.com/office/powerpoint/2010/main" val="2732028212"/>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scheduling</a:t>
            </a:r>
          </a:p>
        </p:txBody>
      </p:sp>
      <p:sp>
        <p:nvSpPr>
          <p:cNvPr id="3" name="Content Placeholder 2"/>
          <p:cNvSpPr>
            <a:spLocks noGrp="1"/>
          </p:cNvSpPr>
          <p:nvPr>
            <p:ph idx="1"/>
          </p:nvPr>
        </p:nvSpPr>
        <p:spPr/>
        <p:txBody>
          <a:bodyPr/>
          <a:lstStyle/>
          <a:p>
            <a:r>
              <a:rPr lang="en-US" dirty="0"/>
              <a:t>Project scheduling is the process of deciding how the work in a project will be organized as separate tasks, and when and how these tasks will be executed. </a:t>
            </a:r>
          </a:p>
          <a:p>
            <a:r>
              <a:rPr lang="en-US" dirty="0"/>
              <a:t>You estimate the calendar time needed to complete each task, the effort required and who will work on the tasks that have been identified. </a:t>
            </a:r>
          </a:p>
          <a:p>
            <a:r>
              <a:rPr lang="en-US" dirty="0"/>
              <a:t>You also have to estimate the resources needed to complete each task, such as the disk space required on a server, the time required on specialized hardware, such as a simulator, and what the travel budget will be. </a:t>
            </a:r>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Software pricing</a:t>
            </a:r>
            <a:endParaRPr lang="en-GB" dirty="0"/>
          </a:p>
          <a:p>
            <a:r>
              <a:rPr lang="en-US" dirty="0"/>
              <a:t>Plan-driven development</a:t>
            </a:r>
            <a:endParaRPr lang="en-GB" dirty="0"/>
          </a:p>
          <a:p>
            <a:r>
              <a:rPr lang="en-US" dirty="0"/>
              <a:t>Project scheduling</a:t>
            </a:r>
            <a:endParaRPr lang="en-GB" dirty="0"/>
          </a:p>
          <a:p>
            <a:r>
              <a:rPr lang="en-US" dirty="0"/>
              <a:t>Agile planning</a:t>
            </a:r>
            <a:endParaRPr lang="en-GB" dirty="0"/>
          </a:p>
          <a:p>
            <a:r>
              <a:rPr lang="en-US" dirty="0"/>
              <a:t>Estimation techniques</a:t>
            </a:r>
          </a:p>
          <a:p>
            <a:r>
              <a:rPr lang="en-US" dirty="0"/>
              <a:t>COCOMO  cost modeling</a:t>
            </a:r>
            <a:r>
              <a:rPr lang="en-GB" dirty="0"/>
              <a:t> </a:t>
            </a:r>
            <a:endParaRPr lang="en-US" dirty="0"/>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scheduling activities</a:t>
            </a:r>
          </a:p>
        </p:txBody>
      </p:sp>
      <p:sp>
        <p:nvSpPr>
          <p:cNvPr id="28675" name="Rectangle 3"/>
          <p:cNvSpPr>
            <a:spLocks noGrp="1" noChangeArrowheads="1"/>
          </p:cNvSpPr>
          <p:nvPr>
            <p:ph idx="1"/>
          </p:nvPr>
        </p:nvSpPr>
        <p:spPr>
          <a:noFill/>
          <a:ln/>
        </p:spPr>
        <p:txBody>
          <a:bodyPr lIns="90840" tIns="44623" rIns="90840" bIns="44623"/>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
        <p:nvSpPr>
          <p:cNvPr id="3" name="Footer Placeholder 2"/>
          <p:cNvSpPr>
            <a:spLocks noGrp="1"/>
          </p:cNvSpPr>
          <p:nvPr>
            <p:ph type="ftr" sz="quarter" idx="11"/>
          </p:nvPr>
        </p:nvSpPr>
        <p:spPr/>
        <p:txBody>
          <a:bodyPr/>
          <a:lstStyle/>
          <a:p>
            <a:r>
              <a:rPr lang="en-US"/>
              <a:t>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scheduling process</a:t>
            </a:r>
            <a:r>
              <a:rPr lang="en-GB" dirty="0"/>
              <a:t> </a:t>
            </a:r>
            <a:endParaRPr lang="en-US" dirty="0"/>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21</a:t>
            </a:fld>
            <a:endParaRPr lang="en-US"/>
          </a:p>
        </p:txBody>
      </p:sp>
      <p:pic>
        <p:nvPicPr>
          <p:cNvPr id="8" name="Picture 7" descr="23.4 Schedul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39" y="2639943"/>
            <a:ext cx="7594516" cy="1457187"/>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idx="1"/>
          </p:nvPr>
        </p:nvSpPr>
        <p:spPr>
          <a:noFill/>
          <a:ln/>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
        <p:nvSpPr>
          <p:cNvPr id="3" name="Footer Placeholder 2"/>
          <p:cNvSpPr>
            <a:spLocks noGrp="1"/>
          </p:cNvSpPr>
          <p:nvPr>
            <p:ph type="ftr" sz="quarter" idx="11"/>
          </p:nvPr>
        </p:nvSpPr>
        <p:spPr/>
        <p:txBody>
          <a:bodyPr/>
          <a:lstStyle/>
          <a:p>
            <a:r>
              <a:rPr lang="en-US"/>
              <a:t>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22</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a:t>Schedule presentation</a:t>
            </a:r>
          </a:p>
        </p:txBody>
      </p:sp>
      <p:sp>
        <p:nvSpPr>
          <p:cNvPr id="32771" name="Rectangle 3"/>
          <p:cNvSpPr>
            <a:spLocks noGrp="1" noChangeArrowheads="1"/>
          </p:cNvSpPr>
          <p:nvPr>
            <p:ph idx="1"/>
          </p:nvPr>
        </p:nvSpPr>
        <p:spPr>
          <a:noFill/>
          <a:ln/>
        </p:spPr>
        <p:txBody>
          <a:bodyPr lIns="90840" tIns="44623" rIns="90840" bIns="44623"/>
          <a:lstStyle/>
          <a:p>
            <a:r>
              <a:rPr lang="en-GB" dirty="0"/>
              <a:t>Graphical notations are normally used to illustrate the project schedule.</a:t>
            </a:r>
          </a:p>
          <a:p>
            <a:r>
              <a:rPr lang="en-GB" dirty="0"/>
              <a:t>These show the project breakdown into tasks. Tasks should not be too small. They should take about a week or two.</a:t>
            </a:r>
          </a:p>
          <a:p>
            <a:r>
              <a:rPr lang="en-GB" dirty="0"/>
              <a:t>Calendar-based</a:t>
            </a:r>
          </a:p>
          <a:p>
            <a:pPr lvl="1"/>
            <a:r>
              <a:rPr lang="en-GB" dirty="0"/>
              <a:t>Bar charts are the most commonly used representation for project schedules. They show the schedule as activities or resources against time.</a:t>
            </a:r>
          </a:p>
          <a:p>
            <a:r>
              <a:rPr lang="en-GB" dirty="0"/>
              <a:t>Activity networks</a:t>
            </a:r>
          </a:p>
          <a:p>
            <a:pPr lvl="1"/>
            <a:r>
              <a:rPr lang="en-GB" dirty="0"/>
              <a:t>Show task dependencies</a:t>
            </a:r>
          </a:p>
        </p:txBody>
      </p:sp>
      <p:sp>
        <p:nvSpPr>
          <p:cNvPr id="3" name="Footer Placeholder 2"/>
          <p:cNvSpPr>
            <a:spLocks noGrp="1"/>
          </p:cNvSpPr>
          <p:nvPr>
            <p:ph type="ftr" sz="quarter" idx="11"/>
          </p:nvPr>
        </p:nvSpPr>
        <p:spPr/>
        <p:txBody>
          <a:bodyPr/>
          <a:lstStyle/>
          <a:p>
            <a:r>
              <a:rPr lang="en-US"/>
              <a:t>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 and deliverables</a:t>
            </a:r>
          </a:p>
        </p:txBody>
      </p:sp>
      <p:sp>
        <p:nvSpPr>
          <p:cNvPr id="3" name="Content Placeholder 2"/>
          <p:cNvSpPr>
            <a:spLocks noGrp="1"/>
          </p:cNvSpPr>
          <p:nvPr>
            <p:ph idx="1"/>
          </p:nvPr>
        </p:nvSpPr>
        <p:spPr/>
        <p:txBody>
          <a:bodyPr/>
          <a:lstStyle/>
          <a:p>
            <a:r>
              <a:rPr lang="en-US" dirty="0"/>
              <a:t>Milestones are points in the schedule against which you can assess progress, for example, the handover of the system for testing. </a:t>
            </a:r>
          </a:p>
          <a:p>
            <a:r>
              <a:rPr lang="en-US" dirty="0"/>
              <a:t>Deliverables are work products that are delivered to the customer, e.g. a requirements document for the system.</a:t>
            </a:r>
            <a:endParaRPr lang="en-GB" dirty="0"/>
          </a:p>
          <a:p>
            <a:endParaRPr lang="en-US" dirty="0"/>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24</a:t>
            </a:fld>
            <a:endParaRPr lang="en-US"/>
          </a:p>
        </p:txBody>
      </p:sp>
    </p:spTree>
    <p:extLst>
      <p:ext uri="{BB962C8B-B14F-4D97-AF65-F5344CB8AC3E}">
        <p14:creationId xmlns:p14="http://schemas.microsoft.com/office/powerpoint/2010/main" val="3832646803"/>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durations, and dependencies</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extLst>
                    <a:ext uri="{9D8B030D-6E8A-4147-A177-3AD203B41FA5}">
                      <a16:colId xmlns:a16="http://schemas.microsoft.com/office/drawing/2014/main" val="20000"/>
                    </a:ext>
                  </a:extLst>
                </a:gridCol>
                <a:gridCol w="1918653">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gridCol w="2890308">
                  <a:extLst>
                    <a:ext uri="{9D8B030D-6E8A-4147-A177-3AD203B41FA5}">
                      <a16:colId xmlns:a16="http://schemas.microsoft.com/office/drawing/2014/main" val="20003"/>
                    </a:ext>
                  </a:extLst>
                </a:gridCol>
              </a:tblGrid>
              <a:tr h="370840">
                <a:tc>
                  <a:txBody>
                    <a:bodyPr/>
                    <a:lstStyle/>
                    <a:p>
                      <a:pPr algn="ctr">
                        <a:spcAft>
                          <a:spcPts val="0"/>
                        </a:spcAft>
                      </a:pPr>
                      <a:r>
                        <a:rPr lang="en-US" sz="1600" b="1" dirty="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extLst>
                  <a:ext uri="{0D108BD9-81ED-4DB2-BD59-A6C34878D82A}">
                    <a16:rowId xmlns:a16="http://schemas.microsoft.com/office/drawing/2014/main" val="10000"/>
                  </a:ext>
                </a:extLst>
              </a:tr>
              <a:tr h="370840">
                <a:tc>
                  <a:txBody>
                    <a:bodyPr/>
                    <a:lstStyle/>
                    <a:p>
                      <a:pPr algn="ctr">
                        <a:spcAft>
                          <a:spcPts val="0"/>
                        </a:spcAft>
                      </a:pPr>
                      <a:r>
                        <a:rPr lang="en-US" sz="1600" dirty="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1"/>
                  </a:ext>
                </a:extLst>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2"/>
                  </a:ext>
                </a:extLst>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3"/>
                  </a:ext>
                </a:extLst>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4"/>
                  </a:ext>
                </a:extLst>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5"/>
                  </a:ext>
                </a:extLst>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6"/>
                  </a:ext>
                </a:extLst>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7"/>
                  </a:ext>
                </a:extLst>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8"/>
                  </a:ext>
                </a:extLst>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9"/>
                  </a:ext>
                </a:extLst>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0"/>
                  </a:ext>
                </a:extLst>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1"/>
                  </a:ext>
                </a:extLst>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bar chart (Gantt Chart)</a:t>
            </a:r>
            <a:r>
              <a:rPr lang="en-GB" dirty="0"/>
              <a:t> </a:t>
            </a:r>
            <a:endParaRPr lang="en-US" dirty="0"/>
          </a:p>
        </p:txBody>
      </p:sp>
      <p:pic>
        <p:nvPicPr>
          <p:cNvPr id="6" name="Content Placeholder 5" descr="23.6 New-activity-bar-chart.eps"/>
          <p:cNvPicPr>
            <a:picLocks noGrp="1" noChangeAspect="1"/>
          </p:cNvPicPr>
          <p:nvPr>
            <p:ph idx="1"/>
          </p:nvPr>
        </p:nvPicPr>
        <p:blipFill>
          <a:blip r:embed="rId2"/>
          <a:srcRect l="-2603" r="-1628"/>
          <a:stretch>
            <a:fillRect/>
          </a:stretch>
        </p:blipFill>
        <p:spPr>
          <a:xfrm>
            <a:off x="1376317" y="1600200"/>
            <a:ext cx="6374115" cy="5024482"/>
          </a:xfrm>
        </p:spPr>
      </p:pic>
      <p:sp>
        <p:nvSpPr>
          <p:cNvPr id="4" name="Footer Placeholder 3"/>
          <p:cNvSpPr>
            <a:spLocks noGrp="1"/>
          </p:cNvSpPr>
          <p:nvPr>
            <p:ph type="ftr" sz="quarter" idx="11"/>
          </p:nvPr>
        </p:nvSpPr>
        <p:spPr/>
        <p:txBody>
          <a:bodyPr/>
          <a:lstStyle/>
          <a:p>
            <a:r>
              <a:rPr lang="en-US"/>
              <a:t>Project Planning</a:t>
            </a:r>
          </a:p>
        </p:txBody>
      </p:sp>
      <p:sp>
        <p:nvSpPr>
          <p:cNvPr id="5" name="Slide Number Placeholder 4"/>
          <p:cNvSpPr>
            <a:spLocks noGrp="1"/>
          </p:cNvSpPr>
          <p:nvPr>
            <p:ph type="sldNum" sz="quarter" idx="12"/>
          </p:nvPr>
        </p:nvSpPr>
        <p:spPr/>
        <p:txBody>
          <a:bodyPr/>
          <a:lstStyle/>
          <a:p>
            <a:fld id="{0D150273-F455-7D4F-8782-207C52466607}" type="slidenum">
              <a:rPr lang="en-US" smtClean="0"/>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Staff allocation chart</a:t>
            </a:r>
            <a:r>
              <a:rPr lang="en-GB" dirty="0"/>
              <a:t> </a:t>
            </a:r>
            <a:endParaRPr lang="en-US" dirty="0"/>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27</a:t>
            </a:fld>
            <a:endParaRPr lang="en-US"/>
          </a:p>
        </p:txBody>
      </p:sp>
      <p:pic>
        <p:nvPicPr>
          <p:cNvPr id="8" name="Picture 7" descr="23.7 Staff alloc cha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8" y="1735823"/>
            <a:ext cx="6234044" cy="4620527"/>
          </a:xfrm>
          <a:prstGeom prst="rect">
            <a:avLst/>
          </a:prstGeom>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7073"/>
            <a:ext cx="8229600" cy="1143000"/>
          </a:xfrm>
        </p:spPr>
        <p:txBody>
          <a:bodyPr/>
          <a:lstStyle/>
          <a:p>
            <a:pPr algn="ctr"/>
            <a:r>
              <a:rPr lang="en-US" dirty="0"/>
              <a:t>Agile planning</a:t>
            </a:r>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28</a:t>
            </a:fld>
            <a:endParaRPr lang="en-US"/>
          </a:p>
        </p:txBody>
      </p:sp>
    </p:spTree>
    <p:extLst>
      <p:ext uri="{BB962C8B-B14F-4D97-AF65-F5344CB8AC3E}">
        <p14:creationId xmlns:p14="http://schemas.microsoft.com/office/powerpoint/2010/main" val="35115427"/>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planning</a:t>
            </a:r>
          </a:p>
        </p:txBody>
      </p:sp>
      <p:sp>
        <p:nvSpPr>
          <p:cNvPr id="3" name="Content Placeholder 2"/>
          <p:cNvSpPr>
            <a:spLocks noGrp="1"/>
          </p:cNvSpPr>
          <p:nvPr>
            <p:ph idx="1"/>
          </p:nvPr>
        </p:nvSpPr>
        <p:spPr/>
        <p:txBody>
          <a:bodyPr/>
          <a:lstStyle/>
          <a:p>
            <a:r>
              <a:rPr lang="en-US" dirty="0"/>
              <a:t>Agile methods of software development are iterative approaches where the software is developed and delivered to customers in increments. </a:t>
            </a:r>
          </a:p>
          <a:p>
            <a:r>
              <a:rPr lang="en-US" dirty="0"/>
              <a:t>Unlike plan-driven approaches, the functionality of these increments is not planned in advance but is decided during the development. </a:t>
            </a:r>
          </a:p>
          <a:p>
            <a:pPr lvl="1"/>
            <a:r>
              <a:rPr lang="en-US" dirty="0"/>
              <a:t>The decision on what to include in an increment depends on progress and on the customer’s priorities. </a:t>
            </a:r>
          </a:p>
          <a:p>
            <a:r>
              <a:rPr lang="en-US" dirty="0"/>
              <a:t>The customer’s priorities and requirements change so it makes sense to have a flexible plan that can accommodate these changes. </a:t>
            </a:r>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planning</a:t>
            </a:r>
          </a:p>
        </p:txBody>
      </p:sp>
      <p:sp>
        <p:nvSpPr>
          <p:cNvPr id="3" name="Content Placeholder 2"/>
          <p:cNvSpPr>
            <a:spLocks noGrp="1"/>
          </p:cNvSpPr>
          <p:nvPr>
            <p:ph idx="1"/>
          </p:nvPr>
        </p:nvSpPr>
        <p:spPr/>
        <p:txBody>
          <a:bodyPr/>
          <a:lstStyle/>
          <a:p>
            <a:r>
              <a:rPr lang="en-US" dirty="0"/>
              <a:t>Project planning involves breaking down the work into parts and assign these to project team members, anticipate problems that might arise and prepare tentative solutions to those problems. </a:t>
            </a:r>
          </a:p>
          <a:p>
            <a:r>
              <a:rPr lang="en-US" dirty="0"/>
              <a:t>The project plan is used to communicate how the work will be done to the project team and customers, and to help assess progress on the project. </a:t>
            </a:r>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planning stages</a:t>
            </a:r>
          </a:p>
        </p:txBody>
      </p:sp>
      <p:sp>
        <p:nvSpPr>
          <p:cNvPr id="3" name="Content Placeholder 2"/>
          <p:cNvSpPr>
            <a:spLocks noGrp="1"/>
          </p:cNvSpPr>
          <p:nvPr>
            <p:ph idx="1"/>
          </p:nvPr>
        </p:nvSpPr>
        <p:spPr/>
        <p:txBody>
          <a:bodyPr/>
          <a:lstStyle/>
          <a:p>
            <a:r>
              <a:rPr lang="en-US" dirty="0"/>
              <a:t>Release planning, which looks ahead for several months and decides on the features that should be included in a release of a system.</a:t>
            </a:r>
            <a:endParaRPr lang="en-GB" dirty="0"/>
          </a:p>
          <a:p>
            <a:r>
              <a:rPr lang="en-US" dirty="0"/>
              <a:t>Iteration planning, which has a shorter term outlook, and focuses on planning the next increment of a system. This is typically 2-4 weeks of work for the team.</a:t>
            </a:r>
            <a:endParaRPr lang="en-GB" dirty="0"/>
          </a:p>
          <a:p>
            <a:endParaRPr lang="en-US" dirty="0"/>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planning game</a:t>
            </a:r>
            <a:endParaRPr lang="en-US" dirty="0"/>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31</a:t>
            </a:fld>
            <a:endParaRPr lang="en-US"/>
          </a:p>
        </p:txBody>
      </p:sp>
      <p:pic>
        <p:nvPicPr>
          <p:cNvPr id="8" name="Picture 7" descr="23.8 Planning Gam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66" y="2714486"/>
            <a:ext cx="8225176" cy="1028147"/>
          </a:xfrm>
          <a:prstGeom prst="rect">
            <a:avLst/>
          </a:prstGeom>
        </p:spPr>
      </p:pic>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delivery</a:t>
            </a:r>
          </a:p>
        </p:txBody>
      </p:sp>
      <p:sp>
        <p:nvSpPr>
          <p:cNvPr id="3" name="Content Placeholder 2"/>
          <p:cNvSpPr>
            <a:spLocks noGrp="1"/>
          </p:cNvSpPr>
          <p:nvPr>
            <p:ph idx="1"/>
          </p:nvPr>
        </p:nvSpPr>
        <p:spPr/>
        <p:txBody>
          <a:bodyPr/>
          <a:lstStyle/>
          <a:p>
            <a:r>
              <a:rPr lang="en-US" dirty="0"/>
              <a:t>A software increment is always delivered at the end of each project iteration. </a:t>
            </a:r>
          </a:p>
          <a:p>
            <a:r>
              <a:rPr lang="en-US" dirty="0"/>
              <a:t>If the features to be included in the increment cannot be completed in the time allowed, the scope of the work is reduced. </a:t>
            </a:r>
          </a:p>
          <a:p>
            <a:r>
              <a:rPr lang="en-US" dirty="0"/>
              <a:t>The delivery schedule is never extended. </a:t>
            </a:r>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32</a:t>
            </a:fld>
            <a:endParaRPr lang="en-US"/>
          </a:p>
        </p:txBody>
      </p:sp>
    </p:spTree>
    <p:extLst>
      <p:ext uri="{BB962C8B-B14F-4D97-AF65-F5344CB8AC3E}">
        <p14:creationId xmlns:p14="http://schemas.microsoft.com/office/powerpoint/2010/main" val="2605276704"/>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079D-01A8-4701-A3E8-169782B674BF}"/>
              </a:ext>
            </a:extLst>
          </p:cNvPr>
          <p:cNvSpPr>
            <a:spLocks noGrp="1"/>
          </p:cNvSpPr>
          <p:nvPr>
            <p:ph type="title"/>
          </p:nvPr>
        </p:nvSpPr>
        <p:spPr>
          <a:xfrm>
            <a:off x="457200" y="2286000"/>
            <a:ext cx="7293232" cy="1143000"/>
          </a:xfrm>
        </p:spPr>
        <p:txBody>
          <a:bodyPr/>
          <a:lstStyle/>
          <a:p>
            <a:pPr algn="ctr"/>
            <a:r>
              <a:rPr lang="en-US" dirty="0"/>
              <a:t>Productivity Measures</a:t>
            </a:r>
          </a:p>
        </p:txBody>
      </p:sp>
      <p:sp>
        <p:nvSpPr>
          <p:cNvPr id="4" name="Footer Placeholder 3">
            <a:extLst>
              <a:ext uri="{FF2B5EF4-FFF2-40B4-BE49-F238E27FC236}">
                <a16:creationId xmlns:a16="http://schemas.microsoft.com/office/drawing/2014/main" id="{A8896203-7C33-4F5A-9184-A4A3F435B76C}"/>
              </a:ext>
            </a:extLst>
          </p:cNvPr>
          <p:cNvSpPr>
            <a:spLocks noGrp="1"/>
          </p:cNvSpPr>
          <p:nvPr>
            <p:ph type="ftr" sz="quarter" idx="11"/>
          </p:nvPr>
        </p:nvSpPr>
        <p:spPr/>
        <p:txBody>
          <a:bodyPr/>
          <a:lstStyle/>
          <a:p>
            <a:r>
              <a:rPr lang="en-US"/>
              <a:t>Project Planning</a:t>
            </a:r>
          </a:p>
        </p:txBody>
      </p:sp>
      <p:sp>
        <p:nvSpPr>
          <p:cNvPr id="5" name="Slide Number Placeholder 4">
            <a:extLst>
              <a:ext uri="{FF2B5EF4-FFF2-40B4-BE49-F238E27FC236}">
                <a16:creationId xmlns:a16="http://schemas.microsoft.com/office/drawing/2014/main" id="{D9A81963-D871-45A2-974A-5B046A10BA3D}"/>
              </a:ext>
            </a:extLst>
          </p:cNvPr>
          <p:cNvSpPr>
            <a:spLocks noGrp="1"/>
          </p:cNvSpPr>
          <p:nvPr>
            <p:ph type="sldNum" sz="quarter" idx="12"/>
          </p:nvPr>
        </p:nvSpPr>
        <p:spPr/>
        <p:txBody>
          <a:bodyPr/>
          <a:lstStyle/>
          <a:p>
            <a:fld id="{0D150273-F455-7D4F-8782-207C52466607}" type="slidenum">
              <a:rPr lang="en-US" smtClean="0"/>
              <a:pPr/>
              <a:t>33</a:t>
            </a:fld>
            <a:endParaRPr lang="en-US"/>
          </a:p>
        </p:txBody>
      </p:sp>
    </p:spTree>
    <p:extLst>
      <p:ext uri="{BB962C8B-B14F-4D97-AF65-F5344CB8AC3E}">
        <p14:creationId xmlns:p14="http://schemas.microsoft.com/office/powerpoint/2010/main" val="3244514975"/>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3FB6A4F-3A62-4E7D-BD51-0AC9F1D46DBD}"/>
              </a:ext>
            </a:extLst>
          </p:cNvPr>
          <p:cNvSpPr>
            <a:spLocks noGrp="1" noChangeArrowheads="1"/>
          </p:cNvSpPr>
          <p:nvPr>
            <p:ph type="body" idx="1"/>
          </p:nvPr>
        </p:nvSpPr>
        <p:spPr/>
        <p:txBody>
          <a:bodyPr/>
          <a:lstStyle/>
          <a:p>
            <a:pPr>
              <a:buFont typeface="Wingdings" charset="0"/>
              <a:buChar char="§"/>
              <a:defRPr/>
            </a:pPr>
            <a:r>
              <a:rPr lang="en-GB" dirty="0">
                <a:ea typeface="+mn-ea"/>
              </a:rPr>
              <a:t>Size related measures based on some output from the software process. This may be lines of delivered source code, object code instructions, etc.</a:t>
            </a:r>
          </a:p>
          <a:p>
            <a:pPr>
              <a:buFont typeface="Wingdings" charset="0"/>
              <a:buChar char="§"/>
              <a:defRPr/>
            </a:pPr>
            <a:r>
              <a:rPr lang="en-GB" dirty="0">
                <a:ea typeface="+mn-ea"/>
              </a:rPr>
              <a:t>Function-related measures based on an estimate of the functionality of the delivered software. Function-points are the best known of this type of measure.</a:t>
            </a:r>
          </a:p>
        </p:txBody>
      </p:sp>
      <p:sp>
        <p:nvSpPr>
          <p:cNvPr id="16387" name="Rectangle 3">
            <a:extLst>
              <a:ext uri="{FF2B5EF4-FFF2-40B4-BE49-F238E27FC236}">
                <a16:creationId xmlns:a16="http://schemas.microsoft.com/office/drawing/2014/main" id="{8A9356F2-176F-4D70-8B75-3712EE92DF8D}"/>
              </a:ext>
            </a:extLst>
          </p:cNvPr>
          <p:cNvSpPr>
            <a:spLocks noGrp="1" noChangeArrowheads="1"/>
          </p:cNvSpPr>
          <p:nvPr>
            <p:ph type="title"/>
          </p:nvPr>
        </p:nvSpPr>
        <p:spPr/>
        <p:txBody>
          <a:bodyPr/>
          <a:lstStyle/>
          <a:p>
            <a:pPr>
              <a:defRPr/>
            </a:pPr>
            <a:r>
              <a:rPr lang="en-GB">
                <a:ea typeface="+mj-ea"/>
              </a:rPr>
              <a:t>Productivity measures</a:t>
            </a:r>
          </a:p>
        </p:txBody>
      </p:sp>
    </p:spTree>
    <p:extLst>
      <p:ext uri="{BB962C8B-B14F-4D97-AF65-F5344CB8AC3E}">
        <p14:creationId xmlns:p14="http://schemas.microsoft.com/office/powerpoint/2010/main" val="48503232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90A7E22-2675-4F75-8A29-0CB1C4349B1A}"/>
              </a:ext>
            </a:extLst>
          </p:cNvPr>
          <p:cNvSpPr>
            <a:spLocks noGrp="1" noChangeArrowheads="1"/>
          </p:cNvSpPr>
          <p:nvPr>
            <p:ph type="body" idx="1"/>
          </p:nvPr>
        </p:nvSpPr>
        <p:spPr/>
        <p:txBody>
          <a:bodyPr/>
          <a:lstStyle/>
          <a:p>
            <a:r>
              <a:rPr lang="en-GB" altLang="en-US"/>
              <a:t>What is a line of code?</a:t>
            </a:r>
          </a:p>
          <a:p>
            <a:r>
              <a:rPr lang="en-GB" altLang="en-US"/>
              <a:t>Productivity measures will vary from language to language – consider difference between lines of code in assembler versus Java</a:t>
            </a:r>
          </a:p>
          <a:p>
            <a:r>
              <a:rPr lang="en-GB" altLang="en-US"/>
              <a:t>Relationship to functionality must be based on past efforts in the same language</a:t>
            </a:r>
          </a:p>
          <a:p>
            <a:endParaRPr lang="en-GB" altLang="en-US"/>
          </a:p>
        </p:txBody>
      </p:sp>
      <p:sp>
        <p:nvSpPr>
          <p:cNvPr id="20483" name="Rectangle 3">
            <a:extLst>
              <a:ext uri="{FF2B5EF4-FFF2-40B4-BE49-F238E27FC236}">
                <a16:creationId xmlns:a16="http://schemas.microsoft.com/office/drawing/2014/main" id="{A79BFD8E-BDFF-4F2D-AF18-9F538790D9AB}"/>
              </a:ext>
            </a:extLst>
          </p:cNvPr>
          <p:cNvSpPr>
            <a:spLocks noGrp="1" noChangeArrowheads="1"/>
          </p:cNvSpPr>
          <p:nvPr>
            <p:ph type="title"/>
          </p:nvPr>
        </p:nvSpPr>
        <p:spPr/>
        <p:txBody>
          <a:bodyPr/>
          <a:lstStyle/>
          <a:p>
            <a:pPr>
              <a:defRPr/>
            </a:pPr>
            <a:r>
              <a:rPr lang="en-GB">
                <a:ea typeface="+mj-ea"/>
              </a:rPr>
              <a:t>Lines of code</a:t>
            </a:r>
          </a:p>
        </p:txBody>
      </p:sp>
    </p:spTree>
    <p:extLst>
      <p:ext uri="{BB962C8B-B14F-4D97-AF65-F5344CB8AC3E}">
        <p14:creationId xmlns:p14="http://schemas.microsoft.com/office/powerpoint/2010/main" val="9635859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C69763BD-2B7A-41DD-8E93-DA216724B83E}"/>
              </a:ext>
            </a:extLst>
          </p:cNvPr>
          <p:cNvSpPr>
            <a:spLocks noGrp="1" noChangeArrowheads="1"/>
          </p:cNvSpPr>
          <p:nvPr>
            <p:ph type="title"/>
          </p:nvPr>
        </p:nvSpPr>
        <p:spPr/>
        <p:txBody>
          <a:bodyPr/>
          <a:lstStyle/>
          <a:p>
            <a:pPr>
              <a:defRPr/>
            </a:pPr>
            <a:r>
              <a:rPr lang="en-GB">
                <a:ea typeface="+mj-ea"/>
              </a:rPr>
              <a:t>Productivity estimates - LOC</a:t>
            </a:r>
          </a:p>
        </p:txBody>
      </p:sp>
      <p:graphicFrame>
        <p:nvGraphicFramePr>
          <p:cNvPr id="29736" name="Group 40">
            <a:extLst>
              <a:ext uri="{FF2B5EF4-FFF2-40B4-BE49-F238E27FC236}">
                <a16:creationId xmlns:a16="http://schemas.microsoft.com/office/drawing/2014/main" id="{54F0D34A-7752-49D7-88DC-1F71E46F1D77}"/>
              </a:ext>
            </a:extLst>
          </p:cNvPr>
          <p:cNvGraphicFramePr>
            <a:graphicFrameLocks noGrp="1"/>
          </p:cNvGraphicFramePr>
          <p:nvPr>
            <p:ph sz="half" idx="2"/>
          </p:nvPr>
        </p:nvGraphicFramePr>
        <p:xfrm>
          <a:off x="755650" y="2205038"/>
          <a:ext cx="8039100" cy="3354688"/>
        </p:xfrm>
        <a:graphic>
          <a:graphicData uri="http://schemas.openxmlformats.org/drawingml/2006/table">
            <a:tbl>
              <a:tblPr/>
              <a:tblGrid>
                <a:gridCol w="4752975">
                  <a:extLst>
                    <a:ext uri="{9D8B030D-6E8A-4147-A177-3AD203B41FA5}">
                      <a16:colId xmlns:a16="http://schemas.microsoft.com/office/drawing/2014/main" val="20000"/>
                    </a:ext>
                  </a:extLst>
                </a:gridCol>
                <a:gridCol w="3286125">
                  <a:extLst>
                    <a:ext uri="{9D8B030D-6E8A-4147-A177-3AD203B41FA5}">
                      <a16:colId xmlns:a16="http://schemas.microsoft.com/office/drawing/2014/main" val="20001"/>
                    </a:ext>
                  </a:extLst>
                </a:gridCol>
              </a:tblGrid>
              <a:tr h="895993">
                <a:tc>
                  <a:txBody>
                    <a:bodyPr/>
                    <a:lstStyle/>
                    <a:p>
                      <a:pPr marL="0" marR="0" lvl="0" indent="0" algn="l" defTabSz="917575" rtl="0" eaLnBrk="0" fontAlgn="base" latinLnBrk="0" hangingPunct="0">
                        <a:lnSpc>
                          <a:spcPct val="100000"/>
                        </a:lnSpc>
                        <a:spcBef>
                          <a:spcPct val="20000"/>
                        </a:spcBef>
                        <a:spcAft>
                          <a:spcPct val="0"/>
                        </a:spcAft>
                        <a:buClr>
                          <a:schemeClr val="tx2"/>
                        </a:buClr>
                        <a:buSzTx/>
                        <a:buFont typeface="Wingdings" charset="0"/>
                        <a:buNone/>
                        <a:tabLst/>
                      </a:pPr>
                      <a:r>
                        <a:rPr kumimoji="0" lang="en-CA" sz="2400" b="1" i="0" u="none" strike="noStrike" cap="none" normalizeH="0" baseline="0" dirty="0">
                          <a:ln>
                            <a:noFill/>
                          </a:ln>
                          <a:solidFill>
                            <a:schemeClr val="tx1"/>
                          </a:solidFill>
                          <a:effectLst/>
                          <a:latin typeface="Times" charset="0"/>
                          <a:ea typeface="ＭＳ Ｐゴシック" charset="0"/>
                        </a:rPr>
                        <a:t>System Category</a:t>
                      </a:r>
                      <a:endParaRPr kumimoji="0" lang="en-US" sz="2400" b="1" i="0" u="none" strike="noStrike" cap="none" normalizeH="0" baseline="0" dirty="0">
                        <a:ln>
                          <a:noFill/>
                        </a:ln>
                        <a:solidFill>
                          <a:schemeClr val="tx1"/>
                        </a:solidFill>
                        <a:effectLst/>
                        <a:latin typeface="Times" charset="0"/>
                        <a:ea typeface="ＭＳ Ｐゴシック"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7575" rtl="0" eaLnBrk="0" fontAlgn="base" latinLnBrk="0" hangingPunct="0">
                        <a:lnSpc>
                          <a:spcPct val="100000"/>
                        </a:lnSpc>
                        <a:spcBef>
                          <a:spcPct val="20000"/>
                        </a:spcBef>
                        <a:spcAft>
                          <a:spcPct val="0"/>
                        </a:spcAft>
                        <a:buClr>
                          <a:schemeClr val="tx2"/>
                        </a:buClr>
                        <a:buSzTx/>
                        <a:buFont typeface="Wingdings" charset="0"/>
                        <a:buNone/>
                        <a:tabLst/>
                      </a:pPr>
                      <a:r>
                        <a:rPr kumimoji="0" lang="en-GB" sz="2400" b="1" i="0" u="none" strike="noStrike" cap="none" normalizeH="0" baseline="0">
                          <a:ln>
                            <a:noFill/>
                          </a:ln>
                          <a:solidFill>
                            <a:schemeClr val="tx1"/>
                          </a:solidFill>
                          <a:effectLst/>
                          <a:latin typeface="Times" charset="0"/>
                          <a:ea typeface="ＭＳ Ｐゴシック" charset="0"/>
                        </a:rPr>
                        <a:t>LOC/person-month</a:t>
                      </a:r>
                      <a:endParaRPr kumimoji="0" lang="en-US" sz="2400" b="1" i="0" u="none" strike="noStrike" cap="none" normalizeH="0" baseline="0">
                        <a:ln>
                          <a:noFill/>
                        </a:ln>
                        <a:solidFill>
                          <a:schemeClr val="tx1"/>
                        </a:solidFill>
                        <a:effectLst/>
                        <a:latin typeface="Times" charset="0"/>
                        <a:ea typeface="ＭＳ Ｐゴシック" charset="0"/>
                      </a:endParaRPr>
                    </a:p>
                    <a:p>
                      <a:pPr marL="0" marR="0" lvl="0" indent="0" algn="l" defTabSz="917575" rtl="0" eaLnBrk="0" fontAlgn="base" latinLnBrk="0" hangingPunct="0">
                        <a:lnSpc>
                          <a:spcPct val="100000"/>
                        </a:lnSpc>
                        <a:spcBef>
                          <a:spcPct val="20000"/>
                        </a:spcBef>
                        <a:spcAft>
                          <a:spcPct val="0"/>
                        </a:spcAft>
                        <a:buClr>
                          <a:schemeClr val="tx2"/>
                        </a:buClr>
                        <a:buSzTx/>
                        <a:buFont typeface="Wingdings" charset="0"/>
                        <a:buNone/>
                        <a:tabLst/>
                      </a:pPr>
                      <a:endParaRPr kumimoji="0" lang="en-US" sz="2400" b="1" i="0" u="none" strike="noStrike" cap="none" normalizeH="0" baseline="0">
                        <a:ln>
                          <a:noFill/>
                        </a:ln>
                        <a:solidFill>
                          <a:schemeClr val="tx1"/>
                        </a:solidFill>
                        <a:effectLst/>
                        <a:latin typeface="Times" charset="0"/>
                        <a:ea typeface="ＭＳ Ｐゴシック"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2851">
                <a:tc>
                  <a:txBody>
                    <a:bodyPr/>
                    <a:lstStyle/>
                    <a:p>
                      <a:pPr marL="0" marR="0" lvl="0" indent="0" algn="l" defTabSz="917575" rtl="0" eaLnBrk="0" fontAlgn="base" latinLnBrk="0" hangingPunct="0">
                        <a:lnSpc>
                          <a:spcPct val="100000"/>
                        </a:lnSpc>
                        <a:spcBef>
                          <a:spcPct val="20000"/>
                        </a:spcBef>
                        <a:spcAft>
                          <a:spcPct val="0"/>
                        </a:spcAft>
                        <a:buClr>
                          <a:schemeClr val="tx2"/>
                        </a:buClr>
                        <a:buSzTx/>
                        <a:buFont typeface="Wingdings" charset="0"/>
                        <a:buNone/>
                        <a:tabLst/>
                      </a:pPr>
                      <a:r>
                        <a:rPr kumimoji="0" lang="en-GB" sz="2400" b="0" i="0" u="none" strike="noStrike" cap="none" normalizeH="0" baseline="0">
                          <a:ln>
                            <a:noFill/>
                          </a:ln>
                          <a:solidFill>
                            <a:schemeClr val="tx1"/>
                          </a:solidFill>
                          <a:effectLst/>
                          <a:latin typeface="Times" charset="0"/>
                          <a:ea typeface="ＭＳ Ｐゴシック" charset="0"/>
                        </a:rPr>
                        <a:t>Real-time embedded systems</a:t>
                      </a:r>
                      <a:endParaRPr kumimoji="0" lang="en-US" sz="2400" b="0" i="0" u="none" strike="noStrike" cap="none" normalizeH="0" baseline="0">
                        <a:ln>
                          <a:noFill/>
                        </a:ln>
                        <a:solidFill>
                          <a:schemeClr val="tx1"/>
                        </a:solidFill>
                        <a:effectLst/>
                        <a:latin typeface="Times" charset="0"/>
                        <a:ea typeface="ＭＳ Ｐゴシック"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7575" rtl="0" eaLnBrk="0" fontAlgn="base" latinLnBrk="0" hangingPunct="0">
                        <a:lnSpc>
                          <a:spcPct val="100000"/>
                        </a:lnSpc>
                        <a:spcBef>
                          <a:spcPct val="20000"/>
                        </a:spcBef>
                        <a:spcAft>
                          <a:spcPct val="0"/>
                        </a:spcAft>
                        <a:buClr>
                          <a:schemeClr val="tx2"/>
                        </a:buClr>
                        <a:buSzTx/>
                        <a:buFont typeface="Wingdings" charset="0"/>
                        <a:buNone/>
                        <a:tabLst/>
                      </a:pPr>
                      <a:r>
                        <a:rPr kumimoji="0" lang="en-GB" sz="2400" b="0" i="0" u="none" strike="noStrike" cap="none" normalizeH="0" baseline="0">
                          <a:ln>
                            <a:noFill/>
                          </a:ln>
                          <a:solidFill>
                            <a:schemeClr val="tx1"/>
                          </a:solidFill>
                          <a:effectLst/>
                          <a:latin typeface="Times" charset="0"/>
                          <a:ea typeface="ＭＳ Ｐゴシック" charset="0"/>
                        </a:rPr>
                        <a:t>40-160 </a:t>
                      </a:r>
                      <a:br>
                        <a:rPr kumimoji="0" lang="en-GB" sz="2400" b="0" i="0" u="none" strike="noStrike" cap="none" normalizeH="0" baseline="0">
                          <a:ln>
                            <a:noFill/>
                          </a:ln>
                          <a:solidFill>
                            <a:schemeClr val="tx1"/>
                          </a:solidFill>
                          <a:effectLst/>
                          <a:latin typeface="Times" charset="0"/>
                          <a:ea typeface="ＭＳ Ｐゴシック" charset="0"/>
                        </a:rPr>
                      </a:br>
                      <a:endParaRPr kumimoji="0" lang="en-US" sz="2400" b="0" i="0" u="none" strike="noStrike" cap="none" normalizeH="0" baseline="0">
                        <a:ln>
                          <a:noFill/>
                        </a:ln>
                        <a:solidFill>
                          <a:schemeClr val="tx1"/>
                        </a:solidFill>
                        <a:effectLst/>
                        <a:latin typeface="Times" charset="0"/>
                        <a:ea typeface="ＭＳ Ｐゴシック"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692">
                <a:tc>
                  <a:txBody>
                    <a:bodyPr/>
                    <a:lstStyle/>
                    <a:p>
                      <a:pPr marL="0" marR="0" lvl="0" indent="0" algn="l" defTabSz="917575" rtl="0" eaLnBrk="0" fontAlgn="base" latinLnBrk="0" hangingPunct="0">
                        <a:lnSpc>
                          <a:spcPct val="100000"/>
                        </a:lnSpc>
                        <a:spcBef>
                          <a:spcPct val="20000"/>
                        </a:spcBef>
                        <a:spcAft>
                          <a:spcPct val="0"/>
                        </a:spcAft>
                        <a:buClr>
                          <a:schemeClr val="tx2"/>
                        </a:buClr>
                        <a:buSzTx/>
                        <a:buFont typeface="Wingdings" charset="0"/>
                        <a:buNone/>
                        <a:tabLst/>
                      </a:pPr>
                      <a:r>
                        <a:rPr kumimoji="0" lang="en-GB" sz="2400" b="0" i="0" u="none" strike="noStrike" cap="none" normalizeH="0" baseline="0">
                          <a:ln>
                            <a:noFill/>
                          </a:ln>
                          <a:solidFill>
                            <a:schemeClr val="tx1"/>
                          </a:solidFill>
                          <a:effectLst/>
                          <a:latin typeface="Times" charset="0"/>
                          <a:ea typeface="ＭＳ Ｐゴシック" charset="0"/>
                        </a:rPr>
                        <a:t>Systems programs</a:t>
                      </a:r>
                      <a:endParaRPr kumimoji="0" lang="en-US" sz="2400" b="0" i="0" u="none" strike="noStrike" cap="none" normalizeH="0" baseline="0">
                        <a:ln>
                          <a:noFill/>
                        </a:ln>
                        <a:solidFill>
                          <a:schemeClr val="tx1"/>
                        </a:solidFill>
                        <a:effectLst/>
                        <a:latin typeface="Times" charset="0"/>
                        <a:ea typeface="ＭＳ Ｐゴシック"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7575" rtl="0" eaLnBrk="0" fontAlgn="base" latinLnBrk="0" hangingPunct="0">
                        <a:lnSpc>
                          <a:spcPct val="100000"/>
                        </a:lnSpc>
                        <a:spcBef>
                          <a:spcPct val="20000"/>
                        </a:spcBef>
                        <a:spcAft>
                          <a:spcPct val="0"/>
                        </a:spcAft>
                        <a:buClr>
                          <a:schemeClr val="tx2"/>
                        </a:buClr>
                        <a:buSzTx/>
                        <a:buFont typeface="Wingdings" charset="0"/>
                        <a:buNone/>
                        <a:tabLst/>
                      </a:pPr>
                      <a:r>
                        <a:rPr kumimoji="0" lang="en-GB" sz="2400" b="0" i="0" u="none" strike="noStrike" cap="none" normalizeH="0" baseline="0">
                          <a:ln>
                            <a:noFill/>
                          </a:ln>
                          <a:solidFill>
                            <a:schemeClr val="tx1"/>
                          </a:solidFill>
                          <a:effectLst/>
                          <a:latin typeface="Times" charset="0"/>
                          <a:ea typeface="ＭＳ Ｐゴシック" charset="0"/>
                        </a:rPr>
                        <a:t>150-400</a:t>
                      </a:r>
                      <a:endParaRPr kumimoji="0" lang="en-US" sz="2400" b="0" i="0" u="none" strike="noStrike" cap="none" normalizeH="0" baseline="0">
                        <a:ln>
                          <a:noFill/>
                        </a:ln>
                        <a:solidFill>
                          <a:schemeClr val="tx1"/>
                        </a:solidFill>
                        <a:effectLst/>
                        <a:latin typeface="Times" charset="0"/>
                        <a:ea typeface="ＭＳ Ｐゴシック"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2851">
                <a:tc>
                  <a:txBody>
                    <a:bodyPr/>
                    <a:lstStyle/>
                    <a:p>
                      <a:pPr marL="0" marR="0" lvl="0" indent="0" algn="l" defTabSz="917575" rtl="0" eaLnBrk="0" fontAlgn="base" latinLnBrk="0" hangingPunct="0">
                        <a:lnSpc>
                          <a:spcPct val="100000"/>
                        </a:lnSpc>
                        <a:spcBef>
                          <a:spcPct val="20000"/>
                        </a:spcBef>
                        <a:spcAft>
                          <a:spcPct val="0"/>
                        </a:spcAft>
                        <a:buClr>
                          <a:schemeClr val="tx2"/>
                        </a:buClr>
                        <a:buSzTx/>
                        <a:buFont typeface="Wingdings" charset="0"/>
                        <a:buNone/>
                        <a:tabLst/>
                      </a:pPr>
                      <a:r>
                        <a:rPr kumimoji="0" lang="en-GB" sz="2400" b="0" i="0" u="none" strike="noStrike" cap="none" normalizeH="0" baseline="0">
                          <a:ln>
                            <a:noFill/>
                          </a:ln>
                          <a:solidFill>
                            <a:schemeClr val="tx1"/>
                          </a:solidFill>
                          <a:effectLst/>
                          <a:latin typeface="Times" charset="0"/>
                          <a:ea typeface="ＭＳ Ｐゴシック" charset="0"/>
                        </a:rPr>
                        <a:t>Commercial applications</a:t>
                      </a:r>
                      <a:endParaRPr kumimoji="0" lang="en-US" sz="2400" b="0" i="0" u="none" strike="noStrike" cap="none" normalizeH="0" baseline="0">
                        <a:ln>
                          <a:noFill/>
                        </a:ln>
                        <a:solidFill>
                          <a:schemeClr val="tx1"/>
                        </a:solidFill>
                        <a:effectLst/>
                        <a:latin typeface="Times" charset="0"/>
                        <a:ea typeface="ＭＳ Ｐゴシック"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7575" rtl="0" eaLnBrk="0" fontAlgn="base" latinLnBrk="0" hangingPunct="0">
                        <a:lnSpc>
                          <a:spcPct val="100000"/>
                        </a:lnSpc>
                        <a:spcBef>
                          <a:spcPct val="20000"/>
                        </a:spcBef>
                        <a:spcAft>
                          <a:spcPct val="0"/>
                        </a:spcAft>
                        <a:buClr>
                          <a:schemeClr val="tx2"/>
                        </a:buClr>
                        <a:buSzTx/>
                        <a:buFont typeface="Wingdings" charset="0"/>
                        <a:buNone/>
                        <a:tabLst/>
                      </a:pPr>
                      <a:r>
                        <a:rPr kumimoji="0" lang="en-GB" sz="2400" b="0" i="0" u="none" strike="noStrike" cap="none" normalizeH="0" baseline="0" dirty="0">
                          <a:ln>
                            <a:noFill/>
                          </a:ln>
                          <a:solidFill>
                            <a:schemeClr val="tx1"/>
                          </a:solidFill>
                          <a:effectLst/>
                          <a:latin typeface="Times" charset="0"/>
                          <a:ea typeface="ＭＳ Ｐゴシック" charset="0"/>
                        </a:rPr>
                        <a:t>200-800 </a:t>
                      </a:r>
                      <a:br>
                        <a:rPr kumimoji="0" lang="en-GB" sz="2400" b="0" i="0" u="none" strike="noStrike" cap="none" normalizeH="0" baseline="0" dirty="0">
                          <a:ln>
                            <a:noFill/>
                          </a:ln>
                          <a:solidFill>
                            <a:schemeClr val="tx1"/>
                          </a:solidFill>
                          <a:effectLst/>
                          <a:latin typeface="Times" charset="0"/>
                          <a:ea typeface="ＭＳ Ｐゴシック" charset="0"/>
                        </a:rPr>
                      </a:br>
                      <a:endParaRPr kumimoji="0" lang="en-US" sz="2400" b="0" i="0" u="none" strike="noStrike" cap="none" normalizeH="0" baseline="0" dirty="0">
                        <a:ln>
                          <a:noFill/>
                        </a:ln>
                        <a:solidFill>
                          <a:schemeClr val="tx1"/>
                        </a:solidFill>
                        <a:effectLst/>
                        <a:latin typeface="Times" charset="0"/>
                        <a:ea typeface="ＭＳ Ｐゴシック"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1313505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C1396D6-B21C-463D-B5B1-B88CD01772D5}"/>
              </a:ext>
            </a:extLst>
          </p:cNvPr>
          <p:cNvSpPr>
            <a:spLocks noGrp="1" noChangeArrowheads="1"/>
          </p:cNvSpPr>
          <p:nvPr>
            <p:ph type="title"/>
          </p:nvPr>
        </p:nvSpPr>
        <p:spPr/>
        <p:txBody>
          <a:bodyPr/>
          <a:lstStyle/>
          <a:p>
            <a:r>
              <a:rPr lang="en-GB" altLang="en-US" sz="4000"/>
              <a:t>Productivity estimates –</a:t>
            </a:r>
            <a:br>
              <a:rPr lang="en-GB" altLang="en-US" sz="4000"/>
            </a:br>
            <a:r>
              <a:rPr lang="en-GB" altLang="en-US" sz="4000"/>
              <a:t>Function points</a:t>
            </a:r>
          </a:p>
        </p:txBody>
      </p:sp>
      <p:sp>
        <p:nvSpPr>
          <p:cNvPr id="27651" name="Rectangle 3">
            <a:extLst>
              <a:ext uri="{FF2B5EF4-FFF2-40B4-BE49-F238E27FC236}">
                <a16:creationId xmlns:a16="http://schemas.microsoft.com/office/drawing/2014/main" id="{5BFF59EC-1F4C-46A7-8A6D-1C32731856AA}"/>
              </a:ext>
            </a:extLst>
          </p:cNvPr>
          <p:cNvSpPr>
            <a:spLocks noGrp="1" noChangeArrowheads="1"/>
          </p:cNvSpPr>
          <p:nvPr>
            <p:ph type="body" idx="1"/>
          </p:nvPr>
        </p:nvSpPr>
        <p:spPr/>
        <p:txBody>
          <a:bodyPr/>
          <a:lstStyle/>
          <a:p>
            <a:pPr>
              <a:lnSpc>
                <a:spcPct val="90000"/>
              </a:lnSpc>
              <a:buFont typeface="Wingdings" charset="0"/>
              <a:buChar char="§"/>
              <a:defRPr/>
            </a:pPr>
            <a:r>
              <a:rPr lang="en-GB" dirty="0">
                <a:ea typeface="+mn-ea"/>
              </a:rPr>
              <a:t>Based on a combination of program characteristics</a:t>
            </a:r>
          </a:p>
          <a:p>
            <a:pPr lvl="1">
              <a:lnSpc>
                <a:spcPct val="90000"/>
              </a:lnSpc>
              <a:buFont typeface="Wingdings" charset="0"/>
              <a:buChar char="§"/>
              <a:defRPr/>
            </a:pPr>
            <a:r>
              <a:rPr lang="en-GB" dirty="0">
                <a:ea typeface="+mn-ea"/>
              </a:rPr>
              <a:t>external inputs and outputs</a:t>
            </a:r>
          </a:p>
          <a:p>
            <a:pPr lvl="1">
              <a:lnSpc>
                <a:spcPct val="90000"/>
              </a:lnSpc>
              <a:buFont typeface="Wingdings" charset="0"/>
              <a:buChar char="§"/>
              <a:defRPr/>
            </a:pPr>
            <a:r>
              <a:rPr lang="en-GB" dirty="0">
                <a:ea typeface="+mn-ea"/>
              </a:rPr>
              <a:t>user interactions</a:t>
            </a:r>
          </a:p>
          <a:p>
            <a:pPr lvl="1">
              <a:lnSpc>
                <a:spcPct val="90000"/>
              </a:lnSpc>
              <a:buFont typeface="Wingdings" charset="0"/>
              <a:buChar char="§"/>
              <a:defRPr/>
            </a:pPr>
            <a:r>
              <a:rPr lang="en-GB" dirty="0">
                <a:ea typeface="+mn-ea"/>
              </a:rPr>
              <a:t>external interfaces</a:t>
            </a:r>
          </a:p>
          <a:p>
            <a:pPr lvl="1">
              <a:lnSpc>
                <a:spcPct val="90000"/>
              </a:lnSpc>
              <a:buFont typeface="Wingdings" charset="0"/>
              <a:buChar char="§"/>
              <a:defRPr/>
            </a:pPr>
            <a:r>
              <a:rPr lang="en-GB" dirty="0">
                <a:ea typeface="+mn-ea"/>
              </a:rPr>
              <a:t>files used by the system</a:t>
            </a:r>
          </a:p>
          <a:p>
            <a:pPr>
              <a:lnSpc>
                <a:spcPct val="90000"/>
              </a:lnSpc>
              <a:buFont typeface="Wingdings" charset="0"/>
              <a:buChar char="§"/>
              <a:defRPr/>
            </a:pPr>
            <a:r>
              <a:rPr lang="en-GB" dirty="0">
                <a:ea typeface="+mn-ea"/>
              </a:rPr>
              <a:t>A weight is associated with each of these</a:t>
            </a:r>
          </a:p>
          <a:p>
            <a:pPr>
              <a:lnSpc>
                <a:spcPct val="90000"/>
              </a:lnSpc>
              <a:buFont typeface="Wingdings" charset="0"/>
              <a:buChar char="§"/>
              <a:defRPr/>
            </a:pPr>
            <a:r>
              <a:rPr lang="en-GB" dirty="0">
                <a:ea typeface="+mn-ea"/>
              </a:rPr>
              <a:t>The function point count is computed by multiplying each raw count by the weight and summing all values</a:t>
            </a:r>
          </a:p>
        </p:txBody>
      </p:sp>
    </p:spTree>
    <p:extLst>
      <p:ext uri="{BB962C8B-B14F-4D97-AF65-F5344CB8AC3E}">
        <p14:creationId xmlns:p14="http://schemas.microsoft.com/office/powerpoint/2010/main" val="259306887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9A084A2-C15F-4F06-B06D-826724D6DF17}"/>
              </a:ext>
            </a:extLst>
          </p:cNvPr>
          <p:cNvSpPr>
            <a:spLocks noGrp="1" noChangeArrowheads="1"/>
          </p:cNvSpPr>
          <p:nvPr>
            <p:ph type="title"/>
          </p:nvPr>
        </p:nvSpPr>
        <p:spPr/>
        <p:txBody>
          <a:bodyPr/>
          <a:lstStyle/>
          <a:p>
            <a:pPr>
              <a:defRPr/>
            </a:pPr>
            <a:r>
              <a:rPr lang="en-GB">
                <a:ea typeface="+mj-ea"/>
              </a:rPr>
              <a:t>Function points</a:t>
            </a:r>
          </a:p>
        </p:txBody>
      </p:sp>
      <p:sp>
        <p:nvSpPr>
          <p:cNvPr id="28675" name="Rectangle 3">
            <a:extLst>
              <a:ext uri="{FF2B5EF4-FFF2-40B4-BE49-F238E27FC236}">
                <a16:creationId xmlns:a16="http://schemas.microsoft.com/office/drawing/2014/main" id="{E4A7C938-CFB0-4254-8195-204AFF3AC2A1}"/>
              </a:ext>
            </a:extLst>
          </p:cNvPr>
          <p:cNvSpPr>
            <a:spLocks noGrp="1" noChangeArrowheads="1"/>
          </p:cNvSpPr>
          <p:nvPr>
            <p:ph type="body" idx="1"/>
          </p:nvPr>
        </p:nvSpPr>
        <p:spPr/>
        <p:txBody>
          <a:bodyPr/>
          <a:lstStyle/>
          <a:p>
            <a:pPr>
              <a:buFont typeface="Wingdings" charset="0"/>
              <a:buChar char="§"/>
              <a:defRPr/>
            </a:pPr>
            <a:r>
              <a:rPr lang="en-GB" sz="2400" dirty="0">
                <a:ea typeface="+mn-ea"/>
              </a:rPr>
              <a:t>Function point count modified by complexity of the project</a:t>
            </a:r>
          </a:p>
          <a:p>
            <a:pPr>
              <a:buFont typeface="Wingdings" charset="0"/>
              <a:buChar char="§"/>
              <a:defRPr/>
            </a:pPr>
            <a:r>
              <a:rPr lang="en-GB" sz="2400" dirty="0">
                <a:ea typeface="+mn-ea"/>
              </a:rPr>
              <a:t>FPs can be used to estimate LOC depending on the average number of LOC per FP for a given language</a:t>
            </a:r>
          </a:p>
          <a:p>
            <a:pPr lvl="1">
              <a:buFont typeface="Wingdings" charset="0"/>
              <a:buChar char="§"/>
              <a:defRPr/>
            </a:pPr>
            <a:r>
              <a:rPr lang="en-GB" sz="1800" dirty="0">
                <a:ea typeface="+mn-ea"/>
              </a:rPr>
              <a:t>LOC = AVC * number of function points </a:t>
            </a:r>
          </a:p>
          <a:p>
            <a:pPr lvl="1">
              <a:buFont typeface="Wingdings" charset="0"/>
              <a:buChar char="§"/>
              <a:defRPr/>
            </a:pPr>
            <a:r>
              <a:rPr lang="en-GB" sz="1800" dirty="0">
                <a:ea typeface="+mn-ea"/>
              </a:rPr>
              <a:t>AVC is a language-dependent factor varying from 200-300 for assemble language to 2-40 for a high-level languages</a:t>
            </a:r>
          </a:p>
          <a:p>
            <a:pPr>
              <a:buFont typeface="Wingdings" charset="0"/>
              <a:buChar char="§"/>
              <a:defRPr/>
            </a:pPr>
            <a:r>
              <a:rPr lang="en-GB" sz="2400" dirty="0">
                <a:ea typeface="+mn-ea"/>
              </a:rPr>
              <a:t>FPs are very subjective. They depend on the estimator. </a:t>
            </a:r>
          </a:p>
          <a:p>
            <a:pPr lvl="1">
              <a:buFont typeface="Wingdings" charset="0"/>
              <a:buChar char="§"/>
              <a:defRPr/>
            </a:pPr>
            <a:r>
              <a:rPr lang="en-GB" sz="1800" dirty="0">
                <a:ea typeface="+mn-ea"/>
              </a:rPr>
              <a:t>Automatic function-point counting is impossible</a:t>
            </a:r>
          </a:p>
        </p:txBody>
      </p:sp>
    </p:spTree>
    <p:extLst>
      <p:ext uri="{BB962C8B-B14F-4D97-AF65-F5344CB8AC3E}">
        <p14:creationId xmlns:p14="http://schemas.microsoft.com/office/powerpoint/2010/main" val="273816673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ADE7-1011-478F-843C-00752B932A85}"/>
              </a:ext>
            </a:extLst>
          </p:cNvPr>
          <p:cNvSpPr>
            <a:spLocks noGrp="1"/>
          </p:cNvSpPr>
          <p:nvPr>
            <p:ph type="title"/>
          </p:nvPr>
        </p:nvSpPr>
        <p:spPr/>
        <p:txBody>
          <a:bodyPr/>
          <a:lstStyle/>
          <a:p>
            <a:r>
              <a:rPr lang="en-US" dirty="0"/>
              <a:t>Application points</a:t>
            </a:r>
          </a:p>
        </p:txBody>
      </p:sp>
      <p:sp>
        <p:nvSpPr>
          <p:cNvPr id="3" name="Content Placeholder 2">
            <a:extLst>
              <a:ext uri="{FF2B5EF4-FFF2-40B4-BE49-F238E27FC236}">
                <a16:creationId xmlns:a16="http://schemas.microsoft.com/office/drawing/2014/main" id="{548E138F-E1B5-412C-845F-D43DC103C753}"/>
              </a:ext>
            </a:extLst>
          </p:cNvPr>
          <p:cNvSpPr>
            <a:spLocks noGrp="1"/>
          </p:cNvSpPr>
          <p:nvPr>
            <p:ph idx="1"/>
          </p:nvPr>
        </p:nvSpPr>
        <p:spPr/>
        <p:txBody>
          <a:bodyPr/>
          <a:lstStyle/>
          <a:p>
            <a:r>
              <a:rPr lang="en-US" sz="2000" dirty="0"/>
              <a:t>Application points are an alternative to function points.</a:t>
            </a:r>
          </a:p>
          <a:p>
            <a:r>
              <a:rPr lang="en-US" sz="2000" dirty="0"/>
              <a:t>They were originally called object points. </a:t>
            </a:r>
          </a:p>
          <a:p>
            <a:r>
              <a:rPr lang="en-US" sz="2000" dirty="0"/>
              <a:t>The number of application points in a program is a weighted estimate of:</a:t>
            </a:r>
          </a:p>
          <a:p>
            <a:pPr lvl="1"/>
            <a:r>
              <a:rPr lang="en-US" sz="1800" dirty="0"/>
              <a:t>The number of separate screens that are displayed. Simple screens count as 1 object point, moderately complex screens count as 2 and very complex screens count as 3 object points.</a:t>
            </a:r>
          </a:p>
          <a:p>
            <a:pPr lvl="1"/>
            <a:r>
              <a:rPr lang="en-US" sz="1800" dirty="0"/>
              <a:t>The number of reports that are produced. For simple reports, count 2 object points, for moderately complex reports, count 5 and for reports which are likely to be difficult to produce, count 8 object points.</a:t>
            </a:r>
          </a:p>
          <a:p>
            <a:pPr lvl="1"/>
            <a:r>
              <a:rPr lang="en-US" sz="1800" dirty="0"/>
              <a:t>The number of modules in imperative programming languages such as Java or C++ that must be developed to supplement the database programming code. Each of these modules counts as 10 object points.</a:t>
            </a:r>
          </a:p>
          <a:p>
            <a:endParaRPr lang="en-US" dirty="0"/>
          </a:p>
        </p:txBody>
      </p:sp>
      <p:sp>
        <p:nvSpPr>
          <p:cNvPr id="4" name="Footer Placeholder 3">
            <a:extLst>
              <a:ext uri="{FF2B5EF4-FFF2-40B4-BE49-F238E27FC236}">
                <a16:creationId xmlns:a16="http://schemas.microsoft.com/office/drawing/2014/main" id="{1A101453-30EE-4830-ABC0-4590390B403A}"/>
              </a:ext>
            </a:extLst>
          </p:cNvPr>
          <p:cNvSpPr>
            <a:spLocks noGrp="1"/>
          </p:cNvSpPr>
          <p:nvPr>
            <p:ph type="ftr" sz="quarter" idx="11"/>
          </p:nvPr>
        </p:nvSpPr>
        <p:spPr/>
        <p:txBody>
          <a:bodyPr/>
          <a:lstStyle/>
          <a:p>
            <a:r>
              <a:rPr lang="en-US"/>
              <a:t>Project Planning</a:t>
            </a:r>
          </a:p>
        </p:txBody>
      </p:sp>
      <p:sp>
        <p:nvSpPr>
          <p:cNvPr id="5" name="Slide Number Placeholder 4">
            <a:extLst>
              <a:ext uri="{FF2B5EF4-FFF2-40B4-BE49-F238E27FC236}">
                <a16:creationId xmlns:a16="http://schemas.microsoft.com/office/drawing/2014/main" id="{1AE25D01-0F7C-4D8A-AECC-2E0D0E86B450}"/>
              </a:ext>
            </a:extLst>
          </p:cNvPr>
          <p:cNvSpPr>
            <a:spLocks noGrp="1"/>
          </p:cNvSpPr>
          <p:nvPr>
            <p:ph type="sldNum" sz="quarter" idx="12"/>
          </p:nvPr>
        </p:nvSpPr>
        <p:spPr/>
        <p:txBody>
          <a:bodyPr/>
          <a:lstStyle/>
          <a:p>
            <a:fld id="{0D150273-F455-7D4F-8782-207C52466607}" type="slidenum">
              <a:rPr lang="en-US" smtClean="0"/>
              <a:pPr/>
              <a:t>39</a:t>
            </a:fld>
            <a:endParaRPr lang="en-US"/>
          </a:p>
        </p:txBody>
      </p:sp>
    </p:spTree>
    <p:extLst>
      <p:ext uri="{BB962C8B-B14F-4D97-AF65-F5344CB8AC3E}">
        <p14:creationId xmlns:p14="http://schemas.microsoft.com/office/powerpoint/2010/main" val="963023235"/>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stages</a:t>
            </a:r>
          </a:p>
        </p:txBody>
      </p:sp>
      <p:sp>
        <p:nvSpPr>
          <p:cNvPr id="3" name="Content Placeholder 2"/>
          <p:cNvSpPr>
            <a:spLocks noGrp="1"/>
          </p:cNvSpPr>
          <p:nvPr>
            <p:ph idx="1"/>
          </p:nvPr>
        </p:nvSpPr>
        <p:spPr/>
        <p:txBody>
          <a:bodyPr/>
          <a:lstStyle/>
          <a:p>
            <a:r>
              <a:rPr lang="en-US" dirty="0"/>
              <a:t>At the proposal stage, when you are bidding for a contract to develop or provide a software system. </a:t>
            </a:r>
          </a:p>
          <a:p>
            <a:r>
              <a:rPr lang="en-US" dirty="0"/>
              <a:t>During the project startup phase, for project resources allocation, for breaking down the project into increments, etc. </a:t>
            </a:r>
          </a:p>
          <a:p>
            <a:r>
              <a:rPr lang="en-US" dirty="0"/>
              <a:t>Periodically throughout the project, when you modify your plan in the light of experience gained. </a:t>
            </a:r>
          </a:p>
          <a:p>
            <a:endParaRPr lang="en-US" dirty="0"/>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ADCF2-C7FD-444D-AE32-74EDDBDD9AFF}"/>
              </a:ext>
            </a:extLst>
          </p:cNvPr>
          <p:cNvSpPr>
            <a:spLocks noGrp="1"/>
          </p:cNvSpPr>
          <p:nvPr>
            <p:ph type="title"/>
          </p:nvPr>
        </p:nvSpPr>
        <p:spPr/>
        <p:txBody>
          <a:bodyPr/>
          <a:lstStyle/>
          <a:p>
            <a:r>
              <a:rPr lang="en-US" dirty="0"/>
              <a:t>Function Points vs. Application Points</a:t>
            </a:r>
          </a:p>
        </p:txBody>
      </p:sp>
      <p:sp>
        <p:nvSpPr>
          <p:cNvPr id="3" name="Content Placeholder 2">
            <a:extLst>
              <a:ext uri="{FF2B5EF4-FFF2-40B4-BE49-F238E27FC236}">
                <a16:creationId xmlns:a16="http://schemas.microsoft.com/office/drawing/2014/main" id="{21A1100F-BA6D-4929-90F8-EB3225CD1945}"/>
              </a:ext>
            </a:extLst>
          </p:cNvPr>
          <p:cNvSpPr>
            <a:spLocks noGrp="1"/>
          </p:cNvSpPr>
          <p:nvPr>
            <p:ph idx="1"/>
          </p:nvPr>
        </p:nvSpPr>
        <p:spPr/>
        <p:txBody>
          <a:bodyPr/>
          <a:lstStyle/>
          <a:p>
            <a:r>
              <a:rPr lang="en-US" dirty="0"/>
              <a:t>The advantage of application points over function points is that they are easier to estimate from a high-level software specification. </a:t>
            </a:r>
          </a:p>
          <a:p>
            <a:r>
              <a:rPr lang="en-US" dirty="0"/>
              <a:t>Object points are only concerned with screens, reports and modules in conventional programming languages. </a:t>
            </a:r>
          </a:p>
          <a:p>
            <a:r>
              <a:rPr lang="en-US" dirty="0"/>
              <a:t>They are not concerned with implementation details and the complexity factor estimation is much simpler.</a:t>
            </a:r>
          </a:p>
          <a:p>
            <a:endParaRPr lang="en-US" dirty="0"/>
          </a:p>
        </p:txBody>
      </p:sp>
      <p:sp>
        <p:nvSpPr>
          <p:cNvPr id="4" name="Footer Placeholder 3">
            <a:extLst>
              <a:ext uri="{FF2B5EF4-FFF2-40B4-BE49-F238E27FC236}">
                <a16:creationId xmlns:a16="http://schemas.microsoft.com/office/drawing/2014/main" id="{D9F7D3CC-9649-4DE1-A352-4E0521854733}"/>
              </a:ext>
            </a:extLst>
          </p:cNvPr>
          <p:cNvSpPr>
            <a:spLocks noGrp="1"/>
          </p:cNvSpPr>
          <p:nvPr>
            <p:ph type="ftr" sz="quarter" idx="11"/>
          </p:nvPr>
        </p:nvSpPr>
        <p:spPr/>
        <p:txBody>
          <a:bodyPr/>
          <a:lstStyle/>
          <a:p>
            <a:r>
              <a:rPr lang="en-US"/>
              <a:t>Project Planning</a:t>
            </a:r>
          </a:p>
        </p:txBody>
      </p:sp>
      <p:sp>
        <p:nvSpPr>
          <p:cNvPr id="5" name="Slide Number Placeholder 4">
            <a:extLst>
              <a:ext uri="{FF2B5EF4-FFF2-40B4-BE49-F238E27FC236}">
                <a16:creationId xmlns:a16="http://schemas.microsoft.com/office/drawing/2014/main" id="{5E0ACCB3-183C-47C1-9A69-08033A429D1C}"/>
              </a:ext>
            </a:extLst>
          </p:cNvPr>
          <p:cNvSpPr>
            <a:spLocks noGrp="1"/>
          </p:cNvSpPr>
          <p:nvPr>
            <p:ph type="sldNum" sz="quarter" idx="12"/>
          </p:nvPr>
        </p:nvSpPr>
        <p:spPr/>
        <p:txBody>
          <a:bodyPr/>
          <a:lstStyle/>
          <a:p>
            <a:fld id="{0D150273-F455-7D4F-8782-207C52466607}" type="slidenum">
              <a:rPr lang="en-US" smtClean="0"/>
              <a:pPr/>
              <a:t>40</a:t>
            </a:fld>
            <a:endParaRPr lang="en-US"/>
          </a:p>
        </p:txBody>
      </p:sp>
    </p:spTree>
    <p:extLst>
      <p:ext uri="{BB962C8B-B14F-4D97-AF65-F5344CB8AC3E}">
        <p14:creationId xmlns:p14="http://schemas.microsoft.com/office/powerpoint/2010/main" val="2881392291"/>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0203"/>
            <a:ext cx="8229600" cy="1143000"/>
          </a:xfrm>
        </p:spPr>
        <p:txBody>
          <a:bodyPr/>
          <a:lstStyle/>
          <a:p>
            <a:pPr algn="ctr"/>
            <a:r>
              <a:rPr lang="en-US" dirty="0"/>
              <a:t>Estimation techniques</a:t>
            </a:r>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41</a:t>
            </a:fld>
            <a:endParaRPr lang="en-US"/>
          </a:p>
        </p:txBody>
      </p:sp>
    </p:spTree>
    <p:extLst>
      <p:ext uri="{BB962C8B-B14F-4D97-AF65-F5344CB8AC3E}">
        <p14:creationId xmlns:p14="http://schemas.microsoft.com/office/powerpoint/2010/main" val="4111798741"/>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techniques</a:t>
            </a:r>
          </a:p>
        </p:txBody>
      </p:sp>
      <p:sp>
        <p:nvSpPr>
          <p:cNvPr id="3" name="Content Placeholder 2"/>
          <p:cNvSpPr>
            <a:spLocks noGrp="1"/>
          </p:cNvSpPr>
          <p:nvPr>
            <p:ph idx="1"/>
          </p:nvPr>
        </p:nvSpPr>
        <p:spPr/>
        <p:txBody>
          <a:bodyPr/>
          <a:lstStyle/>
          <a:p>
            <a:r>
              <a:rPr lang="en-US" dirty="0"/>
              <a:t>Organizations need to make software effort and cost estimates. There are two types of technique that can be used to do this:</a:t>
            </a:r>
            <a:endParaRPr lang="en-GB" dirty="0"/>
          </a:p>
          <a:p>
            <a:pPr lvl="1"/>
            <a:r>
              <a:rPr lang="en-US" i="1" dirty="0"/>
              <a:t>Experience-based techniques</a:t>
            </a:r>
            <a:r>
              <a:rPr lang="en-US" dirty="0"/>
              <a:t> The estimate of future effort requirements is based on the manager’s experience of past projects and the application domain. Essentially, the manager makes an informed judgment of what the effort requirements are likely to be.</a:t>
            </a:r>
            <a:endParaRPr lang="en-GB" dirty="0"/>
          </a:p>
          <a:p>
            <a:pPr lvl="1"/>
            <a:r>
              <a:rPr lang="en-US" i="1" dirty="0"/>
              <a:t>Algorithmic cost modeling</a:t>
            </a:r>
            <a:r>
              <a:rPr lang="en-US" dirty="0"/>
              <a:t> In this approach, a formulaic approach is used to compute the project effort based on estimates of product attributes, such as size, and process characteristics, such as experience of staff involved.</a:t>
            </a:r>
            <a:endParaRPr lang="en-GB" dirty="0"/>
          </a:p>
          <a:p>
            <a:endParaRPr lang="en-US" dirty="0"/>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42</a:t>
            </a:fld>
            <a:endParaRPr lang="en-US" dirty="0"/>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E121-449C-475D-B980-20DDE37EFDD7}"/>
              </a:ext>
            </a:extLst>
          </p:cNvPr>
          <p:cNvSpPr>
            <a:spLocks noGrp="1"/>
          </p:cNvSpPr>
          <p:nvPr>
            <p:ph type="title"/>
          </p:nvPr>
        </p:nvSpPr>
        <p:spPr>
          <a:xfrm>
            <a:off x="216568" y="45244"/>
            <a:ext cx="7293232" cy="1143000"/>
          </a:xfrm>
        </p:spPr>
        <p:txBody>
          <a:bodyPr/>
          <a:lstStyle/>
          <a:p>
            <a:r>
              <a:rPr lang="en-US" dirty="0"/>
              <a:t>Cone of Estimation Uncertainty</a:t>
            </a:r>
          </a:p>
        </p:txBody>
      </p:sp>
      <p:sp>
        <p:nvSpPr>
          <p:cNvPr id="3" name="Content Placeholder 2">
            <a:extLst>
              <a:ext uri="{FF2B5EF4-FFF2-40B4-BE49-F238E27FC236}">
                <a16:creationId xmlns:a16="http://schemas.microsoft.com/office/drawing/2014/main" id="{2F12F32F-7A85-49E6-8677-F79FF7072FC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52839C6-6F75-4AAB-A53C-50F58431CA68}"/>
              </a:ext>
            </a:extLst>
          </p:cNvPr>
          <p:cNvSpPr>
            <a:spLocks noGrp="1"/>
          </p:cNvSpPr>
          <p:nvPr>
            <p:ph type="ftr" sz="quarter" idx="11"/>
          </p:nvPr>
        </p:nvSpPr>
        <p:spPr/>
        <p:txBody>
          <a:bodyPr/>
          <a:lstStyle/>
          <a:p>
            <a:r>
              <a:rPr lang="en-US"/>
              <a:t>Project Planning</a:t>
            </a:r>
          </a:p>
        </p:txBody>
      </p:sp>
      <p:sp>
        <p:nvSpPr>
          <p:cNvPr id="5" name="Slide Number Placeholder 4">
            <a:extLst>
              <a:ext uri="{FF2B5EF4-FFF2-40B4-BE49-F238E27FC236}">
                <a16:creationId xmlns:a16="http://schemas.microsoft.com/office/drawing/2014/main" id="{B5A988BD-F379-4703-9C8A-F15691645923}"/>
              </a:ext>
            </a:extLst>
          </p:cNvPr>
          <p:cNvSpPr>
            <a:spLocks noGrp="1"/>
          </p:cNvSpPr>
          <p:nvPr>
            <p:ph type="sldNum" sz="quarter" idx="12"/>
          </p:nvPr>
        </p:nvSpPr>
        <p:spPr/>
        <p:txBody>
          <a:bodyPr/>
          <a:lstStyle/>
          <a:p>
            <a:fld id="{0D150273-F455-7D4F-8782-207C52466607}" type="slidenum">
              <a:rPr lang="en-US" smtClean="0"/>
              <a:pPr/>
              <a:t>43</a:t>
            </a:fld>
            <a:endParaRPr lang="en-US"/>
          </a:p>
        </p:txBody>
      </p:sp>
      <p:pic>
        <p:nvPicPr>
          <p:cNvPr id="1026" name="Picture 2" descr="The Cone of Uncertainty">
            <a:extLst>
              <a:ext uri="{FF2B5EF4-FFF2-40B4-BE49-F238E27FC236}">
                <a16:creationId xmlns:a16="http://schemas.microsoft.com/office/drawing/2014/main" id="{958C9B1F-5875-407E-BD28-A56C36B64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95" y="1014681"/>
            <a:ext cx="7138737" cy="522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459878"/>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approaches</a:t>
            </a:r>
          </a:p>
        </p:txBody>
      </p:sp>
      <p:sp>
        <p:nvSpPr>
          <p:cNvPr id="3" name="Content Placeholder 2"/>
          <p:cNvSpPr>
            <a:spLocks noGrp="1"/>
          </p:cNvSpPr>
          <p:nvPr>
            <p:ph idx="1"/>
          </p:nvPr>
        </p:nvSpPr>
        <p:spPr/>
        <p:txBody>
          <a:bodyPr/>
          <a:lstStyle/>
          <a:p>
            <a:r>
              <a:rPr lang="en-US" dirty="0"/>
              <a:t>Experience-based techniques rely on judgments based on experience of past projects and the effort expended in these projects on software development activities. </a:t>
            </a:r>
          </a:p>
          <a:p>
            <a:r>
              <a:rPr lang="en-US" dirty="0"/>
              <a:t>Typically, you identify the deliverables to be produced in a project and the different software components or systems that are to be developed. </a:t>
            </a:r>
          </a:p>
          <a:p>
            <a:r>
              <a:rPr lang="en-US" dirty="0"/>
              <a:t>You document these in a spreadsheet, estimate them individually and compute the total effort required. </a:t>
            </a:r>
          </a:p>
          <a:p>
            <a:r>
              <a:rPr lang="en-US" dirty="0"/>
              <a:t>It usually helps to get a group of people involved in the effort estimation and to ask each member of the group to explain their estimate. </a:t>
            </a:r>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experience-based approaches</a:t>
            </a:r>
          </a:p>
        </p:txBody>
      </p:sp>
      <p:sp>
        <p:nvSpPr>
          <p:cNvPr id="3" name="Content Placeholder 2"/>
          <p:cNvSpPr>
            <a:spLocks noGrp="1"/>
          </p:cNvSpPr>
          <p:nvPr>
            <p:ph idx="1"/>
          </p:nvPr>
        </p:nvSpPr>
        <p:spPr/>
        <p:txBody>
          <a:bodyPr/>
          <a:lstStyle/>
          <a:p>
            <a:r>
              <a:rPr lang="en-US" dirty="0"/>
              <a:t>The difficulty with experience-based techniques is that a new software project may not have much in common with previous projects. </a:t>
            </a:r>
          </a:p>
          <a:p>
            <a:r>
              <a:rPr lang="en-US" dirty="0"/>
              <a:t>Software development changes very quickly and a project will often use unfamiliar techniques such as web services, application system configuration or HTML5. </a:t>
            </a:r>
          </a:p>
          <a:p>
            <a:r>
              <a:rPr lang="en-US" dirty="0"/>
              <a:t>If you have not worked with these techniques, your previous experience may not help you to estimate the effort required, making it more difficult to produce accurate costs and schedule estimates.</a:t>
            </a:r>
            <a:r>
              <a:rPr lang="en-GB" dirty="0"/>
              <a:t> </a:t>
            </a:r>
            <a:endParaRPr lang="en-US" dirty="0"/>
          </a:p>
          <a:p>
            <a:endParaRPr lang="en-US" dirty="0"/>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45</a:t>
            </a:fld>
            <a:endParaRPr lang="en-US"/>
          </a:p>
        </p:txBody>
      </p:sp>
    </p:spTree>
    <p:extLst>
      <p:ext uri="{BB962C8B-B14F-4D97-AF65-F5344CB8AC3E}">
        <p14:creationId xmlns:p14="http://schemas.microsoft.com/office/powerpoint/2010/main" val="4166420002"/>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7219"/>
            <a:ext cx="8229600" cy="1143000"/>
          </a:xfrm>
        </p:spPr>
        <p:txBody>
          <a:bodyPr/>
          <a:lstStyle/>
          <a:p>
            <a:pPr algn="ctr"/>
            <a:r>
              <a:rPr lang="en-US" dirty="0"/>
              <a:t>COCOMO – Constructive Cost Model</a:t>
            </a:r>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46</a:t>
            </a:fld>
            <a:endParaRPr lang="en-US"/>
          </a:p>
        </p:txBody>
      </p:sp>
    </p:spTree>
    <p:extLst>
      <p:ext uri="{BB962C8B-B14F-4D97-AF65-F5344CB8AC3E}">
        <p14:creationId xmlns:p14="http://schemas.microsoft.com/office/powerpoint/2010/main" val="721329629"/>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t>COCOMO cost modeling</a:t>
            </a:r>
          </a:p>
        </p:txBody>
      </p:sp>
      <p:sp>
        <p:nvSpPr>
          <p:cNvPr id="53251" name="Rectangle 3"/>
          <p:cNvSpPr>
            <a:spLocks noGrp="1" noChangeArrowheads="1"/>
          </p:cNvSpPr>
          <p:nvPr>
            <p:ph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 2.</a:t>
            </a:r>
          </a:p>
          <a:p>
            <a:r>
              <a:rPr lang="en-GB" sz="2400" dirty="0"/>
              <a:t>COCOMO 2 takes into account different approaches to software development, reuse, etc. </a:t>
            </a:r>
          </a:p>
        </p:txBody>
      </p:sp>
      <p:sp>
        <p:nvSpPr>
          <p:cNvPr id="3" name="Footer Placeholder 2"/>
          <p:cNvSpPr>
            <a:spLocks noGrp="1"/>
          </p:cNvSpPr>
          <p:nvPr>
            <p:ph type="ftr" sz="quarter" idx="11"/>
          </p:nvPr>
        </p:nvSpPr>
        <p:spPr/>
        <p:txBody>
          <a:bodyPr/>
          <a:lstStyle/>
          <a:p>
            <a:r>
              <a:rPr lang="en-US"/>
              <a:t>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47</a:t>
            </a:fld>
            <a:endParaRPr lang="en-US"/>
          </a:p>
        </p:txBody>
      </p:sp>
    </p:spTree>
  </p:cSld>
  <p:clrMapOvr>
    <a:masterClrMapping/>
  </p:clrMapOvr>
  <p:transition advTm="2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dirty="0"/>
              <a:t>COCOMO 81 Model</a:t>
            </a:r>
          </a:p>
        </p:txBody>
      </p:sp>
      <p:sp>
        <p:nvSpPr>
          <p:cNvPr id="51203" name="Rectangle 3"/>
          <p:cNvSpPr>
            <a:spLocks noGrp="1" noChangeArrowheads="1"/>
          </p:cNvSpPr>
          <p:nvPr>
            <p:ph idx="1"/>
          </p:nvPr>
        </p:nvSpPr>
        <p:spPr>
          <a:noFill/>
          <a:ln/>
        </p:spPr>
        <p:txBody>
          <a:bodyPr lIns="90840" tIns="44623" rIns="90840" bIns="44623"/>
          <a:lstStyle/>
          <a:p>
            <a:pPr>
              <a:lnSpc>
                <a:spcPct val="90000"/>
              </a:lnSpc>
            </a:pPr>
            <a:r>
              <a:rPr lang="en-GB" sz="2400" dirty="0"/>
              <a:t>Cost is estimated as a mathematical function of </a:t>
            </a:r>
            <a:br>
              <a:rPr lang="en-GB" sz="2400" dirty="0"/>
            </a:br>
            <a:r>
              <a:rPr lang="en-GB" sz="2400" dirty="0"/>
              <a:t>product, project and process attributes whose </a:t>
            </a:r>
            <a:br>
              <a:rPr lang="en-GB" sz="2400" dirty="0"/>
            </a:br>
            <a:r>
              <a:rPr lang="en-GB" sz="2400" dirty="0"/>
              <a:t>values are estimated by project managers:</a:t>
            </a:r>
          </a:p>
          <a:p>
            <a:pPr lvl="1" algn="just">
              <a:lnSpc>
                <a:spcPct val="90000"/>
              </a:lnSpc>
              <a:spcBef>
                <a:spcPts val="600"/>
              </a:spcBef>
              <a:spcAft>
                <a:spcPts val="600"/>
              </a:spcAft>
            </a:pPr>
            <a:r>
              <a:rPr lang="en-GB" sz="2000" dirty="0">
                <a:latin typeface="Helvetica" charset="0"/>
              </a:rPr>
              <a:t>Effort</a:t>
            </a:r>
            <a:r>
              <a:rPr lang="en-GB" sz="2000" dirty="0"/>
              <a:t> = </a:t>
            </a:r>
            <a:r>
              <a:rPr lang="en-GB" sz="2000" dirty="0">
                <a:latin typeface="Helvetica" charset="0"/>
              </a:rPr>
              <a:t>A </a:t>
            </a:r>
            <a:r>
              <a:rPr lang="en-GB" sz="2000" dirty="0"/>
              <a:t> x </a:t>
            </a:r>
            <a:r>
              <a:rPr lang="en-GB" sz="2000" dirty="0" err="1">
                <a:latin typeface="Helvetica" charset="0"/>
              </a:rPr>
              <a:t>Size</a:t>
            </a:r>
            <a:r>
              <a:rPr lang="en-GB" sz="2000" baseline="30000" dirty="0" err="1">
                <a:latin typeface="Helvetica" charset="0"/>
              </a:rPr>
              <a:t>B</a:t>
            </a:r>
            <a:r>
              <a:rPr lang="en-GB" sz="2000" baseline="30000" dirty="0"/>
              <a:t> </a:t>
            </a:r>
            <a:r>
              <a:rPr lang="en-GB" dirty="0"/>
              <a:t>x </a:t>
            </a:r>
            <a:r>
              <a:rPr lang="en-GB" sz="2000" dirty="0">
                <a:latin typeface="Helvetica" charset="0"/>
              </a:rPr>
              <a:t>M</a:t>
            </a:r>
          </a:p>
          <a:p>
            <a:pPr lvl="1" algn="just">
              <a:lnSpc>
                <a:spcPct val="90000"/>
              </a:lnSpc>
              <a:spcBef>
                <a:spcPts val="600"/>
              </a:spcBef>
              <a:spcAft>
                <a:spcPts val="600"/>
              </a:spcAft>
            </a:pPr>
            <a:r>
              <a:rPr lang="en-GB" sz="2000" dirty="0"/>
              <a:t>A is an organisation-dependent constant, B reflects the disproportionate effort for large projects and M is a multiplier reflecting product, process and people attributes.</a:t>
            </a:r>
          </a:p>
          <a:p>
            <a:pPr>
              <a:lnSpc>
                <a:spcPct val="90000"/>
              </a:lnSpc>
            </a:pPr>
            <a:r>
              <a:rPr lang="en-GB" sz="2400" dirty="0"/>
              <a:t>The most commonly used product attribute for cost </a:t>
            </a:r>
            <a:br>
              <a:rPr lang="en-GB" sz="2400" dirty="0"/>
            </a:br>
            <a:r>
              <a:rPr lang="en-GB" sz="2400" dirty="0"/>
              <a:t>estimation is code size.</a:t>
            </a:r>
          </a:p>
          <a:p>
            <a:pPr>
              <a:lnSpc>
                <a:spcPct val="90000"/>
              </a:lnSpc>
            </a:pPr>
            <a:r>
              <a:rPr lang="en-GB" sz="2400" dirty="0"/>
              <a:t>Most models are similar but they use different values for A, B and M.</a:t>
            </a:r>
          </a:p>
        </p:txBody>
      </p:sp>
      <p:sp>
        <p:nvSpPr>
          <p:cNvPr id="3" name="Footer Placeholder 2"/>
          <p:cNvSpPr>
            <a:spLocks noGrp="1"/>
          </p:cNvSpPr>
          <p:nvPr>
            <p:ph type="ftr" sz="quarter" idx="11"/>
          </p:nvPr>
        </p:nvSpPr>
        <p:spPr/>
        <p:txBody>
          <a:bodyPr/>
          <a:lstStyle/>
          <a:p>
            <a:r>
              <a:rPr lang="en-US"/>
              <a:t>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48</a:t>
            </a:fld>
            <a:endParaRPr lang="en-US"/>
          </a:p>
        </p:txBody>
      </p:sp>
    </p:spTree>
    <p:extLst>
      <p:ext uri="{BB962C8B-B14F-4D97-AF65-F5344CB8AC3E}">
        <p14:creationId xmlns:p14="http://schemas.microsoft.com/office/powerpoint/2010/main" val="2111294670"/>
      </p:ext>
    </p:extLst>
  </p:cSld>
  <p:clrMapOvr>
    <a:masterClrMapping/>
  </p:clrMapOvr>
  <p:transition advTm="2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dirty="0"/>
              <a:t>COCOMO 81 Model</a:t>
            </a:r>
          </a:p>
        </p:txBody>
      </p:sp>
      <p:sp>
        <p:nvSpPr>
          <p:cNvPr id="51203" name="Rectangle 3"/>
          <p:cNvSpPr>
            <a:spLocks noGrp="1" noChangeArrowheads="1"/>
          </p:cNvSpPr>
          <p:nvPr>
            <p:ph idx="1"/>
          </p:nvPr>
        </p:nvSpPr>
        <p:spPr>
          <a:noFill/>
          <a:ln/>
        </p:spPr>
        <p:txBody>
          <a:bodyPr lIns="90840" tIns="44623" rIns="90840" bIns="44623"/>
          <a:lstStyle/>
          <a:p>
            <a:pPr algn="just">
              <a:lnSpc>
                <a:spcPct val="90000"/>
              </a:lnSpc>
            </a:pPr>
            <a:r>
              <a:rPr lang="en-GB" sz="1800" dirty="0">
                <a:latin typeface="Helvetica" charset="0"/>
              </a:rPr>
              <a:t>Effort</a:t>
            </a:r>
            <a:r>
              <a:rPr lang="en-GB" sz="1800" dirty="0"/>
              <a:t> = </a:t>
            </a:r>
            <a:r>
              <a:rPr lang="en-GB" sz="1800" dirty="0">
                <a:latin typeface="Helvetica" charset="0"/>
              </a:rPr>
              <a:t>A </a:t>
            </a:r>
            <a:r>
              <a:rPr lang="en-GB" sz="1800" dirty="0"/>
              <a:t> x </a:t>
            </a:r>
            <a:r>
              <a:rPr lang="en-GB" sz="1800" dirty="0" err="1">
                <a:latin typeface="Helvetica" charset="0"/>
              </a:rPr>
              <a:t>Size</a:t>
            </a:r>
            <a:r>
              <a:rPr lang="en-GB" sz="1800" baseline="30000" dirty="0" err="1">
                <a:latin typeface="Helvetica" charset="0"/>
              </a:rPr>
              <a:t>B</a:t>
            </a:r>
            <a:r>
              <a:rPr lang="en-GB" sz="1800" baseline="30000" dirty="0"/>
              <a:t> </a:t>
            </a:r>
            <a:r>
              <a:rPr lang="en-GB" sz="1800" dirty="0"/>
              <a:t>x </a:t>
            </a:r>
            <a:r>
              <a:rPr lang="en-GB" sz="1800" dirty="0">
                <a:latin typeface="Helvetica" charset="0"/>
              </a:rPr>
              <a:t>M</a:t>
            </a:r>
          </a:p>
          <a:p>
            <a:pPr algn="just">
              <a:lnSpc>
                <a:spcPct val="90000"/>
              </a:lnSpc>
            </a:pPr>
            <a:r>
              <a:rPr lang="en-GB" sz="1800" dirty="0"/>
              <a:t>A is an organisation-dependent constant, B reflects the disproportionate effort for large projects and M is a multiplier reflecting product, process and people attributes.</a:t>
            </a:r>
          </a:p>
          <a:p>
            <a:pPr algn="just">
              <a:lnSpc>
                <a:spcPct val="80000"/>
              </a:lnSpc>
            </a:pPr>
            <a:r>
              <a:rPr lang="en-GB" altLang="en-US" sz="1800" b="1" dirty="0"/>
              <a:t>A</a:t>
            </a:r>
            <a:r>
              <a:rPr lang="en-GB" altLang="en-US" sz="1800" dirty="0"/>
              <a:t> is depends in on the type of software that is being developed (simple, moderate, embedded) [will vary 2.4-3.5]</a:t>
            </a:r>
          </a:p>
          <a:p>
            <a:pPr algn="just">
              <a:lnSpc>
                <a:spcPct val="80000"/>
              </a:lnSpc>
            </a:pPr>
            <a:r>
              <a:rPr lang="en-GB" altLang="en-US" sz="1800" b="1" dirty="0"/>
              <a:t>Size</a:t>
            </a:r>
            <a:r>
              <a:rPr lang="en-GB" altLang="en-US" sz="1800" dirty="0"/>
              <a:t> is an estimate of the code size or other functional assessment [thousands of lines of code, </a:t>
            </a:r>
            <a:r>
              <a:rPr lang="en-GB" altLang="en-US" sz="1800" dirty="0" err="1"/>
              <a:t>ie</a:t>
            </a:r>
            <a:r>
              <a:rPr lang="en-GB" altLang="en-US" sz="1800" dirty="0"/>
              <a:t>. 5,400 LOC</a:t>
            </a:r>
            <a:r>
              <a:rPr lang="en-GB" altLang="en-US" sz="1800" dirty="0">
                <a:sym typeface="Wingdings" panose="05000000000000000000" pitchFamily="2" charset="2"/>
              </a:rPr>
              <a:t> 5.4</a:t>
            </a:r>
            <a:r>
              <a:rPr lang="en-GB" altLang="en-US" sz="1800" dirty="0"/>
              <a:t>] </a:t>
            </a:r>
          </a:p>
          <a:p>
            <a:pPr algn="just">
              <a:lnSpc>
                <a:spcPct val="80000"/>
              </a:lnSpc>
            </a:pPr>
            <a:r>
              <a:rPr lang="en-GB" altLang="en-US" sz="1800" b="1" dirty="0"/>
              <a:t>B</a:t>
            </a:r>
            <a:r>
              <a:rPr lang="en-GB" altLang="en-US" sz="1800" dirty="0"/>
              <a:t> reflects the disproportionate effort for large projects over small projects [typically 1.0-1.5]</a:t>
            </a:r>
          </a:p>
          <a:p>
            <a:pPr algn="just">
              <a:lnSpc>
                <a:spcPct val="80000"/>
              </a:lnSpc>
            </a:pPr>
            <a:r>
              <a:rPr lang="en-GB" altLang="en-US" sz="1800" b="1" dirty="0"/>
              <a:t>M</a:t>
            </a:r>
            <a:r>
              <a:rPr lang="en-GB" altLang="en-US" sz="1800" dirty="0"/>
              <a:t> is a multiplier reflecting a combination of product, process and people attributes (e.g. desired reliability, reuse required, personnel capability and experience, support facilities) [will vary up from 1.0]</a:t>
            </a:r>
          </a:p>
        </p:txBody>
      </p:sp>
      <p:sp>
        <p:nvSpPr>
          <p:cNvPr id="3" name="Footer Placeholder 2"/>
          <p:cNvSpPr>
            <a:spLocks noGrp="1"/>
          </p:cNvSpPr>
          <p:nvPr>
            <p:ph type="ftr" sz="quarter" idx="11"/>
          </p:nvPr>
        </p:nvSpPr>
        <p:spPr/>
        <p:txBody>
          <a:bodyPr/>
          <a:lstStyle/>
          <a:p>
            <a:r>
              <a:rPr lang="en-US"/>
              <a:t>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49</a:t>
            </a:fld>
            <a:endParaRPr lang="en-US"/>
          </a:p>
        </p:txBody>
      </p:sp>
    </p:spTree>
    <p:extLst>
      <p:ext uri="{BB962C8B-B14F-4D97-AF65-F5344CB8AC3E}">
        <p14:creationId xmlns:p14="http://schemas.microsoft.com/office/powerpoint/2010/main" val="2378543823"/>
      </p:ext>
    </p:extLst>
  </p:cSld>
  <p:clrMapOvr>
    <a:masterClrMapping/>
  </p:clrMapOvr>
  <p:transition advTm="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a:t>Software pricing</a:t>
            </a:r>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a:t>
            </a:fld>
            <a:endParaRPr lang="en-US"/>
          </a:p>
        </p:txBody>
      </p:sp>
    </p:spTree>
    <p:extLst>
      <p:ext uri="{BB962C8B-B14F-4D97-AF65-F5344CB8AC3E}">
        <p14:creationId xmlns:p14="http://schemas.microsoft.com/office/powerpoint/2010/main" val="672042068"/>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BE5D996-D0FA-424B-A79F-183B4148DA88}"/>
              </a:ext>
            </a:extLst>
          </p:cNvPr>
          <p:cNvSpPr>
            <a:spLocks noGrp="1" noChangeArrowheads="1"/>
          </p:cNvSpPr>
          <p:nvPr>
            <p:ph type="title"/>
          </p:nvPr>
        </p:nvSpPr>
        <p:spPr/>
        <p:txBody>
          <a:bodyPr/>
          <a:lstStyle/>
          <a:p>
            <a:pPr>
              <a:defRPr/>
            </a:pPr>
            <a:r>
              <a:rPr lang="en-GB">
                <a:ea typeface="+mj-ea"/>
              </a:rPr>
              <a:t>COCOMO 81   	</a:t>
            </a:r>
            <a:r>
              <a:rPr lang="en-GB" sz="2400">
                <a:ea typeface="+mj-ea"/>
              </a:rPr>
              <a:t>Effort (PM) = A * Size</a:t>
            </a:r>
            <a:r>
              <a:rPr lang="en-GB" sz="2400" baseline="30000">
                <a:ea typeface="+mj-ea"/>
              </a:rPr>
              <a:t>B</a:t>
            </a:r>
            <a:r>
              <a:rPr lang="en-GB" sz="2400">
                <a:ea typeface="+mj-ea"/>
              </a:rPr>
              <a:t> * M</a:t>
            </a:r>
          </a:p>
        </p:txBody>
      </p:sp>
      <p:graphicFrame>
        <p:nvGraphicFramePr>
          <p:cNvPr id="75778" name="Object 4">
            <a:extLst>
              <a:ext uri="{FF2B5EF4-FFF2-40B4-BE49-F238E27FC236}">
                <a16:creationId xmlns:a16="http://schemas.microsoft.com/office/drawing/2014/main" id="{1A21FDB9-511D-4D31-9E88-7EE1DB21C08E}"/>
              </a:ext>
            </a:extLst>
          </p:cNvPr>
          <p:cNvGraphicFramePr>
            <a:graphicFrameLocks noChangeAspect="1"/>
          </p:cNvGraphicFramePr>
          <p:nvPr/>
        </p:nvGraphicFramePr>
        <p:xfrm>
          <a:off x="152400" y="1758950"/>
          <a:ext cx="8570913" cy="3879850"/>
        </p:xfrm>
        <a:graphic>
          <a:graphicData uri="http://schemas.openxmlformats.org/presentationml/2006/ole">
            <mc:AlternateContent xmlns:mc="http://schemas.openxmlformats.org/markup-compatibility/2006">
              <mc:Choice xmlns:v="urn:schemas-microsoft-com:vml" Requires="v">
                <p:oleObj spid="_x0000_s3076" name="Document" r:id="rId4" imgW="5486400" imgH="2070100" progId="Word.Document.8">
                  <p:embed/>
                </p:oleObj>
              </mc:Choice>
              <mc:Fallback>
                <p:oleObj name="Document" r:id="rId4" imgW="5486400" imgH="2070100" progId="Word.Document.8">
                  <p:embed/>
                  <p:pic>
                    <p:nvPicPr>
                      <p:cNvPr id="75778" name="Object 4">
                        <a:extLst>
                          <a:ext uri="{FF2B5EF4-FFF2-40B4-BE49-F238E27FC236}">
                            <a16:creationId xmlns:a16="http://schemas.microsoft.com/office/drawing/2014/main" id="{1A21FDB9-511D-4D31-9E88-7EE1DB21C0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4541" r="12148"/>
                      <a:stretch>
                        <a:fillRect/>
                      </a:stretch>
                    </p:blipFill>
                    <p:spPr bwMode="auto">
                      <a:xfrm>
                        <a:off x="152400" y="1758950"/>
                        <a:ext cx="8570913" cy="387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02406" name="Text Box 6">
            <a:extLst>
              <a:ext uri="{FF2B5EF4-FFF2-40B4-BE49-F238E27FC236}">
                <a16:creationId xmlns:a16="http://schemas.microsoft.com/office/drawing/2014/main" id="{CB37552F-DCD6-48B8-AF93-E023728FAFD8}"/>
              </a:ext>
            </a:extLst>
          </p:cNvPr>
          <p:cNvSpPr txBox="1">
            <a:spLocks noChangeArrowheads="1"/>
          </p:cNvSpPr>
          <p:nvPr/>
        </p:nvSpPr>
        <p:spPr bwMode="auto">
          <a:xfrm>
            <a:off x="1455738" y="5321300"/>
            <a:ext cx="6481762"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CA">
                <a:latin typeface="Times" charset="0"/>
                <a:ea typeface="ＭＳ Ｐゴシック" charset="0"/>
              </a:rPr>
              <a:t>PM = person-months</a:t>
            </a:r>
          </a:p>
          <a:p>
            <a:pPr>
              <a:defRPr/>
            </a:pPr>
            <a:r>
              <a:rPr lang="en-CA">
                <a:latin typeface="Times" charset="0"/>
                <a:ea typeface="ＭＳ Ｐゴシック" charset="0"/>
              </a:rPr>
              <a:t>KDSI = thousand of delivered software instructions</a:t>
            </a:r>
            <a:endParaRPr lang="en-US">
              <a:latin typeface="Times" charset="0"/>
              <a:ea typeface="ＭＳ Ｐゴシック" charset="0"/>
            </a:endParaRPr>
          </a:p>
        </p:txBody>
      </p:sp>
    </p:spTree>
    <p:extLst>
      <p:ext uri="{BB962C8B-B14F-4D97-AF65-F5344CB8AC3E}">
        <p14:creationId xmlns:p14="http://schemas.microsoft.com/office/powerpoint/2010/main" val="3448154189"/>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idx="1"/>
          </p:nvPr>
        </p:nvSpPr>
        <p:spPr/>
        <p:txBody>
          <a:bodyPr/>
          <a:lstStyle/>
          <a:p>
            <a:pPr>
              <a:lnSpc>
                <a:spcPct val="90000"/>
              </a:lnSpc>
            </a:pPr>
            <a:r>
              <a:rPr lang="en-GB" sz="2000" dirty="0"/>
              <a:t>The size of a software system can only be known accurately when it is finished.</a:t>
            </a:r>
          </a:p>
          <a:p>
            <a:pPr>
              <a:lnSpc>
                <a:spcPct val="90000"/>
              </a:lnSpc>
            </a:pPr>
            <a:r>
              <a:rPr lang="en-GB" sz="2000" dirty="0"/>
              <a:t>Several factors influence the final size</a:t>
            </a:r>
          </a:p>
          <a:p>
            <a:pPr lvl="1">
              <a:lnSpc>
                <a:spcPct val="90000"/>
              </a:lnSpc>
            </a:pPr>
            <a:r>
              <a:rPr lang="en-GB" sz="1800" dirty="0"/>
              <a:t>Use of reused systems and components;</a:t>
            </a:r>
          </a:p>
          <a:p>
            <a:pPr lvl="1">
              <a:lnSpc>
                <a:spcPct val="90000"/>
              </a:lnSpc>
            </a:pPr>
            <a:r>
              <a:rPr lang="en-GB" sz="1800" dirty="0"/>
              <a:t>Programming language;</a:t>
            </a:r>
          </a:p>
          <a:p>
            <a:pPr lvl="1">
              <a:lnSpc>
                <a:spcPct val="90000"/>
              </a:lnSpc>
            </a:pPr>
            <a:r>
              <a:rPr lang="en-GB" sz="1800" dirty="0"/>
              <a:t>Distribution of system.</a:t>
            </a:r>
          </a:p>
          <a:p>
            <a:pPr>
              <a:lnSpc>
                <a:spcPct val="90000"/>
              </a:lnSpc>
            </a:pPr>
            <a:r>
              <a:rPr lang="en-GB" sz="2000" dirty="0"/>
              <a:t>As the development process progresses then the size estimate becomes more accurate.</a:t>
            </a:r>
          </a:p>
          <a:p>
            <a:pPr>
              <a:lnSpc>
                <a:spcPct val="90000"/>
              </a:lnSpc>
            </a:pPr>
            <a:r>
              <a:rPr lang="en-GB" sz="2000" dirty="0"/>
              <a:t>The estimates of the factors contributing to B and M are subjective and vary according to the judgment of the estimator.</a:t>
            </a:r>
          </a:p>
        </p:txBody>
      </p:sp>
      <p:sp>
        <p:nvSpPr>
          <p:cNvPr id="3" name="Footer Placeholder 2"/>
          <p:cNvSpPr>
            <a:spLocks noGrp="1"/>
          </p:cNvSpPr>
          <p:nvPr>
            <p:ph type="ftr" sz="quarter" idx="11"/>
          </p:nvPr>
        </p:nvSpPr>
        <p:spPr/>
        <p:txBody>
          <a:bodyPr/>
          <a:lstStyle/>
          <a:p>
            <a:r>
              <a:rPr lang="en-US"/>
              <a:t>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51</a:t>
            </a:fld>
            <a:endParaRPr lang="en-US"/>
          </a:p>
        </p:txBody>
      </p:sp>
    </p:spTree>
    <p:extLst>
      <p:ext uri="{BB962C8B-B14F-4D97-AF65-F5344CB8AC3E}">
        <p14:creationId xmlns:p14="http://schemas.microsoft.com/office/powerpoint/2010/main" val="1546061810"/>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
        <p:nvSpPr>
          <p:cNvPr id="3" name="Footer Placeholder 2"/>
          <p:cNvSpPr>
            <a:spLocks noGrp="1"/>
          </p:cNvSpPr>
          <p:nvPr>
            <p:ph type="ftr" sz="quarter" idx="11"/>
          </p:nvPr>
        </p:nvSpPr>
        <p:spPr/>
        <p:txBody>
          <a:bodyPr/>
          <a:lstStyle/>
          <a:p>
            <a:r>
              <a:rPr lang="en-US"/>
              <a:t>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52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2 estimation models</a:t>
            </a:r>
            <a:r>
              <a:rPr lang="en-GB" dirty="0"/>
              <a:t> </a:t>
            </a:r>
            <a:endParaRPr lang="en-US" dirty="0"/>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53</a:t>
            </a:fld>
            <a:endParaRPr lang="en-US"/>
          </a:p>
        </p:txBody>
      </p:sp>
      <p:pic>
        <p:nvPicPr>
          <p:cNvPr id="8" name="Picture 7" descr="23.10 COCOMO model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12" y="1839290"/>
            <a:ext cx="7584661" cy="4455741"/>
          </a:xfrm>
          <a:prstGeom prst="rect">
            <a:avLst/>
          </a:prstGeom>
        </p:spPr>
      </p:pic>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The price charged for a system does not just depend on its estimated development costs and the profit required by the development company. </a:t>
            </a:r>
            <a:endParaRPr lang="en-GB" sz="2000" dirty="0"/>
          </a:p>
          <a:p>
            <a:r>
              <a:rPr lang="en-US" sz="2000" dirty="0"/>
              <a:t>Software is often priced to gain a contract and the functionality of the system is then adjusted to meet the estimated price.</a:t>
            </a:r>
            <a:endParaRPr lang="en-GB" sz="2000" dirty="0"/>
          </a:p>
          <a:p>
            <a:r>
              <a:rPr lang="en-US" sz="2000" dirty="0"/>
              <a:t>Plan-driven development is organized around a complete project plan that defines the project activities, the planned effort, the activity schedule and who is responsible for each activity.</a:t>
            </a:r>
            <a:endParaRPr lang="en-GB" sz="2000" dirty="0"/>
          </a:p>
          <a:p>
            <a:r>
              <a:rPr lang="en-US" sz="2000" dirty="0"/>
              <a:t>Project scheduling involves the creation of various graphical representations of part of the project plan. Bar charts, which show the activity duration and staffing timelines, are the most commonly used schedule representations.</a:t>
            </a:r>
            <a:endParaRPr lang="en-GB" sz="2000" dirty="0"/>
          </a:p>
          <a:p>
            <a:endParaRPr lang="en-GB" sz="2000" dirty="0"/>
          </a:p>
          <a:p>
            <a:endParaRPr lang="en-US" dirty="0"/>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54</a:t>
            </a:fld>
            <a:endParaRPr lang="en-US"/>
          </a:p>
        </p:txBody>
      </p:sp>
    </p:spTree>
    <p:extLst>
      <p:ext uri="{BB962C8B-B14F-4D97-AF65-F5344CB8AC3E}">
        <p14:creationId xmlns:p14="http://schemas.microsoft.com/office/powerpoint/2010/main" val="3246827656"/>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The agile planning game involves the whole team in project planning. The plan is developed incrementally and, if problems arise, it is adjusted so that software functionality is reduced instead of delaying the delivery of an increment.</a:t>
            </a:r>
            <a:endParaRPr lang="en-GB" sz="2000" dirty="0"/>
          </a:p>
          <a:p>
            <a:r>
              <a:rPr lang="en-US" sz="2000" dirty="0"/>
              <a:t>Estimation techniques for software may be experience-based, where managers judge the effort required, or algorithmic, where the effort required is computed from other estimated project parameters.</a:t>
            </a:r>
            <a:endParaRPr lang="en-GB" sz="2000" dirty="0"/>
          </a:p>
          <a:p>
            <a:r>
              <a:rPr lang="en-US" sz="2000" dirty="0"/>
              <a:t>The COCOMO II costing model is a mature algorithmic cost model that takes project, product, hardware and personnel attributes into account when formulating a cost estimate.  </a:t>
            </a:r>
            <a:endParaRPr lang="en-GB" sz="2000" dirty="0"/>
          </a:p>
          <a:p>
            <a:endParaRPr lang="en-US" dirty="0"/>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a:t>Software pricing</a:t>
            </a:r>
          </a:p>
        </p:txBody>
      </p:sp>
      <p:sp>
        <p:nvSpPr>
          <p:cNvPr id="12291" name="Rectangle 3"/>
          <p:cNvSpPr>
            <a:spLocks noGrp="1" noChangeArrowheads="1"/>
          </p:cNvSpPr>
          <p:nvPr>
            <p:ph idx="1"/>
          </p:nvPr>
        </p:nvSpPr>
        <p:spPr>
          <a:noFill/>
          <a:ln/>
        </p:spPr>
        <p:txBody>
          <a:bodyPr lIns="90840" tIns="44623" rIns="90840" bIns="44623"/>
          <a:lstStyle/>
          <a:p>
            <a:r>
              <a:rPr lang="en-GB" dirty="0"/>
              <a:t>Estimates are made to discover the cost, to the developer, of producing a software system.</a:t>
            </a:r>
          </a:p>
          <a:p>
            <a:pPr lvl="1"/>
            <a:r>
              <a:rPr lang="en-GB" dirty="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
        <p:nvSpPr>
          <p:cNvPr id="3" name="Footer Placeholder 2"/>
          <p:cNvSpPr>
            <a:spLocks noGrp="1"/>
          </p:cNvSpPr>
          <p:nvPr>
            <p:ph type="ftr" sz="quarter" idx="11"/>
          </p:nvPr>
        </p:nvSpPr>
        <p:spPr/>
        <p:txBody>
          <a:bodyPr/>
          <a:lstStyle/>
          <a:p>
            <a:r>
              <a:rPr lang="en-US"/>
              <a:t>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software pricing</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6659641"/>
              </p:ext>
            </p:extLst>
          </p:nvPr>
        </p:nvGraphicFramePr>
        <p:xfrm>
          <a:off x="457200" y="1823846"/>
          <a:ext cx="7784898" cy="3352800"/>
        </p:xfrm>
        <a:graphic>
          <a:graphicData uri="http://schemas.openxmlformats.org/drawingml/2006/table">
            <a:tbl>
              <a:tblPr firstRow="1" bandRow="1">
                <a:tableStyleId>{5C22544A-7EE6-4342-B048-85BDC9FD1C3A}</a:tableStyleId>
              </a:tblPr>
              <a:tblGrid>
                <a:gridCol w="2289968">
                  <a:extLst>
                    <a:ext uri="{9D8B030D-6E8A-4147-A177-3AD203B41FA5}">
                      <a16:colId xmlns:a16="http://schemas.microsoft.com/office/drawing/2014/main" val="20000"/>
                    </a:ext>
                  </a:extLst>
                </a:gridCol>
                <a:gridCol w="5494930">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Cost estimate uncertainty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an organization is unsure of its cost estimate, it may increase its price by a contingency over and above its normal profit.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software pricing</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7507295"/>
              </p:ext>
            </p:extLst>
          </p:nvPr>
        </p:nvGraphicFramePr>
        <p:xfrm>
          <a:off x="457200" y="2134576"/>
          <a:ext cx="7772400" cy="3017520"/>
        </p:xfrm>
        <a:graphic>
          <a:graphicData uri="http://schemas.openxmlformats.org/drawingml/2006/table">
            <a:tbl>
              <a:tblPr firstRow="1" bandRow="1">
                <a:tableStyleId>{5C22544A-7EE6-4342-B048-85BDC9FD1C3A}</a:tableStyleId>
              </a:tblPr>
              <a:tblGrid>
                <a:gridCol w="2339709">
                  <a:extLst>
                    <a:ext uri="{9D8B030D-6E8A-4147-A177-3AD203B41FA5}">
                      <a16:colId xmlns:a16="http://schemas.microsoft.com/office/drawing/2014/main" val="20000"/>
                    </a:ext>
                  </a:extLst>
                </a:gridCol>
                <a:gridCol w="5432691">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Market 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strategies</a:t>
            </a:r>
          </a:p>
        </p:txBody>
      </p:sp>
      <p:sp>
        <p:nvSpPr>
          <p:cNvPr id="3" name="Content Placeholder 2"/>
          <p:cNvSpPr>
            <a:spLocks noGrp="1"/>
          </p:cNvSpPr>
          <p:nvPr>
            <p:ph idx="1"/>
          </p:nvPr>
        </p:nvSpPr>
        <p:spPr/>
        <p:txBody>
          <a:bodyPr/>
          <a:lstStyle/>
          <a:p>
            <a:r>
              <a:rPr lang="en-US" dirty="0"/>
              <a:t>Under pricing</a:t>
            </a:r>
          </a:p>
          <a:p>
            <a:pPr lvl="1"/>
            <a:r>
              <a:rPr lang="en-US" dirty="0"/>
              <a:t>A company may underprice a system in order to gain a contract that allows them to retain staff for future opportunities</a:t>
            </a:r>
          </a:p>
          <a:p>
            <a:pPr lvl="1"/>
            <a:r>
              <a:rPr lang="en-US" dirty="0"/>
              <a:t>A company may underprice a system to gain access to a new market area</a:t>
            </a:r>
          </a:p>
          <a:p>
            <a:r>
              <a:rPr lang="en-US" dirty="0"/>
              <a:t>Increased pricing</a:t>
            </a:r>
          </a:p>
          <a:p>
            <a:pPr lvl="1"/>
            <a:r>
              <a:rPr lang="en-US" dirty="0"/>
              <a:t>The price may be increased when a buyer wishes a fixed-price contract and so the seller increases the price to allow for unexpected risks</a:t>
            </a:r>
          </a:p>
        </p:txBody>
      </p:sp>
      <p:sp>
        <p:nvSpPr>
          <p:cNvPr id="5" name="Footer Placeholder 4"/>
          <p:cNvSpPr>
            <a:spLocks noGrp="1"/>
          </p:cNvSpPr>
          <p:nvPr>
            <p:ph type="ftr" sz="quarter" idx="11"/>
          </p:nvPr>
        </p:nvSpPr>
        <p:spPr/>
        <p:txBody>
          <a:bodyPr/>
          <a:lstStyle/>
          <a:p>
            <a:r>
              <a:rPr lang="en-US"/>
              <a:t>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9</a:t>
            </a:fld>
            <a:endParaRPr lang="en-US"/>
          </a:p>
        </p:txBody>
      </p:sp>
    </p:spTree>
    <p:extLst>
      <p:ext uri="{BB962C8B-B14F-4D97-AF65-F5344CB8AC3E}">
        <p14:creationId xmlns:p14="http://schemas.microsoft.com/office/powerpoint/2010/main" val="2116081996"/>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807</TotalTime>
  <Words>2914</Words>
  <Application>Microsoft Office PowerPoint</Application>
  <PresentationFormat>On-screen Show (4:3)</PresentationFormat>
  <Paragraphs>378</Paragraphs>
  <Slides>55</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3" baseType="lpstr">
      <vt:lpstr>Arial</vt:lpstr>
      <vt:lpstr>Calibri</vt:lpstr>
      <vt:lpstr>Helvetica</vt:lpstr>
      <vt:lpstr>Times</vt:lpstr>
      <vt:lpstr>Times New Roman</vt:lpstr>
      <vt:lpstr>Wingdings</vt:lpstr>
      <vt:lpstr>SE10 slides</vt:lpstr>
      <vt:lpstr>Microsoft Word Document</vt:lpstr>
      <vt:lpstr>Project planning</vt:lpstr>
      <vt:lpstr>Topics covered</vt:lpstr>
      <vt:lpstr>Project planning</vt:lpstr>
      <vt:lpstr>Planning stages</vt:lpstr>
      <vt:lpstr>Software pricing</vt:lpstr>
      <vt:lpstr>Software pricing</vt:lpstr>
      <vt:lpstr>Factors affecting software pricing </vt:lpstr>
      <vt:lpstr>Factors affecting software pricing </vt:lpstr>
      <vt:lpstr>Pricing strategies</vt:lpstr>
      <vt:lpstr>Pricing to win</vt:lpstr>
      <vt:lpstr>Software cost components</vt:lpstr>
      <vt:lpstr>Costs for a Proposed System</vt:lpstr>
      <vt:lpstr>Plan-driven development</vt:lpstr>
      <vt:lpstr>Plan-driven development</vt:lpstr>
      <vt:lpstr>Project plans</vt:lpstr>
      <vt:lpstr>Project plan supplements </vt:lpstr>
      <vt:lpstr>The project planning process </vt:lpstr>
      <vt:lpstr>Project scheduling</vt:lpstr>
      <vt:lpstr>Project scheduling</vt:lpstr>
      <vt:lpstr>Project scheduling activities</vt:lpstr>
      <vt:lpstr>The project scheduling process </vt:lpstr>
      <vt:lpstr>Scheduling problems</vt:lpstr>
      <vt:lpstr>Schedule presentation</vt:lpstr>
      <vt:lpstr>Milestones and deliverables</vt:lpstr>
      <vt:lpstr>Tasks, durations, and dependencies </vt:lpstr>
      <vt:lpstr>Activity bar chart (Gantt Chart) </vt:lpstr>
      <vt:lpstr>Staff allocation chart </vt:lpstr>
      <vt:lpstr>Agile planning</vt:lpstr>
      <vt:lpstr>Agile planning</vt:lpstr>
      <vt:lpstr>Agile planning stages</vt:lpstr>
      <vt:lpstr>The planning game</vt:lpstr>
      <vt:lpstr>Software delivery</vt:lpstr>
      <vt:lpstr>Productivity Measures</vt:lpstr>
      <vt:lpstr>Productivity measures</vt:lpstr>
      <vt:lpstr>Lines of code</vt:lpstr>
      <vt:lpstr>Productivity estimates - LOC</vt:lpstr>
      <vt:lpstr>Productivity estimates – Function points</vt:lpstr>
      <vt:lpstr>Function points</vt:lpstr>
      <vt:lpstr>Application points</vt:lpstr>
      <vt:lpstr>Function Points vs. Application Points</vt:lpstr>
      <vt:lpstr>Estimation techniques</vt:lpstr>
      <vt:lpstr>Estimation techniques</vt:lpstr>
      <vt:lpstr>Cone of Estimation Uncertainty</vt:lpstr>
      <vt:lpstr>Experience-based approaches</vt:lpstr>
      <vt:lpstr>Problem with experience-based approaches</vt:lpstr>
      <vt:lpstr>COCOMO – Constructive Cost Model</vt:lpstr>
      <vt:lpstr>COCOMO cost modeling</vt:lpstr>
      <vt:lpstr>COCOMO 81 Model</vt:lpstr>
      <vt:lpstr>COCOMO 81 Model</vt:lpstr>
      <vt:lpstr>COCOMO 81    Effort (PM) = A * SizeB * M</vt:lpstr>
      <vt:lpstr>Estimation accuracy</vt:lpstr>
      <vt:lpstr>COCOMO 2 models</vt:lpstr>
      <vt:lpstr>COCOMO 2 estimation models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Pravin Pawar</cp:lastModifiedBy>
  <cp:revision>34</cp:revision>
  <dcterms:created xsi:type="dcterms:W3CDTF">2010-02-15T19:53:37Z</dcterms:created>
  <dcterms:modified xsi:type="dcterms:W3CDTF">2019-05-27T06:15:24Z</dcterms:modified>
</cp:coreProperties>
</file>