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2" r:id="rId1"/>
  </p:sldMasterIdLst>
  <p:notesMasterIdLst>
    <p:notesMasterId r:id="rId26"/>
  </p:notesMasterIdLst>
  <p:sldIdLst>
    <p:sldId id="256" r:id="rId2"/>
    <p:sldId id="596" r:id="rId3"/>
    <p:sldId id="278" r:id="rId4"/>
    <p:sldId id="258" r:id="rId5"/>
    <p:sldId id="257" r:id="rId6"/>
    <p:sldId id="583" r:id="rId7"/>
    <p:sldId id="585" r:id="rId8"/>
    <p:sldId id="586" r:id="rId9"/>
    <p:sldId id="277" r:id="rId10"/>
    <p:sldId id="588" r:id="rId11"/>
    <p:sldId id="260" r:id="rId12"/>
    <p:sldId id="587" r:id="rId13"/>
    <p:sldId id="279" r:id="rId14"/>
    <p:sldId id="584" r:id="rId15"/>
    <p:sldId id="581" r:id="rId16"/>
    <p:sldId id="589" r:id="rId17"/>
    <p:sldId id="591" r:id="rId18"/>
    <p:sldId id="590" r:id="rId19"/>
    <p:sldId id="592" r:id="rId20"/>
    <p:sldId id="593" r:id="rId21"/>
    <p:sldId id="582" r:id="rId22"/>
    <p:sldId id="594" r:id="rId23"/>
    <p:sldId id="595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594" y="-40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025E-C960-4AB6-8E8E-0EE6D13ED4ED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31148-DA10-4FDB-BB8B-FBD91B38A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43">
            <a:extLst>
              <a:ext uri="{FF2B5EF4-FFF2-40B4-BE49-F238E27FC236}">
                <a16:creationId xmlns:a16="http://schemas.microsoft.com/office/drawing/2014/main" id="{1B696CD0-7585-4E04-9692-8DB1B36E763D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1" name="Shape 44">
            <a:extLst>
              <a:ext uri="{FF2B5EF4-FFF2-40B4-BE49-F238E27FC236}">
                <a16:creationId xmlns:a16="http://schemas.microsoft.com/office/drawing/2014/main" id="{A4BAF57F-D0CF-47E3-8BF4-AC9E7914EAF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147">
            <a:extLst>
              <a:ext uri="{FF2B5EF4-FFF2-40B4-BE49-F238E27FC236}">
                <a16:creationId xmlns:a16="http://schemas.microsoft.com/office/drawing/2014/main" id="{77131741-11B1-4012-9AB7-A0F5ECD0158F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hape 148">
            <a:extLst>
              <a:ext uri="{FF2B5EF4-FFF2-40B4-BE49-F238E27FC236}">
                <a16:creationId xmlns:a16="http://schemas.microsoft.com/office/drawing/2014/main" id="{8B7D5414-BB32-4245-ABD8-F5059FD7C71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160">
            <a:extLst>
              <a:ext uri="{FF2B5EF4-FFF2-40B4-BE49-F238E27FC236}">
                <a16:creationId xmlns:a16="http://schemas.microsoft.com/office/drawing/2014/main" id="{9B0B6A7F-A151-4E9B-8E9D-37CC154AA8D9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3" name="Shape 161">
            <a:extLst>
              <a:ext uri="{FF2B5EF4-FFF2-40B4-BE49-F238E27FC236}">
                <a16:creationId xmlns:a16="http://schemas.microsoft.com/office/drawing/2014/main" id="{439A2AD3-7F62-4C6E-90BF-5D6EAD19050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56581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160">
            <a:extLst>
              <a:ext uri="{FF2B5EF4-FFF2-40B4-BE49-F238E27FC236}">
                <a16:creationId xmlns:a16="http://schemas.microsoft.com/office/drawing/2014/main" id="{9B0B6A7F-A151-4E9B-8E9D-37CC154AA8D9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3" name="Shape 161">
            <a:extLst>
              <a:ext uri="{FF2B5EF4-FFF2-40B4-BE49-F238E27FC236}">
                <a16:creationId xmlns:a16="http://schemas.microsoft.com/office/drawing/2014/main" id="{439A2AD3-7F62-4C6E-90BF-5D6EAD19050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07595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160">
            <a:extLst>
              <a:ext uri="{FF2B5EF4-FFF2-40B4-BE49-F238E27FC236}">
                <a16:creationId xmlns:a16="http://schemas.microsoft.com/office/drawing/2014/main" id="{9B0B6A7F-A151-4E9B-8E9D-37CC154AA8D9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3" name="Shape 161">
            <a:extLst>
              <a:ext uri="{FF2B5EF4-FFF2-40B4-BE49-F238E27FC236}">
                <a16:creationId xmlns:a16="http://schemas.microsoft.com/office/drawing/2014/main" id="{439A2AD3-7F62-4C6E-90BF-5D6EAD19050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2572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hape 147">
            <a:extLst>
              <a:ext uri="{FF2B5EF4-FFF2-40B4-BE49-F238E27FC236}">
                <a16:creationId xmlns:a16="http://schemas.microsoft.com/office/drawing/2014/main" id="{AB6C0A3A-4682-4B91-A783-46F23E747A7D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555" name="Shape 148">
            <a:extLst>
              <a:ext uri="{FF2B5EF4-FFF2-40B4-BE49-F238E27FC236}">
                <a16:creationId xmlns:a16="http://schemas.microsoft.com/office/drawing/2014/main" id="{86B512A1-A44E-4168-B02C-D4244A9BDD4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43">
            <a:extLst>
              <a:ext uri="{FF2B5EF4-FFF2-40B4-BE49-F238E27FC236}">
                <a16:creationId xmlns:a16="http://schemas.microsoft.com/office/drawing/2014/main" id="{A9587EE9-C23B-4691-BA1E-2AE396130DE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19" name="Shape 44">
            <a:extLst>
              <a:ext uri="{FF2B5EF4-FFF2-40B4-BE49-F238E27FC236}">
                <a16:creationId xmlns:a16="http://schemas.microsoft.com/office/drawing/2014/main" id="{16494FF0-6764-44C0-BC4B-1CB630952B2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30">
            <a:extLst>
              <a:ext uri="{FF2B5EF4-FFF2-40B4-BE49-F238E27FC236}">
                <a16:creationId xmlns:a16="http://schemas.microsoft.com/office/drawing/2014/main" id="{32B85A47-417D-431F-89C3-73467481DB9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7" name="Shape 31">
            <a:extLst>
              <a:ext uri="{FF2B5EF4-FFF2-40B4-BE49-F238E27FC236}">
                <a16:creationId xmlns:a16="http://schemas.microsoft.com/office/drawing/2014/main" id="{CF552222-E40A-46D4-8262-6F5578BE6F1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30">
            <a:extLst>
              <a:ext uri="{FF2B5EF4-FFF2-40B4-BE49-F238E27FC236}">
                <a16:creationId xmlns:a16="http://schemas.microsoft.com/office/drawing/2014/main" id="{32B85A47-417D-431F-89C3-73467481DB9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7" name="Shape 31">
            <a:extLst>
              <a:ext uri="{FF2B5EF4-FFF2-40B4-BE49-F238E27FC236}">
                <a16:creationId xmlns:a16="http://schemas.microsoft.com/office/drawing/2014/main" id="{CF552222-E40A-46D4-8262-6F5578BE6F1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675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0">
            <a:extLst>
              <a:ext uri="{FF2B5EF4-FFF2-40B4-BE49-F238E27FC236}">
                <a16:creationId xmlns:a16="http://schemas.microsoft.com/office/drawing/2014/main" id="{A64D41DE-B891-40AE-BD90-144D40AEE14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5" name="Shape 31">
            <a:extLst>
              <a:ext uri="{FF2B5EF4-FFF2-40B4-BE49-F238E27FC236}">
                <a16:creationId xmlns:a16="http://schemas.microsoft.com/office/drawing/2014/main" id="{5624CEE1-9EB4-4526-AA7B-AAFF722ADC9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95902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0">
            <a:extLst>
              <a:ext uri="{FF2B5EF4-FFF2-40B4-BE49-F238E27FC236}">
                <a16:creationId xmlns:a16="http://schemas.microsoft.com/office/drawing/2014/main" id="{A64D41DE-B891-40AE-BD90-144D40AEE14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5" name="Shape 31">
            <a:extLst>
              <a:ext uri="{FF2B5EF4-FFF2-40B4-BE49-F238E27FC236}">
                <a16:creationId xmlns:a16="http://schemas.microsoft.com/office/drawing/2014/main" id="{5624CEE1-9EB4-4526-AA7B-AAFF722ADC9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0357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69">
            <a:extLst>
              <a:ext uri="{FF2B5EF4-FFF2-40B4-BE49-F238E27FC236}">
                <a16:creationId xmlns:a16="http://schemas.microsoft.com/office/drawing/2014/main" id="{DD6F0F55-1707-47A0-8E32-5AB254F4C646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hape 70">
            <a:extLst>
              <a:ext uri="{FF2B5EF4-FFF2-40B4-BE49-F238E27FC236}">
                <a16:creationId xmlns:a16="http://schemas.microsoft.com/office/drawing/2014/main" id="{BC796658-BD31-43FB-81F2-C4FA2934463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9417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69">
            <a:extLst>
              <a:ext uri="{FF2B5EF4-FFF2-40B4-BE49-F238E27FC236}">
                <a16:creationId xmlns:a16="http://schemas.microsoft.com/office/drawing/2014/main" id="{DD6F0F55-1707-47A0-8E32-5AB254F4C646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hape 70">
            <a:extLst>
              <a:ext uri="{FF2B5EF4-FFF2-40B4-BE49-F238E27FC236}">
                <a16:creationId xmlns:a16="http://schemas.microsoft.com/office/drawing/2014/main" id="{BC796658-BD31-43FB-81F2-C4FA2934463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3413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69">
            <a:extLst>
              <a:ext uri="{FF2B5EF4-FFF2-40B4-BE49-F238E27FC236}">
                <a16:creationId xmlns:a16="http://schemas.microsoft.com/office/drawing/2014/main" id="{2E852E1B-B781-4DC6-896B-EE041344894B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hape 70">
            <a:extLst>
              <a:ext uri="{FF2B5EF4-FFF2-40B4-BE49-F238E27FC236}">
                <a16:creationId xmlns:a16="http://schemas.microsoft.com/office/drawing/2014/main" id="{82B72159-E6F3-4221-B6C0-74ABBEB1D96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0245-6F3E-4E49-A01A-33C72AF40E97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 Pawar - SUNY Korea, R Banerjee - SBU - CSE 216,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8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475746" cy="365125"/>
          </a:xfrm>
        </p:spPr>
        <p:txBody>
          <a:bodyPr/>
          <a:lstStyle/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3236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67186" cy="365125"/>
          </a:xfrm>
        </p:spPr>
        <p:txBody>
          <a:bodyPr/>
          <a:lstStyle/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294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01600" y="0"/>
            <a:ext cx="7772400" cy="109219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9687" marR="0" lvl="0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396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39687" marR="0" lvl="2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39687" marR="0" lvl="3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39687" marR="0" lvl="4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39687" marR="0" lvl="5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39687" marR="0" lvl="6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39687" marR="0" lvl="7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39687" marR="0" lvl="8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5638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82587" marR="0" lvl="0" indent="-16668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31837" marR="0" lvl="1" indent="-1349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31887" marR="0" lvl="2" indent="-1031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589087" marR="0" lvl="3" indent="-1158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46286" marR="0" lvl="4" indent="-1158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03487" marR="0" lvl="5" indent="-1158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17887" marR="0" lvl="6" indent="-1158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789487" marR="0" lvl="7" indent="-1158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18286" marR="0" lvl="8" indent="-1158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11">
            <a:extLst>
              <a:ext uri="{FF2B5EF4-FFF2-40B4-BE49-F238E27FC236}">
                <a16:creationId xmlns:a16="http://schemas.microsoft.com/office/drawing/2014/main" id="{15D0C856-8027-47F0-AC13-87CC6E4F1BD2}"/>
              </a:ext>
            </a:extLst>
          </p:cNvPr>
          <p:cNvSpPr txBox="1">
            <a:spLocks noGrp="1"/>
          </p:cNvSpPr>
          <p:nvPr>
            <p:ph type="dt" idx="10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hape 12">
            <a:extLst>
              <a:ext uri="{FF2B5EF4-FFF2-40B4-BE49-F238E27FC236}">
                <a16:creationId xmlns:a16="http://schemas.microsoft.com/office/drawing/2014/main" id="{C460A647-1D78-48DD-8AC9-044A3AB0E5F5}"/>
              </a:ext>
            </a:extLst>
          </p:cNvPr>
          <p:cNvSpPr txBox="1">
            <a:spLocks noGrp="1"/>
          </p:cNvSpPr>
          <p:nvPr>
            <p:ph type="ftr" idx="11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hape 13">
            <a:extLst>
              <a:ext uri="{FF2B5EF4-FFF2-40B4-BE49-F238E27FC236}">
                <a16:creationId xmlns:a16="http://schemas.microsoft.com/office/drawing/2014/main" id="{016724E6-2A48-4DD7-850D-F52FDD2D97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>
              <a:defRPr/>
            </a:pPr>
            <a:fld id="{5ADDA12D-926A-4457-9E04-5FDF150FC2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35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218052" cy="365125"/>
          </a:xfrm>
        </p:spPr>
        <p:txBody>
          <a:bodyPr/>
          <a:lstStyle/>
          <a:p>
            <a:r>
              <a:rPr lang="en-US" dirty="0"/>
              <a:t>(c) P Pawar - SUNY Korea, R Banerjee - SBU - CSE 216, Elsevier,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159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3CD0-6D6C-4FEA-9A98-7F5E7DAD237A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010234" cy="365125"/>
          </a:xfrm>
        </p:spPr>
        <p:txBody>
          <a:bodyPr/>
          <a:lstStyle/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6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026859" cy="365125"/>
          </a:xfrm>
        </p:spPr>
        <p:txBody>
          <a:bodyPr/>
          <a:lstStyle/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815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276241" cy="365125"/>
          </a:xfrm>
        </p:spPr>
        <p:txBody>
          <a:bodyPr/>
          <a:lstStyle/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90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876-920C-40A7-A429-70EA2E711116}" type="datetime1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442496" cy="365125"/>
          </a:xfrm>
        </p:spPr>
        <p:txBody>
          <a:bodyPr/>
          <a:lstStyle/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0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B759-A4D2-4F8B-AEBE-C918CFB723A5}" type="datetime1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34848"/>
            <a:ext cx="4209739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D941E2E-9E30-4203-ABFC-10F381BF2A12}" type="datetime1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9970" y="6459786"/>
            <a:ext cx="3985536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104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5A15-D7AD-40D4-96ED-A55891BF6EC5}" type="datetime1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475746" cy="365125"/>
          </a:xfrm>
        </p:spPr>
        <p:txBody>
          <a:bodyPr/>
          <a:lstStyle/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941E2E-9E30-4203-ABFC-10F381BF2A12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 Pawar - SUNY Korea, R Banerjee - SBU - CSE 216,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1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3600" dirty="0"/>
            </a:br>
            <a:r>
              <a:rPr lang="en-US" sz="3600" dirty="0"/>
              <a:t>Spring 2019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CSE 216 : Programming Abstractions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3 </a:t>
            </a:r>
            <a:r>
              <a:rPr lang="mr-IN" dirty="0"/>
              <a:t>–</a:t>
            </a:r>
            <a:r>
              <a:rPr lang="en-US" dirty="0"/>
              <a:t> Data types and Type systems</a:t>
            </a:r>
          </a:p>
        </p:txBody>
      </p:sp>
      <p:pic>
        <p:nvPicPr>
          <p:cNvPr id="1026" name="Picture 2" descr="Image result for SUNY korea logo">
            <a:extLst>
              <a:ext uri="{FF2B5EF4-FFF2-40B4-BE49-F238E27FC236}">
                <a16:creationId xmlns:a16="http://schemas.microsoft.com/office/drawing/2014/main" id="{D344065C-229B-49CD-9291-AA967AE8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243" y="147168"/>
            <a:ext cx="3025790" cy="14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EAE81FE-6DD6-46AC-B723-198301A9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0849" y="6459786"/>
            <a:ext cx="6008914" cy="365125"/>
          </a:xfrm>
        </p:spPr>
        <p:txBody>
          <a:bodyPr/>
          <a:lstStyle/>
          <a:p>
            <a:r>
              <a:rPr lang="en-US" dirty="0"/>
              <a:t>(c) P Pawar - SUNY Korea, R Banerjee, p </a:t>
            </a:r>
            <a:r>
              <a:rPr lang="en-US" dirty="0" err="1"/>
              <a:t>fodor</a:t>
            </a:r>
            <a:r>
              <a:rPr lang="en-US" dirty="0"/>
              <a:t> - SBU - CSE 216, Elsevier, Norbert </a:t>
            </a:r>
            <a:r>
              <a:rPr lang="en-US" dirty="0" err="1"/>
              <a:t>zeh</a:t>
            </a:r>
            <a:r>
              <a:rPr lang="en-US" dirty="0"/>
              <a:t> – </a:t>
            </a:r>
            <a:r>
              <a:rPr lang="en-US" dirty="0" err="1"/>
              <a:t>dalhousi</a:t>
            </a:r>
            <a:r>
              <a:rPr 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41884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hape 34">
            <a:extLst>
              <a:ext uri="{FF2B5EF4-FFF2-40B4-BE49-F238E27FC236}">
                <a16:creationId xmlns:a16="http://schemas.microsoft.com/office/drawing/2014/main" id="{D95F7C9B-E576-404D-9695-0D8429E5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2" name="Shape 35">
            <a:extLst>
              <a:ext uri="{FF2B5EF4-FFF2-40B4-BE49-F238E27FC236}">
                <a16:creationId xmlns:a16="http://schemas.microsoft.com/office/drawing/2014/main" id="{F9E6868D-7BDB-4236-B62F-158FB98FA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4" name="Shape 37">
            <a:extLst>
              <a:ext uri="{FF2B5EF4-FFF2-40B4-BE49-F238E27FC236}">
                <a16:creationId xmlns:a16="http://schemas.microsoft.com/office/drawing/2014/main" id="{1A0BD02A-562D-4BC4-9CD2-09721D08D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6" name="Shape 40">
            <a:extLst>
              <a:ext uri="{FF2B5EF4-FFF2-40B4-BE49-F238E27FC236}">
                <a16:creationId xmlns:a16="http://schemas.microsoft.com/office/drawing/2014/main" id="{EF9F945C-EC88-4FDF-A762-F41F8397A4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55245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Common Kinds of Type Systems</a:t>
            </a:r>
          </a:p>
        </p:txBody>
      </p:sp>
      <p:sp>
        <p:nvSpPr>
          <p:cNvPr id="12297" name="Shape 41">
            <a:extLst>
              <a:ext uri="{FF2B5EF4-FFF2-40B4-BE49-F238E27FC236}">
                <a16:creationId xmlns:a16="http://schemas.microsoft.com/office/drawing/2014/main" id="{12F0CAF0-473E-4168-850E-5E90D077BB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3700" y="1858963"/>
            <a:ext cx="8178800" cy="5162550"/>
          </a:xfrm>
        </p:spPr>
        <p:txBody>
          <a:bodyPr lIns="50800" tIns="50800" rIns="132075" bIns="50800">
            <a:normAutofit/>
          </a:bodyPr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Programming languages are often classified according to some of the major programming paradigms – procedural, functional, and object oriented.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Within each paradigm, some languages are typed while others are untyped.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Within computer science,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“untyped”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really means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dynamically typed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That is, a variable or an expression is assigned the type of the corresponding data (i.e., the “value” denoted by the variable or the expression).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Similarly,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“typed”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typically means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statically typed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8146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hape 73">
            <a:extLst>
              <a:ext uri="{FF2B5EF4-FFF2-40B4-BE49-F238E27FC236}">
                <a16:creationId xmlns:a16="http://schemas.microsoft.com/office/drawing/2014/main" id="{5E503985-181E-43B3-AA9E-2E5778166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4344" name="Shape 79">
            <a:extLst>
              <a:ext uri="{FF2B5EF4-FFF2-40B4-BE49-F238E27FC236}">
                <a16:creationId xmlns:a16="http://schemas.microsoft.com/office/drawing/2014/main" id="{43E2B40C-973D-46A2-A4CA-3F443D548F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5461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Type Systems: Examples</a:t>
            </a:r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04D0A8E5-2747-4AE6-A03C-78CE75D56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1689100"/>
            <a:ext cx="8915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381000" indent="-1651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19088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30300" indent="-101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868363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44700" indent="-1143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019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591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163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735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Java is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strongly typed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, with a non-trivial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mix of things that can be checked </a:t>
            </a: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statically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and things that have to be checked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dynamically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(for instance, for dynamic binding):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String a = 1;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	//compile-time error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 </a:t>
            </a:r>
            <a:r>
              <a:rPr lang="en-US" altLang="en-US" sz="2000" b="1" dirty="0" err="1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= 10.0;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	//compile-time error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Student s = (Student)(new Object());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// runtime</a:t>
            </a:r>
          </a:p>
          <a:p>
            <a:pPr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Python is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strong dynamic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typed: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= 1;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 = "2";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+ 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	run-time error</a:t>
            </a:r>
          </a:p>
          <a:p>
            <a:pPr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Perl is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weak dynamic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typed: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$a = 1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$b = "2"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$a + $b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		no error.</a:t>
            </a:r>
          </a:p>
          <a:p>
            <a:pPr lvl="1"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63612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hape 73">
            <a:extLst>
              <a:ext uri="{FF2B5EF4-FFF2-40B4-BE49-F238E27FC236}">
                <a16:creationId xmlns:a16="http://schemas.microsoft.com/office/drawing/2014/main" id="{5E503985-181E-43B3-AA9E-2E5778166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4344" name="Shape 79">
            <a:extLst>
              <a:ext uri="{FF2B5EF4-FFF2-40B4-BE49-F238E27FC236}">
                <a16:creationId xmlns:a16="http://schemas.microsoft.com/office/drawing/2014/main" id="{43E2B40C-973D-46A2-A4CA-3F443D548F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5461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Static and Dynamic Binding in  Java</a:t>
            </a:r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04D0A8E5-2747-4AE6-A03C-78CE75D56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1689100"/>
            <a:ext cx="8915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381000" indent="-1651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19088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30300" indent="-101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868363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44700" indent="-1143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019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591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163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735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Static binding happens at compile-time while dynamic binding happens at runtime.</a:t>
            </a:r>
          </a:p>
          <a:p>
            <a:pPr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Binding of private, static and final methods always happen at compile time since these methods cannot be overridden. </a:t>
            </a:r>
          </a:p>
          <a:p>
            <a:pPr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When the method overriding is actually happening and the reference of parent type is assigned to the object of child class type then such binding is resolved during runtime.</a:t>
            </a:r>
          </a:p>
          <a:p>
            <a:pPr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Illustrative example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898609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hape 73">
            <a:extLst>
              <a:ext uri="{FF2B5EF4-FFF2-40B4-BE49-F238E27FC236}">
                <a16:creationId xmlns:a16="http://schemas.microsoft.com/office/drawing/2014/main" id="{56BF82A3-6DB8-44BE-9218-5FC25258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6388" name="Shape 74">
            <a:extLst>
              <a:ext uri="{FF2B5EF4-FFF2-40B4-BE49-F238E27FC236}">
                <a16:creationId xmlns:a16="http://schemas.microsoft.com/office/drawing/2014/main" id="{93730FBD-8492-4E6C-A7E3-A72726A5A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6390" name="Shape 76">
            <a:extLst>
              <a:ext uri="{FF2B5EF4-FFF2-40B4-BE49-F238E27FC236}">
                <a16:creationId xmlns:a16="http://schemas.microsoft.com/office/drawing/2014/main" id="{BCC9331E-B13C-418E-B92C-2DA31C822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6392" name="Shape 79">
            <a:extLst>
              <a:ext uri="{FF2B5EF4-FFF2-40B4-BE49-F238E27FC236}">
                <a16:creationId xmlns:a16="http://schemas.microsoft.com/office/drawing/2014/main" id="{CE127287-D567-433B-9709-43A92E2750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1700" y="6477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Trade-offs</a:t>
            </a:r>
          </a:p>
        </p:txBody>
      </p:sp>
      <p:sp>
        <p:nvSpPr>
          <p:cNvPr id="16393" name="Content Placeholder 2">
            <a:extLst>
              <a:ext uri="{FF2B5EF4-FFF2-40B4-BE49-F238E27FC236}">
                <a16:creationId xmlns:a16="http://schemas.microsoft.com/office/drawing/2014/main" id="{5DFC4F76-7E41-492E-B62F-B337A8E38748}"/>
              </a:ext>
            </a:extLst>
          </p:cNvPr>
          <p:cNvSpPr txBox="1">
            <a:spLocks/>
          </p:cNvSpPr>
          <p:nvPr/>
        </p:nvSpPr>
        <p:spPr bwMode="auto">
          <a:xfrm>
            <a:off x="457200" y="1689100"/>
            <a:ext cx="8509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381000" indent="-1651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30250" indent="-133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30300" indent="-101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87500" indent="-1143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44700" indent="-1143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019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591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163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735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Strong static type checking (e.g. C)</a:t>
            </a:r>
          </a:p>
          <a:p>
            <a:pPr marL="215900" indent="0">
              <a:spcBef>
                <a:spcPts val="600"/>
              </a:spcBef>
              <a:buClr>
                <a:srgbClr val="000000"/>
              </a:buClr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+ type errors are caught early at compile time</a:t>
            </a:r>
          </a:p>
          <a:p>
            <a:pPr marL="215900" indent="0">
              <a:spcBef>
                <a:spcPts val="600"/>
              </a:spcBef>
              <a:buClr>
                <a:srgbClr val="000000"/>
              </a:buClr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− verbose code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Strong dynamic type checking (e.g. Python)</a:t>
            </a:r>
          </a:p>
          <a:p>
            <a:pPr marL="215900" indent="0">
              <a:spcBef>
                <a:spcPts val="600"/>
              </a:spcBef>
              <a:buClr>
                <a:srgbClr val="000000"/>
              </a:buClr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+ quick prototyping with lesser ‘amount’ of code</a:t>
            </a:r>
          </a:p>
          <a:p>
            <a:pPr marL="215900" indent="0">
              <a:spcBef>
                <a:spcPts val="600"/>
              </a:spcBef>
              <a:buClr>
                <a:srgbClr val="000000"/>
              </a:buClr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− type errors are caught only at runtime</a:t>
            </a:r>
          </a:p>
          <a:p>
            <a:pPr marL="215900" indent="0">
              <a:spcBef>
                <a:spcPts val="600"/>
              </a:spcBef>
              <a:buClr>
                <a:srgbClr val="000000"/>
              </a:buClr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• Weak dynamic type checking (e.g. Perl)</a:t>
            </a:r>
          </a:p>
          <a:p>
            <a:pPr marL="215900" indent="0">
              <a:spcBef>
                <a:spcPts val="600"/>
              </a:spcBef>
              <a:buClr>
                <a:srgbClr val="000000"/>
              </a:buClr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+ least verbose code writing</a:t>
            </a:r>
          </a:p>
          <a:p>
            <a:pPr marL="215900" indent="0">
              <a:spcBef>
                <a:spcPts val="600"/>
              </a:spcBef>
              <a:buClr>
                <a:srgbClr val="000000"/>
              </a:buClr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− type errors are often not caught even at runtime</a:t>
            </a:r>
          </a:p>
          <a:p>
            <a:pPr marL="215900" indent="0">
              <a:spcBef>
                <a:spcPts val="600"/>
              </a:spcBef>
              <a:buClr>
                <a:srgbClr val="000000"/>
              </a:buClr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− unintended program behavior may occur due to implicit type conversion at runtime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BA93-6DAF-411C-9C2B-205B591E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635000"/>
            <a:ext cx="7772400" cy="1092199"/>
          </a:xfrm>
        </p:spPr>
        <p:txBody>
          <a:bodyPr/>
          <a:lstStyle/>
          <a:p>
            <a:r>
              <a:rPr lang="en-US" dirty="0"/>
              <a:t>Advantages of Type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DF003-C303-42B9-B26F-1F8675C15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400" y="1752599"/>
            <a:ext cx="8178800" cy="459740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Documentation/legibility </a:t>
            </a:r>
            <a:r>
              <a:rPr lang="en-US" dirty="0"/>
              <a:t>– Typed languages are easier to read and understand since the code itself provides partial documentation of what a variable actually means.</a:t>
            </a:r>
          </a:p>
          <a:p>
            <a:r>
              <a:rPr lang="en-US" b="1" dirty="0"/>
              <a:t>Safety </a:t>
            </a:r>
            <a:r>
              <a:rPr lang="en-US" dirty="0"/>
              <a:t>– Typed languages provide early (compile-time) detection of some programming errors, since a type system provides checks for type-incompatible operations.</a:t>
            </a:r>
          </a:p>
          <a:p>
            <a:r>
              <a:rPr lang="en-US" b="1" dirty="0"/>
              <a:t>Efficiency </a:t>
            </a:r>
            <a:r>
              <a:rPr lang="en-US" dirty="0"/>
              <a:t>– Typed languages can precisely describe the memory layout of all variables, since every ‘instance’ of an ‘object’ of a certain type will occupy the same amount of space.</a:t>
            </a:r>
          </a:p>
          <a:p>
            <a:pPr lvl="1"/>
            <a:r>
              <a:rPr lang="en-US" dirty="0"/>
              <a:t>Except for dynamically resizing objects like a list.</a:t>
            </a:r>
          </a:p>
          <a:p>
            <a:pPr lvl="1"/>
            <a:r>
              <a:rPr lang="en-US" dirty="0"/>
              <a:t>But even then, we at least know how much memory each ‘cell’ of the list will occupy.</a:t>
            </a:r>
          </a:p>
          <a:p>
            <a:r>
              <a:rPr lang="en-US" b="1" dirty="0"/>
              <a:t>Abstraction </a:t>
            </a:r>
            <a:r>
              <a:rPr lang="en-US" dirty="0"/>
              <a:t>– Typed languages force us to be more disciplined programmers. This is especially helpful in the context of large-scale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124526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hape 151">
            <a:extLst>
              <a:ext uri="{FF2B5EF4-FFF2-40B4-BE49-F238E27FC236}">
                <a16:creationId xmlns:a16="http://schemas.microsoft.com/office/drawing/2014/main" id="{C0E3C903-46D6-4BEA-9563-C9A8A42A4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0484" name="Shape 152">
            <a:extLst>
              <a:ext uri="{FF2B5EF4-FFF2-40B4-BE49-F238E27FC236}">
                <a16:creationId xmlns:a16="http://schemas.microsoft.com/office/drawing/2014/main" id="{CD5879AE-60ED-4055-814C-28B53C3CD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0486" name="Shape 154">
            <a:extLst>
              <a:ext uri="{FF2B5EF4-FFF2-40B4-BE49-F238E27FC236}">
                <a16:creationId xmlns:a16="http://schemas.microsoft.com/office/drawing/2014/main" id="{E9FEF155-8903-410C-AEE1-2510AA2FF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0488" name="Shape 157">
            <a:extLst>
              <a:ext uri="{FF2B5EF4-FFF2-40B4-BE49-F238E27FC236}">
                <a16:creationId xmlns:a16="http://schemas.microsoft.com/office/drawing/2014/main" id="{D11A4DCC-8B5C-43C7-834B-D6D2F256D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0324" y="605375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Type System Rules</a:t>
            </a: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493499DB-39A3-41E6-8BFA-23F6D1EC8F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748375"/>
            <a:ext cx="7987553" cy="4593898"/>
          </a:xfrm>
        </p:spPr>
        <p:txBody>
          <a:bodyPr>
            <a:normAutofit/>
          </a:bodyPr>
          <a:lstStyle/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</a:t>
            </a:r>
            <a:r>
              <a:rPr lang="en-US" alt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 system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has rules for: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 equivalence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 when are the types of two values the same?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 compatibility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 when can a value of type A be used in a context that expects type B?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 inference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 what is the type of an expression, given the types of the operands?</a:t>
            </a:r>
          </a:p>
          <a:p>
            <a:pPr marL="1143000" lvl="4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a : int     b : int</a:t>
            </a:r>
          </a:p>
          <a:p>
            <a:pPr marL="1143000" lvl="4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--------------------</a:t>
            </a:r>
          </a:p>
          <a:p>
            <a:pPr marL="1143000" lvl="4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     a + b : int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3A5D-1734-4C15-B6AA-4B80397A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6099"/>
            <a:ext cx="7772400" cy="1092199"/>
          </a:xfrm>
        </p:spPr>
        <p:txBody>
          <a:bodyPr/>
          <a:lstStyle/>
          <a:p>
            <a:r>
              <a:rPr lang="en-US" dirty="0"/>
              <a:t>Type Equivalence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09661-8A55-4F32-9AE8-8966B0DD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11926"/>
            <a:ext cx="7772400" cy="4267201"/>
          </a:xfrm>
        </p:spPr>
        <p:txBody>
          <a:bodyPr>
            <a:normAutofit/>
          </a:bodyPr>
          <a:lstStyle/>
          <a:p>
            <a:r>
              <a:rPr lang="en-US" sz="2400" dirty="0"/>
              <a:t>The meaning of basic operations such as assignment (denoted by = in C) is specified in a language definition.</a:t>
            </a:r>
          </a:p>
          <a:p>
            <a:r>
              <a:rPr lang="en-US" sz="2400" dirty="0"/>
              <a:t>Consider the statement: </a:t>
            </a:r>
          </a:p>
          <a:p>
            <a:pPr marL="215901" indent="0">
              <a:buNone/>
            </a:pPr>
            <a:r>
              <a:rPr lang="en-US" sz="2400" dirty="0"/>
              <a:t>		x = y;</a:t>
            </a:r>
          </a:p>
          <a:p>
            <a:r>
              <a:rPr lang="en-US" sz="2400" dirty="0"/>
              <a:t>Here the value of object y is copied into the memory locations for variable x.</a:t>
            </a:r>
          </a:p>
          <a:p>
            <a:r>
              <a:rPr lang="en-US" sz="2400" dirty="0"/>
              <a:t>However, before an operation such as an assignment can be accepted by the translator, </a:t>
            </a:r>
            <a:r>
              <a:rPr lang="en-US" sz="2400" dirty="0">
                <a:solidFill>
                  <a:srgbClr val="FF0000"/>
                </a:solidFill>
              </a:rPr>
              <a:t>usually the types of the two operands must be the same (or perhaps compatible in some other specified way)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780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3A5D-1734-4C15-B6AA-4B80397A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6099"/>
            <a:ext cx="7772400" cy="1092199"/>
          </a:xfrm>
        </p:spPr>
        <p:txBody>
          <a:bodyPr/>
          <a:lstStyle/>
          <a:p>
            <a:r>
              <a:rPr lang="en-US" dirty="0"/>
              <a:t>Type Equivalence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09661-8A55-4F32-9AE8-8966B0DD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11926"/>
            <a:ext cx="7772400" cy="4267201"/>
          </a:xfrm>
        </p:spPr>
        <p:txBody>
          <a:bodyPr/>
          <a:lstStyle/>
          <a:p>
            <a:r>
              <a:rPr lang="en-US" dirty="0"/>
              <a:t>When do two given expressions have equivalent types?</a:t>
            </a:r>
          </a:p>
          <a:p>
            <a:r>
              <a:rPr lang="en-US" dirty="0"/>
              <a:t>There are two possible approaches:</a:t>
            </a:r>
          </a:p>
          <a:p>
            <a:pPr marL="596900" lvl="1" indent="0">
              <a:buNone/>
            </a:pPr>
            <a:r>
              <a:rPr lang="en-US" dirty="0"/>
              <a:t>1. Name equivalence: two types are equal if and only if they have the same constructor expression (i.e., they are bound to the same name)</a:t>
            </a:r>
          </a:p>
          <a:p>
            <a:pPr marL="596900" lvl="1" indent="0">
              <a:buNone/>
            </a:pPr>
            <a:r>
              <a:rPr lang="en-US" dirty="0"/>
              <a:t>2. Structural equivalence: two types are equivalent if and only if they have the same “structure”.</a:t>
            </a:r>
          </a:p>
        </p:txBody>
      </p:sp>
    </p:spTree>
    <p:extLst>
      <p:ext uri="{BB962C8B-B14F-4D97-AF65-F5344CB8AC3E}">
        <p14:creationId xmlns:p14="http://schemas.microsoft.com/office/powerpoint/2010/main" val="21205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3A5D-1734-4C15-B6AA-4B80397A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6099"/>
            <a:ext cx="7772400" cy="1092199"/>
          </a:xfrm>
        </p:spPr>
        <p:txBody>
          <a:bodyPr/>
          <a:lstStyle/>
          <a:p>
            <a:r>
              <a:rPr lang="en-US" dirty="0"/>
              <a:t>Name Equivalence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09661-8A55-4F32-9AE8-8966B0DD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518" y="1829544"/>
            <a:ext cx="7772400" cy="4705728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Two types are equal if, and only if, they have the same name.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In case of name equivalence, following are valid:</a:t>
            </a:r>
          </a:p>
          <a:p>
            <a:pPr marL="215901" indent="0">
              <a:buNone/>
            </a:pPr>
            <a:r>
              <a:rPr lang="en-US" sz="2600" dirty="0"/>
              <a:t>	x = y;</a:t>
            </a:r>
          </a:p>
          <a:p>
            <a:pPr marL="215901" indent="0">
              <a:buNone/>
            </a:pPr>
            <a:r>
              <a:rPr lang="en-US" sz="2600" dirty="0"/>
              <a:t>	r = s; </a:t>
            </a:r>
          </a:p>
          <a:p>
            <a:r>
              <a:rPr lang="en-US" sz="2600" dirty="0"/>
              <a:t>However, following is invalid: </a:t>
            </a:r>
          </a:p>
          <a:p>
            <a:pPr marL="215901" indent="0">
              <a:buNone/>
            </a:pPr>
            <a:r>
              <a:rPr lang="en-US" sz="2600" dirty="0"/>
              <a:t>	x = r;</a:t>
            </a:r>
            <a:br>
              <a:rPr lang="en-US" sz="2600" dirty="0"/>
            </a:br>
            <a:r>
              <a:rPr lang="en-US" sz="2600" dirty="0"/>
              <a:t>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DEA4C-04F7-402B-86E0-1060715C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74" y="2206439"/>
            <a:ext cx="2560814" cy="22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90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3A5D-1734-4C15-B6AA-4B80397A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6099"/>
            <a:ext cx="7772400" cy="1092199"/>
          </a:xfrm>
        </p:spPr>
        <p:txBody>
          <a:bodyPr/>
          <a:lstStyle/>
          <a:p>
            <a:r>
              <a:rPr lang="en-US" dirty="0"/>
              <a:t>Name Equivalence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09661-8A55-4F32-9AE8-8966B0DD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38298"/>
            <a:ext cx="7772400" cy="4533902"/>
          </a:xfrm>
        </p:spPr>
        <p:txBody>
          <a:bodyPr>
            <a:normAutofit fontScale="92500"/>
          </a:bodyPr>
          <a:lstStyle/>
          <a:p>
            <a:r>
              <a:rPr lang="en-US" dirty="0"/>
              <a:t>Consider the following type definitions: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If this language uses name equivalence, the last line will lead to a type error.</a:t>
            </a:r>
          </a:p>
          <a:p>
            <a:r>
              <a:rPr lang="en-US" sz="2600" dirty="0"/>
              <a:t>Most modern languages take this approach (e.g., Java, C#).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2826D-A238-4FAF-8E05-824F18ECE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92" y="2105025"/>
            <a:ext cx="37814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CA36-56D1-42C9-9F13-EDDE5996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42" y="-389965"/>
            <a:ext cx="7772400" cy="1092199"/>
          </a:xfrm>
        </p:spPr>
        <p:txBody>
          <a:bodyPr/>
          <a:lstStyle/>
          <a:p>
            <a:r>
              <a:rPr lang="en-US" dirty="0"/>
              <a:t>What is a type?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8E693-FC60-4AF3-9D5D-78FB9646F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742" y="860612"/>
            <a:ext cx="7772400" cy="874060"/>
          </a:xfrm>
        </p:spPr>
        <p:txBody>
          <a:bodyPr>
            <a:normAutofit/>
          </a:bodyPr>
          <a:lstStyle/>
          <a:p>
            <a:r>
              <a:rPr lang="en-US" sz="2400" dirty="0"/>
              <a:t>A type consists of set of values and a set of allowable operations.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99725-5017-45EE-9D18-79676FB6BE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1026" name="Picture 2" descr="typehierarchy.png">
            <a:extLst>
              <a:ext uri="{FF2B5EF4-FFF2-40B4-BE49-F238E27FC236}">
                <a16:creationId xmlns:a16="http://schemas.microsoft.com/office/drawing/2014/main" id="{4E19A97F-6609-4388-9361-F0CBE835A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08" y="1734672"/>
            <a:ext cx="76009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494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3A5D-1734-4C15-B6AA-4B80397A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6099"/>
            <a:ext cx="7772400" cy="1092199"/>
          </a:xfrm>
        </p:spPr>
        <p:txBody>
          <a:bodyPr/>
          <a:lstStyle/>
          <a:p>
            <a:r>
              <a:rPr lang="en-US" dirty="0"/>
              <a:t>Structural Equivalence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09661-8A55-4F32-9AE8-8966B0DD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518" y="1829544"/>
            <a:ext cx="7772400" cy="47057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types are equal if, and only if, they have the same "structure".</a:t>
            </a:r>
          </a:p>
          <a:p>
            <a:r>
              <a:rPr lang="en-US" dirty="0"/>
              <a:t>Check equivalence by expanding structures all the way down to basic types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596900" lvl="1" indent="0">
              <a:buNone/>
            </a:pPr>
            <a:r>
              <a:rPr lang="en-US" sz="2200" dirty="0"/>
              <a:t>x = y; is valid in structural equivalence</a:t>
            </a:r>
          </a:p>
          <a:p>
            <a:pPr marL="596900" lvl="1" indent="0">
              <a:buNone/>
            </a:pPr>
            <a:r>
              <a:rPr lang="en-US" sz="2200" dirty="0"/>
              <a:t>x = y, is not valid in name equivalence</a:t>
            </a:r>
            <a:br>
              <a:rPr lang="en-US" sz="2600" dirty="0"/>
            </a:br>
            <a:r>
              <a:rPr lang="en-US" sz="2600" dirty="0"/>
              <a:t>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A293C-2525-4B19-A74B-42908F477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36" y="3429000"/>
            <a:ext cx="2535710" cy="190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41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hape 164">
            <a:extLst>
              <a:ext uri="{FF2B5EF4-FFF2-40B4-BE49-F238E27FC236}">
                <a16:creationId xmlns:a16="http://schemas.microsoft.com/office/drawing/2014/main" id="{B86CFB49-E1AC-4F07-8F7D-196A200D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0" name="Shape 165">
            <a:extLst>
              <a:ext uri="{FF2B5EF4-FFF2-40B4-BE49-F238E27FC236}">
                <a16:creationId xmlns:a16="http://schemas.microsoft.com/office/drawing/2014/main" id="{3F3E3328-B51F-460A-AF56-2E7A084DC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2" name="Shape 167">
            <a:extLst>
              <a:ext uri="{FF2B5EF4-FFF2-40B4-BE49-F238E27FC236}">
                <a16:creationId xmlns:a16="http://schemas.microsoft.com/office/drawing/2014/main" id="{2BEB8ABC-D1DE-44A8-B89F-466883FF7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D4BB91F4-6D36-4209-BED8-E1B3AAA2E5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9888" y="2025930"/>
            <a:ext cx="8077200" cy="4779963"/>
          </a:xfrm>
        </p:spPr>
        <p:txBody>
          <a:bodyPr/>
          <a:lstStyle/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Most languages agree that the </a:t>
            </a: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format of a declaration should not matter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b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struct { int b, a; }</a:t>
            </a:r>
            <a:b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is the same as the type:</a:t>
            </a:r>
          </a:p>
          <a:p>
            <a:pPr marL="868363" lvl="3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Courier New" panose="02070309020205020404" pitchFamily="49" charset="0"/>
              </a:rPr>
              <a:t>struct {</a:t>
            </a:r>
          </a:p>
          <a:p>
            <a:pPr marL="868363" lvl="3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Courier New" panose="02070309020205020404" pitchFamily="49" charset="0"/>
              </a:rPr>
              <a:t>		int a;</a:t>
            </a:r>
          </a:p>
          <a:p>
            <a:pPr marL="868363" lvl="3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Courier New" panose="02070309020205020404" pitchFamily="49" charset="0"/>
              </a:rPr>
              <a:t>		int b;</a:t>
            </a:r>
          </a:p>
          <a:p>
            <a:pPr marL="868363" lvl="3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Courier New" panose="020703090202050204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22F8B-5A17-49DB-A637-0516EEA3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83732"/>
            <a:ext cx="7772400" cy="1092199"/>
          </a:xfrm>
        </p:spPr>
        <p:txBody>
          <a:bodyPr/>
          <a:lstStyle/>
          <a:p>
            <a:r>
              <a:rPr lang="en-US" dirty="0"/>
              <a:t>Structural equivalence</a:t>
            </a:r>
          </a:p>
        </p:txBody>
      </p:sp>
    </p:spTree>
    <p:extLst>
      <p:ext uri="{BB962C8B-B14F-4D97-AF65-F5344CB8AC3E}">
        <p14:creationId xmlns:p14="http://schemas.microsoft.com/office/powerpoint/2010/main" val="2804985794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hape 164">
            <a:extLst>
              <a:ext uri="{FF2B5EF4-FFF2-40B4-BE49-F238E27FC236}">
                <a16:creationId xmlns:a16="http://schemas.microsoft.com/office/drawing/2014/main" id="{B86CFB49-E1AC-4F07-8F7D-196A200D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0" name="Shape 165">
            <a:extLst>
              <a:ext uri="{FF2B5EF4-FFF2-40B4-BE49-F238E27FC236}">
                <a16:creationId xmlns:a16="http://schemas.microsoft.com/office/drawing/2014/main" id="{3F3E3328-B51F-460A-AF56-2E7A084DC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2" name="Shape 167">
            <a:extLst>
              <a:ext uri="{FF2B5EF4-FFF2-40B4-BE49-F238E27FC236}">
                <a16:creationId xmlns:a16="http://schemas.microsoft.com/office/drawing/2014/main" id="{2BEB8ABC-D1DE-44A8-B89F-466883FF7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D4BB91F4-6D36-4209-BED8-E1B3AAA2E5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9888" y="2025931"/>
            <a:ext cx="8077200" cy="4248338"/>
          </a:xfrm>
        </p:spPr>
        <p:txBody>
          <a:bodyPr/>
          <a:lstStyle/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Most modern languages use name equivalence because they assume that</a:t>
            </a:r>
          </a:p>
          <a:p>
            <a:pPr marL="730250" lvl="1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If a programmer has gone through the trouble of repeatedly defining the same structure under different names,</a:t>
            </a:r>
          </a:p>
          <a:p>
            <a:pPr marL="730250" lvl="1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Then s/he probably wants these names to represent different types.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Structural equivalence is a simple in theory, but things get complicated when we get recursive or pointer-based types.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22F8B-5A17-49DB-A637-0516EEA3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83732"/>
            <a:ext cx="7772400" cy="1092199"/>
          </a:xfrm>
        </p:spPr>
        <p:txBody>
          <a:bodyPr/>
          <a:lstStyle/>
          <a:p>
            <a:r>
              <a:rPr lang="en-US" dirty="0"/>
              <a:t>Type equivalence</a:t>
            </a:r>
          </a:p>
        </p:txBody>
      </p:sp>
    </p:spTree>
    <p:extLst>
      <p:ext uri="{BB962C8B-B14F-4D97-AF65-F5344CB8AC3E}">
        <p14:creationId xmlns:p14="http://schemas.microsoft.com/office/powerpoint/2010/main" val="3660378009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hape 164">
            <a:extLst>
              <a:ext uri="{FF2B5EF4-FFF2-40B4-BE49-F238E27FC236}">
                <a16:creationId xmlns:a16="http://schemas.microsoft.com/office/drawing/2014/main" id="{B86CFB49-E1AC-4F07-8F7D-196A200D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0" name="Shape 165">
            <a:extLst>
              <a:ext uri="{FF2B5EF4-FFF2-40B4-BE49-F238E27FC236}">
                <a16:creationId xmlns:a16="http://schemas.microsoft.com/office/drawing/2014/main" id="{3F3E3328-B51F-460A-AF56-2E7A084DC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2" name="Shape 167">
            <a:extLst>
              <a:ext uri="{FF2B5EF4-FFF2-40B4-BE49-F238E27FC236}">
                <a16:creationId xmlns:a16="http://schemas.microsoft.com/office/drawing/2014/main" id="{2BEB8ABC-D1DE-44A8-B89F-466883FF7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22F8B-5A17-49DB-A637-0516EEA3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83732"/>
            <a:ext cx="7772400" cy="1092199"/>
          </a:xfrm>
        </p:spPr>
        <p:txBody>
          <a:bodyPr/>
          <a:lstStyle/>
          <a:p>
            <a:r>
              <a:rPr lang="en-US" dirty="0"/>
              <a:t>Alias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1F5BC-2456-4D0F-A3BD-06DCA0A7A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2117982"/>
            <a:ext cx="7953375" cy="36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63546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hape 151">
            <a:extLst>
              <a:ext uri="{FF2B5EF4-FFF2-40B4-BE49-F238E27FC236}">
                <a16:creationId xmlns:a16="http://schemas.microsoft.com/office/drawing/2014/main" id="{1DD5F2BB-994B-4146-BDA7-2EDCD0AC6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532" name="Shape 152">
            <a:extLst>
              <a:ext uri="{FF2B5EF4-FFF2-40B4-BE49-F238E27FC236}">
                <a16:creationId xmlns:a16="http://schemas.microsoft.com/office/drawing/2014/main" id="{92CFDE15-1309-4216-9F7E-9A6DDEEAA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536" name="Shape 157">
            <a:extLst>
              <a:ext uri="{FF2B5EF4-FFF2-40B4-BE49-F238E27FC236}">
                <a16:creationId xmlns:a16="http://schemas.microsoft.com/office/drawing/2014/main" id="{5DAE061B-6FC5-4489-A192-C9804CD9E3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388" y="590039"/>
            <a:ext cx="7880248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Alias Type</a:t>
            </a:r>
          </a:p>
        </p:txBody>
      </p:sp>
      <p:sp>
        <p:nvSpPr>
          <p:cNvPr id="22537" name="Content Placeholder 2">
            <a:extLst>
              <a:ext uri="{FF2B5EF4-FFF2-40B4-BE49-F238E27FC236}">
                <a16:creationId xmlns:a16="http://schemas.microsoft.com/office/drawing/2014/main" id="{DE8E9A08-5CD8-490C-8243-C8D9EE1A9A2D}"/>
              </a:ext>
            </a:extLst>
          </p:cNvPr>
          <p:cNvSpPr txBox="1">
            <a:spLocks/>
          </p:cNvSpPr>
          <p:nvPr/>
        </p:nvSpPr>
        <p:spPr bwMode="auto">
          <a:xfrm>
            <a:off x="533400" y="4209592"/>
            <a:ext cx="8059271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381000" indent="-1651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30250" indent="-133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30300" indent="-101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87500" indent="-1143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44700" indent="-1143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019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591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163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735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Stack is meant to serve as an abstraction that allows the programmer, to create a stack of any desired type (in this case INTEGER).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If alias types were not considered equivalent, a programmer would have to replace every occurrence of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stack_element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with INTEGER.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E55AB76A-29BB-45DC-9AAD-722951C31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879889"/>
            <a:ext cx="49911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47">
            <a:extLst>
              <a:ext uri="{FF2B5EF4-FFF2-40B4-BE49-F238E27FC236}">
                <a16:creationId xmlns:a16="http://schemas.microsoft.com/office/drawing/2014/main" id="{C3762C3B-CFAD-47EA-8F0C-AB1B493BD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148" name="Shape 48">
            <a:extLst>
              <a:ext uri="{FF2B5EF4-FFF2-40B4-BE49-F238E27FC236}">
                <a16:creationId xmlns:a16="http://schemas.microsoft.com/office/drawing/2014/main" id="{867BBFA7-C7A2-4A55-AEE6-54FE70277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150" name="Shape 50">
            <a:extLst>
              <a:ext uri="{FF2B5EF4-FFF2-40B4-BE49-F238E27FC236}">
                <a16:creationId xmlns:a16="http://schemas.microsoft.com/office/drawing/2014/main" id="{218A79C9-3062-49F8-B9B0-0988CD316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152" name="Shape 53">
            <a:extLst>
              <a:ext uri="{FF2B5EF4-FFF2-40B4-BE49-F238E27FC236}">
                <a16:creationId xmlns:a16="http://schemas.microsoft.com/office/drawing/2014/main" id="{8B9B766A-446C-42B0-9776-005A0202C1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Classification of Types </a:t>
            </a:r>
          </a:p>
        </p:txBody>
      </p:sp>
      <p:sp>
        <p:nvSpPr>
          <p:cNvPr id="6153" name="Shape 54">
            <a:extLst>
              <a:ext uri="{FF2B5EF4-FFF2-40B4-BE49-F238E27FC236}">
                <a16:creationId xmlns:a16="http://schemas.microsoft.com/office/drawing/2014/main" id="{0B9519A5-0AF8-47B5-BF81-3E18AE2E3E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953000"/>
          </a:xfrm>
        </p:spPr>
        <p:txBody>
          <a:bodyPr lIns="50800" tIns="50800" rIns="132075" bIns="50800"/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What has a type? – Things that have values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Constants, variables, fields, parameters, subroutines, objects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Classification of types: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Constructive: A type is built-in (e.g. Integer, Boolean) or composite (records, arrays).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Denotational: A type is a set or collection of values. (e.g.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enum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)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Abstraction-based: A type is defined by an interface, the set of operations it supports. (e.g. List)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hape 47">
            <a:extLst>
              <a:ext uri="{FF2B5EF4-FFF2-40B4-BE49-F238E27FC236}">
                <a16:creationId xmlns:a16="http://schemas.microsoft.com/office/drawing/2014/main" id="{421E686B-36D0-4648-9DC1-A8D2E1671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200" name="Shape 53">
            <a:extLst>
              <a:ext uri="{FF2B5EF4-FFF2-40B4-BE49-F238E27FC236}">
                <a16:creationId xmlns:a16="http://schemas.microsoft.com/office/drawing/2014/main" id="{1672990A-9238-4796-9675-4008F14FDD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3600" y="5461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Definition of Types </a:t>
            </a:r>
          </a:p>
        </p:txBody>
      </p:sp>
      <p:sp>
        <p:nvSpPr>
          <p:cNvPr id="8201" name="Shape 54">
            <a:extLst>
              <a:ext uri="{FF2B5EF4-FFF2-40B4-BE49-F238E27FC236}">
                <a16:creationId xmlns:a16="http://schemas.microsoft.com/office/drawing/2014/main" id="{7DA72902-48D9-46C6-81D3-F0BA73E5AA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7772400" cy="4953000"/>
          </a:xfrm>
        </p:spPr>
        <p:txBody>
          <a:bodyPr lIns="50800" tIns="50800" rIns="132075" bIns="50800">
            <a:normAutofit/>
          </a:bodyPr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Defining a type has two parts: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type’s declaration introduces its name into the current scope.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type’s definition describes the type (the simpler types it is composed of).</a:t>
            </a:r>
          </a:p>
        </p:txBody>
      </p:sp>
      <p:pic>
        <p:nvPicPr>
          <p:cNvPr id="8202" name="Picture 1">
            <a:extLst>
              <a:ext uri="{FF2B5EF4-FFF2-40B4-BE49-F238E27FC236}">
                <a16:creationId xmlns:a16="http://schemas.microsoft.com/office/drawing/2014/main" id="{F559AA32-74B1-4ECF-A05A-413B50DA0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600623"/>
            <a:ext cx="7193280" cy="271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Shape 40">
            <a:extLst>
              <a:ext uri="{FF2B5EF4-FFF2-40B4-BE49-F238E27FC236}">
                <a16:creationId xmlns:a16="http://schemas.microsoft.com/office/drawing/2014/main" id="{5C15ED27-0779-43C5-BB95-D1F836B4FD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700" y="5207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Type System</a:t>
            </a:r>
          </a:p>
        </p:txBody>
      </p:sp>
      <p:sp>
        <p:nvSpPr>
          <p:cNvPr id="10249" name="Shape 41">
            <a:extLst>
              <a:ext uri="{FF2B5EF4-FFF2-40B4-BE49-F238E27FC236}">
                <a16:creationId xmlns:a16="http://schemas.microsoft.com/office/drawing/2014/main" id="{5EF203E0-4630-41E0-8E65-DADD2868AB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1500" y="1981200"/>
            <a:ext cx="8178800" cy="5162550"/>
          </a:xfrm>
        </p:spPr>
        <p:txBody>
          <a:bodyPr lIns="50800" tIns="50800" rIns="132075" bIns="50800"/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Mechanism for defining types and associating them with operations that can be performed on objects of each type: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Built-in types with built-in operations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Custom operations for built-in and custom types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Shape 40">
            <a:extLst>
              <a:ext uri="{FF2B5EF4-FFF2-40B4-BE49-F238E27FC236}">
                <a16:creationId xmlns:a16="http://schemas.microsoft.com/office/drawing/2014/main" id="{5C15ED27-0779-43C5-BB95-D1F836B4FD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3600" y="5715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Type System</a:t>
            </a:r>
          </a:p>
        </p:txBody>
      </p:sp>
      <p:sp>
        <p:nvSpPr>
          <p:cNvPr id="10249" name="Shape 41">
            <a:extLst>
              <a:ext uri="{FF2B5EF4-FFF2-40B4-BE49-F238E27FC236}">
                <a16:creationId xmlns:a16="http://schemas.microsoft.com/office/drawing/2014/main" id="{5EF203E0-4630-41E0-8E65-DADD2868AB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2032000"/>
            <a:ext cx="8178800" cy="5162550"/>
          </a:xfrm>
        </p:spPr>
        <p:txBody>
          <a:bodyPr lIns="50800" tIns="50800" rIns="132075" bIns="50800"/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type system includes rules that specify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 equivalence: Do two values have the same type? (Structural equivalence vs name equivalence)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 compatibility: Can a value of a certain type be used in a certain context?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 inference: How is the type of an expression computed from the types of its parts?</a:t>
            </a:r>
            <a:endParaRPr lang="en-US" altLang="en-US" sz="2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98607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45C2-F46D-4B20-B94E-FF7CBAE4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47700"/>
            <a:ext cx="7772400" cy="1092199"/>
          </a:xfrm>
        </p:spPr>
        <p:txBody>
          <a:bodyPr/>
          <a:lstStyle/>
          <a:p>
            <a:r>
              <a:rPr lang="en-US" dirty="0"/>
              <a:t>Type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07C4A-C501-49B5-98CE-35840072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400" y="1739899"/>
            <a:ext cx="7772400" cy="485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type error is a program error that results from the incompatible use of differing data types in a program’s construct</a:t>
            </a:r>
          </a:p>
          <a:p>
            <a:pPr marL="215901" indent="0"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 = "n";</a:t>
            </a:r>
          </a:p>
          <a:p>
            <a:r>
              <a:rPr lang="en-US" dirty="0"/>
              <a:t>To prevent (or at least discourage) type errors, a programming language puts in rules for type safety.</a:t>
            </a:r>
          </a:p>
          <a:p>
            <a:pPr lvl="1"/>
            <a:r>
              <a:rPr lang="en-US" dirty="0"/>
              <a:t>Type safety contributes to a program’s correctness.</a:t>
            </a:r>
          </a:p>
          <a:p>
            <a:pPr lvl="1"/>
            <a:r>
              <a:rPr lang="en-US" dirty="0"/>
              <a:t>But keep in mind that it does not guarantee complete correctness.</a:t>
            </a:r>
          </a:p>
          <a:p>
            <a:pPr lvl="1"/>
            <a:r>
              <a:rPr lang="en-US" dirty="0"/>
              <a:t>Even if all operations in a program are type safe, there may still be bugs.</a:t>
            </a:r>
          </a:p>
          <a:p>
            <a:pPr lvl="1"/>
            <a:r>
              <a:rPr lang="en-US" dirty="0"/>
              <a:t>E.g., division of one number by another is type safe, but division by zero is unsafe unless the programmer explicitly handles that situation in some other manner.</a:t>
            </a:r>
          </a:p>
        </p:txBody>
      </p:sp>
    </p:spTree>
    <p:extLst>
      <p:ext uri="{BB962C8B-B14F-4D97-AF65-F5344CB8AC3E}">
        <p14:creationId xmlns:p14="http://schemas.microsoft.com/office/powerpoint/2010/main" val="211184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45C2-F46D-4B20-B94E-FF7CBAE4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47700"/>
            <a:ext cx="7772400" cy="1092199"/>
          </a:xfrm>
        </p:spPr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07C4A-C501-49B5-98CE-35840072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90699"/>
            <a:ext cx="8102600" cy="4851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Type checking is the process of verifying and enforcing the rules of type safety in a program.</a:t>
            </a:r>
          </a:p>
          <a:p>
            <a:r>
              <a:rPr lang="en-US" dirty="0"/>
              <a:t>This may be done at compile-time, called static typing (and the language is called a statically typed language).</a:t>
            </a:r>
          </a:p>
          <a:p>
            <a:r>
              <a:rPr lang="en-US" dirty="0"/>
              <a:t>Or, it may be done at runtime, which is known as dynamic typing (and the language is called a dynamically typed language).</a:t>
            </a:r>
          </a:p>
          <a:p>
            <a:r>
              <a:rPr lang="en-US" dirty="0"/>
              <a:t>Another way to distinguish between the type checking in a language is based on how strongly it enforces the conversion of one data type to another.</a:t>
            </a:r>
          </a:p>
          <a:p>
            <a:r>
              <a:rPr lang="en-US" dirty="0"/>
              <a:t>If a language generally only allows automatic type conversions that do not lose information, it is called a strongly typed language.</a:t>
            </a:r>
          </a:p>
          <a:p>
            <a:r>
              <a:rPr lang="en-US" dirty="0"/>
              <a:t>Otherwise, it is called weakly typed.</a:t>
            </a:r>
          </a:p>
        </p:txBody>
      </p:sp>
    </p:spTree>
    <p:extLst>
      <p:ext uri="{BB962C8B-B14F-4D97-AF65-F5344CB8AC3E}">
        <p14:creationId xmlns:p14="http://schemas.microsoft.com/office/powerpoint/2010/main" val="79509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hape 34">
            <a:extLst>
              <a:ext uri="{FF2B5EF4-FFF2-40B4-BE49-F238E27FC236}">
                <a16:creationId xmlns:a16="http://schemas.microsoft.com/office/drawing/2014/main" id="{D95F7C9B-E576-404D-9695-0D8429E5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2" name="Shape 35">
            <a:extLst>
              <a:ext uri="{FF2B5EF4-FFF2-40B4-BE49-F238E27FC236}">
                <a16:creationId xmlns:a16="http://schemas.microsoft.com/office/drawing/2014/main" id="{F9E6868D-7BDB-4236-B62F-158FB98FA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4" name="Shape 37">
            <a:extLst>
              <a:ext uri="{FF2B5EF4-FFF2-40B4-BE49-F238E27FC236}">
                <a16:creationId xmlns:a16="http://schemas.microsoft.com/office/drawing/2014/main" id="{1A0BD02A-562D-4BC4-9CD2-09721D08D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6" name="Shape 40">
            <a:extLst>
              <a:ext uri="{FF2B5EF4-FFF2-40B4-BE49-F238E27FC236}">
                <a16:creationId xmlns:a16="http://schemas.microsoft.com/office/drawing/2014/main" id="{EF9F945C-EC88-4FDF-A762-F41F8397A4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55245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Common Kinds of Type Systems</a:t>
            </a:r>
          </a:p>
        </p:txBody>
      </p:sp>
      <p:sp>
        <p:nvSpPr>
          <p:cNvPr id="12297" name="Shape 41">
            <a:extLst>
              <a:ext uri="{FF2B5EF4-FFF2-40B4-BE49-F238E27FC236}">
                <a16:creationId xmlns:a16="http://schemas.microsoft.com/office/drawing/2014/main" id="{12F0CAF0-473E-4168-850E-5E90D077BB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3700" y="1858963"/>
            <a:ext cx="8178800" cy="5162550"/>
          </a:xfrm>
        </p:spPr>
        <p:txBody>
          <a:bodyPr lIns="50800" tIns="50800" rIns="132075" bIns="50800">
            <a:normAutofit/>
          </a:bodyPr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Strongly typed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Prohibits the application of an operation to any object not supporting this operation.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Weakly typed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The type of a value depends on how it is used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Statically typed or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typed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Strongly typed and type checking is performed at compile time (Pascal, C, Haskell, SML, …)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Dynamically typed or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untyped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Strongly typed and type checking is performed at runtime (LISP, Smalltalk, Python, …)</a:t>
            </a:r>
          </a:p>
        </p:txBody>
      </p:sp>
    </p:spTree>
    <p:extLst>
      <p:ext uri="{BB962C8B-B14F-4D97-AF65-F5344CB8AC3E}">
        <p14:creationId xmlns:p14="http://schemas.microsoft.com/office/powerpoint/2010/main" val="329617391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6583</TotalTime>
  <Words>1378</Words>
  <Application>Microsoft Office PowerPoint</Application>
  <PresentationFormat>On-screen Show (4:3)</PresentationFormat>
  <Paragraphs>162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 Black</vt:lpstr>
      <vt:lpstr>Calibri</vt:lpstr>
      <vt:lpstr>Calibri Light</vt:lpstr>
      <vt:lpstr>Courier New</vt:lpstr>
      <vt:lpstr>Times New Roman</vt:lpstr>
      <vt:lpstr>Wingdings 2</vt:lpstr>
      <vt:lpstr>Retrospect</vt:lpstr>
      <vt:lpstr> Spring 2019  CSE 216 : Programming Abstractions</vt:lpstr>
      <vt:lpstr>What is a type?</vt:lpstr>
      <vt:lpstr>Classification of Types </vt:lpstr>
      <vt:lpstr>Definition of Types </vt:lpstr>
      <vt:lpstr>Type System</vt:lpstr>
      <vt:lpstr>Type System</vt:lpstr>
      <vt:lpstr>Type Errors</vt:lpstr>
      <vt:lpstr>Type Checking</vt:lpstr>
      <vt:lpstr>Common Kinds of Type Systems</vt:lpstr>
      <vt:lpstr>Common Kinds of Type Systems</vt:lpstr>
      <vt:lpstr>Type Systems: Examples</vt:lpstr>
      <vt:lpstr>Static and Dynamic Binding in  Java</vt:lpstr>
      <vt:lpstr>Trade-offs</vt:lpstr>
      <vt:lpstr>Advantages of Type Systems</vt:lpstr>
      <vt:lpstr>Type System Rules</vt:lpstr>
      <vt:lpstr>Type Equivalence</vt:lpstr>
      <vt:lpstr>Type Equivalence</vt:lpstr>
      <vt:lpstr>Name Equivalence</vt:lpstr>
      <vt:lpstr>Name Equivalence</vt:lpstr>
      <vt:lpstr>Structural Equivalence</vt:lpstr>
      <vt:lpstr>Structural equivalence</vt:lpstr>
      <vt:lpstr>Type equivalence</vt:lpstr>
      <vt:lpstr>Alias Type</vt:lpstr>
      <vt:lpstr>Alias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CSE101: Intro to Computational and Algorithmic Thinking</dc:title>
  <dc:creator>Tony Mione</dc:creator>
  <cp:lastModifiedBy>Pravin Pawar</cp:lastModifiedBy>
  <cp:revision>196</cp:revision>
  <cp:lastPrinted>2019-03-05T04:24:17Z</cp:lastPrinted>
  <dcterms:created xsi:type="dcterms:W3CDTF">2017-08-23T15:10:38Z</dcterms:created>
  <dcterms:modified xsi:type="dcterms:W3CDTF">2019-03-12T09:52:58Z</dcterms:modified>
</cp:coreProperties>
</file>