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2"/>
  </p:notesMasterIdLst>
  <p:sldIdLst>
    <p:sldId id="256" r:id="rId2"/>
    <p:sldId id="322" r:id="rId3"/>
    <p:sldId id="357" r:id="rId4"/>
    <p:sldId id="356" r:id="rId5"/>
    <p:sldId id="355" r:id="rId6"/>
    <p:sldId id="354" r:id="rId7"/>
    <p:sldId id="350" r:id="rId8"/>
    <p:sldId id="349" r:id="rId9"/>
    <p:sldId id="348" r:id="rId10"/>
    <p:sldId id="347" r:id="rId11"/>
    <p:sldId id="346" r:id="rId12"/>
    <p:sldId id="376" r:id="rId13"/>
    <p:sldId id="375" r:id="rId14"/>
    <p:sldId id="374" r:id="rId15"/>
    <p:sldId id="373" r:id="rId16"/>
    <p:sldId id="381" r:id="rId17"/>
    <p:sldId id="380" r:id="rId18"/>
    <p:sldId id="379" r:id="rId19"/>
    <p:sldId id="378" r:id="rId20"/>
    <p:sldId id="377" r:id="rId21"/>
    <p:sldId id="370" r:id="rId22"/>
    <p:sldId id="369" r:id="rId23"/>
    <p:sldId id="368" r:id="rId24"/>
    <p:sldId id="367" r:id="rId25"/>
    <p:sldId id="366" r:id="rId26"/>
    <p:sldId id="365" r:id="rId27"/>
    <p:sldId id="364" r:id="rId28"/>
    <p:sldId id="389" r:id="rId29"/>
    <p:sldId id="388" r:id="rId30"/>
    <p:sldId id="387" r:id="rId31"/>
    <p:sldId id="386" r:id="rId32"/>
    <p:sldId id="385" r:id="rId33"/>
    <p:sldId id="384" r:id="rId34"/>
    <p:sldId id="383" r:id="rId35"/>
    <p:sldId id="382" r:id="rId36"/>
    <p:sldId id="391" r:id="rId37"/>
    <p:sldId id="390" r:id="rId38"/>
    <p:sldId id="324" r:id="rId39"/>
    <p:sldId id="392" r:id="rId40"/>
    <p:sldId id="31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formatted_output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2b – Computer programming fundamentals II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mathematics: a 2 step process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Define a function, once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0070C0"/>
                </a:solidFill>
              </a:rPr>
              <a:t>f(x, y) = x*y + 1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Apply/Use/Invoke/Call the function, as many times as desired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0C0"/>
                </a:solidFill>
              </a:rPr>
              <a:t>f(2,3) = 2*3 + 1 = 7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 the same in programming: again a 2 step process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Define a function, once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0C0"/>
                </a:solidFill>
                <a:latin typeface="Rockwell" panose="02060603020205020403" pitchFamily="18" charset="0"/>
              </a:rPr>
              <a:t>def f(x, y):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0C0"/>
                </a:solidFill>
                <a:latin typeface="Rockwell" panose="02060603020205020403" pitchFamily="18" charset="0"/>
              </a:rPr>
              <a:t>    return x * y + 1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Apply/Use/Invoke/Call the function, as many times as desired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0C0"/>
                </a:solidFill>
                <a:latin typeface="Rockwell" panose="02060603020205020403" pitchFamily="18" charset="0"/>
              </a:rPr>
              <a:t>f(2, 3</a:t>
            </a:r>
            <a:r>
              <a:rPr lang="en-US" sz="1600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of defining/calling a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5DC3B-DFF0-4F16-A671-C0D534609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55" y="1761424"/>
            <a:ext cx="6784118" cy="44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7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can have </a:t>
            </a:r>
            <a:r>
              <a:rPr lang="en-US" dirty="0">
                <a:solidFill>
                  <a:srgbClr val="0070C0"/>
                </a:solidFill>
              </a:rPr>
              <a:t>zero or more </a:t>
            </a:r>
            <a:r>
              <a:rPr lang="en-US" dirty="0"/>
              <a:t>parameters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may be defined with </a:t>
            </a:r>
            <a:r>
              <a:rPr lang="en-US" i="1" dirty="0">
                <a:solidFill>
                  <a:srgbClr val="FF0000"/>
                </a:solidFill>
              </a:rPr>
              <a:t>formal parameters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called with </a:t>
            </a:r>
            <a:r>
              <a:rPr lang="en-US" i="1" dirty="0">
                <a:solidFill>
                  <a:srgbClr val="FF0000"/>
                </a:solidFill>
              </a:rPr>
              <a:t>actual arguments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many? As many as the function needs!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def </a:t>
            </a:r>
            <a:r>
              <a:rPr lang="en-US" dirty="0" err="1"/>
              <a:t>multAdd</a:t>
            </a:r>
            <a:r>
              <a:rPr lang="en-US" dirty="0"/>
              <a:t>(a, b, c):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   return a * b + c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b-NO" dirty="0"/>
              <a:t>print(multAdd(1, 2, 3))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b-NO" dirty="0"/>
              <a:t>print(multAdd(2.1, 3.4, 4.3))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print(</a:t>
            </a:r>
            <a:r>
              <a:rPr lang="en-US" dirty="0" err="1"/>
              <a:t>multAdd</a:t>
            </a:r>
            <a:r>
              <a:rPr lang="en-US" dirty="0"/>
              <a:t>(abs(pow(2,3)), 3.2 + 2.3, 45.34))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BD25DB-D4B7-4003-AA32-84E6DDA1BC0B}"/>
              </a:ext>
            </a:extLst>
          </p:cNvPr>
          <p:cNvCxnSpPr>
            <a:cxnSpLocks/>
          </p:cNvCxnSpPr>
          <p:nvPr/>
        </p:nvCxnSpPr>
        <p:spPr>
          <a:xfrm flipH="1">
            <a:off x="2777021" y="2718033"/>
            <a:ext cx="444351" cy="2176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C6E55A-2D4D-4430-BB3F-55EE66048131}"/>
              </a:ext>
            </a:extLst>
          </p:cNvPr>
          <p:cNvCxnSpPr>
            <a:cxnSpLocks/>
          </p:cNvCxnSpPr>
          <p:nvPr/>
        </p:nvCxnSpPr>
        <p:spPr>
          <a:xfrm flipH="1">
            <a:off x="2575420" y="2415941"/>
            <a:ext cx="1842576" cy="1635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2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Program: flow of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C60F5-0378-4DFB-8EEF-59BFF807F939}"/>
              </a:ext>
            </a:extLst>
          </p:cNvPr>
          <p:cNvSpPr txBox="1"/>
          <p:nvPr/>
        </p:nvSpPr>
        <p:spPr>
          <a:xfrm>
            <a:off x="1159577" y="1805832"/>
            <a:ext cx="308008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def message():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print(1)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message1()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print(2)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def message1():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print(‘a’)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message2()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print(‘b’)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def message2():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print(‘middle’)</a:t>
            </a:r>
          </a:p>
          <a:p>
            <a:pPr>
              <a:spcBef>
                <a:spcPts val="600"/>
              </a:spcBef>
            </a:pPr>
            <a:endParaRPr lang="en-US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message()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96533-9EA6-498E-A854-391D5D0F34BE}"/>
              </a:ext>
            </a:extLst>
          </p:cNvPr>
          <p:cNvSpPr txBox="1"/>
          <p:nvPr/>
        </p:nvSpPr>
        <p:spPr>
          <a:xfrm>
            <a:off x="5438274" y="1982804"/>
            <a:ext cx="38212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Note: three functions and a call</a:t>
            </a:r>
          </a:p>
          <a:p>
            <a:pPr>
              <a:spcBef>
                <a:spcPts val="600"/>
              </a:spcBef>
            </a:pPr>
            <a:r>
              <a:rPr lang="en-US" dirty="0"/>
              <a:t>to message on the left is a </a:t>
            </a:r>
            <a:r>
              <a:rPr lang="en-US" i="1" dirty="0"/>
              <a:t>program</a:t>
            </a:r>
            <a:r>
              <a:rPr lang="en-US" dirty="0"/>
              <a:t>!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Output:</a:t>
            </a:r>
          </a:p>
          <a:p>
            <a:pPr>
              <a:spcBef>
                <a:spcPts val="600"/>
              </a:spcBef>
            </a:pPr>
            <a:r>
              <a:rPr lang="en-US" dirty="0"/>
              <a:t>1</a:t>
            </a:r>
          </a:p>
          <a:p>
            <a:pPr>
              <a:spcBef>
                <a:spcPts val="600"/>
              </a:spcBef>
            </a:pPr>
            <a:r>
              <a:rPr lang="en-US" dirty="0"/>
              <a:t>a</a:t>
            </a:r>
          </a:p>
          <a:p>
            <a:pPr>
              <a:spcBef>
                <a:spcPts val="600"/>
              </a:spcBef>
            </a:pPr>
            <a:r>
              <a:rPr lang="en-US" dirty="0"/>
              <a:t>middle</a:t>
            </a:r>
          </a:p>
          <a:p>
            <a:pPr>
              <a:spcBef>
                <a:spcPts val="600"/>
              </a:spcBef>
            </a:pPr>
            <a:r>
              <a:rPr lang="en-US" dirty="0"/>
              <a:t>b</a:t>
            </a:r>
          </a:p>
          <a:p>
            <a:pPr>
              <a:spcBef>
                <a:spcPts val="600"/>
              </a:spcBef>
            </a:pPr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02485A-0B9B-4BC7-8E24-B583599B0D97}"/>
              </a:ext>
            </a:extLst>
          </p:cNvPr>
          <p:cNvCxnSpPr/>
          <p:nvPr/>
        </p:nvCxnSpPr>
        <p:spPr>
          <a:xfrm>
            <a:off x="4995511" y="1982804"/>
            <a:ext cx="0" cy="3339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1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functions vs. fruitful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announce</a:t>
            </a:r>
            <a:r>
              <a:rPr lang="en-US" dirty="0"/>
              <a:t> below is an example of a </a:t>
            </a:r>
            <a:r>
              <a:rPr lang="en-US" i="1" dirty="0"/>
              <a:t>void 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does </a:t>
            </a:r>
            <a:r>
              <a:rPr lang="en-US" dirty="0">
                <a:solidFill>
                  <a:srgbClr val="FF0000"/>
                </a:solidFill>
              </a:rPr>
              <a:t>not return </a:t>
            </a:r>
            <a:r>
              <a:rPr lang="en-US" dirty="0"/>
              <a:t>any useful value when it is called; it only prints a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square</a:t>
            </a:r>
            <a:r>
              <a:rPr lang="en-US" dirty="0"/>
              <a:t> is an example of a </a:t>
            </a:r>
            <a:r>
              <a:rPr lang="en-US" i="1" dirty="0"/>
              <a:t>fruitful 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returns</a:t>
            </a:r>
            <a:r>
              <a:rPr lang="en-US" dirty="0"/>
              <a:t> a value when it is called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See what gets printed by the print statement in each case!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Don’t expect a void function to return any useful value.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call announce(‘hello’) returns </a:t>
            </a:r>
            <a:r>
              <a:rPr lang="en-US" dirty="0">
                <a:latin typeface="Rockwell" panose="02060603020205020403" pitchFamily="18" charset="0"/>
              </a:rPr>
              <a:t>None</a:t>
            </a:r>
            <a:r>
              <a:rPr lang="en-US" dirty="0"/>
              <a:t> to indicate that.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the statement </a:t>
            </a:r>
            <a:r>
              <a:rPr lang="en-US" dirty="0">
                <a:latin typeface="Rockwell" panose="02060603020205020403" pitchFamily="18" charset="0"/>
              </a:rPr>
              <a:t>print(announce(‘hello!’)) </a:t>
            </a:r>
            <a:r>
              <a:rPr lang="en-US" dirty="0"/>
              <a:t>will print </a:t>
            </a:r>
            <a:r>
              <a:rPr lang="en-US" dirty="0">
                <a:latin typeface="Rockwell" panose="02060603020205020403" pitchFamily="18" charset="0"/>
              </a:rPr>
              <a:t>None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F5A9D-25F3-4978-9959-7C180CBA0EEE}"/>
              </a:ext>
            </a:extLst>
          </p:cNvPr>
          <p:cNvSpPr txBox="1"/>
          <p:nvPr/>
        </p:nvSpPr>
        <p:spPr>
          <a:xfrm>
            <a:off x="1626670" y="3051209"/>
            <a:ext cx="294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// void function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def announce(</a:t>
            </a:r>
            <a:r>
              <a:rPr lang="en-US" dirty="0" err="1">
                <a:latin typeface="Rockwell" panose="02060603020205020403" pitchFamily="18" charset="0"/>
              </a:rPr>
              <a:t>msg</a:t>
            </a:r>
            <a:r>
              <a:rPr lang="en-US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    print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msg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announce(‘hello!’)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13BD9-B834-463A-A861-F141C9FEFD75}"/>
              </a:ext>
            </a:extLst>
          </p:cNvPr>
          <p:cNvSpPr txBox="1"/>
          <p:nvPr/>
        </p:nvSpPr>
        <p:spPr>
          <a:xfrm>
            <a:off x="5688531" y="3099338"/>
            <a:ext cx="2945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// fruitful function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def square(n):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    return</a:t>
            </a:r>
            <a:r>
              <a:rPr lang="en-US" dirty="0">
                <a:latin typeface="Rockwell" panose="02060603020205020403" pitchFamily="18" charset="0"/>
              </a:rPr>
              <a:t> n * 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print(square(3))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bmi_v2.py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7954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Function definition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def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bmi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(w, h):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return (w * 703) / (h ** 2)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main is to use the function defined above.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def main():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weight = float(input('Enter weight in pounds: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feet = float(input('Enter feet portion of height: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inches = float(input('Enter inches portion of height: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 = feet * 12 + inches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my_bmi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(weight,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print('Your BMI is ' + '{:.3f}'.format(</a:t>
            </a:r>
            <a:r>
              <a:rPr lang="en-US" b="1" dirty="0" err="1">
                <a:latin typeface="Rockwell" panose="02060603020205020403" pitchFamily="18" charset="0"/>
              </a:rPr>
              <a:t>my_bmi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This sets up a call to the function main.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main()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8583C-286A-40CF-8760-E66A7DA3D594}"/>
              </a:ext>
            </a:extLst>
          </p:cNvPr>
          <p:cNvSpPr txBox="1"/>
          <p:nvPr/>
        </p:nvSpPr>
        <p:spPr>
          <a:xfrm>
            <a:off x="7767588" y="2290812"/>
            <a:ext cx="286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Note</a:t>
            </a:r>
            <a:r>
              <a:rPr lang="en-US" sz="2000" dirty="0"/>
              <a:t> how a program</a:t>
            </a:r>
          </a:p>
          <a:p>
            <a:r>
              <a:rPr lang="en-US" sz="2000" dirty="0"/>
              <a:t>is organized.</a:t>
            </a:r>
          </a:p>
        </p:txBody>
      </p:sp>
    </p:spTree>
    <p:extLst>
      <p:ext uri="{BB962C8B-B14F-4D97-AF65-F5344CB8AC3E}">
        <p14:creationId xmlns:p14="http://schemas.microsoft.com/office/powerpoint/2010/main" val="159927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of the most important concepts in computer science is </a:t>
            </a:r>
            <a:r>
              <a:rPr lang="en-US" b="1" dirty="0"/>
              <a:t>abstraction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Give a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 to a group of statements and use it, e.g., </a:t>
            </a:r>
            <a:r>
              <a:rPr lang="en-US" b="1" dirty="0" err="1"/>
              <a:t>bmi</a:t>
            </a:r>
            <a:r>
              <a:rPr lang="en-US" dirty="0"/>
              <a:t>(…)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outside, the details are hidden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care calling this function will do a desired computation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thereby allow complex problems to be solved by subdividing it into smaller, more manageable sub-problems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process is called </a:t>
            </a:r>
            <a:r>
              <a:rPr lang="en-US" b="1" dirty="0"/>
              <a:t>problem decomposition </a:t>
            </a:r>
            <a:r>
              <a:rPr lang="en-US" dirty="0"/>
              <a:t>(also </a:t>
            </a:r>
            <a:r>
              <a:rPr lang="en-US" b="1" dirty="0"/>
              <a:t>functional decomposition</a:t>
            </a:r>
            <a:r>
              <a:rPr lang="en-US" dirty="0"/>
              <a:t>)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Often programmers use functions to engage </a:t>
            </a:r>
            <a:r>
              <a:rPr lang="en-US" b="1" dirty="0"/>
              <a:t>in top-down software design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design the software as a series of steps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step corresponds to one or more functions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bmi_v3.py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an alternative way of implementing the </a:t>
            </a:r>
            <a:r>
              <a:rPr lang="en-US" b="1" dirty="0" err="1"/>
              <a:t>bmi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illustrates proper indentation and relies on two </a:t>
            </a:r>
            <a:r>
              <a:rPr lang="en-US" b="1" dirty="0"/>
              <a:t>local variables</a:t>
            </a:r>
            <a:r>
              <a:rPr lang="en-US" dirty="0"/>
              <a:t>, </a:t>
            </a:r>
            <a:r>
              <a:rPr lang="en-US" b="1" dirty="0"/>
              <a:t>numerator </a:t>
            </a:r>
            <a:r>
              <a:rPr lang="en-US" dirty="0"/>
              <a:t>and </a:t>
            </a:r>
            <a:r>
              <a:rPr lang="en-US" b="1" dirty="0"/>
              <a:t>denominator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local variable </a:t>
            </a:r>
            <a:r>
              <a:rPr lang="en-US" dirty="0"/>
              <a:t>is a variable accessible only inside the function where it is created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bmi_v3.py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0471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(w, h):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numerator = w * 703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denominator = h **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numerator / denominator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main():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weight = float(input('Enter weight in pounds: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feet = float(input('Enter feet portion of height: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inches = float(input('Enter inches portion of height: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 = feet * 12 + inches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my_bmi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(weight,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print('Your BMI is ' + '{:.3f}'.format(</a:t>
            </a:r>
            <a:r>
              <a:rPr lang="en-US" b="1" dirty="0" err="1">
                <a:latin typeface="Rockwell" panose="02060603020205020403" pitchFamily="18" charset="0"/>
              </a:rPr>
              <a:t>my_bmi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main()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Distance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A distance traveled is provided in miles, yards, and feet (i.e. 3 miles, 68 yards, 16 feet)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Need this to be converted to total inches traveled and print the result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requires some unit conversions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the following equivalences: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foot = 12 inches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yard = 3 feet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mile = 5,280 feet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Finally, to print a comma every three digits we can use the formatting string '</a:t>
            </a:r>
            <a:r>
              <a:rPr lang="en-US" b="1" dirty="0"/>
              <a:t>{:,}' </a:t>
            </a:r>
            <a:r>
              <a:rPr lang="en-US" dirty="0"/>
              <a:t>when printing an integer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Computer Programming Fundamentals</a:t>
            </a:r>
          </a:p>
          <a:p>
            <a:r>
              <a:rPr lang="en-US" dirty="0">
                <a:solidFill>
                  <a:schemeClr val="tx1"/>
                </a:solidFill>
              </a:rPr>
              <a:t>Reading: Read Chapter 2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the lecture slides are based on CSE 101 lecture notes by Prof. Kevin McDonald at SBU and the textbook by John </a:t>
            </a:r>
            <a:r>
              <a:rPr lang="en-US" dirty="0" err="1"/>
              <a:t>Conery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distance.py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6009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s-ES" b="1" dirty="0" err="1">
                <a:latin typeface="Rockwell" panose="02060603020205020403" pitchFamily="18" charset="0"/>
              </a:rPr>
              <a:t>def</a:t>
            </a:r>
            <a:r>
              <a:rPr lang="es-ES" b="1" dirty="0">
                <a:latin typeface="Rockwell" panose="02060603020205020403" pitchFamily="18" charset="0"/>
              </a:rPr>
              <a:t> </a:t>
            </a:r>
            <a:r>
              <a:rPr lang="es-ES" b="1" dirty="0" err="1">
                <a:latin typeface="Rockwell" panose="02060603020205020403" pitchFamily="18" charset="0"/>
              </a:rPr>
              <a:t>distance</a:t>
            </a:r>
            <a:r>
              <a:rPr lang="es-ES" b="1" dirty="0">
                <a:latin typeface="Rockwell" panose="02060603020205020403" pitchFamily="18" charset="0"/>
              </a:rPr>
              <a:t>(m, y, f):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(m * 5280 * 12) + (y * 3 * 12) + (f * 12)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main():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miles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the number of miles: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yards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the number of yards: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feet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the number of feet: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inches = distance(miles, yards, feet)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print('Distance in inches: ' + '{:,}'.format(inches))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main()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Often an algorithm needs to make a decision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steps which are executed next depend on the outcome of the decision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a person’s income range determines the income taxation rate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income is above a certain minimum, use one tax rate; otherwise, use a lower rate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an </a:t>
            </a:r>
            <a:r>
              <a:rPr lang="en-US" b="1" dirty="0">
                <a:solidFill>
                  <a:srgbClr val="FF0000"/>
                </a:solidFill>
              </a:rPr>
              <a:t>if-statement</a:t>
            </a:r>
            <a:r>
              <a:rPr lang="en-US" b="1" dirty="0"/>
              <a:t> </a:t>
            </a:r>
            <a:r>
              <a:rPr lang="en-US" dirty="0"/>
              <a:t>allows testing conditions and executing different steps depending on the outcome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5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Tuition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part-time students (&lt; 12 credits) at a fictional college pay $600 per credit and full-time students pay $5,000 per semester.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an if-statement to write a short program that implements this logic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7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tuition.py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number of credits: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if </a:t>
            </a: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 &lt; 12: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cost = </a:t>
            </a: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*600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print('A student taking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)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' credits is part-time and will pay $’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(cost) + ' in tuition.')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print('A student taking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)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' credits is full-time and will pay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$5,000 in tuition.')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4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15204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if-statements can also appear in functions: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</a:t>
            </a:r>
            <a:r>
              <a:rPr lang="en-US" b="1" dirty="0" err="1">
                <a:latin typeface="Rockwell" panose="02060603020205020403" pitchFamily="18" charset="0"/>
              </a:rPr>
              <a:t>tax_rate</a:t>
            </a:r>
            <a:r>
              <a:rPr lang="en-US" b="1" dirty="0">
                <a:latin typeface="Rockwell" panose="02060603020205020403" pitchFamily="18" charset="0"/>
              </a:rPr>
              <a:t>(income):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income &lt; 10000: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0.0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return 5.0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Here, value returned by the function depends on value passed as an argument to the parameter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Things to note about the </a:t>
            </a:r>
            <a:r>
              <a:rPr lang="en-US" b="1" dirty="0">
                <a:latin typeface="Rockwell" panose="02060603020205020403" pitchFamily="18" charset="0"/>
              </a:rPr>
              <a:t>if</a:t>
            </a:r>
            <a:r>
              <a:rPr lang="en-US" b="1" dirty="0"/>
              <a:t> </a:t>
            </a:r>
            <a:r>
              <a:rPr lang="en-US" dirty="0"/>
              <a:t>statement: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words </a:t>
            </a:r>
            <a:r>
              <a:rPr lang="en-US" b="1" dirty="0">
                <a:latin typeface="Rockwell" panose="02060603020205020403" pitchFamily="18" charset="0"/>
              </a:rPr>
              <a:t>if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else</a:t>
            </a:r>
            <a:r>
              <a:rPr lang="en-US" b="1" dirty="0"/>
              <a:t> </a:t>
            </a:r>
            <a:r>
              <a:rPr lang="en-US" dirty="0"/>
              <a:t>are keywords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b="1" dirty="0"/>
              <a:t>colon (:) </a:t>
            </a:r>
            <a:r>
              <a:rPr lang="en-US" dirty="0"/>
              <a:t>at the end of the if and else </a:t>
            </a:r>
            <a:r>
              <a:rPr lang="en-US" b="1" dirty="0"/>
              <a:t>clauses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statements to be executed are </a:t>
            </a:r>
            <a:r>
              <a:rPr lang="en-US" b="1" dirty="0"/>
              <a:t>indented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92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if-statements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an algorithm needs to choose among more than two alternatives, it can use </a:t>
            </a:r>
            <a:r>
              <a:rPr lang="en-US" b="1" dirty="0" err="1">
                <a:solidFill>
                  <a:srgbClr val="0070C0"/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clauses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/>
              <a:t>is short for “else if”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function distinguishes between three tax brackets: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marginal_tax_rate</a:t>
            </a:r>
            <a:r>
              <a:rPr lang="en-US" b="1" dirty="0">
                <a:latin typeface="Rockwell" panose="02060603020205020403" pitchFamily="18" charset="0"/>
              </a:rPr>
              <a:t>(income):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income &lt; 10000: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0.0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income &lt; 20000: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5.0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7.0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use as many </a:t>
            </a: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/>
              <a:t>parts as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expressions inside </a:t>
            </a:r>
            <a:r>
              <a:rPr lang="en-US" b="1" dirty="0">
                <a:latin typeface="Rockwell" panose="02060603020205020403" pitchFamily="18" charset="0"/>
              </a:rPr>
              <a:t>if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/>
              <a:t> </a:t>
            </a:r>
            <a:r>
              <a:rPr lang="en-US" dirty="0"/>
              <a:t>statements are special kinds of expressions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result of these expressions is either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expression that evaluates to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b="1" dirty="0"/>
              <a:t> </a:t>
            </a:r>
            <a:r>
              <a:rPr lang="en-US" dirty="0"/>
              <a:t>is called a </a:t>
            </a:r>
            <a:r>
              <a:rPr lang="en-US" b="1" dirty="0"/>
              <a:t>Boolean expression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Boolean expressions often involve </a:t>
            </a:r>
            <a:r>
              <a:rPr lang="en-US" b="1" dirty="0"/>
              <a:t>relational operators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equal to / not equal to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greater than / greater than or equal to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less than / less than or equal to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5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7764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notation &gt;= means “greater than or equal to” and is one of six </a:t>
            </a:r>
            <a:r>
              <a:rPr lang="en-US" b="1" dirty="0"/>
              <a:t>relational operators </a:t>
            </a:r>
            <a:r>
              <a:rPr lang="en-US" dirty="0"/>
              <a:t>supported by Python: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027375-A5F9-4AC3-9711-9CCF3FE07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58266"/>
              </p:ext>
            </p:extLst>
          </p:nvPr>
        </p:nvGraphicFramePr>
        <p:xfrm>
          <a:off x="1201490" y="272440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9315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28157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6220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Mathematical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 Equivalent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0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5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4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37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Overtime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Someone who works more than 40 hours a week is entitled to “time-and-a-half” overtime pay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can the following be determined?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Whether or not an employee is entitled to overtime pay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so, how much?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#1 is pretty simple: use an if-statement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#2, a different calculation is required depending on whether employee will earn overtime pay or not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Regular pay formula: hourly wage × hours worked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overtime formula has two parts: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pay for first 40 hours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pay for additional overtime hours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6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paycheck.py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312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compute_pay</a:t>
            </a:r>
            <a:r>
              <a:rPr lang="en-US" b="1" dirty="0">
                <a:latin typeface="Rockwell" panose="02060603020205020403" pitchFamily="18" charset="0"/>
              </a:rPr>
              <a:t>(hours, wage):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hours &lt;= 40: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paycheck = hours * wage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paycheck = 40 * wage + (hours - 40) * 1.5 * wage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paycheck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main():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hours_worked</a:t>
            </a:r>
            <a:r>
              <a:rPr lang="en-US" b="1" dirty="0">
                <a:latin typeface="Rockwell" panose="02060603020205020403" pitchFamily="18" charset="0"/>
              </a:rPr>
              <a:t> = float(input('Enter # of hours worked: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hourly_wage</a:t>
            </a:r>
            <a:r>
              <a:rPr lang="en-US" b="1" dirty="0">
                <a:latin typeface="Rockwell" panose="02060603020205020403" pitchFamily="18" charset="0"/>
              </a:rPr>
              <a:t> = float(input('Enter hourly wage: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pay = </a:t>
            </a:r>
            <a:r>
              <a:rPr lang="en-US" b="1" dirty="0" err="1">
                <a:latin typeface="Rockwell" panose="02060603020205020403" pitchFamily="18" charset="0"/>
              </a:rPr>
              <a:t>compute_pay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hours_worked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hourly_wage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print('Your pay is $' + '{:.2f}'.format(pay))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main()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Python has a math module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library has numbers (</a:t>
            </a:r>
            <a:r>
              <a:rPr lang="en-US" i="1" dirty="0"/>
              <a:t>e</a:t>
            </a:r>
            <a:r>
              <a:rPr lang="en-US" dirty="0"/>
              <a:t>, π , etc.)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also has a variety of useful mathematical functions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i="1" dirty="0"/>
              <a:t>programming</a:t>
            </a:r>
            <a:r>
              <a:rPr lang="en-US" dirty="0"/>
              <a:t>, a </a:t>
            </a:r>
            <a:r>
              <a:rPr lang="en-US" b="1" dirty="0"/>
              <a:t>function </a:t>
            </a:r>
            <a:r>
              <a:rPr lang="en-US" dirty="0"/>
              <a:t>is a name given to a set of statements that perform a well-defined task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the </a:t>
            </a:r>
            <a:r>
              <a:rPr lang="en-US" b="1" dirty="0"/>
              <a:t>input </a:t>
            </a:r>
            <a:r>
              <a:rPr lang="en-US" dirty="0"/>
              <a:t>function performs a task (getting user input) and also returns the value entered by the user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print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b="1" dirty="0"/>
              <a:t>float, </a:t>
            </a:r>
            <a:r>
              <a:rPr lang="en-US" dirty="0"/>
              <a:t>and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are also functions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example introduces a new function, </a:t>
            </a:r>
            <a:r>
              <a:rPr lang="en-US" b="1" dirty="0"/>
              <a:t>format</a:t>
            </a:r>
            <a:r>
              <a:rPr lang="en-US" dirty="0"/>
              <a:t>, that lets the programmer format numerical output in a desired way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hiring manager is trying to decide which candidates to hire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Each potential hire is evaluated based on GPA, interview performance, and an aptitude exam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GPA of at least 3.3 is worth 1 point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interview score of 7 or 8 (out of 10) is worth 1 point; a score of 9 or 10 is worth 2 points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aptitude test score above 85 is worth 1 point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Hiring decisions are then based on point totals: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0, 1 or 2 total points: Not hired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 total points: hired as a Junior Salesperson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4 points: hired as a Manager-in-Training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Following is a function that takes these three values and returns the hiring decision as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following Python capabilities/features will help with this task: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+= </a:t>
            </a:r>
            <a:r>
              <a:rPr lang="en-US" dirty="0"/>
              <a:t>operator can be used to increment a variable by some amount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-=</a:t>
            </a:r>
            <a:r>
              <a:rPr lang="en-US" dirty="0"/>
              <a:t>, </a:t>
            </a:r>
            <a:r>
              <a:rPr lang="en-US" b="1" dirty="0"/>
              <a:t>*= </a:t>
            </a:r>
            <a:r>
              <a:rPr lang="en-US" dirty="0"/>
              <a:t>and </a:t>
            </a:r>
            <a:r>
              <a:rPr lang="en-US" b="1" dirty="0"/>
              <a:t>/= </a:t>
            </a:r>
            <a:r>
              <a:rPr lang="en-US" dirty="0"/>
              <a:t>also exist and perform analogous operations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variable can be used to maintain a tally or running total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if-statement can contain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/>
              <a:t> </a:t>
            </a:r>
            <a:r>
              <a:rPr lang="en-US" dirty="0"/>
              <a:t>clauses without a final </a:t>
            </a:r>
            <a:r>
              <a:rPr lang="en-US" b="1" dirty="0">
                <a:latin typeface="Rockwell" panose="02060603020205020403" pitchFamily="18" charset="0"/>
              </a:rPr>
              <a:t>else</a:t>
            </a:r>
            <a:r>
              <a:rPr lang="en-US" b="1" dirty="0"/>
              <a:t> </a:t>
            </a:r>
            <a:r>
              <a:rPr lang="en-US" dirty="0"/>
              <a:t>clause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68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hiring.py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6343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decision(</a:t>
            </a:r>
            <a:r>
              <a:rPr lang="en-US" b="1" dirty="0" err="1">
                <a:latin typeface="Rockwell" panose="02060603020205020403" pitchFamily="18" charset="0"/>
              </a:rPr>
              <a:t>gpa</a:t>
            </a:r>
            <a:r>
              <a:rPr lang="en-US" b="1" dirty="0">
                <a:latin typeface="Rockwell" panose="02060603020205020403" pitchFamily="18" charset="0"/>
              </a:rPr>
              <a:t>, interview, test):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points = 0                    # Point total accumulator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gpa</a:t>
            </a:r>
            <a:r>
              <a:rPr lang="en-US" b="1" dirty="0">
                <a:latin typeface="Rockwell" panose="02060603020205020403" pitchFamily="18" charset="0"/>
              </a:rPr>
              <a:t> &gt;= 3.3: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points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interview &gt;= 9: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points +=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interview &gt;= 7: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points += 1              # note: no else clause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test &gt; 85: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points = points + 1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points &lt;= 2: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'Not hired’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points == 3: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'Junior Salesperson’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'Manager-in-Training'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9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and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relational operators can be used to express ranges of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age in the range 1 through 25, inclusive: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0 &lt;= age &lt;= 25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length in the range 15 (inclusive) through 27: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15 &lt;= length &lt; 27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year in the range 1900 through 1972, exclusive of both: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1900 &lt; year &lt; 1972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7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strings can begin and end with single quotes or double quotes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‘Stony Brook’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“Stony Brook” </a:t>
            </a:r>
            <a:r>
              <a:rPr lang="en-US" dirty="0"/>
              <a:t>are both valid ways of defining the same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the plus symbol joins two strings into a single longer string (concatenation)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asterisk repeats a string a specified number of times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>
                <a:latin typeface="Rockwell" panose="02060603020205020403" pitchFamily="18" charset="0"/>
              </a:rPr>
              <a:t>'Hello' * 3</a:t>
            </a:r>
            <a:r>
              <a:rPr lang="en-US" b="1" dirty="0"/>
              <a:t> </a:t>
            </a:r>
            <a:r>
              <a:rPr lang="en-US" dirty="0"/>
              <a:t>will evaluate to </a:t>
            </a:r>
            <a:r>
              <a:rPr lang="en-US" b="1" dirty="0">
                <a:latin typeface="Rockwell" panose="02060603020205020403" pitchFamily="18" charset="0"/>
              </a:rPr>
              <a:t>'</a:t>
            </a:r>
            <a:r>
              <a:rPr lang="en-US" b="1" dirty="0" err="1">
                <a:latin typeface="Rockwell" panose="02060603020205020403" pitchFamily="18" charset="0"/>
              </a:rPr>
              <a:t>HelloHelloHello</a:t>
            </a:r>
            <a:r>
              <a:rPr lang="en-US" b="1" dirty="0">
                <a:latin typeface="Rockwell" panose="02060603020205020403" pitchFamily="18" charset="0"/>
              </a:rPr>
              <a:t>’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0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Strings are very fundamental to programming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most languages support many functions and other operations for strings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is no exception.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Python function named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/>
              <a:t> </a:t>
            </a:r>
            <a:r>
              <a:rPr lang="en-US" dirty="0"/>
              <a:t>(short for “length”) counts the number of characters in a string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/>
              <a:t> </a:t>
            </a:r>
            <a:r>
              <a:rPr lang="en-US" dirty="0"/>
              <a:t>counts every character in a string, including digits, spaces, and punctuation marks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school = 'Stony Brook University’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n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(school) # n will equal 22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7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Many other functions on strings are called using a different syntax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Instead of writing </a:t>
            </a:r>
            <a:r>
              <a:rPr lang="en-US" b="1" dirty="0" err="1">
                <a:latin typeface="Rockwell" panose="02060603020205020403" pitchFamily="18" charset="0"/>
              </a:rPr>
              <a:t>func</a:t>
            </a:r>
            <a:r>
              <a:rPr lang="en-US" b="1" dirty="0">
                <a:latin typeface="Rockwell" panose="02060603020205020403" pitchFamily="18" charset="0"/>
              </a:rPr>
              <a:t>(s)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/>
              <a:t>they are written </a:t>
            </a:r>
            <a:r>
              <a:rPr lang="en-US" b="1" dirty="0" err="1">
                <a:latin typeface="Rockwell" panose="02060603020205020403" pitchFamily="18" charset="0"/>
              </a:rPr>
              <a:t>s.func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name of the string is written first, followed by a period, and then the function name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called using this syntax are referred to as </a:t>
            </a:r>
            <a:r>
              <a:rPr lang="en-US" b="1" dirty="0"/>
              <a:t>Methods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9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an example of a string method, consider how to figure out how many words are in a sentence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there is exactly one space between each word, just count the number of space characters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method named </a:t>
            </a:r>
            <a:r>
              <a:rPr lang="en-US" b="1" dirty="0"/>
              <a:t>count </a:t>
            </a:r>
            <a:r>
              <a:rPr lang="en-US" dirty="0"/>
              <a:t>does exactly that: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sentence = 'It was a dark and stormy night.'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sentence.count</a:t>
            </a:r>
            <a:r>
              <a:rPr lang="en-US" b="1" dirty="0">
                <a:latin typeface="Rockwell" panose="02060603020205020403" pitchFamily="18" charset="0"/>
              </a:rPr>
              <a:t>(' ') + 1 # equals 7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the argument passed to </a:t>
            </a:r>
            <a:r>
              <a:rPr lang="en-US" b="1" dirty="0">
                <a:latin typeface="Rockwell" panose="02060603020205020403" pitchFamily="18" charset="0"/>
              </a:rPr>
              <a:t>count</a:t>
            </a:r>
            <a:r>
              <a:rPr lang="en-US" dirty="0"/>
              <a:t> is a string containing exactly one character: a single space character.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4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 other useful methods are </a:t>
            </a:r>
            <a:r>
              <a:rPr lang="en-US" b="1" dirty="0" err="1">
                <a:latin typeface="Rockwell" panose="02060603020205020403" pitchFamily="18" charset="0"/>
              </a:rPr>
              <a:t>startswith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endswith</a:t>
            </a:r>
            <a:endParaRPr lang="en-US" b="1" dirty="0">
              <a:latin typeface="Rockwell" panose="02060603020205020403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are both Boolean functions and return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b="1" dirty="0"/>
              <a:t> </a:t>
            </a:r>
            <a:r>
              <a:rPr lang="en-US" dirty="0"/>
              <a:t>depending on whether a string begins or ends with a specified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sentence = 'It was a dark and stormy night.'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sentence.startswith</a:t>
            </a:r>
            <a:r>
              <a:rPr lang="en-US" b="1" dirty="0">
                <a:latin typeface="Rockwell" panose="02060603020205020403" pitchFamily="18" charset="0"/>
              </a:rPr>
              <a:t>('It’)        # True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sentence.startswith</a:t>
            </a:r>
            <a:r>
              <a:rPr lang="en-US" b="1" dirty="0">
                <a:latin typeface="Rockwell" panose="02060603020205020403" pitchFamily="18" charset="0"/>
              </a:rPr>
              <a:t>('it’)        # False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sentence.startswith</a:t>
            </a:r>
            <a:r>
              <a:rPr lang="en-US" b="1" dirty="0">
                <a:latin typeface="Rockwell" panose="02060603020205020403" pitchFamily="18" charset="0"/>
              </a:rPr>
              <a:t>("It's")   # False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sentence.endswith</a:t>
            </a:r>
            <a:r>
              <a:rPr lang="en-US" b="1" dirty="0">
                <a:latin typeface="Rockwell" panose="02060603020205020403" pitchFamily="18" charset="0"/>
              </a:rPr>
              <a:t>('?’)           # False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sentence.endswith</a:t>
            </a:r>
            <a:r>
              <a:rPr lang="en-US" b="1" dirty="0">
                <a:latin typeface="Rockwell" panose="02060603020205020403" pitchFamily="18" charset="0"/>
              </a:rPr>
              <a:t>('.’)            # True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9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E555-9002-4DE7-9925-AE3ABF4D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7E29-D9AC-4C63-A512-B1DAD84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filename = input('Enter a filename: 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</a:t>
            </a:r>
            <a:r>
              <a:rPr lang="en-US" b="1" dirty="0" err="1">
                <a:latin typeface="Rockwell" panose="02060603020205020403" pitchFamily="18" charset="0"/>
              </a:rPr>
              <a:t>filename.endswith</a:t>
            </a:r>
            <a:r>
              <a:rPr lang="en-US" b="1" dirty="0">
                <a:latin typeface="Rockwell" panose="02060603020205020403" pitchFamily="18" charset="0"/>
              </a:rPr>
              <a:t>('.</a:t>
            </a:r>
            <a:r>
              <a:rPr lang="en-US" b="1" dirty="0" err="1">
                <a:latin typeface="Rockwell" panose="02060603020205020403" pitchFamily="18" charset="0"/>
              </a:rPr>
              <a:t>py</a:t>
            </a:r>
            <a:r>
              <a:rPr lang="en-US" b="1" dirty="0">
                <a:latin typeface="Rockwell" panose="02060603020205020403" pitchFamily="18" charset="0"/>
              </a:rPr>
              <a:t>’):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print('The file contains a Python program.')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print('The file does not contain a Python program.')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8381-2716-4DF8-99F5-5FD92248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75F3C-979D-4528-8013-69D729DB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1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Once numbers are stored in variables, they can be used in calculations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Body Mass Index (BMI) is a metric used to gauge a person’s general health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 person’s weight in pounds and total height in inches, a person’s BMI is calculated as: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BMI = (weight * 703) / height</a:t>
            </a:r>
            <a:r>
              <a:rPr lang="en-US" baseline="30000" dirty="0"/>
              <a:t>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BMI in the range of 18.5-24.9 is considered “healthy”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program being examined calculates and prints a person’s BMI based on entered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result is printed to 15 digits of accuracy, which is more digits than necessary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print a number to a designed number of digits, use the </a:t>
            </a:r>
            <a:r>
              <a:rPr lang="en-US" b="1" dirty="0"/>
              <a:t>format </a:t>
            </a:r>
            <a:r>
              <a:rPr lang="en-US" dirty="0"/>
              <a:t>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there is a variable </a:t>
            </a:r>
            <a:r>
              <a:rPr lang="en-US" b="1" dirty="0" err="1"/>
              <a:t>total_due</a:t>
            </a:r>
            <a:r>
              <a:rPr lang="en-US" b="1" dirty="0"/>
              <a:t> </a:t>
            </a:r>
            <a:r>
              <a:rPr lang="en-US" dirty="0"/>
              <a:t>to be printed with two decimal places. Here is how to do it: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print("Total due: $" +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"{:.2f}".format(</a:t>
            </a:r>
            <a:r>
              <a:rPr lang="en-US" b="1" dirty="0" err="1">
                <a:latin typeface="Rockwell" panose="02060603020205020403" pitchFamily="18" charset="0"/>
              </a:rPr>
              <a:t>total_due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wanted four digits, we would write </a:t>
            </a:r>
            <a:r>
              <a:rPr lang="en-US" b="1" dirty="0"/>
              <a:t>{:.4f} </a:t>
            </a:r>
            <a:r>
              <a:rPr lang="en-US" dirty="0"/>
              <a:t>instead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when using the </a:t>
            </a:r>
            <a:r>
              <a:rPr lang="en-US" b="1" dirty="0"/>
              <a:t>format </a:t>
            </a:r>
            <a:r>
              <a:rPr lang="en-US" dirty="0"/>
              <a:t>method, do not also use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to print a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code for this program, there are two print statements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gives the BMI to the full accuracy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rounds the result to three decimal places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weight = float(input('Enter weight in pounds: '))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feet = float(input('Enter feet portion of height: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inches = float(input('Enter inches portion of height: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 = feet * 12 + inches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 = (weight * 703) /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 **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print('Your BMI is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print('Your BMI is ' + '{:.3f}'.format(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blank lines are present to make the code more readable. They do not affect program execution in any way.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More about format function: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https://www.python-course.eu/python3_formatted_output.php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600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examples: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these on a Python Console or as part of a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5C285-FDD8-4625-BD24-4BA12F620EC8}"/>
              </a:ext>
            </a:extLst>
          </p:cNvPr>
          <p:cNvSpPr txBox="1"/>
          <p:nvPr/>
        </p:nvSpPr>
        <p:spPr>
          <a:xfrm>
            <a:off x="1219822" y="2239861"/>
            <a:ext cx="246636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type(45)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int</a:t>
            </a:r>
            <a:r>
              <a:rPr lang="en-US" dirty="0">
                <a:latin typeface="Rockwell" panose="02060603020205020403" pitchFamily="18" charset="0"/>
              </a:rPr>
              <a:t>(34.56)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float(45)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(3421)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len</a:t>
            </a:r>
            <a:r>
              <a:rPr lang="en-US" dirty="0">
                <a:latin typeface="Rockwell" panose="02060603020205020403" pitchFamily="18" charset="0"/>
              </a:rPr>
              <a:t>(‘apple’)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round(2.32)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abs(-45)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pow(2, 3) # cf. 2**3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help(pow)</a:t>
            </a:r>
          </a:p>
          <a:p>
            <a:pPr>
              <a:spcBef>
                <a:spcPts val="600"/>
              </a:spcBef>
            </a:pPr>
            <a:r>
              <a:rPr lang="en-US" dirty="0"/>
              <a:t>. .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D97F0-A8CB-4AA5-86F7-5642A467DFF5}"/>
              </a:ext>
            </a:extLst>
          </p:cNvPr>
          <p:cNvSpPr txBox="1"/>
          <p:nvPr/>
        </p:nvSpPr>
        <p:spPr>
          <a:xfrm>
            <a:off x="4666797" y="2239861"/>
            <a:ext cx="23992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import math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math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math.log(10)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math.log10(10)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math.log10(1e6)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radians = 0.7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math.sin</a:t>
            </a:r>
            <a:r>
              <a:rPr lang="en-US" dirty="0">
                <a:latin typeface="Rockwell" panose="02060603020205020403" pitchFamily="18" charset="0"/>
              </a:rPr>
              <a:t>(radians)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math.sqrt</a:t>
            </a:r>
            <a:r>
              <a:rPr lang="en-US" dirty="0">
                <a:latin typeface="Rockwell" panose="02060603020205020403" pitchFamily="18" charset="0"/>
              </a:rPr>
              <a:t>(3)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5E2D3-123B-484C-9BD5-86B411DD9D4B}"/>
              </a:ext>
            </a:extLst>
          </p:cNvPr>
          <p:cNvSpPr txBox="1"/>
          <p:nvPr/>
        </p:nvSpPr>
        <p:spPr>
          <a:xfrm>
            <a:off x="8348724" y="2239861"/>
            <a:ext cx="3330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import random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random.random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random.randint</a:t>
            </a:r>
            <a:r>
              <a:rPr lang="en-US" dirty="0">
                <a:latin typeface="Rockwell" panose="02060603020205020403" pitchFamily="18" charset="0"/>
              </a:rPr>
              <a:t>(0,100)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E9A00-FA2C-468D-9A88-B2330D4B5D72}"/>
              </a:ext>
            </a:extLst>
          </p:cNvPr>
          <p:cNvCxnSpPr>
            <a:cxnSpLocks/>
          </p:cNvCxnSpPr>
          <p:nvPr/>
        </p:nvCxnSpPr>
        <p:spPr>
          <a:xfrm>
            <a:off x="3909270" y="2181138"/>
            <a:ext cx="0" cy="3317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4385AA-3A14-4613-AD64-F0107298833F}"/>
              </a:ext>
            </a:extLst>
          </p:cNvPr>
          <p:cNvCxnSpPr>
            <a:cxnSpLocks/>
          </p:cNvCxnSpPr>
          <p:nvPr/>
        </p:nvCxnSpPr>
        <p:spPr>
          <a:xfrm>
            <a:off x="7419233" y="2179736"/>
            <a:ext cx="0" cy="3331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8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compose functions as is done in mathematics, e.g., f(g(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import math</a:t>
            </a:r>
          </a:p>
          <a:p>
            <a:pPr marL="201168" lvl="1" indent="0">
              <a:buNone/>
            </a:pPr>
            <a:r>
              <a:rPr lang="en-US" dirty="0">
                <a:latin typeface="Rockwell" panose="02060603020205020403" pitchFamily="18" charset="0"/>
              </a:rPr>
              <a:t>radians = 0.7</a:t>
            </a:r>
          </a:p>
          <a:p>
            <a:pPr marL="201168" lvl="1" indent="0">
              <a:buNone/>
            </a:pPr>
            <a:r>
              <a:rPr lang="en-US" dirty="0" err="1">
                <a:latin typeface="Rockwell" panose="02060603020205020403" pitchFamily="18" charset="0"/>
              </a:rPr>
              <a:t>math.radians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math.degrees</a:t>
            </a:r>
            <a:r>
              <a:rPr lang="en-US" dirty="0">
                <a:latin typeface="Rockwell" panose="02060603020205020403" pitchFamily="18" charset="0"/>
              </a:rPr>
              <a:t>(radians))</a:t>
            </a:r>
          </a:p>
          <a:p>
            <a:pPr marL="201168" lvl="1" indent="0">
              <a:buNone/>
            </a:pPr>
            <a:endParaRPr lang="en-US" dirty="0">
              <a:latin typeface="Rockwell" panose="02060603020205020403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Rockwell" panose="02060603020205020403" pitchFamily="18" charset="0"/>
              </a:rPr>
              <a:t>radians = 0.3</a:t>
            </a:r>
          </a:p>
          <a:p>
            <a:pPr marL="201168" lvl="1" indent="0">
              <a:buNone/>
            </a:pPr>
            <a:r>
              <a:rPr lang="pt-BR" dirty="0">
                <a:latin typeface="Rockwell" panose="02060603020205020403" pitchFamily="18" charset="0"/>
              </a:rPr>
              <a:t>math.acos(math.cos(radians))</a:t>
            </a:r>
          </a:p>
          <a:p>
            <a:pPr marL="201168" lvl="1" indent="0">
              <a:buNone/>
            </a:pPr>
            <a:endParaRPr lang="pt-BR" dirty="0">
              <a:latin typeface="Rockwell" panose="02060603020205020403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Rockwell" panose="02060603020205020403" pitchFamily="18" charset="0"/>
              </a:rPr>
              <a:t>pow(abs(-3), round(5.6))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math.rice.edu/~pcmi/sphere/degrad.gif">
            <a:extLst>
              <a:ext uri="{FF2B5EF4-FFF2-40B4-BE49-F238E27FC236}">
                <a16:creationId xmlns:a16="http://schemas.microsoft.com/office/drawing/2014/main" id="{C1AD3AD5-978B-446E-89B7-6C03A7C5F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45" y="2229395"/>
            <a:ext cx="4225024" cy="31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71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in program have many benefits, including: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make code easier to read and understand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don’t need to know the details of how or why a function works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allow code to be used more than once (code </a:t>
            </a:r>
            <a:r>
              <a:rPr lang="en-US" dirty="0">
                <a:solidFill>
                  <a:srgbClr val="0070C0"/>
                </a:solidFill>
              </a:rPr>
              <a:t>re-use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define a new function in Python we use a </a:t>
            </a:r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statement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writing a function that computes a person's Body Mass Index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then call this function as many times as desired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alternative would be to copy and paste the code multiple times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rule of programming: don’t repeat yourself!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7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2338</TotalTime>
  <Words>3944</Words>
  <Application>Microsoft Office PowerPoint</Application>
  <PresentationFormat>Widescreen</PresentationFormat>
  <Paragraphs>526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Functions</vt:lpstr>
      <vt:lpstr>Example: BMI calculator</vt:lpstr>
      <vt:lpstr>Example: BMI calculator</vt:lpstr>
      <vt:lpstr>Example: bmi_v1.py</vt:lpstr>
      <vt:lpstr>Other functions in Python</vt:lpstr>
      <vt:lpstr>Function composition</vt:lpstr>
      <vt:lpstr>Defining new functions</vt:lpstr>
      <vt:lpstr>Creating new functions</vt:lpstr>
      <vt:lpstr>Mechanics of defining/calling a function</vt:lpstr>
      <vt:lpstr>Parameters and arguments</vt:lpstr>
      <vt:lpstr>Program: flow of execution</vt:lpstr>
      <vt:lpstr>Void functions vs. fruitful functions</vt:lpstr>
      <vt:lpstr>Example: bmi_v2.py</vt:lpstr>
      <vt:lpstr>Why functions? Abstraction</vt:lpstr>
      <vt:lpstr>Example: bmi_v3.py</vt:lpstr>
      <vt:lpstr>Example: bmi_v3.py</vt:lpstr>
      <vt:lpstr>Example: Distance calculator</vt:lpstr>
      <vt:lpstr>Example: distance.py</vt:lpstr>
      <vt:lpstr>Conditional execution</vt:lpstr>
      <vt:lpstr>Example: Tuition calculator</vt:lpstr>
      <vt:lpstr>Example: tuition.py</vt:lpstr>
      <vt:lpstr>Conditional execution</vt:lpstr>
      <vt:lpstr>Multi-way if-statements</vt:lpstr>
      <vt:lpstr>Boolean expressions</vt:lpstr>
      <vt:lpstr>Boolean expressions</vt:lpstr>
      <vt:lpstr>Example: Overtime calculator</vt:lpstr>
      <vt:lpstr>Example: paycheck.py</vt:lpstr>
      <vt:lpstr>Example: Hiring decisions</vt:lpstr>
      <vt:lpstr>Example: Hiring decisions</vt:lpstr>
      <vt:lpstr>Example: hiring.py</vt:lpstr>
      <vt:lpstr>Ranges and relational operators</vt:lpstr>
      <vt:lpstr>More on strings</vt:lpstr>
      <vt:lpstr>String functions</vt:lpstr>
      <vt:lpstr>String methods</vt:lpstr>
      <vt:lpstr>String methods</vt:lpstr>
      <vt:lpstr>String methods</vt:lpstr>
      <vt:lpstr>String methods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168</cp:revision>
  <dcterms:created xsi:type="dcterms:W3CDTF">2018-01-06T23:48:52Z</dcterms:created>
  <dcterms:modified xsi:type="dcterms:W3CDTF">2019-03-12T05:08:54Z</dcterms:modified>
</cp:coreProperties>
</file>