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41"/>
  </p:notesMasterIdLst>
  <p:sldIdLst>
    <p:sldId id="256" r:id="rId2"/>
    <p:sldId id="596" r:id="rId3"/>
    <p:sldId id="278" r:id="rId4"/>
    <p:sldId id="258" r:id="rId5"/>
    <p:sldId id="257" r:id="rId6"/>
    <p:sldId id="583" r:id="rId7"/>
    <p:sldId id="585" r:id="rId8"/>
    <p:sldId id="586" r:id="rId9"/>
    <p:sldId id="277" r:id="rId10"/>
    <p:sldId id="588" r:id="rId11"/>
    <p:sldId id="260" r:id="rId12"/>
    <p:sldId id="587" r:id="rId13"/>
    <p:sldId id="279" r:id="rId14"/>
    <p:sldId id="584" r:id="rId15"/>
    <p:sldId id="581" r:id="rId16"/>
    <p:sldId id="589" r:id="rId17"/>
    <p:sldId id="591" r:id="rId18"/>
    <p:sldId id="590" r:id="rId19"/>
    <p:sldId id="593" r:id="rId20"/>
    <p:sldId id="582" r:id="rId21"/>
    <p:sldId id="594" r:id="rId22"/>
    <p:sldId id="595" r:id="rId23"/>
    <p:sldId id="280" r:id="rId24"/>
    <p:sldId id="597" r:id="rId25"/>
    <p:sldId id="598" r:id="rId26"/>
    <p:sldId id="295" r:id="rId27"/>
    <p:sldId id="603" r:id="rId28"/>
    <p:sldId id="604" r:id="rId29"/>
    <p:sldId id="605" r:id="rId30"/>
    <p:sldId id="284" r:id="rId31"/>
    <p:sldId id="606" r:id="rId32"/>
    <p:sldId id="607" r:id="rId33"/>
    <p:sldId id="608" r:id="rId34"/>
    <p:sldId id="285" r:id="rId35"/>
    <p:sldId id="609" r:id="rId36"/>
    <p:sldId id="287" r:id="rId37"/>
    <p:sldId id="288" r:id="rId38"/>
    <p:sldId id="294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43">
            <a:extLst>
              <a:ext uri="{FF2B5EF4-FFF2-40B4-BE49-F238E27FC236}">
                <a16:creationId xmlns:a16="http://schemas.microsoft.com/office/drawing/2014/main" id="{1B696CD0-7585-4E04-9692-8DB1B36E7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1" name="Shape 44">
            <a:extLst>
              <a:ext uri="{FF2B5EF4-FFF2-40B4-BE49-F238E27FC236}">
                <a16:creationId xmlns:a16="http://schemas.microsoft.com/office/drawing/2014/main" id="{A4BAF57F-D0CF-47E3-8BF4-AC9E7914EA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147">
            <a:extLst>
              <a:ext uri="{FF2B5EF4-FFF2-40B4-BE49-F238E27FC236}">
                <a16:creationId xmlns:a16="http://schemas.microsoft.com/office/drawing/2014/main" id="{77131741-11B1-4012-9AB7-A0F5ECD01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hape 148">
            <a:extLst>
              <a:ext uri="{FF2B5EF4-FFF2-40B4-BE49-F238E27FC236}">
                <a16:creationId xmlns:a16="http://schemas.microsoft.com/office/drawing/2014/main" id="{8B7D5414-BB32-4245-ABD8-F5059FD7C7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658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759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60">
            <a:extLst>
              <a:ext uri="{FF2B5EF4-FFF2-40B4-BE49-F238E27FC236}">
                <a16:creationId xmlns:a16="http://schemas.microsoft.com/office/drawing/2014/main" id="{9B0B6A7F-A151-4E9B-8E9D-37CC154AA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hape 161">
            <a:extLst>
              <a:ext uri="{FF2B5EF4-FFF2-40B4-BE49-F238E27FC236}">
                <a16:creationId xmlns:a16="http://schemas.microsoft.com/office/drawing/2014/main" id="{439A2AD3-7F62-4C6E-90BF-5D6EAD19050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257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147">
            <a:extLst>
              <a:ext uri="{FF2B5EF4-FFF2-40B4-BE49-F238E27FC236}">
                <a16:creationId xmlns:a16="http://schemas.microsoft.com/office/drawing/2014/main" id="{AB6C0A3A-4682-4B91-A783-46F23E747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5" name="Shape 148">
            <a:extLst>
              <a:ext uri="{FF2B5EF4-FFF2-40B4-BE49-F238E27FC236}">
                <a16:creationId xmlns:a16="http://schemas.microsoft.com/office/drawing/2014/main" id="{86B512A1-A44E-4168-B02C-D4244A9BDD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212">
            <a:extLst>
              <a:ext uri="{FF2B5EF4-FFF2-40B4-BE49-F238E27FC236}">
                <a16:creationId xmlns:a16="http://schemas.microsoft.com/office/drawing/2014/main" id="{7A2CAE23-9C86-4B85-8639-F95792E06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hape 213">
            <a:extLst>
              <a:ext uri="{FF2B5EF4-FFF2-40B4-BE49-F238E27FC236}">
                <a16:creationId xmlns:a16="http://schemas.microsoft.com/office/drawing/2014/main" id="{941BCCDA-23E4-4B08-A368-1279499E09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1010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212">
            <a:extLst>
              <a:ext uri="{FF2B5EF4-FFF2-40B4-BE49-F238E27FC236}">
                <a16:creationId xmlns:a16="http://schemas.microsoft.com/office/drawing/2014/main" id="{7A2CAE23-9C86-4B85-8639-F95792E06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hape 213">
            <a:extLst>
              <a:ext uri="{FF2B5EF4-FFF2-40B4-BE49-F238E27FC236}">
                <a16:creationId xmlns:a16="http://schemas.microsoft.com/office/drawing/2014/main" id="{941BCCDA-23E4-4B08-A368-1279499E09D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0498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60">
            <a:extLst>
              <a:ext uri="{FF2B5EF4-FFF2-40B4-BE49-F238E27FC236}">
                <a16:creationId xmlns:a16="http://schemas.microsoft.com/office/drawing/2014/main" id="{5308BEEF-C0F1-4060-B00D-5805B30C8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hape 161">
            <a:extLst>
              <a:ext uri="{FF2B5EF4-FFF2-40B4-BE49-F238E27FC236}">
                <a16:creationId xmlns:a16="http://schemas.microsoft.com/office/drawing/2014/main" id="{70CD0CDD-4568-4809-AB7A-7805F1FE1F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60">
            <a:extLst>
              <a:ext uri="{FF2B5EF4-FFF2-40B4-BE49-F238E27FC236}">
                <a16:creationId xmlns:a16="http://schemas.microsoft.com/office/drawing/2014/main" id="{5308BEEF-C0F1-4060-B00D-5805B30C8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hape 161">
            <a:extLst>
              <a:ext uri="{FF2B5EF4-FFF2-40B4-BE49-F238E27FC236}">
                <a16:creationId xmlns:a16="http://schemas.microsoft.com/office/drawing/2014/main" id="{70CD0CDD-4568-4809-AB7A-7805F1FE1F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101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60">
            <a:extLst>
              <a:ext uri="{FF2B5EF4-FFF2-40B4-BE49-F238E27FC236}">
                <a16:creationId xmlns:a16="http://schemas.microsoft.com/office/drawing/2014/main" id="{5308BEEF-C0F1-4060-B00D-5805B30C8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hape 161">
            <a:extLst>
              <a:ext uri="{FF2B5EF4-FFF2-40B4-BE49-F238E27FC236}">
                <a16:creationId xmlns:a16="http://schemas.microsoft.com/office/drawing/2014/main" id="{70CD0CDD-4568-4809-AB7A-7805F1FE1F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593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43">
            <a:extLst>
              <a:ext uri="{FF2B5EF4-FFF2-40B4-BE49-F238E27FC236}">
                <a16:creationId xmlns:a16="http://schemas.microsoft.com/office/drawing/2014/main" id="{A9587EE9-C23B-4691-BA1E-2AE396130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9" name="Shape 44">
            <a:extLst>
              <a:ext uri="{FF2B5EF4-FFF2-40B4-BE49-F238E27FC236}">
                <a16:creationId xmlns:a16="http://schemas.microsoft.com/office/drawing/2014/main" id="{16494FF0-6764-44C0-BC4B-1CB630952B2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160">
            <a:extLst>
              <a:ext uri="{FF2B5EF4-FFF2-40B4-BE49-F238E27FC236}">
                <a16:creationId xmlns:a16="http://schemas.microsoft.com/office/drawing/2014/main" id="{5308BEEF-C0F1-4060-B00D-5805B30C8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7" name="Shape 161">
            <a:extLst>
              <a:ext uri="{FF2B5EF4-FFF2-40B4-BE49-F238E27FC236}">
                <a16:creationId xmlns:a16="http://schemas.microsoft.com/office/drawing/2014/main" id="{70CD0CDD-4568-4809-AB7A-7805F1FE1FA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5075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160">
            <a:extLst>
              <a:ext uri="{FF2B5EF4-FFF2-40B4-BE49-F238E27FC236}">
                <a16:creationId xmlns:a16="http://schemas.microsoft.com/office/drawing/2014/main" id="{7CE4129F-0501-4B74-87E2-E282D7157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hape 161">
            <a:extLst>
              <a:ext uri="{FF2B5EF4-FFF2-40B4-BE49-F238E27FC236}">
                <a16:creationId xmlns:a16="http://schemas.microsoft.com/office/drawing/2014/main" id="{98AEC583-8B0A-4C75-ABFF-2AB553C967F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160">
            <a:extLst>
              <a:ext uri="{FF2B5EF4-FFF2-40B4-BE49-F238E27FC236}">
                <a16:creationId xmlns:a16="http://schemas.microsoft.com/office/drawing/2014/main" id="{7CE4129F-0501-4B74-87E2-E282D7157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hape 161">
            <a:extLst>
              <a:ext uri="{FF2B5EF4-FFF2-40B4-BE49-F238E27FC236}">
                <a16:creationId xmlns:a16="http://schemas.microsoft.com/office/drawing/2014/main" id="{98AEC583-8B0A-4C75-ABFF-2AB553C967F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4782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160">
            <a:extLst>
              <a:ext uri="{FF2B5EF4-FFF2-40B4-BE49-F238E27FC236}">
                <a16:creationId xmlns:a16="http://schemas.microsoft.com/office/drawing/2014/main" id="{F7B644EA-0382-43A6-B934-E4ED97CFE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hape 161">
            <a:extLst>
              <a:ext uri="{FF2B5EF4-FFF2-40B4-BE49-F238E27FC236}">
                <a16:creationId xmlns:a16="http://schemas.microsoft.com/office/drawing/2014/main" id="{031CAA60-781C-45E4-884C-9EE38531D2D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160">
            <a:extLst>
              <a:ext uri="{FF2B5EF4-FFF2-40B4-BE49-F238E27FC236}">
                <a16:creationId xmlns:a16="http://schemas.microsoft.com/office/drawing/2014/main" id="{1F5ADAE2-4CA4-427C-B5EB-3DBE24BA7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hape 161">
            <a:extLst>
              <a:ext uri="{FF2B5EF4-FFF2-40B4-BE49-F238E27FC236}">
                <a16:creationId xmlns:a16="http://schemas.microsoft.com/office/drawing/2014/main" id="{86E801E6-ABD1-479C-8CAC-4DF6541171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160">
            <a:extLst>
              <a:ext uri="{FF2B5EF4-FFF2-40B4-BE49-F238E27FC236}">
                <a16:creationId xmlns:a16="http://schemas.microsoft.com/office/drawing/2014/main" id="{8C928C34-903B-4A04-B0AB-3D7474CE9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hape 161">
            <a:extLst>
              <a:ext uri="{FF2B5EF4-FFF2-40B4-BE49-F238E27FC236}">
                <a16:creationId xmlns:a16="http://schemas.microsoft.com/office/drawing/2014/main" id="{AFFC1061-5F44-4714-B916-74878FD2349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51142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hape 160">
            <a:extLst>
              <a:ext uri="{FF2B5EF4-FFF2-40B4-BE49-F238E27FC236}">
                <a16:creationId xmlns:a16="http://schemas.microsoft.com/office/drawing/2014/main" id="{7C12C168-CDB8-4E46-BDE1-5FB6F9CBE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4515" name="Shape 161">
            <a:extLst>
              <a:ext uri="{FF2B5EF4-FFF2-40B4-BE49-F238E27FC236}">
                <a16:creationId xmlns:a16="http://schemas.microsoft.com/office/drawing/2014/main" id="{57C6A807-755E-4C76-889B-3F504CDFAAE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484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30">
            <a:extLst>
              <a:ext uri="{FF2B5EF4-FFF2-40B4-BE49-F238E27FC236}">
                <a16:creationId xmlns:a16="http://schemas.microsoft.com/office/drawing/2014/main" id="{32B85A47-417D-431F-89C3-73467481D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hape 31">
            <a:extLst>
              <a:ext uri="{FF2B5EF4-FFF2-40B4-BE49-F238E27FC236}">
                <a16:creationId xmlns:a16="http://schemas.microsoft.com/office/drawing/2014/main" id="{CF552222-E40A-46D4-8262-6F5578BE6F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75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9590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0">
            <a:extLst>
              <a:ext uri="{FF2B5EF4-FFF2-40B4-BE49-F238E27FC236}">
                <a16:creationId xmlns:a16="http://schemas.microsoft.com/office/drawing/2014/main" id="{A64D41DE-B891-40AE-BD90-144D40AEE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hape 31">
            <a:extLst>
              <a:ext uri="{FF2B5EF4-FFF2-40B4-BE49-F238E27FC236}">
                <a16:creationId xmlns:a16="http://schemas.microsoft.com/office/drawing/2014/main" id="{5624CEE1-9EB4-4526-AA7B-AAFF722ADC9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0357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41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9">
            <a:extLst>
              <a:ext uri="{FF2B5EF4-FFF2-40B4-BE49-F238E27FC236}">
                <a16:creationId xmlns:a16="http://schemas.microsoft.com/office/drawing/2014/main" id="{DD6F0F55-1707-47A0-8E32-5AB254F4C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hape 70">
            <a:extLst>
              <a:ext uri="{FF2B5EF4-FFF2-40B4-BE49-F238E27FC236}">
                <a16:creationId xmlns:a16="http://schemas.microsoft.com/office/drawing/2014/main" id="{BC796658-BD31-43FB-81F2-C4FA2934463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413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9">
            <a:extLst>
              <a:ext uri="{FF2B5EF4-FFF2-40B4-BE49-F238E27FC236}">
                <a16:creationId xmlns:a16="http://schemas.microsoft.com/office/drawing/2014/main" id="{2E852E1B-B781-4DC6-896B-EE041344894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hape 70">
            <a:extLst>
              <a:ext uri="{FF2B5EF4-FFF2-40B4-BE49-F238E27FC236}">
                <a16:creationId xmlns:a16="http://schemas.microsoft.com/office/drawing/2014/main" id="{82B72159-E6F3-4221-B6C0-74ABBEB1D96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56718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15D0C856-8027-47F0-AC13-87CC6E4F1BD2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C460A647-1D78-48DD-8AC9-044A3AB0E5F5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hape 13">
            <a:extLst>
              <a:ext uri="{FF2B5EF4-FFF2-40B4-BE49-F238E27FC236}">
                <a16:creationId xmlns:a16="http://schemas.microsoft.com/office/drawing/2014/main" id="{016724E6-2A48-4DD7-850D-F52FDD2D97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>
              <a:defRPr/>
            </a:pPr>
            <a:fld id="{5ADDA12D-926A-4457-9E04-5FDF150FC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3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18052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10234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026859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276241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4249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34848"/>
            <a:ext cx="4209739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9970" y="6459786"/>
            <a:ext cx="398553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4475746" cy="365125"/>
          </a:xfrm>
        </p:spPr>
        <p:txBody>
          <a:bodyPr/>
          <a:lstStyle/>
          <a:p>
            <a:r>
              <a:rPr lang="en-US" dirty="0"/>
              <a:t>(c) P Pawar - SUNY Korea, R Banerjee - SBU - CSE 216, Elsevier , Elsevier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 Pawar - SUNY Korea, R Banerjee - SBU - CSE 216, Elsevier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extern-keyword-in-c/" TargetMode="External"/><Relationship Id="rId2" Type="http://schemas.openxmlformats.org/officeDocument/2006/relationships/hyperlink" Target="http://tpcg.io/hyELzJ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rey.github.io/JavaScript-Equality-Tab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216 : Programming Abstractions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3 </a:t>
            </a:r>
            <a:r>
              <a:rPr lang="mr-IN" dirty="0"/>
              <a:t>–</a:t>
            </a:r>
            <a:r>
              <a:rPr lang="en-US" dirty="0"/>
              <a:t> Data types and Type systems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EAE81FE-6DD6-46AC-B723-198301A9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0849" y="6459786"/>
            <a:ext cx="6008914" cy="365125"/>
          </a:xfrm>
        </p:spPr>
        <p:txBody>
          <a:bodyPr/>
          <a:lstStyle/>
          <a:p>
            <a:r>
              <a:rPr lang="en-US" dirty="0"/>
              <a:t>(c) P Pawar - SUNY Korea, R Banerjee, p </a:t>
            </a:r>
            <a:r>
              <a:rPr lang="en-US" dirty="0" err="1"/>
              <a:t>fodor</a:t>
            </a:r>
            <a:r>
              <a:rPr lang="en-US" dirty="0"/>
              <a:t> - SBU - CSE 216, Elsevier, Norbert </a:t>
            </a:r>
            <a:r>
              <a:rPr lang="en-US" dirty="0" err="1"/>
              <a:t>zeh</a:t>
            </a:r>
            <a:r>
              <a:rPr lang="en-US" dirty="0"/>
              <a:t> – </a:t>
            </a:r>
            <a:r>
              <a:rPr lang="en-US" dirty="0" err="1"/>
              <a:t>dalhousi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 languages are often classified according to some of the major programming paradigms – procedural, functional, and object oriented.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Within each paradigm, some languages are typed while others are untyped.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Within computer science,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“untyped”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That is, a variable or an expression is assigned the type of the corresponding data (i.e., the “value” denoted by the variable or the expression).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Similarly,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“typed”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typically means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8146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Systems: Examples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, with a non-trivial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mix of things that can be checked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things that have to be checked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(for instance, for dynamic binding):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String a = 1;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 </a:t>
            </a:r>
            <a:r>
              <a:rPr lang="en-US" altLang="en-US" sz="2000" b="1" dirty="0" err="1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10.0;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//compile-time error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Student s = (Student)(new Object());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// runtime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= 1;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 = "2";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+ 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	run-time error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Perl is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 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typed: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= 1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$b = "2"</a:t>
            </a:r>
          </a:p>
          <a:p>
            <a:pPr lvl="3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$a + $b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		no error.</a:t>
            </a:r>
          </a:p>
          <a:p>
            <a:pPr lvl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636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hape 73">
            <a:extLst>
              <a:ext uri="{FF2B5EF4-FFF2-40B4-BE49-F238E27FC236}">
                <a16:creationId xmlns:a16="http://schemas.microsoft.com/office/drawing/2014/main" id="{5E503985-181E-43B3-AA9E-2E577816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4344" name="Shape 79">
            <a:extLst>
              <a:ext uri="{FF2B5EF4-FFF2-40B4-BE49-F238E27FC236}">
                <a16:creationId xmlns:a16="http://schemas.microsoft.com/office/drawing/2014/main" id="{43E2B40C-973D-46A2-A4CA-3F443D548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Static and Dynamic Binding in  Java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4D0A8E5-2747-4AE6-A03C-78CE75D5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689100"/>
            <a:ext cx="8915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19088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836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 binding happens at compile-time while dynamic binding happens at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Binding of private, static and final methods always happen at compile time since these methods cannot be overridden. 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When the method overriding is actually happening and the reference of parent type is assigned to the object of child class type then such binding is resolved during runtime.</a:t>
            </a: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Illustrative example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98609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hape 73">
            <a:extLst>
              <a:ext uri="{FF2B5EF4-FFF2-40B4-BE49-F238E27FC236}">
                <a16:creationId xmlns:a16="http://schemas.microsoft.com/office/drawing/2014/main" id="{56BF82A3-6DB8-44BE-9218-5FC25258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88" name="Shape 74">
            <a:extLst>
              <a:ext uri="{FF2B5EF4-FFF2-40B4-BE49-F238E27FC236}">
                <a16:creationId xmlns:a16="http://schemas.microsoft.com/office/drawing/2014/main" id="{93730FBD-8492-4E6C-A7E3-A72726A5A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0" name="Shape 76">
            <a:extLst>
              <a:ext uri="{FF2B5EF4-FFF2-40B4-BE49-F238E27FC236}">
                <a16:creationId xmlns:a16="http://schemas.microsoft.com/office/drawing/2014/main" id="{BCC9331E-B13C-418E-B92C-2DA31C82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392" name="Shape 79">
            <a:extLst>
              <a:ext uri="{FF2B5EF4-FFF2-40B4-BE49-F238E27FC236}">
                <a16:creationId xmlns:a16="http://schemas.microsoft.com/office/drawing/2014/main" id="{CE127287-D567-433B-9709-43A92E27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647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Trade-offs</a:t>
            </a:r>
          </a:p>
        </p:txBody>
      </p:sp>
      <p:sp>
        <p:nvSpPr>
          <p:cNvPr id="16393" name="Content Placeholder 2">
            <a:extLst>
              <a:ext uri="{FF2B5EF4-FFF2-40B4-BE49-F238E27FC236}">
                <a16:creationId xmlns:a16="http://schemas.microsoft.com/office/drawing/2014/main" id="{5DFC4F76-7E41-492E-B62F-B337A8E38748}"/>
              </a:ext>
            </a:extLst>
          </p:cNvPr>
          <p:cNvSpPr txBox="1">
            <a:spLocks/>
          </p:cNvSpPr>
          <p:nvPr/>
        </p:nvSpPr>
        <p:spPr bwMode="auto">
          <a:xfrm>
            <a:off x="457200" y="1689100"/>
            <a:ext cx="8509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static type checking (e.g. C)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type errors are caught early at compile 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verbose code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 dynamic type checking (e.g. Python)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quick prototyping with lesser ‘amount’ of code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caught only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• Weak dynamic type checking (e.g. Perl)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+ least verbose code writing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type errors are often not caught even at runtime</a:t>
            </a:r>
          </a:p>
          <a:p>
            <a:pPr marL="215900" indent="0">
              <a:spcBef>
                <a:spcPts val="600"/>
              </a:spcBef>
              <a:buClr>
                <a:srgbClr val="000000"/>
              </a:buClr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− unintended program behavior may occur due to implicit type conversion at runtime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BA93-6DAF-411C-9C2B-205B591E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35000"/>
            <a:ext cx="7772400" cy="1092199"/>
          </a:xfrm>
        </p:spPr>
        <p:txBody>
          <a:bodyPr/>
          <a:lstStyle/>
          <a:p>
            <a:r>
              <a:rPr lang="en-US" dirty="0"/>
              <a:t>Advantages of Type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DF003-C303-42B9-B26F-1F8675C1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400" y="1752599"/>
            <a:ext cx="8178800" cy="459740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Documentation/legibility </a:t>
            </a:r>
            <a:r>
              <a:rPr lang="en-US" dirty="0"/>
              <a:t>– Typed languages are easier to read and understand since the code itself provides partial documentation of what a variable actually means.</a:t>
            </a:r>
          </a:p>
          <a:p>
            <a:r>
              <a:rPr lang="en-US" b="1" dirty="0"/>
              <a:t>Safety </a:t>
            </a:r>
            <a:r>
              <a:rPr lang="en-US" dirty="0"/>
              <a:t>– Typed languages provide early (compile-time) detection of some programming errors, since a type system provides checks for type-incompatible operations.</a:t>
            </a:r>
          </a:p>
          <a:p>
            <a:r>
              <a:rPr lang="en-US" b="1" dirty="0"/>
              <a:t>Efficiency </a:t>
            </a:r>
            <a:r>
              <a:rPr lang="en-US" dirty="0"/>
              <a:t>– Typed languages can precisely describe the memory layout of all variables, since every ‘instance’ of an ‘object’ of a certain type will occupy the same amount of space.</a:t>
            </a:r>
          </a:p>
          <a:p>
            <a:pPr lvl="1"/>
            <a:r>
              <a:rPr lang="en-US" dirty="0"/>
              <a:t>Except for dynamically resizing objects like a list.</a:t>
            </a:r>
          </a:p>
          <a:p>
            <a:pPr lvl="1"/>
            <a:r>
              <a:rPr lang="en-US" dirty="0"/>
              <a:t>But even then, we at least know how much memory each ‘cell’ of the list will occupy.</a:t>
            </a:r>
          </a:p>
          <a:p>
            <a:r>
              <a:rPr lang="en-US" b="1" dirty="0"/>
              <a:t>Abstraction </a:t>
            </a:r>
            <a:r>
              <a:rPr lang="en-US" dirty="0"/>
              <a:t>– Typed languages force us to be more disciplined programmers. This is especially helpful in the context of large-scale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4526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hape 151">
            <a:extLst>
              <a:ext uri="{FF2B5EF4-FFF2-40B4-BE49-F238E27FC236}">
                <a16:creationId xmlns:a16="http://schemas.microsoft.com/office/drawing/2014/main" id="{C0E3C903-46D6-4BEA-9563-C9A8A42A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4" name="Shape 152">
            <a:extLst>
              <a:ext uri="{FF2B5EF4-FFF2-40B4-BE49-F238E27FC236}">
                <a16:creationId xmlns:a16="http://schemas.microsoft.com/office/drawing/2014/main" id="{CD5879AE-60ED-4055-814C-28B53C3C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6" name="Shape 154">
            <a:extLst>
              <a:ext uri="{FF2B5EF4-FFF2-40B4-BE49-F238E27FC236}">
                <a16:creationId xmlns:a16="http://schemas.microsoft.com/office/drawing/2014/main" id="{E9FEF155-8903-410C-AEE1-2510AA2F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488" name="Shape 157">
            <a:extLst>
              <a:ext uri="{FF2B5EF4-FFF2-40B4-BE49-F238E27FC236}">
                <a16:creationId xmlns:a16="http://schemas.microsoft.com/office/drawing/2014/main" id="{D11A4DCC-8B5C-43C7-834B-D6D2F25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324" y="605375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 Rules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493499DB-39A3-41E6-8BFA-23F6D1EC8F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748375"/>
            <a:ext cx="7987553" cy="4593898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</a:t>
            </a:r>
            <a:r>
              <a:rPr lang="en-US" alt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system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has rules for: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are the types of two values the same?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when can a value of type A be used in a context that expects type B?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what is the type of an expression, given the types of the operands?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 int     b : int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--------------------</a:t>
            </a:r>
          </a:p>
          <a:p>
            <a:pPr marL="1143000" lvl="4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     a + b : int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>
            <a:normAutofit/>
          </a:bodyPr>
          <a:lstStyle/>
          <a:p>
            <a:r>
              <a:rPr lang="en-US" sz="2400" dirty="0"/>
              <a:t>The meaning of basic operations such as assignment (denoted by = in C) is specified in a language definition.</a:t>
            </a:r>
          </a:p>
          <a:p>
            <a:r>
              <a:rPr lang="en-US" sz="2400" dirty="0"/>
              <a:t>Consider the statement: </a:t>
            </a:r>
          </a:p>
          <a:p>
            <a:pPr marL="215901" indent="0">
              <a:buNone/>
            </a:pPr>
            <a:r>
              <a:rPr lang="en-US" sz="2400" dirty="0"/>
              <a:t>		x = y;</a:t>
            </a:r>
          </a:p>
          <a:p>
            <a:r>
              <a:rPr lang="en-US" sz="2400" dirty="0"/>
              <a:t>Here the value of object y is copied into the memory locations for variable x.</a:t>
            </a:r>
          </a:p>
          <a:p>
            <a:r>
              <a:rPr lang="en-US" sz="2400" dirty="0"/>
              <a:t>However, before an operation such as an assignment can be accepted by the translator, </a:t>
            </a:r>
            <a:r>
              <a:rPr lang="en-US" sz="2400" dirty="0">
                <a:solidFill>
                  <a:srgbClr val="FF0000"/>
                </a:solidFill>
              </a:rPr>
              <a:t>usually the types of the two operands must be the same (or perhaps compatible in some other specified way)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78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1926"/>
            <a:ext cx="7772400" cy="4267201"/>
          </a:xfrm>
        </p:spPr>
        <p:txBody>
          <a:bodyPr/>
          <a:lstStyle/>
          <a:p>
            <a:r>
              <a:rPr lang="en-US" dirty="0"/>
              <a:t>When do two given expressions have equivalent types?</a:t>
            </a:r>
          </a:p>
          <a:p>
            <a:r>
              <a:rPr lang="en-US" dirty="0"/>
              <a:t>There are two possible approaches:</a:t>
            </a:r>
          </a:p>
          <a:p>
            <a:pPr marL="596900" lvl="1" indent="0">
              <a:buNone/>
            </a:pPr>
            <a:r>
              <a:rPr lang="en-US" dirty="0"/>
              <a:t>1. Name equivalence: two types are equal if and only if they have the same constructor expression (i.e., they are bound to the same name)</a:t>
            </a:r>
          </a:p>
          <a:p>
            <a:pPr marL="596900" lvl="1" indent="0">
              <a:buNone/>
            </a:pPr>
            <a:r>
              <a:rPr lang="en-US" dirty="0"/>
              <a:t>2. Structural equivalence: two types are equivalent if and only if they have the same “structure”.</a:t>
            </a:r>
          </a:p>
        </p:txBody>
      </p:sp>
    </p:spTree>
    <p:extLst>
      <p:ext uri="{BB962C8B-B14F-4D97-AF65-F5344CB8AC3E}">
        <p14:creationId xmlns:p14="http://schemas.microsoft.com/office/powerpoint/2010/main" val="21205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Name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Two types are equal if, and only if, they have the same name.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 case of name equivalence, following are valid:</a:t>
            </a:r>
          </a:p>
          <a:p>
            <a:pPr marL="215901" indent="0">
              <a:buNone/>
            </a:pPr>
            <a:r>
              <a:rPr lang="en-US" sz="2600" dirty="0"/>
              <a:t>	x = y;</a:t>
            </a:r>
          </a:p>
          <a:p>
            <a:pPr marL="215901" indent="0">
              <a:buNone/>
            </a:pPr>
            <a:r>
              <a:rPr lang="en-US" sz="2600" dirty="0"/>
              <a:t>	r = s; </a:t>
            </a:r>
          </a:p>
          <a:p>
            <a:r>
              <a:rPr lang="en-US" sz="2600" dirty="0"/>
              <a:t>However, following is invalid: </a:t>
            </a:r>
          </a:p>
          <a:p>
            <a:pPr marL="215901" indent="0">
              <a:buNone/>
            </a:pPr>
            <a:r>
              <a:rPr lang="en-US" sz="2600" dirty="0"/>
              <a:t>	x = r;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DEA4C-04F7-402B-86E0-1060715CD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74" y="2206439"/>
            <a:ext cx="2560814" cy="22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3A5D-1734-4C15-B6AA-4B80397A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6099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9661-8A55-4F32-9AE8-8966B0D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518" y="1829544"/>
            <a:ext cx="7772400" cy="4705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types are equal if, and only if, they have the same "structure".</a:t>
            </a:r>
          </a:p>
          <a:p>
            <a:r>
              <a:rPr lang="en-US" dirty="0"/>
              <a:t>Check equivalence by expanding structures all the way down to basic types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596900" lvl="1" indent="0">
              <a:buNone/>
            </a:pPr>
            <a:r>
              <a:rPr lang="en-US" sz="2200" dirty="0"/>
              <a:t>x = y; is valid in structural equivalence</a:t>
            </a:r>
          </a:p>
          <a:p>
            <a:pPr marL="596900" lvl="1" indent="0">
              <a:buNone/>
            </a:pPr>
            <a:r>
              <a:rPr lang="en-US" sz="2200" dirty="0"/>
              <a:t>x = y, is not valid in name equivalence</a:t>
            </a:r>
            <a:br>
              <a:rPr lang="en-US" sz="2600" dirty="0"/>
            </a:br>
            <a:r>
              <a:rPr lang="en-US" sz="2600" dirty="0"/>
              <a:t>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293C-2525-4B19-A74B-42908F47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6" y="3429000"/>
            <a:ext cx="2535710" cy="19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4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CA36-56D1-42C9-9F13-EDDE5996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42" y="-389965"/>
            <a:ext cx="7772400" cy="1092199"/>
          </a:xfrm>
        </p:spPr>
        <p:txBody>
          <a:bodyPr/>
          <a:lstStyle/>
          <a:p>
            <a:r>
              <a:rPr lang="en-US" dirty="0"/>
              <a:t>What is a type?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8E693-FC60-4AF3-9D5D-78FB9646F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742" y="860612"/>
            <a:ext cx="7772400" cy="874060"/>
          </a:xfrm>
        </p:spPr>
        <p:txBody>
          <a:bodyPr>
            <a:normAutofit/>
          </a:bodyPr>
          <a:lstStyle/>
          <a:p>
            <a:r>
              <a:rPr lang="en-US" sz="2400" dirty="0"/>
              <a:t>A type consists of set of values and a set of allowable operations.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99725-5017-45EE-9D18-79676FB6B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6" name="Picture 2" descr="typehierarchy.png">
            <a:extLst>
              <a:ext uri="{FF2B5EF4-FFF2-40B4-BE49-F238E27FC236}">
                <a16:creationId xmlns:a16="http://schemas.microsoft.com/office/drawing/2014/main" id="{4E19A97F-6609-4388-9361-F0CBE835A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8" y="1734672"/>
            <a:ext cx="76009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9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0"/>
            <a:ext cx="8077200" cy="4779963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languages agree that the </a:t>
            </a:r>
            <a:r>
              <a:rPr lang="en-US" altLang="en-US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format of a declaration should not matter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struct { int b, a; }</a:t>
            </a:r>
            <a:b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is the same as the type: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struct {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a;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		int b;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 2" panose="05020102010507070707" pitchFamily="18" charset="2"/>
              <a:buNone/>
            </a:pPr>
            <a:r>
              <a:rPr lang="en-US" altLang="en-US" sz="22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Structural equivalence</a:t>
            </a:r>
          </a:p>
        </p:txBody>
      </p:sp>
    </p:spTree>
    <p:extLst>
      <p:ext uri="{BB962C8B-B14F-4D97-AF65-F5344CB8AC3E}">
        <p14:creationId xmlns:p14="http://schemas.microsoft.com/office/powerpoint/2010/main" val="2804985794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D4BB91F4-6D36-4209-BED8-E1B3AAA2E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888" y="2025931"/>
            <a:ext cx="8077200" cy="4248338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Most modern languages use name equivalence because they assume that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If a programmer has gone through the trouble of repeatedly defining the same structure under different names,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Then s/he probably wants these names to represent different types.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Type equivalence</a:t>
            </a:r>
          </a:p>
        </p:txBody>
      </p:sp>
    </p:spTree>
    <p:extLst>
      <p:ext uri="{BB962C8B-B14F-4D97-AF65-F5344CB8AC3E}">
        <p14:creationId xmlns:p14="http://schemas.microsoft.com/office/powerpoint/2010/main" val="3660378009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hape 164">
            <a:extLst>
              <a:ext uri="{FF2B5EF4-FFF2-40B4-BE49-F238E27FC236}">
                <a16:creationId xmlns:a16="http://schemas.microsoft.com/office/drawing/2014/main" id="{B86CFB49-E1AC-4F07-8F7D-196A200D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0" name="Shape 165">
            <a:extLst>
              <a:ext uri="{FF2B5EF4-FFF2-40B4-BE49-F238E27FC236}">
                <a16:creationId xmlns:a16="http://schemas.microsoft.com/office/drawing/2014/main" id="{3F3E3328-B51F-460A-AF56-2E7A084D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4822" name="Shape 167">
            <a:extLst>
              <a:ext uri="{FF2B5EF4-FFF2-40B4-BE49-F238E27FC236}">
                <a16:creationId xmlns:a16="http://schemas.microsoft.com/office/drawing/2014/main" id="{2BEB8ABC-D1DE-44A8-B89F-466883FF7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22F8B-5A17-49DB-A637-0516EEA3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83732"/>
            <a:ext cx="7772400" cy="1092199"/>
          </a:xfrm>
        </p:spPr>
        <p:txBody>
          <a:bodyPr/>
          <a:lstStyle/>
          <a:p>
            <a:r>
              <a:rPr lang="en-US" dirty="0"/>
              <a:t>Alias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1F5BC-2456-4D0F-A3BD-06DCA0A7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117982"/>
            <a:ext cx="7953375" cy="36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6354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hape 151">
            <a:extLst>
              <a:ext uri="{FF2B5EF4-FFF2-40B4-BE49-F238E27FC236}">
                <a16:creationId xmlns:a16="http://schemas.microsoft.com/office/drawing/2014/main" id="{1DD5F2BB-994B-4146-BDA7-2EDCD0AC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2" name="Shape 152">
            <a:extLst>
              <a:ext uri="{FF2B5EF4-FFF2-40B4-BE49-F238E27FC236}">
                <a16:creationId xmlns:a16="http://schemas.microsoft.com/office/drawing/2014/main" id="{92CFDE15-1309-4216-9F7E-9A6DDEEA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536" name="Shape 157">
            <a:extLst>
              <a:ext uri="{FF2B5EF4-FFF2-40B4-BE49-F238E27FC236}">
                <a16:creationId xmlns:a16="http://schemas.microsoft.com/office/drawing/2014/main" id="{5DAE061B-6FC5-4489-A192-C9804CD9E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388" y="590039"/>
            <a:ext cx="7880248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Alias Type</a:t>
            </a:r>
          </a:p>
        </p:txBody>
      </p:sp>
      <p:sp>
        <p:nvSpPr>
          <p:cNvPr id="22537" name="Content Placeholder 2">
            <a:extLst>
              <a:ext uri="{FF2B5EF4-FFF2-40B4-BE49-F238E27FC236}">
                <a16:creationId xmlns:a16="http://schemas.microsoft.com/office/drawing/2014/main" id="{DE8E9A08-5CD8-490C-8243-C8D9EE1A9A2D}"/>
              </a:ext>
            </a:extLst>
          </p:cNvPr>
          <p:cNvSpPr txBox="1">
            <a:spLocks/>
          </p:cNvSpPr>
          <p:nvPr/>
        </p:nvSpPr>
        <p:spPr bwMode="auto">
          <a:xfrm>
            <a:off x="533400" y="4209592"/>
            <a:ext cx="805927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5875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 is meant to serve as an abstraction that allows the programmer, to create a stack of any desired type (in this case INTEGER).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If alias types were not considered equivalent, a programmer would have to replace every occurrence of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stack_element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with INTEGER.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E55AB76A-29BB-45DC-9AAD-722951C31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879889"/>
            <a:ext cx="49911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C16-4404-4EB8-A030-89DC3B61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554991"/>
            <a:ext cx="7772400" cy="1092199"/>
          </a:xfrm>
        </p:spPr>
        <p:txBody>
          <a:bodyPr/>
          <a:lstStyle/>
          <a:p>
            <a:r>
              <a:rPr lang="en-US" dirty="0"/>
              <a:t>Extern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8AA9-3CFF-4564-8536-536DC015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957" y="1731912"/>
            <a:ext cx="8654143" cy="4864831"/>
          </a:xfrm>
        </p:spPr>
        <p:txBody>
          <a:bodyPr/>
          <a:lstStyle/>
          <a:p>
            <a:r>
              <a:rPr lang="en-US" sz="2400" dirty="0"/>
              <a:t>Extern refers to external variables – also known as global variables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900" dirty="0"/>
          </a:p>
          <a:p>
            <a:r>
              <a:rPr lang="en-US" sz="2400" dirty="0"/>
              <a:t>Demo: </a:t>
            </a:r>
            <a:r>
              <a:rPr lang="en-US" sz="2400" dirty="0">
                <a:hlinkClick r:id="rId2"/>
              </a:rPr>
              <a:t>http://tpcg.io/hyELzJ</a:t>
            </a:r>
            <a:r>
              <a:rPr lang="en-US" sz="2400" dirty="0"/>
              <a:t> </a:t>
            </a:r>
          </a:p>
          <a:p>
            <a:r>
              <a:rPr lang="en-US" sz="2400" dirty="0"/>
              <a:t>Further reading: </a:t>
            </a:r>
            <a:r>
              <a:rPr lang="en-US" sz="2400" dirty="0">
                <a:hlinkClick r:id="rId3"/>
              </a:rPr>
              <a:t>https://www.geeksforgeeks.org/understanding-extern-keyword-in-c/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7E194737-099F-4D63-AADD-966A3131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" y="2291443"/>
            <a:ext cx="73453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30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C16-4404-4EB8-A030-89DC3B61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554991"/>
            <a:ext cx="7772400" cy="1092199"/>
          </a:xfrm>
        </p:spPr>
        <p:txBody>
          <a:bodyPr/>
          <a:lstStyle/>
          <a:p>
            <a:r>
              <a:rPr lang="en-US" dirty="0"/>
              <a:t>Type Cast/Coercion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88AA9-3CFF-4564-8536-536DC015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957" y="1731912"/>
            <a:ext cx="8654143" cy="4864831"/>
          </a:xfrm>
        </p:spPr>
        <p:txBody>
          <a:bodyPr/>
          <a:lstStyle/>
          <a:p>
            <a:r>
              <a:rPr lang="en-US" sz="2400" dirty="0"/>
              <a:t>In statically typed languages, usually the values expected in a context must be of a certain type.</a:t>
            </a:r>
          </a:p>
          <a:p>
            <a:r>
              <a:rPr lang="en-US" sz="2400" dirty="0"/>
              <a:t>E.g., in the assignment statement </a:t>
            </a:r>
            <a:r>
              <a:rPr lang="en-US" sz="2400" dirty="0">
                <a:solidFill>
                  <a:srgbClr val="FF0000"/>
                </a:solidFill>
              </a:rPr>
              <a:t>x := expression</a:t>
            </a:r>
            <a:r>
              <a:rPr lang="en-US" sz="2400" dirty="0"/>
              <a:t>, the right-hand side expression is expected to have a type that is equivalent to that of x.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	var a : integer; b, c : real;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		...</a:t>
            </a:r>
            <a:b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Courier New" panose="02070309020205020404" pitchFamily="49" charset="0"/>
              </a:rPr>
              <a:t>	c := a + b;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Type coercion refers to automatic, implicit conversion of one type to the expected type.</a:t>
            </a:r>
          </a:p>
          <a:p>
            <a:r>
              <a:rPr lang="en-US" sz="2400" dirty="0"/>
              <a:t>Type cast refers to explicit type conversion done by a programmer.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5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hape 216">
            <a:extLst>
              <a:ext uri="{FF2B5EF4-FFF2-40B4-BE49-F238E27FC236}">
                <a16:creationId xmlns:a16="http://schemas.microsoft.com/office/drawing/2014/main" id="{7A8511BD-3A74-47EF-8344-A1D0829B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76" name="Shape 217">
            <a:extLst>
              <a:ext uri="{FF2B5EF4-FFF2-40B4-BE49-F238E27FC236}">
                <a16:creationId xmlns:a16="http://schemas.microsoft.com/office/drawing/2014/main" id="{A62470A7-71D7-4915-A397-24F3BDB3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78" name="Shape 219">
            <a:extLst>
              <a:ext uri="{FF2B5EF4-FFF2-40B4-BE49-F238E27FC236}">
                <a16:creationId xmlns:a16="http://schemas.microsoft.com/office/drawing/2014/main" id="{67D9841E-DF8E-4E4D-A4EF-149CA6F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80" name="Shape 222">
            <a:extLst>
              <a:ext uri="{FF2B5EF4-FFF2-40B4-BE49-F238E27FC236}">
                <a16:creationId xmlns:a16="http://schemas.microsoft.com/office/drawing/2014/main" id="{52EDAE23-B606-4529-A21E-6DA0A7524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9320" y="4953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Coercion Example</a:t>
            </a:r>
          </a:p>
        </p:txBody>
      </p:sp>
      <p:sp>
        <p:nvSpPr>
          <p:cNvPr id="28681" name="Shape 223">
            <a:extLst>
              <a:ext uri="{FF2B5EF4-FFF2-40B4-BE49-F238E27FC236}">
                <a16:creationId xmlns:a16="http://schemas.microsoft.com/office/drawing/2014/main" id="{F1B9E66E-F14B-46E1-9D3E-EDDCB6D19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700" y="1748790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Used when you are mixing data types. If you assign a value to a variable that is not the same type as the variable, C++ may do the conversion for you; this is coercion.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;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float f;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= 5.6 //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will be 5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 = 10 // f will be 10.0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 = 5.3 / 2 + 1 // f will be 5.3/2.0 + 1.0 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 = 5 / 2 + 4.5 // f will be 6.5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Coercion in JavaScript (Weak dynamically typed language):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  <a:hlinkClick r:id="rId3"/>
              </a:rPr>
              <a:t>https://dorey.github.io/JavaScript-Equality-Table/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118434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hape 216">
            <a:extLst>
              <a:ext uri="{FF2B5EF4-FFF2-40B4-BE49-F238E27FC236}">
                <a16:creationId xmlns:a16="http://schemas.microsoft.com/office/drawing/2014/main" id="{7A8511BD-3A74-47EF-8344-A1D0829BA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76" name="Shape 217">
            <a:extLst>
              <a:ext uri="{FF2B5EF4-FFF2-40B4-BE49-F238E27FC236}">
                <a16:creationId xmlns:a16="http://schemas.microsoft.com/office/drawing/2014/main" id="{A62470A7-71D7-4915-A397-24F3BDB3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78" name="Shape 219">
            <a:extLst>
              <a:ext uri="{FF2B5EF4-FFF2-40B4-BE49-F238E27FC236}">
                <a16:creationId xmlns:a16="http://schemas.microsoft.com/office/drawing/2014/main" id="{67D9841E-DF8E-4E4D-A4EF-149CA6F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8680" name="Shape 222">
            <a:extLst>
              <a:ext uri="{FF2B5EF4-FFF2-40B4-BE49-F238E27FC236}">
                <a16:creationId xmlns:a16="http://schemas.microsoft.com/office/drawing/2014/main" id="{52EDAE23-B606-4529-A21E-6DA0A7524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9320" y="4953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Casting Example</a:t>
            </a:r>
          </a:p>
        </p:txBody>
      </p:sp>
      <p:sp>
        <p:nvSpPr>
          <p:cNvPr id="28681" name="Shape 223">
            <a:extLst>
              <a:ext uri="{FF2B5EF4-FFF2-40B4-BE49-F238E27FC236}">
                <a16:creationId xmlns:a16="http://schemas.microsoft.com/office/drawing/2014/main" id="{F1B9E66E-F14B-46E1-9D3E-EDDCB6D19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4700" y="1885950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Used when the programmer wants to explicitly convert one data type to another. It shows the programmer's intention as being very clear.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;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float f;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= 5.2 / f; // warning "loss of precision"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= int(5.2 / f) // no warning but still loss</a:t>
            </a:r>
          </a:p>
          <a:p>
            <a:pPr marL="628650" indent="-5715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 = float(3 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) 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64716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06E-2070-4245-BECD-D976CC60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71500"/>
            <a:ext cx="7772400" cy="1092199"/>
          </a:xfrm>
        </p:spPr>
        <p:txBody>
          <a:bodyPr/>
          <a:lstStyle/>
          <a:p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Scalar and Composite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FA1C-92FA-48AD-98EC-F48AC4300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ADDA12D-926A-4457-9E04-5FDF150FC22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Shape 223">
            <a:extLst>
              <a:ext uri="{FF2B5EF4-FFF2-40B4-BE49-F238E27FC236}">
                <a16:creationId xmlns:a16="http://schemas.microsoft.com/office/drawing/2014/main" id="{4A2FD24F-7851-4E9B-82FF-0A8633472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668780"/>
            <a:ext cx="7861300" cy="4953000"/>
          </a:xfrm>
        </p:spPr>
        <p:txBody>
          <a:bodyPr lIns="50800" tIns="50800" rIns="132075" bIns="50800">
            <a:normAutofit lnSpcReduction="10000"/>
          </a:bodyPr>
          <a:lstStyle/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At the very top, types can be divided into scalar and composite types.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scalar type is a type whose values 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occupy a fixed amount of memory, and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are atomic, that is, a value is not subdivided further in any way.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e.g., int in C, C++, and Java.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composite type is a type whose values are composed of simpler component values. That is, it is an aggregation of other simpler types.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Each component can be a scalar type, or itself be a composite type.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e.g., int[ ] in C, C++, and Java.</a:t>
            </a:r>
          </a:p>
        </p:txBody>
      </p:sp>
    </p:spTree>
    <p:extLst>
      <p:ext uri="{BB962C8B-B14F-4D97-AF65-F5344CB8AC3E}">
        <p14:creationId xmlns:p14="http://schemas.microsoft.com/office/powerpoint/2010/main" val="293072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06E-2070-4245-BECD-D976CC60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571500"/>
            <a:ext cx="7772400" cy="1092199"/>
          </a:xfrm>
        </p:spPr>
        <p:txBody>
          <a:bodyPr/>
          <a:lstStyle/>
          <a:p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Primitive Types</a:t>
            </a:r>
          </a:p>
        </p:txBody>
      </p:sp>
      <p:sp>
        <p:nvSpPr>
          <p:cNvPr id="6" name="Shape 223">
            <a:extLst>
              <a:ext uri="{FF2B5EF4-FFF2-40B4-BE49-F238E27FC236}">
                <a16:creationId xmlns:a16="http://schemas.microsoft.com/office/drawing/2014/main" id="{4A2FD24F-7851-4E9B-82FF-0A8633472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645920"/>
            <a:ext cx="7861300" cy="4953000"/>
          </a:xfrm>
        </p:spPr>
        <p:txBody>
          <a:bodyPr lIns="50800" tIns="50800" rIns="132075" bIns="50800">
            <a:normAutofit lnSpcReduction="10000"/>
          </a:bodyPr>
          <a:lstStyle/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primitive type is a type that is not defined in terms of any other type.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 languages have some fixed set of primitive types. 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E.g., In Java: int, short, long, byte, char, float, double,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boolean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Primitive types are the basic building blocks for other data types.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Some people consider “reference” or “pointer” to be a separate primitive type.</a:t>
            </a:r>
          </a:p>
          <a:p>
            <a:pPr marL="552450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 languages have the primitive types ‘built-in’.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Some languages also offer a few built-in composite data types (e.g., Tuple in ML and Python, List in Java and Python).</a:t>
            </a:r>
          </a:p>
          <a:p>
            <a:pPr marL="901700" lvl="1" indent="-4572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 We do not consider these built-in types to be primitive.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47">
            <a:extLst>
              <a:ext uri="{FF2B5EF4-FFF2-40B4-BE49-F238E27FC236}">
                <a16:creationId xmlns:a16="http://schemas.microsoft.com/office/drawing/2014/main" id="{C3762C3B-CFAD-47EA-8F0C-AB1B493B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8" name="Shape 48">
            <a:extLst>
              <a:ext uri="{FF2B5EF4-FFF2-40B4-BE49-F238E27FC236}">
                <a16:creationId xmlns:a16="http://schemas.microsoft.com/office/drawing/2014/main" id="{867BBFA7-C7A2-4A55-AEE6-54FE7027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0" name="Shape 50">
            <a:extLst>
              <a:ext uri="{FF2B5EF4-FFF2-40B4-BE49-F238E27FC236}">
                <a16:creationId xmlns:a16="http://schemas.microsoft.com/office/drawing/2014/main" id="{218A79C9-3062-49F8-B9B0-0988CD31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52" name="Shape 53">
            <a:extLst>
              <a:ext uri="{FF2B5EF4-FFF2-40B4-BE49-F238E27FC236}">
                <a16:creationId xmlns:a16="http://schemas.microsoft.com/office/drawing/2014/main" id="{8B9B766A-446C-42B0-9776-005A0202C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Classification of Types </a:t>
            </a:r>
          </a:p>
        </p:txBody>
      </p:sp>
      <p:sp>
        <p:nvSpPr>
          <p:cNvPr id="6153" name="Shape 54">
            <a:extLst>
              <a:ext uri="{FF2B5EF4-FFF2-40B4-BE49-F238E27FC236}">
                <a16:creationId xmlns:a16="http://schemas.microsoft.com/office/drawing/2014/main" id="{0B9519A5-0AF8-47B5-BF81-3E18AE2E3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95300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What has a type? – Things that have values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Constants, variables, fields, parameters, subroutines, objects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Classification of types: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Constructive: A type is built-in (e.g. Integer, Boolean) or composite (records, arrays).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Denotational: A type is a set or collection of values. (e.g.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Abstraction-based: A type is defined by an interface, the set of operations it supports. (e.g. List)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hape 164">
            <a:extLst>
              <a:ext uri="{FF2B5EF4-FFF2-40B4-BE49-F238E27FC236}">
                <a16:creationId xmlns:a16="http://schemas.microsoft.com/office/drawing/2014/main" id="{0F270F0A-7C04-436F-B310-1C45B5C7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4" name="Shape 165">
            <a:extLst>
              <a:ext uri="{FF2B5EF4-FFF2-40B4-BE49-F238E27FC236}">
                <a16:creationId xmlns:a16="http://schemas.microsoft.com/office/drawing/2014/main" id="{4D4A3D2F-ACBE-4E6B-A609-EC48AC6E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8" name="Shape 170">
            <a:extLst>
              <a:ext uri="{FF2B5EF4-FFF2-40B4-BE49-F238E27FC236}">
                <a16:creationId xmlns:a16="http://schemas.microsoft.com/office/drawing/2014/main" id="{F99C1B09-408E-403D-938E-892BF209C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020" y="567690"/>
            <a:ext cx="850900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Discrete Types</a:t>
            </a:r>
            <a:endParaRPr lang="en-US" altLang="en-US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E43DD508-5ED8-4E71-8240-1DE01DFCD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828800"/>
            <a:ext cx="8610600" cy="5029200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Types can be discrete (countable/finite in implementation):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boolean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 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C, 0 or not 0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integer types: 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different precisions (or even multiple precision)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different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signedness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floating point numbers: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only numbers with denominators that are a power of 10 can be represented precisely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decimal types: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allow precise representation of decimals</a:t>
            </a:r>
          </a:p>
          <a:p>
            <a:pPr marL="1130300" lvl="2" indent="-1016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useful for money: Visual Studio .NET: </a:t>
            </a:r>
          </a:p>
          <a:p>
            <a:pPr marL="868363" lvl="3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decimal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myMoney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= 300.5m;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hape 164">
            <a:extLst>
              <a:ext uri="{FF2B5EF4-FFF2-40B4-BE49-F238E27FC236}">
                <a16:creationId xmlns:a16="http://schemas.microsoft.com/office/drawing/2014/main" id="{0F270F0A-7C04-436F-B310-1C45B5C7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4" name="Shape 165">
            <a:extLst>
              <a:ext uri="{FF2B5EF4-FFF2-40B4-BE49-F238E27FC236}">
                <a16:creationId xmlns:a16="http://schemas.microsoft.com/office/drawing/2014/main" id="{4D4A3D2F-ACBE-4E6B-A609-EC48AC6E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8" name="Shape 170">
            <a:extLst>
              <a:ext uri="{FF2B5EF4-FFF2-40B4-BE49-F238E27FC236}">
                <a16:creationId xmlns:a16="http://schemas.microsoft.com/office/drawing/2014/main" id="{F99C1B09-408E-403D-938E-892BF209C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020" y="567690"/>
            <a:ext cx="800608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Character and String Types</a:t>
            </a:r>
            <a:endParaRPr lang="en-US" altLang="en-US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E43DD508-5ED8-4E71-8240-1DE01DFCD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60" y="1748790"/>
            <a:ext cx="8610600" cy="5029200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most languages, characters are internally represented as an integer type.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Each integer character code represented a particular char value.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Depending on the encoding (ASCII, Unicode, Latin-1, etc.), a char is represented by a 8, 16, or 32-bit integer.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Since text information is important in computation (e.g., a compiler), many languages provide String as a built-in data type, internally represented by a sequence of characters (i.e., it is not a scalar or a primitive).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Strings in C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string is represented as a char[ ]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They can be of arbitrary length. The end of a string is denoted by NULL (which is ‘\0’).</a:t>
            </a:r>
          </a:p>
        </p:txBody>
      </p:sp>
    </p:spTree>
    <p:extLst>
      <p:ext uri="{BB962C8B-B14F-4D97-AF65-F5344CB8AC3E}">
        <p14:creationId xmlns:p14="http://schemas.microsoft.com/office/powerpoint/2010/main" val="233629228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hape 164">
            <a:extLst>
              <a:ext uri="{FF2B5EF4-FFF2-40B4-BE49-F238E27FC236}">
                <a16:creationId xmlns:a16="http://schemas.microsoft.com/office/drawing/2014/main" id="{0F270F0A-7C04-436F-B310-1C45B5C7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4" name="Shape 165">
            <a:extLst>
              <a:ext uri="{FF2B5EF4-FFF2-40B4-BE49-F238E27FC236}">
                <a16:creationId xmlns:a16="http://schemas.microsoft.com/office/drawing/2014/main" id="{4D4A3D2F-ACBE-4E6B-A609-EC48AC6E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8" name="Shape 170">
            <a:extLst>
              <a:ext uri="{FF2B5EF4-FFF2-40B4-BE49-F238E27FC236}">
                <a16:creationId xmlns:a16="http://schemas.microsoft.com/office/drawing/2014/main" id="{F99C1B09-408E-403D-938E-892BF209C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020" y="567690"/>
            <a:ext cx="800608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Ordinal Types</a:t>
            </a:r>
            <a:endParaRPr lang="en-US" altLang="en-US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DFE2A-A590-429A-B4DE-423551A1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090111"/>
            <a:ext cx="8263890" cy="36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82227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hape 164">
            <a:extLst>
              <a:ext uri="{FF2B5EF4-FFF2-40B4-BE49-F238E27FC236}">
                <a16:creationId xmlns:a16="http://schemas.microsoft.com/office/drawing/2014/main" id="{0F270F0A-7C04-436F-B310-1C45B5C7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4" name="Shape 165">
            <a:extLst>
              <a:ext uri="{FF2B5EF4-FFF2-40B4-BE49-F238E27FC236}">
                <a16:creationId xmlns:a16="http://schemas.microsoft.com/office/drawing/2014/main" id="{4D4A3D2F-ACBE-4E6B-A609-EC48AC6E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968" name="Shape 170">
            <a:extLst>
              <a:ext uri="{FF2B5EF4-FFF2-40B4-BE49-F238E27FC236}">
                <a16:creationId xmlns:a16="http://schemas.microsoft.com/office/drawing/2014/main" id="{F99C1B09-408E-403D-938E-892BF209C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020" y="567690"/>
            <a:ext cx="800608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dirty="0"/>
              <a:t>Various Data Types</a:t>
            </a:r>
            <a:br>
              <a:rPr lang="en-US" dirty="0"/>
            </a:br>
            <a:r>
              <a:rPr lang="en-US" dirty="0"/>
              <a:t>Enumeration Types</a:t>
            </a:r>
            <a:endParaRPr lang="en-US" altLang="en-US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  <a:sym typeface="Arial Black" panose="020B0A04020102020204" pitchFamily="34" charset="0"/>
            </a:endParaRP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E43DD508-5ED8-4E71-8240-1DE01DFCD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60" y="1748790"/>
            <a:ext cx="3729990" cy="5029200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 enumeration type or enumerable type consists of a (typically small) finite set of values explicitly enumerated by the programmer.</a:t>
            </a:r>
          </a:p>
          <a:p>
            <a:pPr marL="730250" lvl="1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Thus, an enumeration type is also an ordinal type. 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F2C9D6-3AA5-4458-9C52-73E1A352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000" y="1939290"/>
            <a:ext cx="504260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5868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hape 164">
            <a:extLst>
              <a:ext uri="{FF2B5EF4-FFF2-40B4-BE49-F238E27FC236}">
                <a16:creationId xmlns:a16="http://schemas.microsoft.com/office/drawing/2014/main" id="{768BB412-9C19-420D-A747-3F5E7925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4" name="Shape 167">
            <a:extLst>
              <a:ext uri="{FF2B5EF4-FFF2-40B4-BE49-F238E27FC236}">
                <a16:creationId xmlns:a16="http://schemas.microsoft.com/office/drawing/2014/main" id="{6D6DFF1B-1C36-4436-9E45-1BCC6374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6" name="Shape 170">
            <a:extLst>
              <a:ext uri="{FF2B5EF4-FFF2-40B4-BE49-F238E27FC236}">
                <a16:creationId xmlns:a16="http://schemas.microsoft.com/office/drawing/2014/main" id="{BD9E8929-495C-4732-B22E-D6A1F4C61B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0" y="228600"/>
            <a:ext cx="8058150" cy="149733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Subrange Type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2E9A1A35-4848-4BEB-A228-A489744DD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300" y="1863089"/>
            <a:ext cx="8839200" cy="4301173"/>
          </a:xfrm>
        </p:spPr>
        <p:txBody>
          <a:bodyPr>
            <a:normAutofit fontScale="92500"/>
          </a:bodyPr>
          <a:lstStyle/>
          <a:p>
            <a:pPr marL="704850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 subrange type is a contiguous sequence of an ordinal type. E.g., we could define a subrange types as follows:</a:t>
            </a:r>
          </a:p>
          <a:p>
            <a:pPr marL="1454150" lvl="2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type teen = 13 . . 19;</a:t>
            </a:r>
          </a:p>
          <a:p>
            <a:pPr marL="1454150" lvl="2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type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test_score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 = 0 . . 100;</a:t>
            </a:r>
          </a:p>
          <a:p>
            <a:pPr marL="1454150" lvl="2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type workday = MONDAY . . FRIDAY;</a:t>
            </a:r>
          </a:p>
          <a:p>
            <a:pPr marL="704850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Subrange types are defined in PASCAL and all languages derived from it.</a:t>
            </a:r>
          </a:p>
          <a:p>
            <a:pPr marL="704850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They are also defined in Python, and frequently used as a constraint to define a subset of a data type: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2291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Times New Roman" panose="02020603050405020304" pitchFamily="18" charset="0"/>
              </a:rPr>
              <a:t>for x in range(1:10):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hape 164">
            <a:extLst>
              <a:ext uri="{FF2B5EF4-FFF2-40B4-BE49-F238E27FC236}">
                <a16:creationId xmlns:a16="http://schemas.microsoft.com/office/drawing/2014/main" id="{768BB412-9C19-420D-A747-3F5E7925A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4" name="Shape 167">
            <a:extLst>
              <a:ext uri="{FF2B5EF4-FFF2-40B4-BE49-F238E27FC236}">
                <a16:creationId xmlns:a16="http://schemas.microsoft.com/office/drawing/2014/main" id="{6D6DFF1B-1C36-4436-9E45-1BCC6374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016" name="Shape 170">
            <a:extLst>
              <a:ext uri="{FF2B5EF4-FFF2-40B4-BE49-F238E27FC236}">
                <a16:creationId xmlns:a16="http://schemas.microsoft.com/office/drawing/2014/main" id="{BD9E8929-495C-4732-B22E-D6A1F4C61B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0" y="228600"/>
            <a:ext cx="8058150" cy="149733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Composite Type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2E9A1A35-4848-4BEB-A228-A489744DD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300" y="1863089"/>
            <a:ext cx="8445500" cy="4301173"/>
          </a:xfrm>
        </p:spPr>
        <p:txBody>
          <a:bodyPr>
            <a:normAutofit/>
          </a:bodyPr>
          <a:lstStyle/>
          <a:p>
            <a:pPr marL="704850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composite data type or a compound data type is a type that can be constructed from the language’s primitive data types and other composite types.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Record (or union)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Array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Set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List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Map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Files</a:t>
            </a:r>
          </a:p>
          <a:p>
            <a:pPr marL="1054100" lvl="1" indent="-457200"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4033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hape 164">
            <a:extLst>
              <a:ext uri="{FF2B5EF4-FFF2-40B4-BE49-F238E27FC236}">
                <a16:creationId xmlns:a16="http://schemas.microsoft.com/office/drawing/2014/main" id="{B79E6704-29C8-4DDD-AE7A-AE2E35EC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08" name="Shape 165">
            <a:extLst>
              <a:ext uri="{FF2B5EF4-FFF2-40B4-BE49-F238E27FC236}">
                <a16:creationId xmlns:a16="http://schemas.microsoft.com/office/drawing/2014/main" id="{D4FB9686-013F-4F74-9E75-9900CFD7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7112" name="Shape 170">
            <a:extLst>
              <a:ext uri="{FF2B5EF4-FFF2-40B4-BE49-F238E27FC236}">
                <a16:creationId xmlns:a16="http://schemas.microsoft.com/office/drawing/2014/main" id="{4A21CCF0-C767-412C-9081-36663214E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1700" y="594360"/>
            <a:ext cx="77089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Records</a:t>
            </a:r>
          </a:p>
        </p:txBody>
      </p:sp>
      <p:sp>
        <p:nvSpPr>
          <p:cNvPr id="47113" name="Content Placeholder 2">
            <a:extLst>
              <a:ext uri="{FF2B5EF4-FFF2-40B4-BE49-F238E27FC236}">
                <a16:creationId xmlns:a16="http://schemas.microsoft.com/office/drawing/2014/main" id="{239B163D-325E-4F40-B260-70FFC17B0B41}"/>
              </a:ext>
            </a:extLst>
          </p:cNvPr>
          <p:cNvSpPr txBox="1">
            <a:spLocks/>
          </p:cNvSpPr>
          <p:nvPr/>
        </p:nvSpPr>
        <p:spPr bwMode="auto">
          <a:xfrm>
            <a:off x="533400" y="1714500"/>
            <a:ext cx="7924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marL="381000" indent="-1651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30250" indent="-1333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30300" indent="-101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23913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44700" indent="-1143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019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591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163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73500" indent="-1143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record consists of a number of fields:</a:t>
            </a:r>
          </a:p>
          <a:p>
            <a:pPr lvl="1"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 C it is implemented using struct keyword:</a:t>
            </a: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There is a way to access the field:</a:t>
            </a: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foo.bar</a:t>
            </a: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&lt;- C, C++, Java style.</a:t>
            </a: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bar of foo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&lt;- Cobol/Algol style</a:t>
            </a:r>
          </a:p>
          <a:p>
            <a:pPr lvl="3">
              <a:buClr>
                <a:srgbClr val="000000"/>
              </a:buClr>
              <a:buFont typeface="Wingdings 2" panose="05020102010507070707" pitchFamily="18" charset="2"/>
              <a:buNone/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Times New Roman" panose="02020603050405020304" pitchFamily="18" charset="0"/>
              <a:buChar char="•"/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347515-ECBE-43F8-A58E-CEB181E6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2857500"/>
            <a:ext cx="8241030" cy="17116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hape 164">
            <a:extLst>
              <a:ext uri="{FF2B5EF4-FFF2-40B4-BE49-F238E27FC236}">
                <a16:creationId xmlns:a16="http://schemas.microsoft.com/office/drawing/2014/main" id="{F740BDC0-E6CC-46CF-8ECF-F43EA4B4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6" name="Shape 165">
            <a:extLst>
              <a:ext uri="{FF2B5EF4-FFF2-40B4-BE49-F238E27FC236}">
                <a16:creationId xmlns:a16="http://schemas.microsoft.com/office/drawing/2014/main" id="{47437465-AD79-411E-BDF6-41DCF85D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158" name="Shape 167">
            <a:extLst>
              <a:ext uri="{FF2B5EF4-FFF2-40B4-BE49-F238E27FC236}">
                <a16:creationId xmlns:a16="http://schemas.microsoft.com/office/drawing/2014/main" id="{1DC93337-87C0-4399-BACD-547D32CA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66087-ED08-4402-818D-1E4829D10927}"/>
              </a:ext>
            </a:extLst>
          </p:cNvPr>
          <p:cNvSpPr/>
          <p:nvPr/>
        </p:nvSpPr>
        <p:spPr>
          <a:xfrm>
            <a:off x="1371600" y="1792605"/>
            <a:ext cx="64008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record definition in Pascal: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ore = record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short_string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defRPr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element_yielded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record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two_chars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defRPr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atomic_n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integers;</a:t>
            </a:r>
          </a:p>
          <a:p>
            <a:pPr eaLnBrk="1" hangingPunct="1">
              <a:defRPr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atomic_weight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real;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metallic : Boolean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eaLnBrk="1" hangingPunct="1">
              <a:defRPr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fields: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ore.element_yielded.name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name 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element_yielded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ore</a:t>
            </a:r>
          </a:p>
        </p:txBody>
      </p:sp>
      <p:sp>
        <p:nvSpPr>
          <p:cNvPr id="10" name="Shape 170">
            <a:extLst>
              <a:ext uri="{FF2B5EF4-FFF2-40B4-BE49-F238E27FC236}">
                <a16:creationId xmlns:a16="http://schemas.microsoft.com/office/drawing/2014/main" id="{EA15EB96-77E7-49AF-BA9D-CE0EC4E14449}"/>
              </a:ext>
            </a:extLst>
          </p:cNvPr>
          <p:cNvSpPr txBox="1">
            <a:spLocks/>
          </p:cNvSpPr>
          <p:nvPr/>
        </p:nvSpPr>
        <p:spPr>
          <a:xfrm>
            <a:off x="901700" y="594360"/>
            <a:ext cx="7708900" cy="1143000"/>
          </a:xfrm>
          <a:prstGeom prst="rect">
            <a:avLst/>
          </a:prstGeom>
          <a:noFill/>
          <a:ln>
            <a:noFill/>
          </a:ln>
        </p:spPr>
        <p:txBody>
          <a:bodyPr vert="horz" lIns="50800" tIns="50800" rIns="132075" bIns="50800" rtlCol="0" anchor="b">
            <a:normAutofit/>
          </a:bodyPr>
          <a:lstStyle>
            <a:lvl1pPr marL="39687" marR="0" lvl="0" indent="-158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kern="1200" cap="none" spc="-50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Records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hape 164">
            <a:extLst>
              <a:ext uri="{FF2B5EF4-FFF2-40B4-BE49-F238E27FC236}">
                <a16:creationId xmlns:a16="http://schemas.microsoft.com/office/drawing/2014/main" id="{4F714137-211E-42C2-BDDD-2FE91820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4" name="Shape 165">
            <a:extLst>
              <a:ext uri="{FF2B5EF4-FFF2-40B4-BE49-F238E27FC236}">
                <a16:creationId xmlns:a16="http://schemas.microsoft.com/office/drawing/2014/main" id="{7F49A7E3-6C30-4783-9865-3A49667B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6" name="Shape 167">
            <a:extLst>
              <a:ext uri="{FF2B5EF4-FFF2-40B4-BE49-F238E27FC236}">
                <a16:creationId xmlns:a16="http://schemas.microsoft.com/office/drawing/2014/main" id="{D5B39BA6-CE24-4ACC-8C45-A0F73ADCA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48" name="Shape 170">
            <a:extLst>
              <a:ext uri="{FF2B5EF4-FFF2-40B4-BE49-F238E27FC236}">
                <a16:creationId xmlns:a16="http://schemas.microsoft.com/office/drawing/2014/main" id="{C27D2818-F517-4455-8BD8-1CAF373AE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7880" y="571500"/>
            <a:ext cx="850900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 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Sets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C0644B80-EA5C-4689-BB49-077466C82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7378" y="1714500"/>
            <a:ext cx="8247062" cy="4953000"/>
          </a:xfrm>
        </p:spPr>
        <p:txBody>
          <a:bodyPr>
            <a:normAutofit/>
          </a:bodyPr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Set: contains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distinct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elements without order.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Pascal supports sets of any discrete type, and provides union, intersection, and difference operations: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var A, B, C : set of char;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D, E : set of weekday;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...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:= B + C;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(* union; A := {x | x is in B or x is in C} *)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:= B * C;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(* intersection; A := {x | x is in B and x is in C} *)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A := B - C; </a:t>
            </a: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Times New Roman" panose="02020603050405020304" pitchFamily="18" charset="0"/>
              </a:rPr>
              <a:t>(* difference; A := {x | x is in B and x is not in C}*)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set can be implemented as a hash table, where the keys are the set elements, and there are no values associated with the keys.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56849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hape 164">
            <a:extLst>
              <a:ext uri="{FF2B5EF4-FFF2-40B4-BE49-F238E27FC236}">
                <a16:creationId xmlns:a16="http://schemas.microsoft.com/office/drawing/2014/main" id="{6C415BBE-8224-4DD8-87D4-C84B09DE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2" name="Shape 165">
            <a:extLst>
              <a:ext uri="{FF2B5EF4-FFF2-40B4-BE49-F238E27FC236}">
                <a16:creationId xmlns:a16="http://schemas.microsoft.com/office/drawing/2014/main" id="{FDAA7B4A-DF7F-43EF-97B4-FB84FF80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4" name="Shape 167">
            <a:extLst>
              <a:ext uri="{FF2B5EF4-FFF2-40B4-BE49-F238E27FC236}">
                <a16:creationId xmlns:a16="http://schemas.microsoft.com/office/drawing/2014/main" id="{7404F7D7-F04A-444F-B2FB-4E7C70F4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3496" name="Shape 170">
            <a:extLst>
              <a:ext uri="{FF2B5EF4-FFF2-40B4-BE49-F238E27FC236}">
                <a16:creationId xmlns:a16="http://schemas.microsoft.com/office/drawing/2014/main" id="{D690FE6D-881C-4EC4-AA9E-72C7514AD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000" y="556260"/>
            <a:ext cx="8509000" cy="1143000"/>
          </a:xfrm>
        </p:spPr>
        <p:txBody>
          <a:bodyPr lIns="50800" tIns="50800" rIns="132075" bIns="50800"/>
          <a:lstStyle/>
          <a:p>
            <a:pPr marL="38100" inden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Various Data Types</a:t>
            </a:r>
            <a:b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Lists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F263ED7B-EF77-4AE3-BEA7-887BB0B67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338" y="1676400"/>
            <a:ext cx="8247062" cy="4953000"/>
          </a:xfrm>
        </p:spPr>
        <p:txBody>
          <a:bodyPr/>
          <a:lstStyle/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list is a discrete sequence of elements that allows duplicates.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Python lists: Array-lists are efficient for element extraction, doubling-resize</a:t>
            </a:r>
          </a:p>
          <a:p>
            <a:pPr marL="381000" indent="-1651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30250" lvl="1" indent="-13335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</a:pPr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  <a:sym typeface="Times New Roman" panose="02020603050405020304" pitchFamily="18" charset="0"/>
            </a:endParaRP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4824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hape 47">
            <a:extLst>
              <a:ext uri="{FF2B5EF4-FFF2-40B4-BE49-F238E27FC236}">
                <a16:creationId xmlns:a16="http://schemas.microsoft.com/office/drawing/2014/main" id="{421E686B-36D0-4648-9DC1-A8D2E167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200" name="Shape 53">
            <a:extLst>
              <a:ext uri="{FF2B5EF4-FFF2-40B4-BE49-F238E27FC236}">
                <a16:creationId xmlns:a16="http://schemas.microsoft.com/office/drawing/2014/main" id="{1672990A-9238-4796-9675-4008F14FD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461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Definition of Types </a:t>
            </a:r>
          </a:p>
        </p:txBody>
      </p:sp>
      <p:sp>
        <p:nvSpPr>
          <p:cNvPr id="8201" name="Shape 54">
            <a:extLst>
              <a:ext uri="{FF2B5EF4-FFF2-40B4-BE49-F238E27FC236}">
                <a16:creationId xmlns:a16="http://schemas.microsoft.com/office/drawing/2014/main" id="{7DA72902-48D9-46C6-81D3-F0BA73E5A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7772400" cy="495300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Defining a type has two parts: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declaration introduces its name into the current scope.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type’s definition describes the type (the simpler types it is composed of).</a:t>
            </a:r>
          </a:p>
        </p:txBody>
      </p:sp>
      <p:pic>
        <p:nvPicPr>
          <p:cNvPr id="8202" name="Picture 1">
            <a:extLst>
              <a:ext uri="{FF2B5EF4-FFF2-40B4-BE49-F238E27FC236}">
                <a16:creationId xmlns:a16="http://schemas.microsoft.com/office/drawing/2014/main" id="{F559AA32-74B1-4ECF-A05A-413B50DA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3581400"/>
            <a:ext cx="73453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5207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19812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Mechanism for defining types and associating them with operations that can be performed on objects of each type: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Built-in types with built-in operations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Custom operations for built-in and custom types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Shape 40">
            <a:extLst>
              <a:ext uri="{FF2B5EF4-FFF2-40B4-BE49-F238E27FC236}">
                <a16:creationId xmlns:a16="http://schemas.microsoft.com/office/drawing/2014/main" id="{5C15ED27-0779-43C5-BB95-D1F836B4F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5715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Type System</a:t>
            </a:r>
          </a:p>
        </p:txBody>
      </p:sp>
      <p:sp>
        <p:nvSpPr>
          <p:cNvPr id="10249" name="Shape 41">
            <a:extLst>
              <a:ext uri="{FF2B5EF4-FFF2-40B4-BE49-F238E27FC236}">
                <a16:creationId xmlns:a16="http://schemas.microsoft.com/office/drawing/2014/main" id="{5EF203E0-4630-41E0-8E65-DADD2868A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032000"/>
            <a:ext cx="8178800" cy="5162550"/>
          </a:xfrm>
        </p:spPr>
        <p:txBody>
          <a:bodyPr lIns="50800" tIns="50800" rIns="132075" bIns="50800"/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 type system includes rules that specify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equivalence: Do two values have the same type? (Structural equivalence vs name equivalence)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compatibility: Can a value of a certain type be used in a certain context?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 inference: How is the type of an expression computed from the types of its parts?</a:t>
            </a:r>
            <a:endParaRPr lang="en-US" altLang="en-US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8607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400" y="1739899"/>
            <a:ext cx="7772400" cy="485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type error is a program error that results from the incompatible use of differing data types in a program’s construct</a:t>
            </a:r>
          </a:p>
          <a:p>
            <a:pPr marL="215901" indent="0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 = "n";</a:t>
            </a:r>
          </a:p>
          <a:p>
            <a:r>
              <a:rPr lang="en-US" dirty="0"/>
              <a:t>To prevent (or at least discourage) type errors, a programming language puts in rules for type safety.</a:t>
            </a:r>
          </a:p>
          <a:p>
            <a:pPr lvl="1"/>
            <a:r>
              <a:rPr lang="en-US" dirty="0"/>
              <a:t>Type safety contributes to a program’s correctness.</a:t>
            </a:r>
          </a:p>
          <a:p>
            <a:pPr lvl="1"/>
            <a:r>
              <a:rPr lang="en-US" dirty="0"/>
              <a:t>But keep in mind that it does not guarantee complete correctness.</a:t>
            </a:r>
          </a:p>
          <a:p>
            <a:pPr lvl="1"/>
            <a:r>
              <a:rPr lang="en-US" dirty="0"/>
              <a:t>Even if all operations in a program are type safe, there may still be bugs.</a:t>
            </a:r>
          </a:p>
          <a:p>
            <a:pPr lvl="1"/>
            <a:r>
              <a:rPr lang="en-US" dirty="0"/>
              <a:t>E.g., division of one number by another is type safe, but division by zero is unsafe unless the programmer explicitly handles that situation in some other manner.</a:t>
            </a:r>
          </a:p>
        </p:txBody>
      </p:sp>
    </p:spTree>
    <p:extLst>
      <p:ext uri="{BB962C8B-B14F-4D97-AF65-F5344CB8AC3E}">
        <p14:creationId xmlns:p14="http://schemas.microsoft.com/office/powerpoint/2010/main" val="211184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5C2-F46D-4B20-B94E-FF7CBAE4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7700"/>
            <a:ext cx="7772400" cy="1092199"/>
          </a:xfrm>
        </p:spPr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7C4A-C501-49B5-98CE-3584007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90699"/>
            <a:ext cx="8102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checking is the process of verifying and enforcing the rules of type safety in a program.</a:t>
            </a:r>
          </a:p>
          <a:p>
            <a:r>
              <a:rPr lang="en-US" dirty="0"/>
              <a:t>This may be done at compile-time, called static typing (and the language is called a statically typed language).</a:t>
            </a:r>
          </a:p>
          <a:p>
            <a:r>
              <a:rPr lang="en-US" dirty="0"/>
              <a:t>Or, it may be done at runtime, which is known as dynamic typing (and the language is called a dynamically typed language).</a:t>
            </a:r>
          </a:p>
          <a:p>
            <a:r>
              <a:rPr lang="en-US" dirty="0"/>
              <a:t>Another way to distinguish between the type checking in a language is based on how strongly it enforces the conversion of one data type to another.</a:t>
            </a:r>
          </a:p>
          <a:p>
            <a:r>
              <a:rPr lang="en-US" dirty="0"/>
              <a:t>If a language generally only allows automatic type conversions that do not lose information, it is called a strongly typed language.</a:t>
            </a:r>
          </a:p>
          <a:p>
            <a:r>
              <a:rPr lang="en-US" dirty="0"/>
              <a:t>Otherwise, it is called weakly typed.</a:t>
            </a:r>
          </a:p>
        </p:txBody>
      </p:sp>
    </p:spTree>
    <p:extLst>
      <p:ext uri="{BB962C8B-B14F-4D97-AF65-F5344CB8AC3E}">
        <p14:creationId xmlns:p14="http://schemas.microsoft.com/office/powerpoint/2010/main" val="79509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hape 34">
            <a:extLst>
              <a:ext uri="{FF2B5EF4-FFF2-40B4-BE49-F238E27FC236}">
                <a16:creationId xmlns:a16="http://schemas.microsoft.com/office/drawing/2014/main" id="{D95F7C9B-E576-404D-9695-0D8429E5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2" name="Shape 35">
            <a:extLst>
              <a:ext uri="{FF2B5EF4-FFF2-40B4-BE49-F238E27FC236}">
                <a16:creationId xmlns:a16="http://schemas.microsoft.com/office/drawing/2014/main" id="{F9E6868D-7BDB-4236-B62F-158FB98F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4" name="Shape 37">
            <a:extLst>
              <a:ext uri="{FF2B5EF4-FFF2-40B4-BE49-F238E27FC236}">
                <a16:creationId xmlns:a16="http://schemas.microsoft.com/office/drawing/2014/main" id="{1A0BD02A-562D-4BC4-9CD2-09721D08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296" name="Shape 40">
            <a:extLst>
              <a:ext uri="{FF2B5EF4-FFF2-40B4-BE49-F238E27FC236}">
                <a16:creationId xmlns:a16="http://schemas.microsoft.com/office/drawing/2014/main" id="{EF9F945C-EC88-4FDF-A762-F41F8397A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55245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A040201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  <a:sym typeface="Arial Black" panose="020B0A04020102020204" pitchFamily="34" charset="0"/>
              </a:rPr>
              <a:t>Common Kinds of Type Systems</a:t>
            </a:r>
          </a:p>
        </p:txBody>
      </p:sp>
      <p:sp>
        <p:nvSpPr>
          <p:cNvPr id="12297" name="Shape 41">
            <a:extLst>
              <a:ext uri="{FF2B5EF4-FFF2-40B4-BE49-F238E27FC236}">
                <a16:creationId xmlns:a16="http://schemas.microsoft.com/office/drawing/2014/main" id="{12F0CAF0-473E-4168-850E-5E90D077B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3700" y="1858963"/>
            <a:ext cx="8178800" cy="5162550"/>
          </a:xfrm>
        </p:spPr>
        <p:txBody>
          <a:bodyPr lIns="50800" tIns="50800" rIns="132075" bIns="50800">
            <a:normAutofit/>
          </a:bodyPr>
          <a:lstStyle/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Prohibits the application of an operation to any object not supporting this operation.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Weakly 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The type of a value depends on how it is used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compile time (Pascal, C, Haskell, SML, …)</a:t>
            </a:r>
          </a:p>
          <a:p>
            <a:pPr marL="381000" indent="-16510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Dynamically typed 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untyped</a:t>
            </a:r>
          </a:p>
          <a:p>
            <a:pPr marL="730250" lvl="1" indent="-133350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Strongly typed and type checking is performed at runtime (LISP, Smalltalk, Python, …)</a:t>
            </a:r>
          </a:p>
        </p:txBody>
      </p:sp>
    </p:spTree>
    <p:extLst>
      <p:ext uri="{BB962C8B-B14F-4D97-AF65-F5344CB8AC3E}">
        <p14:creationId xmlns:p14="http://schemas.microsoft.com/office/powerpoint/2010/main" val="32961739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6626</TotalTime>
  <Words>2521</Words>
  <Application>Microsoft Office PowerPoint</Application>
  <PresentationFormat>On-screen Show (4:3)</PresentationFormat>
  <Paragraphs>292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Courier New</vt:lpstr>
      <vt:lpstr>Times New Roman</vt:lpstr>
      <vt:lpstr>Wingdings 2</vt:lpstr>
      <vt:lpstr>Retrospect</vt:lpstr>
      <vt:lpstr> Spring 2019  CSE 216 : Programming Abstractions</vt:lpstr>
      <vt:lpstr>What is a type?</vt:lpstr>
      <vt:lpstr>Classification of Types </vt:lpstr>
      <vt:lpstr>Definition of Types </vt:lpstr>
      <vt:lpstr>Type System</vt:lpstr>
      <vt:lpstr>Type System</vt:lpstr>
      <vt:lpstr>Type Errors</vt:lpstr>
      <vt:lpstr>Type Checking</vt:lpstr>
      <vt:lpstr>Common Kinds of Type Systems</vt:lpstr>
      <vt:lpstr>Common Kinds of Type Systems</vt:lpstr>
      <vt:lpstr>Type Systems: Examples</vt:lpstr>
      <vt:lpstr>Static and Dynamic Binding in  Java</vt:lpstr>
      <vt:lpstr>Trade-offs</vt:lpstr>
      <vt:lpstr>Advantages of Type Systems</vt:lpstr>
      <vt:lpstr>Type System Rules</vt:lpstr>
      <vt:lpstr>Type Equivalence</vt:lpstr>
      <vt:lpstr>Type Equivalence</vt:lpstr>
      <vt:lpstr>Name Equivalence</vt:lpstr>
      <vt:lpstr>Structural Equivalence</vt:lpstr>
      <vt:lpstr>Structural equivalence</vt:lpstr>
      <vt:lpstr>Type equivalence</vt:lpstr>
      <vt:lpstr>Alias Type</vt:lpstr>
      <vt:lpstr>Alias Type</vt:lpstr>
      <vt:lpstr>Extern in C</vt:lpstr>
      <vt:lpstr>Type Cast/Coercion</vt:lpstr>
      <vt:lpstr>Type Coercion Example</vt:lpstr>
      <vt:lpstr>Type Casting Example</vt:lpstr>
      <vt:lpstr>Various Data Types Scalar and Composite Types</vt:lpstr>
      <vt:lpstr>Various Data Types Primitive Types</vt:lpstr>
      <vt:lpstr>Various Data Types Discrete Types</vt:lpstr>
      <vt:lpstr>Various Data Types Character and String Types</vt:lpstr>
      <vt:lpstr>Various Data Types Ordinal Types</vt:lpstr>
      <vt:lpstr>Various Data Types Enumeration Types</vt:lpstr>
      <vt:lpstr>Various Data Types Subrange Type</vt:lpstr>
      <vt:lpstr>Various Data Types Composite Type</vt:lpstr>
      <vt:lpstr>Various Data Types Records</vt:lpstr>
      <vt:lpstr>PowerPoint Presentation</vt:lpstr>
      <vt:lpstr>Various Data Types  Sets</vt:lpstr>
      <vt:lpstr>Various Data Types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214</cp:revision>
  <cp:lastPrinted>2019-03-05T04:24:17Z</cp:lastPrinted>
  <dcterms:created xsi:type="dcterms:W3CDTF">2017-08-23T15:10:38Z</dcterms:created>
  <dcterms:modified xsi:type="dcterms:W3CDTF">2019-03-14T07:51:36Z</dcterms:modified>
</cp:coreProperties>
</file>