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143"/>
  </p:notesMasterIdLst>
  <p:sldIdLst>
    <p:sldId id="256" r:id="rId2"/>
    <p:sldId id="322" r:id="rId3"/>
    <p:sldId id="323" r:id="rId4"/>
    <p:sldId id="339" r:id="rId5"/>
    <p:sldId id="338" r:id="rId6"/>
    <p:sldId id="337" r:id="rId7"/>
    <p:sldId id="336" r:id="rId8"/>
    <p:sldId id="335" r:id="rId9"/>
    <p:sldId id="334" r:id="rId10"/>
    <p:sldId id="333" r:id="rId11"/>
    <p:sldId id="332" r:id="rId12"/>
    <p:sldId id="348" r:id="rId13"/>
    <p:sldId id="347" r:id="rId14"/>
    <p:sldId id="346" r:id="rId15"/>
    <p:sldId id="345" r:id="rId16"/>
    <p:sldId id="344" r:id="rId17"/>
    <p:sldId id="379" r:id="rId18"/>
    <p:sldId id="380" r:id="rId19"/>
    <p:sldId id="381" r:id="rId20"/>
    <p:sldId id="343" r:id="rId21"/>
    <p:sldId id="342" r:id="rId22"/>
    <p:sldId id="382" r:id="rId23"/>
    <p:sldId id="383" r:id="rId24"/>
    <p:sldId id="385" r:id="rId25"/>
    <p:sldId id="386" r:id="rId26"/>
    <p:sldId id="387" r:id="rId27"/>
    <p:sldId id="388" r:id="rId28"/>
    <p:sldId id="389" r:id="rId29"/>
    <p:sldId id="341" r:id="rId30"/>
    <p:sldId id="340" r:id="rId31"/>
    <p:sldId id="349" r:id="rId32"/>
    <p:sldId id="350" r:id="rId33"/>
    <p:sldId id="351" r:id="rId34"/>
    <p:sldId id="352" r:id="rId35"/>
    <p:sldId id="353" r:id="rId36"/>
    <p:sldId id="354" r:id="rId37"/>
    <p:sldId id="355" r:id="rId38"/>
    <p:sldId id="356" r:id="rId39"/>
    <p:sldId id="390" r:id="rId40"/>
    <p:sldId id="391" r:id="rId41"/>
    <p:sldId id="392" r:id="rId42"/>
    <p:sldId id="357" r:id="rId43"/>
    <p:sldId id="393" r:id="rId44"/>
    <p:sldId id="394" r:id="rId45"/>
    <p:sldId id="395" r:id="rId46"/>
    <p:sldId id="396" r:id="rId47"/>
    <p:sldId id="397" r:id="rId48"/>
    <p:sldId id="398" r:id="rId49"/>
    <p:sldId id="399" r:id="rId50"/>
    <p:sldId id="358" r:id="rId51"/>
    <p:sldId id="359" r:id="rId52"/>
    <p:sldId id="360" r:id="rId53"/>
    <p:sldId id="361" r:id="rId54"/>
    <p:sldId id="362" r:id="rId55"/>
    <p:sldId id="465" r:id="rId56"/>
    <p:sldId id="363" r:id="rId57"/>
    <p:sldId id="364" r:id="rId58"/>
    <p:sldId id="365" r:id="rId59"/>
    <p:sldId id="366" r:id="rId60"/>
    <p:sldId id="367" r:id="rId61"/>
    <p:sldId id="368" r:id="rId62"/>
    <p:sldId id="369" r:id="rId63"/>
    <p:sldId id="370" r:id="rId64"/>
    <p:sldId id="371" r:id="rId65"/>
    <p:sldId id="372" r:id="rId66"/>
    <p:sldId id="373" r:id="rId67"/>
    <p:sldId id="374" r:id="rId68"/>
    <p:sldId id="406" r:id="rId69"/>
    <p:sldId id="405" r:id="rId70"/>
    <p:sldId id="404" r:id="rId71"/>
    <p:sldId id="403" r:id="rId72"/>
    <p:sldId id="402" r:id="rId73"/>
    <p:sldId id="401" r:id="rId74"/>
    <p:sldId id="400" r:id="rId75"/>
    <p:sldId id="375" r:id="rId76"/>
    <p:sldId id="407" r:id="rId77"/>
    <p:sldId id="408" r:id="rId78"/>
    <p:sldId id="409" r:id="rId79"/>
    <p:sldId id="376" r:id="rId80"/>
    <p:sldId id="377" r:id="rId81"/>
    <p:sldId id="378" r:id="rId82"/>
    <p:sldId id="331" r:id="rId83"/>
    <p:sldId id="330" r:id="rId84"/>
    <p:sldId id="329" r:id="rId85"/>
    <p:sldId id="422" r:id="rId86"/>
    <p:sldId id="328" r:id="rId87"/>
    <p:sldId id="423" r:id="rId88"/>
    <p:sldId id="424" r:id="rId89"/>
    <p:sldId id="425" r:id="rId90"/>
    <p:sldId id="426" r:id="rId91"/>
    <p:sldId id="427" r:id="rId92"/>
    <p:sldId id="428" r:id="rId93"/>
    <p:sldId id="429" r:id="rId94"/>
    <p:sldId id="430" r:id="rId95"/>
    <p:sldId id="431" r:id="rId96"/>
    <p:sldId id="432" r:id="rId97"/>
    <p:sldId id="433" r:id="rId98"/>
    <p:sldId id="434" r:id="rId99"/>
    <p:sldId id="435" r:id="rId100"/>
    <p:sldId id="436" r:id="rId101"/>
    <p:sldId id="437" r:id="rId102"/>
    <p:sldId id="438" r:id="rId103"/>
    <p:sldId id="439" r:id="rId104"/>
    <p:sldId id="440" r:id="rId105"/>
    <p:sldId id="421" r:id="rId106"/>
    <p:sldId id="420" r:id="rId107"/>
    <p:sldId id="441" r:id="rId108"/>
    <p:sldId id="442" r:id="rId109"/>
    <p:sldId id="443" r:id="rId110"/>
    <p:sldId id="444" r:id="rId111"/>
    <p:sldId id="445" r:id="rId112"/>
    <p:sldId id="446" r:id="rId113"/>
    <p:sldId id="447" r:id="rId114"/>
    <p:sldId id="448" r:id="rId115"/>
    <p:sldId id="449" r:id="rId116"/>
    <p:sldId id="450" r:id="rId117"/>
    <p:sldId id="451" r:id="rId118"/>
    <p:sldId id="452" r:id="rId119"/>
    <p:sldId id="453" r:id="rId120"/>
    <p:sldId id="454" r:id="rId121"/>
    <p:sldId id="455" r:id="rId122"/>
    <p:sldId id="456" r:id="rId123"/>
    <p:sldId id="457" r:id="rId124"/>
    <p:sldId id="458" r:id="rId125"/>
    <p:sldId id="459" r:id="rId126"/>
    <p:sldId id="460" r:id="rId127"/>
    <p:sldId id="419" r:id="rId128"/>
    <p:sldId id="418" r:id="rId129"/>
    <p:sldId id="417" r:id="rId130"/>
    <p:sldId id="461" r:id="rId131"/>
    <p:sldId id="462" r:id="rId132"/>
    <p:sldId id="463" r:id="rId133"/>
    <p:sldId id="464" r:id="rId134"/>
    <p:sldId id="416" r:id="rId135"/>
    <p:sldId id="415" r:id="rId136"/>
    <p:sldId id="414" r:id="rId137"/>
    <p:sldId id="413" r:id="rId138"/>
    <p:sldId id="412" r:id="rId139"/>
    <p:sldId id="411" r:id="rId140"/>
    <p:sldId id="410" r:id="rId141"/>
    <p:sldId id="318" r:id="rId142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1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32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presProps" Target="pres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slide" Target="slides/slide139.xml"/><Relationship Id="rId14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A25E667E-A4AF-489F-ABBC-742CDB752DA8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A8E9217B-0819-4A5E-A22B-6D17EF0CA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709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87D00-93DD-4940-8FD7-72D171BB6C86}" type="datetime1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538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1D43E-4F7E-4780-B70F-3538D32CF675}" type="datetime1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147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7B8B-6C04-436C-B9CA-7E32F910B067}" type="datetime1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53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52D1F-A211-4519-B9B1-D59FC7C7B6E8}" type="datetime1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113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158F4-4510-4835-B48A-C9692BE1A9BE}" type="datetime1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5393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95FF9-7C0F-4578-9DA5-6E494F24FE4F}" type="datetime1">
              <a:rPr lang="en-US" smtClean="0"/>
              <a:t>3/21/2019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91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E9C68-9D2B-475A-BAAD-95B35904D276}" type="datetime1">
              <a:rPr lang="en-US" smtClean="0"/>
              <a:t>3/21/2019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187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381F3-F521-49F2-B6F8-8D7496925039}" type="datetime1">
              <a:rPr lang="en-US" smtClean="0"/>
              <a:t>3/21/2019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79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3475C-C634-489E-AF93-64B17549A749}" type="datetime1">
              <a:rPr lang="en-US" smtClean="0"/>
              <a:t>3/21/2019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871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0706907-04E0-4508-94B9-19529985F41D}" type="datetime1">
              <a:rPr lang="en-US" smtClean="0"/>
              <a:t>3/21/2019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ADD426C-F078-4967-9FE7-1015426B2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986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ADAF9-FDB7-4735-9CB1-5599909F77CE}" type="datetime1">
              <a:rPr lang="en-US" smtClean="0"/>
              <a:t>3/21/2019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992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01CA6E8-78F5-4EC8-8C98-EB073A8A7B4F}" type="datetime1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ADD426C-F078-4967-9FE7-1015426B2B1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4729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9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4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4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://ix.cs.uoregon.edu/~conery/eic/python/installation.html" TargetMode="External"/><Relationship Id="rId2" Type="http://schemas.openxmlformats.org/officeDocument/2006/relationships/hyperlink" Target="http://ix.cs.uoregon.edu/~conery/eic/python/index.html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505E5-B00A-4D12-8EEF-FD975F2A9B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Computational and Algorithmic Thinking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2689D0-A904-492A-BBC8-EE34E60156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5  – Iteration, Lists, and Algorithm design</a:t>
            </a:r>
          </a:p>
        </p:txBody>
      </p:sp>
    </p:spTree>
    <p:extLst>
      <p:ext uri="{BB962C8B-B14F-4D97-AF65-F5344CB8AC3E}">
        <p14:creationId xmlns:p14="http://schemas.microsoft.com/office/powerpoint/2010/main" val="1195019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48E0-9618-4FE7-AD07-A8A2F6F8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of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F0A4-960D-43EA-9C48-BDB442AD2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Any kind of object can be stored in a list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This statement defines a list with three strings: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breakfast = ['green eggs', 'ham', 'toast']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Note what happens when we ask Python how many objects are in this list: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err="1">
                <a:latin typeface="Rockwell" panose="02060603020205020403" pitchFamily="18" charset="0"/>
              </a:rPr>
              <a:t>len</a:t>
            </a:r>
            <a:r>
              <a:rPr lang="en-US" b="1" dirty="0">
                <a:latin typeface="Rockwell" panose="02060603020205020403" pitchFamily="18" charset="0"/>
              </a:rPr>
              <a:t>(breakfast) # returns the value 3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Python did not count the individual letters with a list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cf. </a:t>
            </a:r>
            <a:r>
              <a:rPr lang="en-US" b="1" dirty="0" err="1">
                <a:latin typeface="Rockwell" panose="02060603020205020403" pitchFamily="18" charset="0"/>
              </a:rPr>
              <a:t>len</a:t>
            </a:r>
            <a:r>
              <a:rPr lang="en-US" b="1" dirty="0">
                <a:latin typeface="Rockwell" panose="02060603020205020403" pitchFamily="18" charset="0"/>
              </a:rPr>
              <a:t>(‘apple’) </a:t>
            </a:r>
            <a:r>
              <a:rPr lang="en-US" dirty="0"/>
              <a:t>returns 5 # with a string, it counts the individual letters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list contains three string objects, so the return value of the call to </a:t>
            </a:r>
            <a:r>
              <a:rPr lang="en-US" b="1" dirty="0" err="1"/>
              <a:t>len</a:t>
            </a:r>
            <a:r>
              <a:rPr lang="en-US" b="1" dirty="0"/>
              <a:t> </a:t>
            </a:r>
            <a:r>
              <a:rPr lang="en-US" dirty="0"/>
              <a:t>is 3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2842A-88DD-486A-A9A3-0E3D617F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5EE22-7401-4A3E-A809-3D24E713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40268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48E0-9618-4FE7-AD07-A8A2F6F8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execution: find_max.py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F0A4-960D-43EA-9C48-BDB442AD2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def </a:t>
            </a:r>
            <a:r>
              <a:rPr lang="en-US" sz="2000" b="1" dirty="0" err="1">
                <a:latin typeface="Rockwell" panose="02060603020205020403" pitchFamily="18" charset="0"/>
              </a:rPr>
              <a:t>find_max</a:t>
            </a:r>
            <a:r>
              <a:rPr lang="en-US" sz="2000" b="1" dirty="0">
                <a:latin typeface="Rockwell" panose="02060603020205020403" pitchFamily="18" charset="0"/>
              </a:rPr>
              <a:t>(</a:t>
            </a:r>
            <a:r>
              <a:rPr lang="en-US" sz="2000" b="1" dirty="0" err="1">
                <a:latin typeface="Rockwell" panose="02060603020205020403" pitchFamily="18" charset="0"/>
              </a:rPr>
              <a:t>nums</a:t>
            </a:r>
            <a:r>
              <a:rPr lang="en-US" sz="2000" b="1" dirty="0">
                <a:latin typeface="Rockwell" panose="02060603020205020403" pitchFamily="18" charset="0"/>
              </a:rPr>
              <a:t>):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maximum = </a:t>
            </a:r>
            <a:r>
              <a:rPr lang="en-US" sz="2000" b="1" dirty="0" err="1">
                <a:latin typeface="Rockwell" panose="02060603020205020403" pitchFamily="18" charset="0"/>
              </a:rPr>
              <a:t>nums</a:t>
            </a:r>
            <a:r>
              <a:rPr lang="en-US" sz="2000" b="1" dirty="0">
                <a:latin typeface="Rockwell" panose="02060603020205020403" pitchFamily="18" charset="0"/>
              </a:rPr>
              <a:t>[0]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for </a:t>
            </a:r>
            <a:r>
              <a:rPr lang="en-US" sz="2000" b="1" dirty="0" err="1">
                <a:latin typeface="Rockwell" panose="02060603020205020403" pitchFamily="18" charset="0"/>
              </a:rPr>
              <a:t>i</a:t>
            </a:r>
            <a:r>
              <a:rPr lang="en-US" sz="2000" b="1" dirty="0">
                <a:latin typeface="Rockwell" panose="02060603020205020403" pitchFamily="18" charset="0"/>
              </a:rPr>
              <a:t> in range(1, </a:t>
            </a:r>
            <a:r>
              <a:rPr lang="en-US" sz="2000" b="1" dirty="0" err="1">
                <a:latin typeface="Rockwell" panose="02060603020205020403" pitchFamily="18" charset="0"/>
              </a:rPr>
              <a:t>len</a:t>
            </a:r>
            <a:r>
              <a:rPr lang="en-US" sz="2000" b="1" dirty="0">
                <a:latin typeface="Rockwell" panose="02060603020205020403" pitchFamily="18" charset="0"/>
              </a:rPr>
              <a:t>(</a:t>
            </a:r>
            <a:r>
              <a:rPr lang="en-US" sz="2000" b="1" dirty="0" err="1">
                <a:latin typeface="Rockwell" panose="02060603020205020403" pitchFamily="18" charset="0"/>
              </a:rPr>
              <a:t>nums</a:t>
            </a:r>
            <a:r>
              <a:rPr lang="en-US" sz="2000" b="1" dirty="0">
                <a:latin typeface="Rockwell" panose="02060603020205020403" pitchFamily="18" charset="0"/>
              </a:rPr>
              <a:t>)):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    if </a:t>
            </a:r>
            <a:r>
              <a:rPr lang="en-US" sz="2000" b="1" dirty="0" err="1">
                <a:solidFill>
                  <a:srgbClr val="FF0000"/>
                </a:solidFill>
                <a:latin typeface="Rockwell" panose="02060603020205020403" pitchFamily="18" charset="0"/>
              </a:rPr>
              <a:t>nums</a:t>
            </a:r>
            <a:r>
              <a:rPr lang="en-US" sz="2000" b="1" dirty="0">
                <a:solidFill>
                  <a:srgbClr val="FF0000"/>
                </a:solidFill>
                <a:latin typeface="Rockwell" panose="02060603020205020403" pitchFamily="18" charset="0"/>
              </a:rPr>
              <a:t>[</a:t>
            </a:r>
            <a:r>
              <a:rPr lang="en-US" sz="2000" b="1" dirty="0" err="1">
                <a:solidFill>
                  <a:srgbClr val="FF0000"/>
                </a:solidFill>
                <a:latin typeface="Rockwell" panose="02060603020205020403" pitchFamily="18" charset="0"/>
              </a:rPr>
              <a:t>i</a:t>
            </a:r>
            <a:r>
              <a:rPr lang="en-US" sz="2000" b="1" dirty="0">
                <a:solidFill>
                  <a:srgbClr val="FF0000"/>
                </a:solidFill>
                <a:latin typeface="Rockwell" panose="02060603020205020403" pitchFamily="18" charset="0"/>
              </a:rPr>
              <a:t>] &gt; maximum:    # False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       maximum = </a:t>
            </a:r>
            <a:r>
              <a:rPr lang="en-US" sz="2000" b="1" dirty="0" err="1">
                <a:latin typeface="Rockwell" panose="02060603020205020403" pitchFamily="18" charset="0"/>
              </a:rPr>
              <a:t>nums</a:t>
            </a:r>
            <a:r>
              <a:rPr lang="en-US" sz="2000" b="1" dirty="0">
                <a:latin typeface="Rockwell" panose="02060603020205020403" pitchFamily="18" charset="0"/>
              </a:rPr>
              <a:t>[</a:t>
            </a:r>
            <a:r>
              <a:rPr lang="en-US" sz="2000" b="1" dirty="0" err="1">
                <a:latin typeface="Rockwell" panose="02060603020205020403" pitchFamily="18" charset="0"/>
              </a:rPr>
              <a:t>i</a:t>
            </a:r>
            <a:r>
              <a:rPr lang="en-US" sz="2000" b="1" dirty="0">
                <a:latin typeface="Rockwell" panose="02060603020205020403" pitchFamily="18" charset="0"/>
              </a:rPr>
              <a:t>]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return maximum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endParaRPr lang="en-US" sz="2000" b="1" dirty="0">
              <a:latin typeface="Rockwell" panose="02060603020205020403" pitchFamily="18" charset="0"/>
            </a:endParaRP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ages = [20, 16, 22, 30, 17, 24]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 err="1">
                <a:latin typeface="Rockwell" panose="02060603020205020403" pitchFamily="18" charset="0"/>
              </a:rPr>
              <a:t>max_age</a:t>
            </a:r>
            <a:r>
              <a:rPr lang="en-US" sz="2000" b="1" dirty="0">
                <a:latin typeface="Rockwell" panose="02060603020205020403" pitchFamily="18" charset="0"/>
              </a:rPr>
              <a:t> = </a:t>
            </a:r>
            <a:r>
              <a:rPr lang="en-US" sz="2000" b="1" dirty="0" err="1">
                <a:latin typeface="Rockwell" panose="02060603020205020403" pitchFamily="18" charset="0"/>
              </a:rPr>
              <a:t>find_max</a:t>
            </a:r>
            <a:r>
              <a:rPr lang="en-US" sz="2000" b="1" dirty="0">
                <a:latin typeface="Rockwell" panose="02060603020205020403" pitchFamily="18" charset="0"/>
              </a:rPr>
              <a:t>(ages) # </a:t>
            </a:r>
            <a:r>
              <a:rPr lang="en-US" sz="2000" b="1" dirty="0" err="1">
                <a:latin typeface="Rockwell" panose="02060603020205020403" pitchFamily="18" charset="0"/>
              </a:rPr>
              <a:t>max_age</a:t>
            </a:r>
            <a:r>
              <a:rPr lang="en-US" sz="2000" b="1" dirty="0">
                <a:latin typeface="Rockwell" panose="02060603020205020403" pitchFamily="18" charset="0"/>
              </a:rPr>
              <a:t> will be 30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print('Maximum age: ' + </a:t>
            </a:r>
            <a:r>
              <a:rPr lang="en-US" sz="2000" b="1" dirty="0" err="1">
                <a:latin typeface="Rockwell" panose="02060603020205020403" pitchFamily="18" charset="0"/>
              </a:rPr>
              <a:t>str</a:t>
            </a:r>
            <a:r>
              <a:rPr lang="en-US" sz="2000" b="1" dirty="0">
                <a:latin typeface="Rockwell" panose="02060603020205020403" pitchFamily="18" charset="0"/>
              </a:rPr>
              <a:t>(</a:t>
            </a:r>
            <a:r>
              <a:rPr lang="en-US" sz="2000" b="1" dirty="0" err="1">
                <a:latin typeface="Rockwell" panose="02060603020205020403" pitchFamily="18" charset="0"/>
              </a:rPr>
              <a:t>max_age</a:t>
            </a:r>
            <a:r>
              <a:rPr lang="en-US" sz="2000" b="1" dirty="0">
                <a:latin typeface="Rockwell" panose="02060603020205020403" pitchFamily="18" charset="0"/>
              </a:rPr>
              <a:t>))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endParaRPr lang="en-US" sz="2000" dirty="0">
              <a:latin typeface="Rockwell" panose="02060603020205020403" pitchFamily="18" charset="0"/>
            </a:endParaRPr>
          </a:p>
          <a:p>
            <a:pPr marL="566928" lvl="3" indent="0">
              <a:buNone/>
            </a:pPr>
            <a:endParaRPr lang="en-US" sz="2000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2842A-88DD-486A-A9A3-0E3D617F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5EE22-7401-4A3E-A809-3D24E713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100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071628D-04D7-474E-B2C5-15FF16AD0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162" y="2943225"/>
            <a:ext cx="752475" cy="342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3CBBB63-808B-4473-B503-DCE2B30B53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8766" y="1867623"/>
            <a:ext cx="2486376" cy="1922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523925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48E0-9618-4FE7-AD07-A8A2F6F8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execution: find_max.py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F0A4-960D-43EA-9C48-BDB442AD2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def </a:t>
            </a:r>
            <a:r>
              <a:rPr lang="en-US" sz="2000" b="1" dirty="0" err="1">
                <a:latin typeface="Rockwell" panose="02060603020205020403" pitchFamily="18" charset="0"/>
              </a:rPr>
              <a:t>find_max</a:t>
            </a:r>
            <a:r>
              <a:rPr lang="en-US" sz="2000" b="1" dirty="0">
                <a:latin typeface="Rockwell" panose="02060603020205020403" pitchFamily="18" charset="0"/>
              </a:rPr>
              <a:t>(</a:t>
            </a:r>
            <a:r>
              <a:rPr lang="en-US" sz="2000" b="1" dirty="0" err="1">
                <a:latin typeface="Rockwell" panose="02060603020205020403" pitchFamily="18" charset="0"/>
              </a:rPr>
              <a:t>nums</a:t>
            </a:r>
            <a:r>
              <a:rPr lang="en-US" sz="2000" b="1" dirty="0">
                <a:latin typeface="Rockwell" panose="02060603020205020403" pitchFamily="18" charset="0"/>
              </a:rPr>
              <a:t>):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maximum = </a:t>
            </a:r>
            <a:r>
              <a:rPr lang="en-US" sz="2000" b="1" dirty="0" err="1">
                <a:latin typeface="Rockwell" panose="02060603020205020403" pitchFamily="18" charset="0"/>
              </a:rPr>
              <a:t>nums</a:t>
            </a:r>
            <a:r>
              <a:rPr lang="en-US" sz="2000" b="1" dirty="0">
                <a:latin typeface="Rockwell" panose="02060603020205020403" pitchFamily="18" charset="0"/>
              </a:rPr>
              <a:t>[0]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for </a:t>
            </a:r>
            <a:r>
              <a:rPr lang="en-US" sz="2000" b="1" dirty="0" err="1">
                <a:latin typeface="Rockwell" panose="02060603020205020403" pitchFamily="18" charset="0"/>
              </a:rPr>
              <a:t>i</a:t>
            </a:r>
            <a:r>
              <a:rPr lang="en-US" sz="2000" b="1" dirty="0">
                <a:latin typeface="Rockwell" panose="02060603020205020403" pitchFamily="18" charset="0"/>
              </a:rPr>
              <a:t> in range(1, </a:t>
            </a:r>
            <a:r>
              <a:rPr lang="en-US" sz="2000" b="1" dirty="0" err="1">
                <a:latin typeface="Rockwell" panose="02060603020205020403" pitchFamily="18" charset="0"/>
              </a:rPr>
              <a:t>len</a:t>
            </a:r>
            <a:r>
              <a:rPr lang="en-US" sz="2000" b="1" dirty="0">
                <a:latin typeface="Rockwell" panose="02060603020205020403" pitchFamily="18" charset="0"/>
              </a:rPr>
              <a:t>(</a:t>
            </a:r>
            <a:r>
              <a:rPr lang="en-US" sz="2000" b="1" dirty="0" err="1">
                <a:latin typeface="Rockwell" panose="02060603020205020403" pitchFamily="18" charset="0"/>
              </a:rPr>
              <a:t>nums</a:t>
            </a:r>
            <a:r>
              <a:rPr lang="en-US" sz="2000" b="1" dirty="0">
                <a:latin typeface="Rockwell" panose="02060603020205020403" pitchFamily="18" charset="0"/>
              </a:rPr>
              <a:t>)):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    if </a:t>
            </a:r>
            <a:r>
              <a:rPr lang="en-US" sz="2000" b="1" dirty="0" err="1">
                <a:solidFill>
                  <a:schemeClr val="tx1"/>
                </a:solidFill>
                <a:latin typeface="Rockwell" panose="02060603020205020403" pitchFamily="18" charset="0"/>
              </a:rPr>
              <a:t>nums</a:t>
            </a:r>
            <a:r>
              <a:rPr lang="en-US" sz="2000" b="1" dirty="0">
                <a:solidFill>
                  <a:schemeClr val="tx1"/>
                </a:solidFill>
                <a:latin typeface="Rockwell" panose="02060603020205020403" pitchFamily="18" charset="0"/>
              </a:rPr>
              <a:t>[</a:t>
            </a:r>
            <a:r>
              <a:rPr lang="en-US" sz="2000" b="1" dirty="0" err="1">
                <a:solidFill>
                  <a:schemeClr val="tx1"/>
                </a:solidFill>
                <a:latin typeface="Rockwell" panose="02060603020205020403" pitchFamily="18" charset="0"/>
              </a:rPr>
              <a:t>i</a:t>
            </a:r>
            <a:r>
              <a:rPr lang="en-US" sz="2000" b="1" dirty="0">
                <a:solidFill>
                  <a:schemeClr val="tx1"/>
                </a:solidFill>
                <a:latin typeface="Rockwell" panose="02060603020205020403" pitchFamily="18" charset="0"/>
              </a:rPr>
              <a:t>] &gt; maximum:</a:t>
            </a:r>
            <a:endParaRPr lang="en-US" sz="2000" b="1" dirty="0">
              <a:solidFill>
                <a:srgbClr val="FF0000"/>
              </a:solidFill>
              <a:latin typeface="Rockwell" panose="02060603020205020403" pitchFamily="18" charset="0"/>
            </a:endParaRP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       maximum = </a:t>
            </a:r>
            <a:r>
              <a:rPr lang="en-US" sz="2000" b="1" dirty="0" err="1">
                <a:latin typeface="Rockwell" panose="02060603020205020403" pitchFamily="18" charset="0"/>
              </a:rPr>
              <a:t>nums</a:t>
            </a:r>
            <a:r>
              <a:rPr lang="en-US" sz="2000" b="1" dirty="0">
                <a:latin typeface="Rockwell" panose="02060603020205020403" pitchFamily="18" charset="0"/>
              </a:rPr>
              <a:t>[</a:t>
            </a:r>
            <a:r>
              <a:rPr lang="en-US" sz="2000" b="1" dirty="0" err="1">
                <a:latin typeface="Rockwell" panose="02060603020205020403" pitchFamily="18" charset="0"/>
              </a:rPr>
              <a:t>i</a:t>
            </a:r>
            <a:r>
              <a:rPr lang="en-US" sz="2000" b="1" dirty="0">
                <a:latin typeface="Rockwell" panose="02060603020205020403" pitchFamily="18" charset="0"/>
              </a:rPr>
              <a:t>]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return maximum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endParaRPr lang="en-US" sz="2000" b="1" dirty="0">
              <a:latin typeface="Rockwell" panose="02060603020205020403" pitchFamily="18" charset="0"/>
            </a:endParaRP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ages = [20, 16, 22, 30, 17, 24]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 err="1">
                <a:latin typeface="Rockwell" panose="02060603020205020403" pitchFamily="18" charset="0"/>
              </a:rPr>
              <a:t>max_age</a:t>
            </a:r>
            <a:r>
              <a:rPr lang="en-US" sz="2000" b="1" dirty="0">
                <a:latin typeface="Rockwell" panose="02060603020205020403" pitchFamily="18" charset="0"/>
              </a:rPr>
              <a:t> = </a:t>
            </a:r>
            <a:r>
              <a:rPr lang="en-US" sz="2000" b="1" dirty="0" err="1">
                <a:latin typeface="Rockwell" panose="02060603020205020403" pitchFamily="18" charset="0"/>
              </a:rPr>
              <a:t>find_max</a:t>
            </a:r>
            <a:r>
              <a:rPr lang="en-US" sz="2000" b="1" dirty="0">
                <a:latin typeface="Rockwell" panose="02060603020205020403" pitchFamily="18" charset="0"/>
              </a:rPr>
              <a:t>(ages) # </a:t>
            </a:r>
            <a:r>
              <a:rPr lang="en-US" sz="2000" b="1" dirty="0" err="1">
                <a:latin typeface="Rockwell" panose="02060603020205020403" pitchFamily="18" charset="0"/>
              </a:rPr>
              <a:t>max_age</a:t>
            </a:r>
            <a:r>
              <a:rPr lang="en-US" sz="2000" b="1" dirty="0">
                <a:latin typeface="Rockwell" panose="02060603020205020403" pitchFamily="18" charset="0"/>
              </a:rPr>
              <a:t> will be 30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print('Maximum age: ' + </a:t>
            </a:r>
            <a:r>
              <a:rPr lang="en-US" sz="2000" b="1" dirty="0" err="1">
                <a:latin typeface="Rockwell" panose="02060603020205020403" pitchFamily="18" charset="0"/>
              </a:rPr>
              <a:t>str</a:t>
            </a:r>
            <a:r>
              <a:rPr lang="en-US" sz="2000" b="1" dirty="0">
                <a:latin typeface="Rockwell" panose="02060603020205020403" pitchFamily="18" charset="0"/>
              </a:rPr>
              <a:t>(</a:t>
            </a:r>
            <a:r>
              <a:rPr lang="en-US" sz="2000" b="1" dirty="0" err="1">
                <a:latin typeface="Rockwell" panose="02060603020205020403" pitchFamily="18" charset="0"/>
              </a:rPr>
              <a:t>max_age</a:t>
            </a:r>
            <a:r>
              <a:rPr lang="en-US" sz="2000" b="1" dirty="0">
                <a:latin typeface="Rockwell" panose="02060603020205020403" pitchFamily="18" charset="0"/>
              </a:rPr>
              <a:t>))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endParaRPr lang="en-US" sz="2000" dirty="0">
              <a:latin typeface="Rockwell" panose="02060603020205020403" pitchFamily="18" charset="0"/>
            </a:endParaRPr>
          </a:p>
          <a:p>
            <a:pPr marL="566928" lvl="3" indent="0">
              <a:buNone/>
            </a:pPr>
            <a:endParaRPr lang="en-US" sz="2000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2842A-88DD-486A-A9A3-0E3D617F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5EE22-7401-4A3E-A809-3D24E713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101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071628D-04D7-474E-B2C5-15FF16AD0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162" y="2562225"/>
            <a:ext cx="752475" cy="342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19FFB2-8BD0-430A-8785-E8B3E86EF1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9710" y="1856781"/>
            <a:ext cx="2500831" cy="1944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838984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48E0-9618-4FE7-AD07-A8A2F6F8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execution: find_max.py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F0A4-960D-43EA-9C48-BDB442AD2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def </a:t>
            </a:r>
            <a:r>
              <a:rPr lang="en-US" sz="2000" b="1" dirty="0" err="1">
                <a:latin typeface="Rockwell" panose="02060603020205020403" pitchFamily="18" charset="0"/>
              </a:rPr>
              <a:t>find_max</a:t>
            </a:r>
            <a:r>
              <a:rPr lang="en-US" sz="2000" b="1" dirty="0">
                <a:latin typeface="Rockwell" panose="02060603020205020403" pitchFamily="18" charset="0"/>
              </a:rPr>
              <a:t>(</a:t>
            </a:r>
            <a:r>
              <a:rPr lang="en-US" sz="2000" b="1" dirty="0" err="1">
                <a:latin typeface="Rockwell" panose="02060603020205020403" pitchFamily="18" charset="0"/>
              </a:rPr>
              <a:t>nums</a:t>
            </a:r>
            <a:r>
              <a:rPr lang="en-US" sz="2000" b="1" dirty="0">
                <a:latin typeface="Rockwell" panose="02060603020205020403" pitchFamily="18" charset="0"/>
              </a:rPr>
              <a:t>):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maximum = </a:t>
            </a:r>
            <a:r>
              <a:rPr lang="en-US" sz="2000" b="1" dirty="0" err="1">
                <a:latin typeface="Rockwell" panose="02060603020205020403" pitchFamily="18" charset="0"/>
              </a:rPr>
              <a:t>nums</a:t>
            </a:r>
            <a:r>
              <a:rPr lang="en-US" sz="2000" b="1" dirty="0">
                <a:latin typeface="Rockwell" panose="02060603020205020403" pitchFamily="18" charset="0"/>
              </a:rPr>
              <a:t>[0]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for </a:t>
            </a:r>
            <a:r>
              <a:rPr lang="en-US" sz="2000" b="1" dirty="0" err="1">
                <a:latin typeface="Rockwell" panose="02060603020205020403" pitchFamily="18" charset="0"/>
              </a:rPr>
              <a:t>i</a:t>
            </a:r>
            <a:r>
              <a:rPr lang="en-US" sz="2000" b="1" dirty="0">
                <a:latin typeface="Rockwell" panose="02060603020205020403" pitchFamily="18" charset="0"/>
              </a:rPr>
              <a:t> in range(1, </a:t>
            </a:r>
            <a:r>
              <a:rPr lang="en-US" sz="2000" b="1" dirty="0" err="1">
                <a:latin typeface="Rockwell" panose="02060603020205020403" pitchFamily="18" charset="0"/>
              </a:rPr>
              <a:t>len</a:t>
            </a:r>
            <a:r>
              <a:rPr lang="en-US" sz="2000" b="1" dirty="0">
                <a:latin typeface="Rockwell" panose="02060603020205020403" pitchFamily="18" charset="0"/>
              </a:rPr>
              <a:t>(</a:t>
            </a:r>
            <a:r>
              <a:rPr lang="en-US" sz="2000" b="1" dirty="0" err="1">
                <a:latin typeface="Rockwell" panose="02060603020205020403" pitchFamily="18" charset="0"/>
              </a:rPr>
              <a:t>nums</a:t>
            </a:r>
            <a:r>
              <a:rPr lang="en-US" sz="2000" b="1" dirty="0">
                <a:latin typeface="Rockwell" panose="02060603020205020403" pitchFamily="18" charset="0"/>
              </a:rPr>
              <a:t>)):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    if </a:t>
            </a:r>
            <a:r>
              <a:rPr lang="en-US" sz="2000" b="1" dirty="0" err="1">
                <a:solidFill>
                  <a:schemeClr val="tx1"/>
                </a:solidFill>
                <a:latin typeface="Rockwell" panose="02060603020205020403" pitchFamily="18" charset="0"/>
              </a:rPr>
              <a:t>nums</a:t>
            </a:r>
            <a:r>
              <a:rPr lang="en-US" sz="2000" b="1" dirty="0">
                <a:solidFill>
                  <a:schemeClr val="tx1"/>
                </a:solidFill>
                <a:latin typeface="Rockwell" panose="02060603020205020403" pitchFamily="18" charset="0"/>
              </a:rPr>
              <a:t>[</a:t>
            </a:r>
            <a:r>
              <a:rPr lang="en-US" sz="2000" b="1" dirty="0" err="1">
                <a:solidFill>
                  <a:schemeClr val="tx1"/>
                </a:solidFill>
                <a:latin typeface="Rockwell" panose="02060603020205020403" pitchFamily="18" charset="0"/>
              </a:rPr>
              <a:t>i</a:t>
            </a:r>
            <a:r>
              <a:rPr lang="en-US" sz="2000" b="1" dirty="0">
                <a:solidFill>
                  <a:schemeClr val="tx1"/>
                </a:solidFill>
                <a:latin typeface="Rockwell" panose="02060603020205020403" pitchFamily="18" charset="0"/>
              </a:rPr>
              <a:t>] &gt; maximum:</a:t>
            </a:r>
            <a:endParaRPr lang="en-US" sz="2000" b="1" dirty="0">
              <a:solidFill>
                <a:srgbClr val="FF0000"/>
              </a:solidFill>
              <a:latin typeface="Rockwell" panose="02060603020205020403" pitchFamily="18" charset="0"/>
            </a:endParaRP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       maximum = </a:t>
            </a:r>
            <a:r>
              <a:rPr lang="en-US" sz="2000" b="1" dirty="0" err="1">
                <a:latin typeface="Rockwell" panose="02060603020205020403" pitchFamily="18" charset="0"/>
              </a:rPr>
              <a:t>nums</a:t>
            </a:r>
            <a:r>
              <a:rPr lang="en-US" sz="2000" b="1" dirty="0">
                <a:latin typeface="Rockwell" panose="02060603020205020403" pitchFamily="18" charset="0"/>
              </a:rPr>
              <a:t>[</a:t>
            </a:r>
            <a:r>
              <a:rPr lang="en-US" sz="2000" b="1" dirty="0" err="1">
                <a:latin typeface="Rockwell" panose="02060603020205020403" pitchFamily="18" charset="0"/>
              </a:rPr>
              <a:t>i</a:t>
            </a:r>
            <a:r>
              <a:rPr lang="en-US" sz="2000" b="1" dirty="0">
                <a:latin typeface="Rockwell" panose="02060603020205020403" pitchFamily="18" charset="0"/>
              </a:rPr>
              <a:t>]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return maximum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endParaRPr lang="en-US" sz="2000" b="1" dirty="0">
              <a:latin typeface="Rockwell" panose="02060603020205020403" pitchFamily="18" charset="0"/>
            </a:endParaRP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ages = [20, 16, 22, 30, 17, 24]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 err="1">
                <a:latin typeface="Rockwell" panose="02060603020205020403" pitchFamily="18" charset="0"/>
              </a:rPr>
              <a:t>max_age</a:t>
            </a:r>
            <a:r>
              <a:rPr lang="en-US" sz="2000" b="1" dirty="0">
                <a:latin typeface="Rockwell" panose="02060603020205020403" pitchFamily="18" charset="0"/>
              </a:rPr>
              <a:t> = </a:t>
            </a:r>
            <a:r>
              <a:rPr lang="en-US" sz="2000" b="1" dirty="0" err="1">
                <a:latin typeface="Rockwell" panose="02060603020205020403" pitchFamily="18" charset="0"/>
              </a:rPr>
              <a:t>find_max</a:t>
            </a:r>
            <a:r>
              <a:rPr lang="en-US" sz="2000" b="1" dirty="0">
                <a:latin typeface="Rockwell" panose="02060603020205020403" pitchFamily="18" charset="0"/>
              </a:rPr>
              <a:t>(ages) # </a:t>
            </a:r>
            <a:r>
              <a:rPr lang="en-US" sz="2000" b="1" dirty="0" err="1">
                <a:latin typeface="Rockwell" panose="02060603020205020403" pitchFamily="18" charset="0"/>
              </a:rPr>
              <a:t>max_age</a:t>
            </a:r>
            <a:r>
              <a:rPr lang="en-US" sz="2000" b="1" dirty="0">
                <a:latin typeface="Rockwell" panose="02060603020205020403" pitchFamily="18" charset="0"/>
              </a:rPr>
              <a:t> will be 30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print('Maximum age: ' + </a:t>
            </a:r>
            <a:r>
              <a:rPr lang="en-US" sz="2000" b="1" dirty="0" err="1">
                <a:latin typeface="Rockwell" panose="02060603020205020403" pitchFamily="18" charset="0"/>
              </a:rPr>
              <a:t>str</a:t>
            </a:r>
            <a:r>
              <a:rPr lang="en-US" sz="2000" b="1" dirty="0">
                <a:latin typeface="Rockwell" panose="02060603020205020403" pitchFamily="18" charset="0"/>
              </a:rPr>
              <a:t>(</a:t>
            </a:r>
            <a:r>
              <a:rPr lang="en-US" sz="2000" b="1" dirty="0" err="1">
                <a:latin typeface="Rockwell" panose="02060603020205020403" pitchFamily="18" charset="0"/>
              </a:rPr>
              <a:t>max_age</a:t>
            </a:r>
            <a:r>
              <a:rPr lang="en-US" sz="2000" b="1" dirty="0">
                <a:latin typeface="Rockwell" panose="02060603020205020403" pitchFamily="18" charset="0"/>
              </a:rPr>
              <a:t>))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endParaRPr lang="en-US" sz="2000" dirty="0">
              <a:latin typeface="Rockwell" panose="02060603020205020403" pitchFamily="18" charset="0"/>
            </a:endParaRPr>
          </a:p>
          <a:p>
            <a:pPr marL="566928" lvl="3" indent="0">
              <a:buNone/>
            </a:pPr>
            <a:endParaRPr lang="en-US" sz="2000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2842A-88DD-486A-A9A3-0E3D617F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5EE22-7401-4A3E-A809-3D24E713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102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071628D-04D7-474E-B2C5-15FF16AD0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162" y="2943225"/>
            <a:ext cx="752475" cy="342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19FFB2-8BD0-430A-8785-E8B3E86EF1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9710" y="1856781"/>
            <a:ext cx="2500831" cy="1944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677930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48E0-9618-4FE7-AD07-A8A2F6F8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execution: find_max.py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F0A4-960D-43EA-9C48-BDB442AD2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def </a:t>
            </a:r>
            <a:r>
              <a:rPr lang="en-US" sz="2000" b="1" dirty="0" err="1">
                <a:latin typeface="Rockwell" panose="02060603020205020403" pitchFamily="18" charset="0"/>
              </a:rPr>
              <a:t>find_max</a:t>
            </a:r>
            <a:r>
              <a:rPr lang="en-US" sz="2000" b="1" dirty="0">
                <a:latin typeface="Rockwell" panose="02060603020205020403" pitchFamily="18" charset="0"/>
              </a:rPr>
              <a:t>(</a:t>
            </a:r>
            <a:r>
              <a:rPr lang="en-US" sz="2000" b="1" dirty="0" err="1">
                <a:latin typeface="Rockwell" panose="02060603020205020403" pitchFamily="18" charset="0"/>
              </a:rPr>
              <a:t>nums</a:t>
            </a:r>
            <a:r>
              <a:rPr lang="en-US" sz="2000" b="1" dirty="0">
                <a:latin typeface="Rockwell" panose="02060603020205020403" pitchFamily="18" charset="0"/>
              </a:rPr>
              <a:t>):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maximum = </a:t>
            </a:r>
            <a:r>
              <a:rPr lang="en-US" sz="2000" b="1" dirty="0" err="1">
                <a:latin typeface="Rockwell" panose="02060603020205020403" pitchFamily="18" charset="0"/>
              </a:rPr>
              <a:t>nums</a:t>
            </a:r>
            <a:r>
              <a:rPr lang="en-US" sz="2000" b="1" dirty="0">
                <a:latin typeface="Rockwell" panose="02060603020205020403" pitchFamily="18" charset="0"/>
              </a:rPr>
              <a:t>[0]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for </a:t>
            </a:r>
            <a:r>
              <a:rPr lang="en-US" sz="2000" b="1" dirty="0" err="1">
                <a:latin typeface="Rockwell" panose="02060603020205020403" pitchFamily="18" charset="0"/>
              </a:rPr>
              <a:t>i</a:t>
            </a:r>
            <a:r>
              <a:rPr lang="en-US" sz="2000" b="1" dirty="0">
                <a:latin typeface="Rockwell" panose="02060603020205020403" pitchFamily="18" charset="0"/>
              </a:rPr>
              <a:t> in range(1, </a:t>
            </a:r>
            <a:r>
              <a:rPr lang="en-US" sz="2000" b="1" dirty="0" err="1">
                <a:latin typeface="Rockwell" panose="02060603020205020403" pitchFamily="18" charset="0"/>
              </a:rPr>
              <a:t>len</a:t>
            </a:r>
            <a:r>
              <a:rPr lang="en-US" sz="2000" b="1" dirty="0">
                <a:latin typeface="Rockwell" panose="02060603020205020403" pitchFamily="18" charset="0"/>
              </a:rPr>
              <a:t>(</a:t>
            </a:r>
            <a:r>
              <a:rPr lang="en-US" sz="2000" b="1" dirty="0" err="1">
                <a:latin typeface="Rockwell" panose="02060603020205020403" pitchFamily="18" charset="0"/>
              </a:rPr>
              <a:t>nums</a:t>
            </a:r>
            <a:r>
              <a:rPr lang="en-US" sz="2000" b="1" dirty="0">
                <a:latin typeface="Rockwell" panose="02060603020205020403" pitchFamily="18" charset="0"/>
              </a:rPr>
              <a:t>)):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    if </a:t>
            </a:r>
            <a:r>
              <a:rPr lang="en-US" sz="2000" b="1" dirty="0" err="1">
                <a:solidFill>
                  <a:srgbClr val="FF0000"/>
                </a:solidFill>
                <a:latin typeface="Rockwell" panose="02060603020205020403" pitchFamily="18" charset="0"/>
              </a:rPr>
              <a:t>nums</a:t>
            </a:r>
            <a:r>
              <a:rPr lang="en-US" sz="2000" b="1" dirty="0">
                <a:solidFill>
                  <a:srgbClr val="FF0000"/>
                </a:solidFill>
                <a:latin typeface="Rockwell" panose="02060603020205020403" pitchFamily="18" charset="0"/>
              </a:rPr>
              <a:t>[</a:t>
            </a:r>
            <a:r>
              <a:rPr lang="en-US" sz="2000" b="1" dirty="0" err="1">
                <a:solidFill>
                  <a:srgbClr val="FF0000"/>
                </a:solidFill>
                <a:latin typeface="Rockwell" panose="02060603020205020403" pitchFamily="18" charset="0"/>
              </a:rPr>
              <a:t>i</a:t>
            </a:r>
            <a:r>
              <a:rPr lang="en-US" sz="2000" b="1" dirty="0">
                <a:solidFill>
                  <a:srgbClr val="FF0000"/>
                </a:solidFill>
                <a:latin typeface="Rockwell" panose="02060603020205020403" pitchFamily="18" charset="0"/>
              </a:rPr>
              <a:t>] &gt; maximum:      # False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       maximum = </a:t>
            </a:r>
            <a:r>
              <a:rPr lang="en-US" sz="2000" b="1" dirty="0" err="1">
                <a:latin typeface="Rockwell" panose="02060603020205020403" pitchFamily="18" charset="0"/>
              </a:rPr>
              <a:t>nums</a:t>
            </a:r>
            <a:r>
              <a:rPr lang="en-US" sz="2000" b="1" dirty="0">
                <a:latin typeface="Rockwell" panose="02060603020205020403" pitchFamily="18" charset="0"/>
              </a:rPr>
              <a:t>[</a:t>
            </a:r>
            <a:r>
              <a:rPr lang="en-US" sz="2000" b="1" dirty="0" err="1">
                <a:latin typeface="Rockwell" panose="02060603020205020403" pitchFamily="18" charset="0"/>
              </a:rPr>
              <a:t>i</a:t>
            </a:r>
            <a:r>
              <a:rPr lang="en-US" sz="2000" b="1" dirty="0">
                <a:latin typeface="Rockwell" panose="02060603020205020403" pitchFamily="18" charset="0"/>
              </a:rPr>
              <a:t>]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return maximum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endParaRPr lang="en-US" sz="2000" b="1" dirty="0">
              <a:latin typeface="Rockwell" panose="02060603020205020403" pitchFamily="18" charset="0"/>
            </a:endParaRP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ages = [20, 16, 22, 30, 17, 24]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 err="1">
                <a:latin typeface="Rockwell" panose="02060603020205020403" pitchFamily="18" charset="0"/>
              </a:rPr>
              <a:t>max_age</a:t>
            </a:r>
            <a:r>
              <a:rPr lang="en-US" sz="2000" b="1" dirty="0">
                <a:latin typeface="Rockwell" panose="02060603020205020403" pitchFamily="18" charset="0"/>
              </a:rPr>
              <a:t> = </a:t>
            </a:r>
            <a:r>
              <a:rPr lang="en-US" sz="2000" b="1" dirty="0" err="1">
                <a:latin typeface="Rockwell" panose="02060603020205020403" pitchFamily="18" charset="0"/>
              </a:rPr>
              <a:t>find_max</a:t>
            </a:r>
            <a:r>
              <a:rPr lang="en-US" sz="2000" b="1" dirty="0">
                <a:latin typeface="Rockwell" panose="02060603020205020403" pitchFamily="18" charset="0"/>
              </a:rPr>
              <a:t>(ages) # </a:t>
            </a:r>
            <a:r>
              <a:rPr lang="en-US" sz="2000" b="1" dirty="0" err="1">
                <a:latin typeface="Rockwell" panose="02060603020205020403" pitchFamily="18" charset="0"/>
              </a:rPr>
              <a:t>max_age</a:t>
            </a:r>
            <a:r>
              <a:rPr lang="en-US" sz="2000" b="1" dirty="0">
                <a:latin typeface="Rockwell" panose="02060603020205020403" pitchFamily="18" charset="0"/>
              </a:rPr>
              <a:t> will be 30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print('Maximum age: ' + </a:t>
            </a:r>
            <a:r>
              <a:rPr lang="en-US" sz="2000" b="1" dirty="0" err="1">
                <a:latin typeface="Rockwell" panose="02060603020205020403" pitchFamily="18" charset="0"/>
              </a:rPr>
              <a:t>str</a:t>
            </a:r>
            <a:r>
              <a:rPr lang="en-US" sz="2000" b="1" dirty="0">
                <a:latin typeface="Rockwell" panose="02060603020205020403" pitchFamily="18" charset="0"/>
              </a:rPr>
              <a:t>(</a:t>
            </a:r>
            <a:r>
              <a:rPr lang="en-US" sz="2000" b="1" dirty="0" err="1">
                <a:latin typeface="Rockwell" panose="02060603020205020403" pitchFamily="18" charset="0"/>
              </a:rPr>
              <a:t>max_age</a:t>
            </a:r>
            <a:r>
              <a:rPr lang="en-US" sz="2000" b="1" dirty="0">
                <a:latin typeface="Rockwell" panose="02060603020205020403" pitchFamily="18" charset="0"/>
              </a:rPr>
              <a:t>))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endParaRPr lang="en-US" sz="2000" dirty="0">
              <a:latin typeface="Rockwell" panose="02060603020205020403" pitchFamily="18" charset="0"/>
            </a:endParaRPr>
          </a:p>
          <a:p>
            <a:pPr marL="566928" lvl="3" indent="0">
              <a:buNone/>
            </a:pPr>
            <a:endParaRPr lang="en-US" sz="2000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2842A-88DD-486A-A9A3-0E3D617F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5EE22-7401-4A3E-A809-3D24E713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103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071628D-04D7-474E-B2C5-15FF16AD0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162" y="2943225"/>
            <a:ext cx="752475" cy="342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19FFB2-8BD0-430A-8785-E8B3E86EF1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9710" y="1856781"/>
            <a:ext cx="2500831" cy="1944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195293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48E0-9618-4FE7-AD07-A8A2F6F8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execution: find_max.py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F0A4-960D-43EA-9C48-BDB442AD2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def </a:t>
            </a:r>
            <a:r>
              <a:rPr lang="en-US" sz="2000" b="1" dirty="0" err="1">
                <a:latin typeface="Rockwell" panose="02060603020205020403" pitchFamily="18" charset="0"/>
              </a:rPr>
              <a:t>find_max</a:t>
            </a:r>
            <a:r>
              <a:rPr lang="en-US" sz="2000" b="1" dirty="0">
                <a:latin typeface="Rockwell" panose="02060603020205020403" pitchFamily="18" charset="0"/>
              </a:rPr>
              <a:t>(</a:t>
            </a:r>
            <a:r>
              <a:rPr lang="en-US" sz="2000" b="1" dirty="0" err="1">
                <a:latin typeface="Rockwell" panose="02060603020205020403" pitchFamily="18" charset="0"/>
              </a:rPr>
              <a:t>nums</a:t>
            </a:r>
            <a:r>
              <a:rPr lang="en-US" sz="2000" b="1" dirty="0">
                <a:latin typeface="Rockwell" panose="02060603020205020403" pitchFamily="18" charset="0"/>
              </a:rPr>
              <a:t>):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maximum = </a:t>
            </a:r>
            <a:r>
              <a:rPr lang="en-US" sz="2000" b="1" dirty="0" err="1">
                <a:latin typeface="Rockwell" panose="02060603020205020403" pitchFamily="18" charset="0"/>
              </a:rPr>
              <a:t>nums</a:t>
            </a:r>
            <a:r>
              <a:rPr lang="en-US" sz="2000" b="1" dirty="0">
                <a:latin typeface="Rockwell" panose="02060603020205020403" pitchFamily="18" charset="0"/>
              </a:rPr>
              <a:t>[0]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for </a:t>
            </a:r>
            <a:r>
              <a:rPr lang="en-US" sz="2000" b="1" dirty="0" err="1">
                <a:latin typeface="Rockwell" panose="02060603020205020403" pitchFamily="18" charset="0"/>
              </a:rPr>
              <a:t>i</a:t>
            </a:r>
            <a:r>
              <a:rPr lang="en-US" sz="2000" b="1" dirty="0">
                <a:latin typeface="Rockwell" panose="02060603020205020403" pitchFamily="18" charset="0"/>
              </a:rPr>
              <a:t> in range(1, </a:t>
            </a:r>
            <a:r>
              <a:rPr lang="en-US" sz="2000" b="1" dirty="0" err="1">
                <a:latin typeface="Rockwell" panose="02060603020205020403" pitchFamily="18" charset="0"/>
              </a:rPr>
              <a:t>len</a:t>
            </a:r>
            <a:r>
              <a:rPr lang="en-US" sz="2000" b="1" dirty="0">
                <a:latin typeface="Rockwell" panose="02060603020205020403" pitchFamily="18" charset="0"/>
              </a:rPr>
              <a:t>(</a:t>
            </a:r>
            <a:r>
              <a:rPr lang="en-US" sz="2000" b="1" dirty="0" err="1">
                <a:latin typeface="Rockwell" panose="02060603020205020403" pitchFamily="18" charset="0"/>
              </a:rPr>
              <a:t>nums</a:t>
            </a:r>
            <a:r>
              <a:rPr lang="en-US" sz="2000" b="1" dirty="0">
                <a:latin typeface="Rockwell" panose="02060603020205020403" pitchFamily="18" charset="0"/>
              </a:rPr>
              <a:t>)):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    if </a:t>
            </a:r>
            <a:r>
              <a:rPr lang="en-US" sz="2000" b="1" dirty="0" err="1">
                <a:solidFill>
                  <a:schemeClr val="tx1"/>
                </a:solidFill>
                <a:latin typeface="Rockwell" panose="02060603020205020403" pitchFamily="18" charset="0"/>
              </a:rPr>
              <a:t>nums</a:t>
            </a:r>
            <a:r>
              <a:rPr lang="en-US" sz="2000" b="1" dirty="0">
                <a:solidFill>
                  <a:schemeClr val="tx1"/>
                </a:solidFill>
                <a:latin typeface="Rockwell" panose="02060603020205020403" pitchFamily="18" charset="0"/>
              </a:rPr>
              <a:t>[</a:t>
            </a:r>
            <a:r>
              <a:rPr lang="en-US" sz="2000" b="1" dirty="0" err="1">
                <a:solidFill>
                  <a:schemeClr val="tx1"/>
                </a:solidFill>
                <a:latin typeface="Rockwell" panose="02060603020205020403" pitchFamily="18" charset="0"/>
              </a:rPr>
              <a:t>i</a:t>
            </a:r>
            <a:r>
              <a:rPr lang="en-US" sz="2000" b="1" dirty="0">
                <a:solidFill>
                  <a:schemeClr val="tx1"/>
                </a:solidFill>
                <a:latin typeface="Rockwell" panose="02060603020205020403" pitchFamily="18" charset="0"/>
              </a:rPr>
              <a:t>] &gt; maximum: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       maximum = </a:t>
            </a:r>
            <a:r>
              <a:rPr lang="en-US" sz="2000" b="1" dirty="0" err="1">
                <a:latin typeface="Rockwell" panose="02060603020205020403" pitchFamily="18" charset="0"/>
              </a:rPr>
              <a:t>nums</a:t>
            </a:r>
            <a:r>
              <a:rPr lang="en-US" sz="2000" b="1" dirty="0">
                <a:latin typeface="Rockwell" panose="02060603020205020403" pitchFamily="18" charset="0"/>
              </a:rPr>
              <a:t>[</a:t>
            </a:r>
            <a:r>
              <a:rPr lang="en-US" sz="2000" b="1" dirty="0" err="1">
                <a:latin typeface="Rockwell" panose="02060603020205020403" pitchFamily="18" charset="0"/>
              </a:rPr>
              <a:t>i</a:t>
            </a:r>
            <a:r>
              <a:rPr lang="en-US" sz="2000" b="1" dirty="0">
                <a:latin typeface="Rockwell" panose="02060603020205020403" pitchFamily="18" charset="0"/>
              </a:rPr>
              <a:t>]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return maximum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endParaRPr lang="en-US" sz="2000" b="1" dirty="0">
              <a:latin typeface="Rockwell" panose="02060603020205020403" pitchFamily="18" charset="0"/>
            </a:endParaRP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ages = [20, 16, 22, 30, 17, 24]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 err="1">
                <a:latin typeface="Rockwell" panose="02060603020205020403" pitchFamily="18" charset="0"/>
              </a:rPr>
              <a:t>max_age</a:t>
            </a:r>
            <a:r>
              <a:rPr lang="en-US" sz="2000" b="1" dirty="0">
                <a:latin typeface="Rockwell" panose="02060603020205020403" pitchFamily="18" charset="0"/>
              </a:rPr>
              <a:t> = </a:t>
            </a:r>
            <a:r>
              <a:rPr lang="en-US" sz="2000" b="1" dirty="0" err="1">
                <a:latin typeface="Rockwell" panose="02060603020205020403" pitchFamily="18" charset="0"/>
              </a:rPr>
              <a:t>find_max</a:t>
            </a:r>
            <a:r>
              <a:rPr lang="en-US" sz="2000" b="1" dirty="0">
                <a:latin typeface="Rockwell" panose="02060603020205020403" pitchFamily="18" charset="0"/>
              </a:rPr>
              <a:t>(ages) # </a:t>
            </a:r>
            <a:r>
              <a:rPr lang="en-US" sz="2000" b="1" dirty="0" err="1">
                <a:latin typeface="Rockwell" panose="02060603020205020403" pitchFamily="18" charset="0"/>
              </a:rPr>
              <a:t>max_age</a:t>
            </a:r>
            <a:r>
              <a:rPr lang="en-US" sz="2000" b="1" dirty="0">
                <a:latin typeface="Rockwell" panose="02060603020205020403" pitchFamily="18" charset="0"/>
              </a:rPr>
              <a:t> will be 30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print('Maximum age: ' + </a:t>
            </a:r>
            <a:r>
              <a:rPr lang="en-US" sz="2000" b="1" dirty="0" err="1">
                <a:latin typeface="Rockwell" panose="02060603020205020403" pitchFamily="18" charset="0"/>
              </a:rPr>
              <a:t>str</a:t>
            </a:r>
            <a:r>
              <a:rPr lang="en-US" sz="2000" b="1" dirty="0">
                <a:latin typeface="Rockwell" panose="02060603020205020403" pitchFamily="18" charset="0"/>
              </a:rPr>
              <a:t>(</a:t>
            </a:r>
            <a:r>
              <a:rPr lang="en-US" sz="2000" b="1" dirty="0" err="1">
                <a:latin typeface="Rockwell" panose="02060603020205020403" pitchFamily="18" charset="0"/>
              </a:rPr>
              <a:t>max_age</a:t>
            </a:r>
            <a:r>
              <a:rPr lang="en-US" sz="2000" b="1" dirty="0">
                <a:latin typeface="Rockwell" panose="02060603020205020403" pitchFamily="18" charset="0"/>
              </a:rPr>
              <a:t>))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endParaRPr lang="en-US" sz="2000" dirty="0">
              <a:latin typeface="Rockwell" panose="02060603020205020403" pitchFamily="18" charset="0"/>
            </a:endParaRPr>
          </a:p>
          <a:p>
            <a:pPr marL="566928" lvl="3" indent="0">
              <a:buNone/>
            </a:pPr>
            <a:endParaRPr lang="en-US" sz="2000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2842A-88DD-486A-A9A3-0E3D617F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5EE22-7401-4A3E-A809-3D24E713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104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071628D-04D7-474E-B2C5-15FF16AD0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162" y="3609975"/>
            <a:ext cx="752475" cy="342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19FFB2-8BD0-430A-8785-E8B3E86EF1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9710" y="1856781"/>
            <a:ext cx="2500831" cy="1944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73480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48E0-9618-4FE7-AD07-A8A2F6F8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count the vowels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F0A4-960D-43EA-9C48-BDB442AD2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 for-loop can be used to iterate over the characters of a string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To see how this works, let’s look a function called </a:t>
            </a:r>
            <a:r>
              <a:rPr lang="en-US" b="1" dirty="0" err="1"/>
              <a:t>count_vowels</a:t>
            </a:r>
            <a:r>
              <a:rPr lang="en-US" b="1" dirty="0"/>
              <a:t> </a:t>
            </a:r>
            <a:r>
              <a:rPr lang="en-US" dirty="0"/>
              <a:t>that counts the number of vowels (lowercase or uppercase) in a word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To make this problem a little easier to solve, we will call the </a:t>
            </a:r>
            <a:r>
              <a:rPr lang="en-US" b="1" dirty="0"/>
              <a:t>lower() </a:t>
            </a:r>
            <a:r>
              <a:rPr lang="en-US" dirty="0"/>
              <a:t>method for strings, which makes a copy of a given string and changes all the uppercase letters to lowercase (</a:t>
            </a:r>
            <a:r>
              <a:rPr lang="en-US" b="1" dirty="0"/>
              <a:t>upper() </a:t>
            </a:r>
            <a:r>
              <a:rPr lang="en-US" dirty="0"/>
              <a:t>makes all letters uppercase)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Strings are </a:t>
            </a:r>
            <a:r>
              <a:rPr lang="en-US" b="1" dirty="0"/>
              <a:t>immutable </a:t>
            </a:r>
            <a:r>
              <a:rPr lang="en-US" dirty="0"/>
              <a:t>(unchangeable) quantities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If we want to convert a string into lowercase, all we can really do is make a lowercase copy of it and then replace the original string with the new one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2842A-88DD-486A-A9A3-0E3D617F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5EE22-7401-4A3E-A809-3D24E713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285989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48E0-9618-4FE7-AD07-A8A2F6F8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vowels.py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F0A4-960D-43EA-9C48-BDB442AD2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def </a:t>
            </a:r>
            <a:r>
              <a:rPr lang="en-US" sz="2000" b="1" dirty="0" err="1">
                <a:latin typeface="Rockwell" panose="02060603020205020403" pitchFamily="18" charset="0"/>
              </a:rPr>
              <a:t>count_vowels</a:t>
            </a:r>
            <a:r>
              <a:rPr lang="en-US" sz="2000" b="1" dirty="0">
                <a:latin typeface="Rockwell" panose="02060603020205020403" pitchFamily="18" charset="0"/>
              </a:rPr>
              <a:t>(word):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vowels = '</a:t>
            </a:r>
            <a:r>
              <a:rPr lang="en-US" sz="2000" b="1" dirty="0" err="1">
                <a:latin typeface="Rockwell" panose="02060603020205020403" pitchFamily="18" charset="0"/>
              </a:rPr>
              <a:t>aeiou</a:t>
            </a:r>
            <a:r>
              <a:rPr lang="en-US" sz="2000" b="1" dirty="0">
                <a:latin typeface="Rockwell" panose="02060603020205020403" pitchFamily="18" charset="0"/>
              </a:rPr>
              <a:t>’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</a:t>
            </a:r>
            <a:r>
              <a:rPr lang="en-US" sz="2000" b="1" dirty="0" err="1">
                <a:latin typeface="Rockwell" panose="02060603020205020403" pitchFamily="18" charset="0"/>
              </a:rPr>
              <a:t>num_vowels</a:t>
            </a:r>
            <a:r>
              <a:rPr lang="en-US" sz="2000" b="1" dirty="0">
                <a:latin typeface="Rockwell" panose="02060603020205020403" pitchFamily="18" charset="0"/>
              </a:rPr>
              <a:t> = 0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for letter in </a:t>
            </a:r>
            <a:r>
              <a:rPr lang="en-US" sz="2000" b="1" dirty="0" err="1">
                <a:latin typeface="Rockwell" panose="02060603020205020403" pitchFamily="18" charset="0"/>
              </a:rPr>
              <a:t>word.lower</a:t>
            </a:r>
            <a:r>
              <a:rPr lang="en-US" sz="2000" b="1" dirty="0">
                <a:latin typeface="Rockwell" panose="02060603020205020403" pitchFamily="18" charset="0"/>
              </a:rPr>
              <a:t>(): # search through a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    if letter in vowels:           # lowercase copy of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        </a:t>
            </a:r>
            <a:r>
              <a:rPr lang="en-US" sz="2000" b="1" dirty="0" err="1">
                <a:latin typeface="Rockwell" panose="02060603020205020403" pitchFamily="18" charset="0"/>
              </a:rPr>
              <a:t>num_vowels</a:t>
            </a:r>
            <a:r>
              <a:rPr lang="en-US" sz="2000" b="1" dirty="0">
                <a:latin typeface="Rockwell" panose="02060603020205020403" pitchFamily="18" charset="0"/>
              </a:rPr>
              <a:t> += 1        # the original word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return </a:t>
            </a:r>
            <a:r>
              <a:rPr lang="en-US" sz="2000" b="1" dirty="0" err="1">
                <a:latin typeface="Rockwell" panose="02060603020205020403" pitchFamily="18" charset="0"/>
              </a:rPr>
              <a:t>num_vowels</a:t>
            </a:r>
            <a:endParaRPr lang="en-US" sz="2000" b="1" dirty="0">
              <a:latin typeface="Rockwell" panose="02060603020205020403" pitchFamily="18" charset="0"/>
            </a:endParaRP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endParaRPr lang="en-US" sz="2000" b="1" dirty="0">
              <a:latin typeface="Rockwell" panose="02060603020205020403" pitchFamily="18" charset="0"/>
            </a:endParaRP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word = 'Cider'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print('The number of vowels in ' + word + ' is ' +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 err="1">
                <a:latin typeface="Rockwell" panose="02060603020205020403" pitchFamily="18" charset="0"/>
              </a:rPr>
              <a:t>str</a:t>
            </a:r>
            <a:r>
              <a:rPr lang="en-US" sz="2000" b="1" dirty="0">
                <a:latin typeface="Rockwell" panose="02060603020205020403" pitchFamily="18" charset="0"/>
              </a:rPr>
              <a:t>(</a:t>
            </a:r>
            <a:r>
              <a:rPr lang="en-US" sz="2000" b="1" dirty="0" err="1">
                <a:latin typeface="Rockwell" panose="02060603020205020403" pitchFamily="18" charset="0"/>
              </a:rPr>
              <a:t>count_vowels</a:t>
            </a:r>
            <a:r>
              <a:rPr lang="en-US" sz="2000" b="1" dirty="0">
                <a:latin typeface="Rockwell" panose="02060603020205020403" pitchFamily="18" charset="0"/>
              </a:rPr>
              <a:t>(word))) # will print 2</a:t>
            </a:r>
            <a:endParaRPr lang="en-US" sz="2000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2842A-88DD-486A-A9A3-0E3D617F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5EE22-7401-4A3E-A809-3D24E713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48421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48E0-9618-4FE7-AD07-A8A2F6F8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vowels.py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F0A4-960D-43EA-9C48-BDB442AD2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def </a:t>
            </a:r>
            <a:r>
              <a:rPr lang="en-US" sz="2000" b="1" dirty="0" err="1">
                <a:latin typeface="Rockwell" panose="02060603020205020403" pitchFamily="18" charset="0"/>
              </a:rPr>
              <a:t>count_vowels</a:t>
            </a:r>
            <a:r>
              <a:rPr lang="en-US" sz="2000" b="1" dirty="0">
                <a:latin typeface="Rockwell" panose="02060603020205020403" pitchFamily="18" charset="0"/>
              </a:rPr>
              <a:t>(word):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vowels = '</a:t>
            </a:r>
            <a:r>
              <a:rPr lang="en-US" sz="2000" b="1" dirty="0" err="1">
                <a:latin typeface="Rockwell" panose="02060603020205020403" pitchFamily="18" charset="0"/>
              </a:rPr>
              <a:t>aeiou</a:t>
            </a:r>
            <a:r>
              <a:rPr lang="en-US" sz="2000" b="1" dirty="0">
                <a:latin typeface="Rockwell" panose="02060603020205020403" pitchFamily="18" charset="0"/>
              </a:rPr>
              <a:t>’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</a:t>
            </a:r>
            <a:r>
              <a:rPr lang="en-US" sz="2000" b="1" dirty="0" err="1">
                <a:latin typeface="Rockwell" panose="02060603020205020403" pitchFamily="18" charset="0"/>
              </a:rPr>
              <a:t>num_vowels</a:t>
            </a:r>
            <a:r>
              <a:rPr lang="en-US" sz="2000" b="1" dirty="0">
                <a:latin typeface="Rockwell" panose="02060603020205020403" pitchFamily="18" charset="0"/>
              </a:rPr>
              <a:t> = 0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for letter in </a:t>
            </a:r>
            <a:r>
              <a:rPr lang="en-US" sz="2000" b="1" dirty="0" err="1">
                <a:latin typeface="Rockwell" panose="02060603020205020403" pitchFamily="18" charset="0"/>
              </a:rPr>
              <a:t>word.lower</a:t>
            </a:r>
            <a:r>
              <a:rPr lang="en-US" sz="2000" b="1" dirty="0">
                <a:latin typeface="Rockwell" panose="02060603020205020403" pitchFamily="18" charset="0"/>
              </a:rPr>
              <a:t>(): 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    if letter in vowels:           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        </a:t>
            </a:r>
            <a:r>
              <a:rPr lang="en-US" sz="2000" b="1" dirty="0" err="1">
                <a:latin typeface="Rockwell" panose="02060603020205020403" pitchFamily="18" charset="0"/>
              </a:rPr>
              <a:t>num_vowels</a:t>
            </a:r>
            <a:r>
              <a:rPr lang="en-US" sz="2000" b="1" dirty="0">
                <a:latin typeface="Rockwell" panose="02060603020205020403" pitchFamily="18" charset="0"/>
              </a:rPr>
              <a:t> += 1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return </a:t>
            </a:r>
            <a:r>
              <a:rPr lang="en-US" sz="2000" b="1" dirty="0" err="1">
                <a:latin typeface="Rockwell" panose="02060603020205020403" pitchFamily="18" charset="0"/>
              </a:rPr>
              <a:t>num_vowels</a:t>
            </a:r>
            <a:endParaRPr lang="en-US" sz="2000" b="1" dirty="0">
              <a:latin typeface="Rockwell" panose="02060603020205020403" pitchFamily="18" charset="0"/>
            </a:endParaRP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endParaRPr lang="en-US" sz="2000" b="1" dirty="0">
              <a:latin typeface="Rockwell" panose="02060603020205020403" pitchFamily="18" charset="0"/>
            </a:endParaRP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word = 'Cider'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print('The number of vowels in ' + word + ' is ' +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 err="1">
                <a:latin typeface="Rockwell" panose="02060603020205020403" pitchFamily="18" charset="0"/>
              </a:rPr>
              <a:t>str</a:t>
            </a:r>
            <a:r>
              <a:rPr lang="en-US" sz="2000" b="1" dirty="0">
                <a:latin typeface="Rockwell" panose="02060603020205020403" pitchFamily="18" charset="0"/>
              </a:rPr>
              <a:t>(</a:t>
            </a:r>
            <a:r>
              <a:rPr lang="en-US" sz="2000" b="1" dirty="0" err="1">
                <a:latin typeface="Rockwell" panose="02060603020205020403" pitchFamily="18" charset="0"/>
              </a:rPr>
              <a:t>count_vowels</a:t>
            </a:r>
            <a:r>
              <a:rPr lang="en-US" sz="2000" b="1" dirty="0">
                <a:latin typeface="Rockwell" panose="02060603020205020403" pitchFamily="18" charset="0"/>
              </a:rPr>
              <a:t>(word))) # will print 2</a:t>
            </a:r>
            <a:endParaRPr lang="en-US" sz="2000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2842A-88DD-486A-A9A3-0E3D617F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5EE22-7401-4A3E-A809-3D24E713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107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6A4497-CDAB-40B5-A37F-527B9828A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1391" y="1890401"/>
            <a:ext cx="2984166" cy="15385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B7FD48-613A-4511-8B36-E5AF56F4ED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405" y="2152650"/>
            <a:ext cx="752475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588771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48E0-9618-4FE7-AD07-A8A2F6F8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vowels.py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F0A4-960D-43EA-9C48-BDB442AD2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def </a:t>
            </a:r>
            <a:r>
              <a:rPr lang="en-US" sz="2000" b="1" dirty="0" err="1">
                <a:latin typeface="Rockwell" panose="02060603020205020403" pitchFamily="18" charset="0"/>
              </a:rPr>
              <a:t>count_vowels</a:t>
            </a:r>
            <a:r>
              <a:rPr lang="en-US" sz="2000" b="1" dirty="0">
                <a:latin typeface="Rockwell" panose="02060603020205020403" pitchFamily="18" charset="0"/>
              </a:rPr>
              <a:t>(word):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vowels = '</a:t>
            </a:r>
            <a:r>
              <a:rPr lang="en-US" sz="2000" b="1" dirty="0" err="1">
                <a:latin typeface="Rockwell" panose="02060603020205020403" pitchFamily="18" charset="0"/>
              </a:rPr>
              <a:t>aeiou</a:t>
            </a:r>
            <a:r>
              <a:rPr lang="en-US" sz="2000" b="1" dirty="0">
                <a:latin typeface="Rockwell" panose="02060603020205020403" pitchFamily="18" charset="0"/>
              </a:rPr>
              <a:t>’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</a:t>
            </a:r>
            <a:r>
              <a:rPr lang="en-US" sz="2000" b="1" dirty="0" err="1">
                <a:latin typeface="Rockwell" panose="02060603020205020403" pitchFamily="18" charset="0"/>
              </a:rPr>
              <a:t>num_vowels</a:t>
            </a:r>
            <a:r>
              <a:rPr lang="en-US" sz="2000" b="1" dirty="0">
                <a:latin typeface="Rockwell" panose="02060603020205020403" pitchFamily="18" charset="0"/>
              </a:rPr>
              <a:t> = 0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for letter in </a:t>
            </a:r>
            <a:r>
              <a:rPr lang="en-US" sz="2000" b="1" dirty="0" err="1">
                <a:latin typeface="Rockwell" panose="02060603020205020403" pitchFamily="18" charset="0"/>
              </a:rPr>
              <a:t>word.lower</a:t>
            </a:r>
            <a:r>
              <a:rPr lang="en-US" sz="2000" b="1" dirty="0">
                <a:latin typeface="Rockwell" panose="02060603020205020403" pitchFamily="18" charset="0"/>
              </a:rPr>
              <a:t>(): 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    if letter in vowels:           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        </a:t>
            </a:r>
            <a:r>
              <a:rPr lang="en-US" sz="2000" b="1" dirty="0" err="1">
                <a:latin typeface="Rockwell" panose="02060603020205020403" pitchFamily="18" charset="0"/>
              </a:rPr>
              <a:t>num_vowels</a:t>
            </a:r>
            <a:r>
              <a:rPr lang="en-US" sz="2000" b="1" dirty="0">
                <a:latin typeface="Rockwell" panose="02060603020205020403" pitchFamily="18" charset="0"/>
              </a:rPr>
              <a:t> += 1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return </a:t>
            </a:r>
            <a:r>
              <a:rPr lang="en-US" sz="2000" b="1" dirty="0" err="1">
                <a:latin typeface="Rockwell" panose="02060603020205020403" pitchFamily="18" charset="0"/>
              </a:rPr>
              <a:t>num_vowels</a:t>
            </a:r>
            <a:endParaRPr lang="en-US" sz="2000" b="1" dirty="0">
              <a:latin typeface="Rockwell" panose="02060603020205020403" pitchFamily="18" charset="0"/>
            </a:endParaRP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endParaRPr lang="en-US" sz="2000" b="1" dirty="0">
              <a:latin typeface="Rockwell" panose="02060603020205020403" pitchFamily="18" charset="0"/>
            </a:endParaRP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word = 'Cider'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print('The number of vowels in ' + word + ' is ' +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 err="1">
                <a:latin typeface="Rockwell" panose="02060603020205020403" pitchFamily="18" charset="0"/>
              </a:rPr>
              <a:t>str</a:t>
            </a:r>
            <a:r>
              <a:rPr lang="en-US" sz="2000" b="1" dirty="0">
                <a:latin typeface="Rockwell" panose="02060603020205020403" pitchFamily="18" charset="0"/>
              </a:rPr>
              <a:t>(</a:t>
            </a:r>
            <a:r>
              <a:rPr lang="en-US" sz="2000" b="1" dirty="0" err="1">
                <a:latin typeface="Rockwell" panose="02060603020205020403" pitchFamily="18" charset="0"/>
              </a:rPr>
              <a:t>count_vowels</a:t>
            </a:r>
            <a:r>
              <a:rPr lang="en-US" sz="2000" b="1" dirty="0">
                <a:latin typeface="Rockwell" panose="02060603020205020403" pitchFamily="18" charset="0"/>
              </a:rPr>
              <a:t>(word))) # will print 2</a:t>
            </a:r>
            <a:endParaRPr lang="en-US" sz="2000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2842A-88DD-486A-A9A3-0E3D617F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5EE22-7401-4A3E-A809-3D24E713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108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B7FD48-613A-4511-8B36-E5AF56F4E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405" y="2590800"/>
            <a:ext cx="752475" cy="342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280D951-46D3-4EFC-AE1A-7CD1F0D2D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1391" y="1888104"/>
            <a:ext cx="2969854" cy="1531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722049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48E0-9618-4FE7-AD07-A8A2F6F8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vowels.py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F0A4-960D-43EA-9C48-BDB442AD2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def </a:t>
            </a:r>
            <a:r>
              <a:rPr lang="en-US" sz="2000" b="1" dirty="0" err="1">
                <a:latin typeface="Rockwell" panose="02060603020205020403" pitchFamily="18" charset="0"/>
              </a:rPr>
              <a:t>count_vowels</a:t>
            </a:r>
            <a:r>
              <a:rPr lang="en-US" sz="2000" b="1" dirty="0">
                <a:latin typeface="Rockwell" panose="02060603020205020403" pitchFamily="18" charset="0"/>
              </a:rPr>
              <a:t>(word):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vowels = '</a:t>
            </a:r>
            <a:r>
              <a:rPr lang="en-US" sz="2000" b="1" dirty="0" err="1">
                <a:latin typeface="Rockwell" panose="02060603020205020403" pitchFamily="18" charset="0"/>
              </a:rPr>
              <a:t>aeiou</a:t>
            </a:r>
            <a:r>
              <a:rPr lang="en-US" sz="2000" b="1" dirty="0">
                <a:latin typeface="Rockwell" panose="02060603020205020403" pitchFamily="18" charset="0"/>
              </a:rPr>
              <a:t>’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</a:t>
            </a:r>
            <a:r>
              <a:rPr lang="en-US" sz="2000" b="1" dirty="0" err="1">
                <a:latin typeface="Rockwell" panose="02060603020205020403" pitchFamily="18" charset="0"/>
              </a:rPr>
              <a:t>num_vowels</a:t>
            </a:r>
            <a:r>
              <a:rPr lang="en-US" sz="2000" b="1" dirty="0">
                <a:latin typeface="Rockwell" panose="02060603020205020403" pitchFamily="18" charset="0"/>
              </a:rPr>
              <a:t> = 0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for letter in </a:t>
            </a:r>
            <a:r>
              <a:rPr lang="en-US" sz="2000" b="1" dirty="0" err="1">
                <a:latin typeface="Rockwell" panose="02060603020205020403" pitchFamily="18" charset="0"/>
              </a:rPr>
              <a:t>word.lower</a:t>
            </a:r>
            <a:r>
              <a:rPr lang="en-US" sz="2000" b="1" dirty="0">
                <a:latin typeface="Rockwell" panose="02060603020205020403" pitchFamily="18" charset="0"/>
              </a:rPr>
              <a:t>(): 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    if letter in vowels:           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        </a:t>
            </a:r>
            <a:r>
              <a:rPr lang="en-US" sz="2000" b="1" dirty="0" err="1">
                <a:latin typeface="Rockwell" panose="02060603020205020403" pitchFamily="18" charset="0"/>
              </a:rPr>
              <a:t>num_vowels</a:t>
            </a:r>
            <a:r>
              <a:rPr lang="en-US" sz="2000" b="1" dirty="0">
                <a:latin typeface="Rockwell" panose="02060603020205020403" pitchFamily="18" charset="0"/>
              </a:rPr>
              <a:t> += 1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return </a:t>
            </a:r>
            <a:r>
              <a:rPr lang="en-US" sz="2000" b="1" dirty="0" err="1">
                <a:latin typeface="Rockwell" panose="02060603020205020403" pitchFamily="18" charset="0"/>
              </a:rPr>
              <a:t>num_vowels</a:t>
            </a:r>
            <a:endParaRPr lang="en-US" sz="2000" b="1" dirty="0">
              <a:latin typeface="Rockwell" panose="02060603020205020403" pitchFamily="18" charset="0"/>
            </a:endParaRP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endParaRPr lang="en-US" sz="2000" b="1" dirty="0">
              <a:latin typeface="Rockwell" panose="02060603020205020403" pitchFamily="18" charset="0"/>
            </a:endParaRP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word = 'Cider'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print('The number of vowels in ' + word + ' is ' +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 err="1">
                <a:latin typeface="Rockwell" panose="02060603020205020403" pitchFamily="18" charset="0"/>
              </a:rPr>
              <a:t>str</a:t>
            </a:r>
            <a:r>
              <a:rPr lang="en-US" sz="2000" b="1" dirty="0">
                <a:latin typeface="Rockwell" panose="02060603020205020403" pitchFamily="18" charset="0"/>
              </a:rPr>
              <a:t>(</a:t>
            </a:r>
            <a:r>
              <a:rPr lang="en-US" sz="2000" b="1" dirty="0" err="1">
                <a:latin typeface="Rockwell" panose="02060603020205020403" pitchFamily="18" charset="0"/>
              </a:rPr>
              <a:t>count_vowels</a:t>
            </a:r>
            <a:r>
              <a:rPr lang="en-US" sz="2000" b="1" dirty="0">
                <a:latin typeface="Rockwell" panose="02060603020205020403" pitchFamily="18" charset="0"/>
              </a:rPr>
              <a:t>(word))) # will print 2</a:t>
            </a:r>
            <a:endParaRPr lang="en-US" sz="2000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2842A-88DD-486A-A9A3-0E3D617F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5EE22-7401-4A3E-A809-3D24E713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109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B7FD48-613A-4511-8B36-E5AF56F4E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405" y="2924175"/>
            <a:ext cx="752475" cy="342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280D951-46D3-4EFC-AE1A-7CD1F0D2D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1391" y="1888104"/>
            <a:ext cx="2969854" cy="15314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D5CABE3-CF35-4116-B066-A1F172B43F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7274" y="1897317"/>
            <a:ext cx="3009550" cy="150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853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48E0-9618-4FE7-AD07-A8A2F6F8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Empty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F0A4-960D-43EA-9C48-BDB442AD2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We can also make a list with no objects: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cars = []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value on the right side of that expression is a valid list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An empty list is still a list, even though it contains no objects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 bag with nothing in it is still a bag, even though it contains nothing in it.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length of an empty list is 0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err="1">
                <a:latin typeface="Rockwell" panose="02060603020205020403" pitchFamily="18" charset="0"/>
              </a:rPr>
              <a:t>len</a:t>
            </a:r>
            <a:r>
              <a:rPr lang="en-US" b="1" dirty="0">
                <a:latin typeface="Rockwell" panose="02060603020205020403" pitchFamily="18" charset="0"/>
              </a:rPr>
              <a:t>(cars) # returns the value 0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It may seem strange to create a list with nothing in it, but usually we do so because we need to wait until later to fill in the contents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2842A-88DD-486A-A9A3-0E3D617F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5EE22-7401-4A3E-A809-3D24E713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855264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48E0-9618-4FE7-AD07-A8A2F6F8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vowels.py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F0A4-960D-43EA-9C48-BDB442AD2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def </a:t>
            </a:r>
            <a:r>
              <a:rPr lang="en-US" sz="2000" b="1" dirty="0" err="1">
                <a:latin typeface="Rockwell" panose="02060603020205020403" pitchFamily="18" charset="0"/>
              </a:rPr>
              <a:t>count_vowels</a:t>
            </a:r>
            <a:r>
              <a:rPr lang="en-US" sz="2000" b="1" dirty="0">
                <a:latin typeface="Rockwell" panose="02060603020205020403" pitchFamily="18" charset="0"/>
              </a:rPr>
              <a:t>(word):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vowels = '</a:t>
            </a:r>
            <a:r>
              <a:rPr lang="en-US" sz="2000" b="1" dirty="0" err="1">
                <a:latin typeface="Rockwell" panose="02060603020205020403" pitchFamily="18" charset="0"/>
              </a:rPr>
              <a:t>aeiou</a:t>
            </a:r>
            <a:r>
              <a:rPr lang="en-US" sz="2000" b="1" dirty="0">
                <a:latin typeface="Rockwell" panose="02060603020205020403" pitchFamily="18" charset="0"/>
              </a:rPr>
              <a:t>’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</a:t>
            </a:r>
            <a:r>
              <a:rPr lang="en-US" sz="2000" b="1" dirty="0" err="1">
                <a:latin typeface="Rockwell" panose="02060603020205020403" pitchFamily="18" charset="0"/>
              </a:rPr>
              <a:t>num_vowels</a:t>
            </a:r>
            <a:r>
              <a:rPr lang="en-US" sz="2000" b="1" dirty="0">
                <a:latin typeface="Rockwell" panose="02060603020205020403" pitchFamily="18" charset="0"/>
              </a:rPr>
              <a:t> = 0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for letter in </a:t>
            </a:r>
            <a:r>
              <a:rPr lang="en-US" sz="2000" b="1" dirty="0" err="1">
                <a:latin typeface="Rockwell" panose="02060603020205020403" pitchFamily="18" charset="0"/>
              </a:rPr>
              <a:t>word.lower</a:t>
            </a:r>
            <a:r>
              <a:rPr lang="en-US" sz="2000" b="1" dirty="0">
                <a:latin typeface="Rockwell" panose="02060603020205020403" pitchFamily="18" charset="0"/>
              </a:rPr>
              <a:t>(): 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    if letter in vowels:           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        </a:t>
            </a:r>
            <a:r>
              <a:rPr lang="en-US" sz="2000" b="1" dirty="0" err="1">
                <a:latin typeface="Rockwell" panose="02060603020205020403" pitchFamily="18" charset="0"/>
              </a:rPr>
              <a:t>num_vowels</a:t>
            </a:r>
            <a:r>
              <a:rPr lang="en-US" sz="2000" b="1" dirty="0">
                <a:latin typeface="Rockwell" panose="02060603020205020403" pitchFamily="18" charset="0"/>
              </a:rPr>
              <a:t> += 1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return </a:t>
            </a:r>
            <a:r>
              <a:rPr lang="en-US" sz="2000" b="1" dirty="0" err="1">
                <a:latin typeface="Rockwell" panose="02060603020205020403" pitchFamily="18" charset="0"/>
              </a:rPr>
              <a:t>num_vowels</a:t>
            </a:r>
            <a:endParaRPr lang="en-US" sz="2000" b="1" dirty="0">
              <a:latin typeface="Rockwell" panose="02060603020205020403" pitchFamily="18" charset="0"/>
            </a:endParaRP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endParaRPr lang="en-US" sz="2000" b="1" dirty="0">
              <a:latin typeface="Rockwell" panose="02060603020205020403" pitchFamily="18" charset="0"/>
            </a:endParaRP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word = 'Cider'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print('The number of vowels in ' + word + ' is ' +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 err="1">
                <a:latin typeface="Rockwell" panose="02060603020205020403" pitchFamily="18" charset="0"/>
              </a:rPr>
              <a:t>str</a:t>
            </a:r>
            <a:r>
              <a:rPr lang="en-US" sz="2000" b="1" dirty="0">
                <a:latin typeface="Rockwell" panose="02060603020205020403" pitchFamily="18" charset="0"/>
              </a:rPr>
              <a:t>(</a:t>
            </a:r>
            <a:r>
              <a:rPr lang="en-US" sz="2000" b="1" dirty="0" err="1">
                <a:latin typeface="Rockwell" panose="02060603020205020403" pitchFamily="18" charset="0"/>
              </a:rPr>
              <a:t>count_vowels</a:t>
            </a:r>
            <a:r>
              <a:rPr lang="en-US" sz="2000" b="1" dirty="0">
                <a:latin typeface="Rockwell" panose="02060603020205020403" pitchFamily="18" charset="0"/>
              </a:rPr>
              <a:t>(word))) # will print 2</a:t>
            </a:r>
            <a:endParaRPr lang="en-US" sz="2000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2842A-88DD-486A-A9A3-0E3D617F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5EE22-7401-4A3E-A809-3D24E713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110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B7FD48-613A-4511-8B36-E5AF56F4E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405" y="3267075"/>
            <a:ext cx="752475" cy="342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280D951-46D3-4EFC-AE1A-7CD1F0D2D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1391" y="1888104"/>
            <a:ext cx="2969854" cy="15314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D5CABE3-CF35-4116-B066-A1F172B43F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7274" y="1897317"/>
            <a:ext cx="3009550" cy="150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819531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48E0-9618-4FE7-AD07-A8A2F6F8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vowels.py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F0A4-960D-43EA-9C48-BDB442AD2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def </a:t>
            </a:r>
            <a:r>
              <a:rPr lang="en-US" sz="2000" b="1" dirty="0" err="1">
                <a:latin typeface="Rockwell" panose="02060603020205020403" pitchFamily="18" charset="0"/>
              </a:rPr>
              <a:t>count_vowels</a:t>
            </a:r>
            <a:r>
              <a:rPr lang="en-US" sz="2000" b="1" dirty="0">
                <a:latin typeface="Rockwell" panose="02060603020205020403" pitchFamily="18" charset="0"/>
              </a:rPr>
              <a:t>(word):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vowels = '</a:t>
            </a:r>
            <a:r>
              <a:rPr lang="en-US" sz="2000" b="1" dirty="0" err="1">
                <a:latin typeface="Rockwell" panose="02060603020205020403" pitchFamily="18" charset="0"/>
              </a:rPr>
              <a:t>aeiou</a:t>
            </a:r>
            <a:r>
              <a:rPr lang="en-US" sz="2000" b="1" dirty="0">
                <a:latin typeface="Rockwell" panose="02060603020205020403" pitchFamily="18" charset="0"/>
              </a:rPr>
              <a:t>’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</a:t>
            </a:r>
            <a:r>
              <a:rPr lang="en-US" sz="2000" b="1" dirty="0" err="1">
                <a:latin typeface="Rockwell" panose="02060603020205020403" pitchFamily="18" charset="0"/>
              </a:rPr>
              <a:t>num_vowels</a:t>
            </a:r>
            <a:r>
              <a:rPr lang="en-US" sz="2000" b="1" dirty="0">
                <a:latin typeface="Rockwell" panose="02060603020205020403" pitchFamily="18" charset="0"/>
              </a:rPr>
              <a:t> = 0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for letter in </a:t>
            </a:r>
            <a:r>
              <a:rPr lang="en-US" sz="2000" b="1" dirty="0" err="1">
                <a:latin typeface="Rockwell" panose="02060603020205020403" pitchFamily="18" charset="0"/>
              </a:rPr>
              <a:t>word.lower</a:t>
            </a:r>
            <a:r>
              <a:rPr lang="en-US" sz="2000" b="1" dirty="0">
                <a:latin typeface="Rockwell" panose="02060603020205020403" pitchFamily="18" charset="0"/>
              </a:rPr>
              <a:t>(): 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    if </a:t>
            </a:r>
            <a:r>
              <a:rPr lang="en-US" sz="2000" b="1" dirty="0">
                <a:solidFill>
                  <a:srgbClr val="FF0000"/>
                </a:solidFill>
                <a:latin typeface="Rockwell" panose="02060603020205020403" pitchFamily="18" charset="0"/>
              </a:rPr>
              <a:t>letter in vowels:          # False 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        </a:t>
            </a:r>
            <a:r>
              <a:rPr lang="en-US" sz="2000" b="1" dirty="0" err="1">
                <a:latin typeface="Rockwell" panose="02060603020205020403" pitchFamily="18" charset="0"/>
              </a:rPr>
              <a:t>num_vowels</a:t>
            </a:r>
            <a:r>
              <a:rPr lang="en-US" sz="2000" b="1" dirty="0">
                <a:latin typeface="Rockwell" panose="02060603020205020403" pitchFamily="18" charset="0"/>
              </a:rPr>
              <a:t> += 1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return </a:t>
            </a:r>
            <a:r>
              <a:rPr lang="en-US" sz="2000" b="1" dirty="0" err="1">
                <a:latin typeface="Rockwell" panose="02060603020205020403" pitchFamily="18" charset="0"/>
              </a:rPr>
              <a:t>num_vowels</a:t>
            </a:r>
            <a:endParaRPr lang="en-US" sz="2000" b="1" dirty="0">
              <a:latin typeface="Rockwell" panose="02060603020205020403" pitchFamily="18" charset="0"/>
            </a:endParaRP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endParaRPr lang="en-US" sz="2000" b="1" dirty="0">
              <a:latin typeface="Rockwell" panose="02060603020205020403" pitchFamily="18" charset="0"/>
            </a:endParaRP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word = 'Cider'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print('The number of vowels in ' + word + ' is ' +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 err="1">
                <a:latin typeface="Rockwell" panose="02060603020205020403" pitchFamily="18" charset="0"/>
              </a:rPr>
              <a:t>str</a:t>
            </a:r>
            <a:r>
              <a:rPr lang="en-US" sz="2000" b="1" dirty="0">
                <a:latin typeface="Rockwell" panose="02060603020205020403" pitchFamily="18" charset="0"/>
              </a:rPr>
              <a:t>(</a:t>
            </a:r>
            <a:r>
              <a:rPr lang="en-US" sz="2000" b="1" dirty="0" err="1">
                <a:latin typeface="Rockwell" panose="02060603020205020403" pitchFamily="18" charset="0"/>
              </a:rPr>
              <a:t>count_vowels</a:t>
            </a:r>
            <a:r>
              <a:rPr lang="en-US" sz="2000" b="1" dirty="0">
                <a:latin typeface="Rockwell" panose="02060603020205020403" pitchFamily="18" charset="0"/>
              </a:rPr>
              <a:t>(word))) # will print 2</a:t>
            </a:r>
            <a:endParaRPr lang="en-US" sz="2000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2842A-88DD-486A-A9A3-0E3D617F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5EE22-7401-4A3E-A809-3D24E713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111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B7FD48-613A-4511-8B36-E5AF56F4E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405" y="3267075"/>
            <a:ext cx="752475" cy="342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280D951-46D3-4EFC-AE1A-7CD1F0D2D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1391" y="1888104"/>
            <a:ext cx="2969854" cy="15314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D5CABE3-CF35-4116-B066-A1F172B43F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7274" y="1897317"/>
            <a:ext cx="3009550" cy="150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476177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48E0-9618-4FE7-AD07-A8A2F6F8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vowels.py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F0A4-960D-43EA-9C48-BDB442AD2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def </a:t>
            </a:r>
            <a:r>
              <a:rPr lang="en-US" sz="2000" b="1" dirty="0" err="1">
                <a:latin typeface="Rockwell" panose="02060603020205020403" pitchFamily="18" charset="0"/>
              </a:rPr>
              <a:t>count_vowels</a:t>
            </a:r>
            <a:r>
              <a:rPr lang="en-US" sz="2000" b="1" dirty="0">
                <a:latin typeface="Rockwell" panose="02060603020205020403" pitchFamily="18" charset="0"/>
              </a:rPr>
              <a:t>(word):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vowels = '</a:t>
            </a:r>
            <a:r>
              <a:rPr lang="en-US" sz="2000" b="1" dirty="0" err="1">
                <a:latin typeface="Rockwell" panose="02060603020205020403" pitchFamily="18" charset="0"/>
              </a:rPr>
              <a:t>aeiou</a:t>
            </a:r>
            <a:r>
              <a:rPr lang="en-US" sz="2000" b="1" dirty="0">
                <a:latin typeface="Rockwell" panose="02060603020205020403" pitchFamily="18" charset="0"/>
              </a:rPr>
              <a:t>’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</a:t>
            </a:r>
            <a:r>
              <a:rPr lang="en-US" sz="2000" b="1" dirty="0" err="1">
                <a:latin typeface="Rockwell" panose="02060603020205020403" pitchFamily="18" charset="0"/>
              </a:rPr>
              <a:t>num_vowels</a:t>
            </a:r>
            <a:r>
              <a:rPr lang="en-US" sz="2000" b="1" dirty="0">
                <a:latin typeface="Rockwell" panose="02060603020205020403" pitchFamily="18" charset="0"/>
              </a:rPr>
              <a:t> = 0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for letter in </a:t>
            </a:r>
            <a:r>
              <a:rPr lang="en-US" sz="2000" b="1" dirty="0" err="1">
                <a:latin typeface="Rockwell" panose="02060603020205020403" pitchFamily="18" charset="0"/>
              </a:rPr>
              <a:t>word.lower</a:t>
            </a:r>
            <a:r>
              <a:rPr lang="en-US" sz="2000" b="1" dirty="0">
                <a:latin typeface="Rockwell" panose="02060603020205020403" pitchFamily="18" charset="0"/>
              </a:rPr>
              <a:t>(): 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    if letter in vowels:           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        </a:t>
            </a:r>
            <a:r>
              <a:rPr lang="en-US" sz="2000" b="1" dirty="0" err="1">
                <a:latin typeface="Rockwell" panose="02060603020205020403" pitchFamily="18" charset="0"/>
              </a:rPr>
              <a:t>num_vowels</a:t>
            </a:r>
            <a:r>
              <a:rPr lang="en-US" sz="2000" b="1" dirty="0">
                <a:latin typeface="Rockwell" panose="02060603020205020403" pitchFamily="18" charset="0"/>
              </a:rPr>
              <a:t> += 1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return </a:t>
            </a:r>
            <a:r>
              <a:rPr lang="en-US" sz="2000" b="1" dirty="0" err="1">
                <a:latin typeface="Rockwell" panose="02060603020205020403" pitchFamily="18" charset="0"/>
              </a:rPr>
              <a:t>num_vowels</a:t>
            </a:r>
            <a:endParaRPr lang="en-US" sz="2000" b="1" dirty="0">
              <a:latin typeface="Rockwell" panose="02060603020205020403" pitchFamily="18" charset="0"/>
            </a:endParaRP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endParaRPr lang="en-US" sz="2000" b="1" dirty="0">
              <a:latin typeface="Rockwell" panose="02060603020205020403" pitchFamily="18" charset="0"/>
            </a:endParaRP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word = 'Cider'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print('The number of vowels in ' + word + ' is ' +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 err="1">
                <a:latin typeface="Rockwell" panose="02060603020205020403" pitchFamily="18" charset="0"/>
              </a:rPr>
              <a:t>str</a:t>
            </a:r>
            <a:r>
              <a:rPr lang="en-US" sz="2000" b="1" dirty="0">
                <a:latin typeface="Rockwell" panose="02060603020205020403" pitchFamily="18" charset="0"/>
              </a:rPr>
              <a:t>(</a:t>
            </a:r>
            <a:r>
              <a:rPr lang="en-US" sz="2000" b="1" dirty="0" err="1">
                <a:latin typeface="Rockwell" panose="02060603020205020403" pitchFamily="18" charset="0"/>
              </a:rPr>
              <a:t>count_vowels</a:t>
            </a:r>
            <a:r>
              <a:rPr lang="en-US" sz="2000" b="1" dirty="0">
                <a:latin typeface="Rockwell" panose="02060603020205020403" pitchFamily="18" charset="0"/>
              </a:rPr>
              <a:t>(word))) # will print 2</a:t>
            </a:r>
            <a:endParaRPr lang="en-US" sz="2000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2842A-88DD-486A-A9A3-0E3D617F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5EE22-7401-4A3E-A809-3D24E713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112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B7FD48-613A-4511-8B36-E5AF56F4E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405" y="2924175"/>
            <a:ext cx="752475" cy="342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1AF22E3-5A2C-46F8-A544-5193F4910F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5120" y="1883779"/>
            <a:ext cx="2979927" cy="1514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430831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48E0-9618-4FE7-AD07-A8A2F6F8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vowels.py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F0A4-960D-43EA-9C48-BDB442AD2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def </a:t>
            </a:r>
            <a:r>
              <a:rPr lang="en-US" sz="2000" b="1" dirty="0" err="1">
                <a:latin typeface="Rockwell" panose="02060603020205020403" pitchFamily="18" charset="0"/>
              </a:rPr>
              <a:t>count_vowels</a:t>
            </a:r>
            <a:r>
              <a:rPr lang="en-US" sz="2000" b="1" dirty="0">
                <a:latin typeface="Rockwell" panose="02060603020205020403" pitchFamily="18" charset="0"/>
              </a:rPr>
              <a:t>(word):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vowels = '</a:t>
            </a:r>
            <a:r>
              <a:rPr lang="en-US" sz="2000" b="1" dirty="0" err="1">
                <a:latin typeface="Rockwell" panose="02060603020205020403" pitchFamily="18" charset="0"/>
              </a:rPr>
              <a:t>aeiou</a:t>
            </a:r>
            <a:r>
              <a:rPr lang="en-US" sz="2000" b="1" dirty="0">
                <a:latin typeface="Rockwell" panose="02060603020205020403" pitchFamily="18" charset="0"/>
              </a:rPr>
              <a:t>’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</a:t>
            </a:r>
            <a:r>
              <a:rPr lang="en-US" sz="2000" b="1" dirty="0" err="1">
                <a:latin typeface="Rockwell" panose="02060603020205020403" pitchFamily="18" charset="0"/>
              </a:rPr>
              <a:t>num_vowels</a:t>
            </a:r>
            <a:r>
              <a:rPr lang="en-US" sz="2000" b="1" dirty="0">
                <a:latin typeface="Rockwell" panose="02060603020205020403" pitchFamily="18" charset="0"/>
              </a:rPr>
              <a:t> = 0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for letter in </a:t>
            </a:r>
            <a:r>
              <a:rPr lang="en-US" sz="2000" b="1" dirty="0" err="1">
                <a:latin typeface="Rockwell" panose="02060603020205020403" pitchFamily="18" charset="0"/>
              </a:rPr>
              <a:t>word.lower</a:t>
            </a:r>
            <a:r>
              <a:rPr lang="en-US" sz="2000" b="1" dirty="0">
                <a:latin typeface="Rockwell" panose="02060603020205020403" pitchFamily="18" charset="0"/>
              </a:rPr>
              <a:t>(): 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    if letter in vowels:           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        </a:t>
            </a:r>
            <a:r>
              <a:rPr lang="en-US" sz="2000" b="1" dirty="0" err="1">
                <a:latin typeface="Rockwell" panose="02060603020205020403" pitchFamily="18" charset="0"/>
              </a:rPr>
              <a:t>num_vowels</a:t>
            </a:r>
            <a:r>
              <a:rPr lang="en-US" sz="2000" b="1" dirty="0">
                <a:latin typeface="Rockwell" panose="02060603020205020403" pitchFamily="18" charset="0"/>
              </a:rPr>
              <a:t> += 1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return </a:t>
            </a:r>
            <a:r>
              <a:rPr lang="en-US" sz="2000" b="1" dirty="0" err="1">
                <a:latin typeface="Rockwell" panose="02060603020205020403" pitchFamily="18" charset="0"/>
              </a:rPr>
              <a:t>num_vowels</a:t>
            </a:r>
            <a:endParaRPr lang="en-US" sz="2000" b="1" dirty="0">
              <a:latin typeface="Rockwell" panose="02060603020205020403" pitchFamily="18" charset="0"/>
            </a:endParaRP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endParaRPr lang="en-US" sz="2000" b="1" dirty="0">
              <a:latin typeface="Rockwell" panose="02060603020205020403" pitchFamily="18" charset="0"/>
            </a:endParaRP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word = 'Cider'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print('The number of vowels in ' + word + ' is ' +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 err="1">
                <a:latin typeface="Rockwell" panose="02060603020205020403" pitchFamily="18" charset="0"/>
              </a:rPr>
              <a:t>str</a:t>
            </a:r>
            <a:r>
              <a:rPr lang="en-US" sz="2000" b="1" dirty="0">
                <a:latin typeface="Rockwell" panose="02060603020205020403" pitchFamily="18" charset="0"/>
              </a:rPr>
              <a:t>(</a:t>
            </a:r>
            <a:r>
              <a:rPr lang="en-US" sz="2000" b="1" dirty="0" err="1">
                <a:latin typeface="Rockwell" panose="02060603020205020403" pitchFamily="18" charset="0"/>
              </a:rPr>
              <a:t>count_vowels</a:t>
            </a:r>
            <a:r>
              <a:rPr lang="en-US" sz="2000" b="1" dirty="0">
                <a:latin typeface="Rockwell" panose="02060603020205020403" pitchFamily="18" charset="0"/>
              </a:rPr>
              <a:t>(word))) # will print 2</a:t>
            </a:r>
            <a:endParaRPr lang="en-US" sz="2000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2842A-88DD-486A-A9A3-0E3D617F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5EE22-7401-4A3E-A809-3D24E713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113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B7FD48-613A-4511-8B36-E5AF56F4E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405" y="3267075"/>
            <a:ext cx="752475" cy="342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1AF22E3-5A2C-46F8-A544-5193F4910F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5120" y="1883779"/>
            <a:ext cx="2979927" cy="1514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810553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48E0-9618-4FE7-AD07-A8A2F6F8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vowels.py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F0A4-960D-43EA-9C48-BDB442AD2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def </a:t>
            </a:r>
            <a:r>
              <a:rPr lang="en-US" sz="2000" b="1" dirty="0" err="1">
                <a:latin typeface="Rockwell" panose="02060603020205020403" pitchFamily="18" charset="0"/>
              </a:rPr>
              <a:t>count_vowels</a:t>
            </a:r>
            <a:r>
              <a:rPr lang="en-US" sz="2000" b="1" dirty="0">
                <a:latin typeface="Rockwell" panose="02060603020205020403" pitchFamily="18" charset="0"/>
              </a:rPr>
              <a:t>(word):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vowels = '</a:t>
            </a:r>
            <a:r>
              <a:rPr lang="en-US" sz="2000" b="1" dirty="0" err="1">
                <a:latin typeface="Rockwell" panose="02060603020205020403" pitchFamily="18" charset="0"/>
              </a:rPr>
              <a:t>aeiou</a:t>
            </a:r>
            <a:r>
              <a:rPr lang="en-US" sz="2000" b="1" dirty="0">
                <a:latin typeface="Rockwell" panose="02060603020205020403" pitchFamily="18" charset="0"/>
              </a:rPr>
              <a:t>’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</a:t>
            </a:r>
            <a:r>
              <a:rPr lang="en-US" sz="2000" b="1" dirty="0" err="1">
                <a:latin typeface="Rockwell" panose="02060603020205020403" pitchFamily="18" charset="0"/>
              </a:rPr>
              <a:t>num_vowels</a:t>
            </a:r>
            <a:r>
              <a:rPr lang="en-US" sz="2000" b="1" dirty="0">
                <a:latin typeface="Rockwell" panose="02060603020205020403" pitchFamily="18" charset="0"/>
              </a:rPr>
              <a:t> = 0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for letter in </a:t>
            </a:r>
            <a:r>
              <a:rPr lang="en-US" sz="2000" b="1" dirty="0" err="1">
                <a:latin typeface="Rockwell" panose="02060603020205020403" pitchFamily="18" charset="0"/>
              </a:rPr>
              <a:t>word.lower</a:t>
            </a:r>
            <a:r>
              <a:rPr lang="en-US" sz="2000" b="1" dirty="0">
                <a:latin typeface="Rockwell" panose="02060603020205020403" pitchFamily="18" charset="0"/>
              </a:rPr>
              <a:t>(): 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    if </a:t>
            </a:r>
            <a:r>
              <a:rPr lang="en-US" sz="2000" b="1" dirty="0">
                <a:solidFill>
                  <a:srgbClr val="00B050"/>
                </a:solidFill>
                <a:latin typeface="Rockwell" panose="02060603020205020403" pitchFamily="18" charset="0"/>
              </a:rPr>
              <a:t>letter in vowels:           # True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        </a:t>
            </a:r>
            <a:r>
              <a:rPr lang="en-US" sz="2000" b="1" dirty="0" err="1">
                <a:latin typeface="Rockwell" panose="02060603020205020403" pitchFamily="18" charset="0"/>
              </a:rPr>
              <a:t>num_vowels</a:t>
            </a:r>
            <a:r>
              <a:rPr lang="en-US" sz="2000" b="1" dirty="0">
                <a:latin typeface="Rockwell" panose="02060603020205020403" pitchFamily="18" charset="0"/>
              </a:rPr>
              <a:t> += 1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return </a:t>
            </a:r>
            <a:r>
              <a:rPr lang="en-US" sz="2000" b="1" dirty="0" err="1">
                <a:latin typeface="Rockwell" panose="02060603020205020403" pitchFamily="18" charset="0"/>
              </a:rPr>
              <a:t>num_vowels</a:t>
            </a:r>
            <a:endParaRPr lang="en-US" sz="2000" b="1" dirty="0">
              <a:latin typeface="Rockwell" panose="02060603020205020403" pitchFamily="18" charset="0"/>
            </a:endParaRP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endParaRPr lang="en-US" sz="2000" b="1" dirty="0">
              <a:latin typeface="Rockwell" panose="02060603020205020403" pitchFamily="18" charset="0"/>
            </a:endParaRP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word = 'Cider'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print('The number of vowels in ' + word + ' is ' +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 err="1">
                <a:latin typeface="Rockwell" panose="02060603020205020403" pitchFamily="18" charset="0"/>
              </a:rPr>
              <a:t>str</a:t>
            </a:r>
            <a:r>
              <a:rPr lang="en-US" sz="2000" b="1" dirty="0">
                <a:latin typeface="Rockwell" panose="02060603020205020403" pitchFamily="18" charset="0"/>
              </a:rPr>
              <a:t>(</a:t>
            </a:r>
            <a:r>
              <a:rPr lang="en-US" sz="2000" b="1" dirty="0" err="1">
                <a:latin typeface="Rockwell" panose="02060603020205020403" pitchFamily="18" charset="0"/>
              </a:rPr>
              <a:t>count_vowels</a:t>
            </a:r>
            <a:r>
              <a:rPr lang="en-US" sz="2000" b="1" dirty="0">
                <a:latin typeface="Rockwell" panose="02060603020205020403" pitchFamily="18" charset="0"/>
              </a:rPr>
              <a:t>(word))) # will print 2</a:t>
            </a:r>
            <a:endParaRPr lang="en-US" sz="2000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2842A-88DD-486A-A9A3-0E3D617F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5EE22-7401-4A3E-A809-3D24E713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114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B7FD48-613A-4511-8B36-E5AF56F4E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405" y="3267075"/>
            <a:ext cx="752475" cy="342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1AF22E3-5A2C-46F8-A544-5193F4910F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5120" y="1883779"/>
            <a:ext cx="2979927" cy="1514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01304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48E0-9618-4FE7-AD07-A8A2F6F8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vowels.py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F0A4-960D-43EA-9C48-BDB442AD2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def </a:t>
            </a:r>
            <a:r>
              <a:rPr lang="en-US" sz="2000" b="1" dirty="0" err="1">
                <a:latin typeface="Rockwell" panose="02060603020205020403" pitchFamily="18" charset="0"/>
              </a:rPr>
              <a:t>count_vowels</a:t>
            </a:r>
            <a:r>
              <a:rPr lang="en-US" sz="2000" b="1" dirty="0">
                <a:latin typeface="Rockwell" panose="02060603020205020403" pitchFamily="18" charset="0"/>
              </a:rPr>
              <a:t>(word):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vowels = '</a:t>
            </a:r>
            <a:r>
              <a:rPr lang="en-US" sz="2000" b="1" dirty="0" err="1">
                <a:latin typeface="Rockwell" panose="02060603020205020403" pitchFamily="18" charset="0"/>
              </a:rPr>
              <a:t>aeiou</a:t>
            </a:r>
            <a:r>
              <a:rPr lang="en-US" sz="2000" b="1" dirty="0">
                <a:latin typeface="Rockwell" panose="02060603020205020403" pitchFamily="18" charset="0"/>
              </a:rPr>
              <a:t>’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</a:t>
            </a:r>
            <a:r>
              <a:rPr lang="en-US" sz="2000" b="1" dirty="0" err="1">
                <a:latin typeface="Rockwell" panose="02060603020205020403" pitchFamily="18" charset="0"/>
              </a:rPr>
              <a:t>num_vowels</a:t>
            </a:r>
            <a:r>
              <a:rPr lang="en-US" sz="2000" b="1" dirty="0">
                <a:latin typeface="Rockwell" panose="02060603020205020403" pitchFamily="18" charset="0"/>
              </a:rPr>
              <a:t> = 0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for letter in </a:t>
            </a:r>
            <a:r>
              <a:rPr lang="en-US" sz="2000" b="1" dirty="0" err="1">
                <a:latin typeface="Rockwell" panose="02060603020205020403" pitchFamily="18" charset="0"/>
              </a:rPr>
              <a:t>word.lower</a:t>
            </a:r>
            <a:r>
              <a:rPr lang="en-US" sz="2000" b="1" dirty="0">
                <a:latin typeface="Rockwell" panose="02060603020205020403" pitchFamily="18" charset="0"/>
              </a:rPr>
              <a:t>(): 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    if </a:t>
            </a:r>
            <a:r>
              <a:rPr lang="en-US" sz="2000" b="1" dirty="0">
                <a:solidFill>
                  <a:schemeClr val="tx1"/>
                </a:solidFill>
                <a:latin typeface="Rockwell" panose="02060603020205020403" pitchFamily="18" charset="0"/>
              </a:rPr>
              <a:t>letter in vowels: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        </a:t>
            </a:r>
            <a:r>
              <a:rPr lang="en-US" sz="2000" b="1" dirty="0" err="1">
                <a:latin typeface="Rockwell" panose="02060603020205020403" pitchFamily="18" charset="0"/>
              </a:rPr>
              <a:t>num_vowels</a:t>
            </a:r>
            <a:r>
              <a:rPr lang="en-US" sz="2000" b="1" dirty="0">
                <a:latin typeface="Rockwell" panose="02060603020205020403" pitchFamily="18" charset="0"/>
              </a:rPr>
              <a:t> += 1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return </a:t>
            </a:r>
            <a:r>
              <a:rPr lang="en-US" sz="2000" b="1" dirty="0" err="1">
                <a:latin typeface="Rockwell" panose="02060603020205020403" pitchFamily="18" charset="0"/>
              </a:rPr>
              <a:t>num_vowels</a:t>
            </a:r>
            <a:endParaRPr lang="en-US" sz="2000" b="1" dirty="0">
              <a:latin typeface="Rockwell" panose="02060603020205020403" pitchFamily="18" charset="0"/>
            </a:endParaRP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endParaRPr lang="en-US" sz="2000" b="1" dirty="0">
              <a:latin typeface="Rockwell" panose="02060603020205020403" pitchFamily="18" charset="0"/>
            </a:endParaRP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word = 'Cider'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print('The number of vowels in ' + word + ' is ' +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 err="1">
                <a:latin typeface="Rockwell" panose="02060603020205020403" pitchFamily="18" charset="0"/>
              </a:rPr>
              <a:t>str</a:t>
            </a:r>
            <a:r>
              <a:rPr lang="en-US" sz="2000" b="1" dirty="0">
                <a:latin typeface="Rockwell" panose="02060603020205020403" pitchFamily="18" charset="0"/>
              </a:rPr>
              <a:t>(</a:t>
            </a:r>
            <a:r>
              <a:rPr lang="en-US" sz="2000" b="1" dirty="0" err="1">
                <a:latin typeface="Rockwell" panose="02060603020205020403" pitchFamily="18" charset="0"/>
              </a:rPr>
              <a:t>count_vowels</a:t>
            </a:r>
            <a:r>
              <a:rPr lang="en-US" sz="2000" b="1" dirty="0">
                <a:latin typeface="Rockwell" panose="02060603020205020403" pitchFamily="18" charset="0"/>
              </a:rPr>
              <a:t>(word))) # will print 2</a:t>
            </a:r>
            <a:endParaRPr lang="en-US" sz="2000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2842A-88DD-486A-A9A3-0E3D617F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5EE22-7401-4A3E-A809-3D24E713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115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B7FD48-613A-4511-8B36-E5AF56F4E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405" y="3638550"/>
            <a:ext cx="752475" cy="342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4691B0-BC8E-432C-831A-0D9C018836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7390" y="1886512"/>
            <a:ext cx="2990269" cy="148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13041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48E0-9618-4FE7-AD07-A8A2F6F8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vowels.py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F0A4-960D-43EA-9C48-BDB442AD2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def </a:t>
            </a:r>
            <a:r>
              <a:rPr lang="en-US" sz="2000" b="1" dirty="0" err="1">
                <a:latin typeface="Rockwell" panose="02060603020205020403" pitchFamily="18" charset="0"/>
              </a:rPr>
              <a:t>count_vowels</a:t>
            </a:r>
            <a:r>
              <a:rPr lang="en-US" sz="2000" b="1" dirty="0">
                <a:latin typeface="Rockwell" panose="02060603020205020403" pitchFamily="18" charset="0"/>
              </a:rPr>
              <a:t>(word):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vowels = '</a:t>
            </a:r>
            <a:r>
              <a:rPr lang="en-US" sz="2000" b="1" dirty="0" err="1">
                <a:latin typeface="Rockwell" panose="02060603020205020403" pitchFamily="18" charset="0"/>
              </a:rPr>
              <a:t>aeiou</a:t>
            </a:r>
            <a:r>
              <a:rPr lang="en-US" sz="2000" b="1" dirty="0">
                <a:latin typeface="Rockwell" panose="02060603020205020403" pitchFamily="18" charset="0"/>
              </a:rPr>
              <a:t>’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</a:t>
            </a:r>
            <a:r>
              <a:rPr lang="en-US" sz="2000" b="1" dirty="0" err="1">
                <a:latin typeface="Rockwell" panose="02060603020205020403" pitchFamily="18" charset="0"/>
              </a:rPr>
              <a:t>num_vowels</a:t>
            </a:r>
            <a:r>
              <a:rPr lang="en-US" sz="2000" b="1" dirty="0">
                <a:latin typeface="Rockwell" panose="02060603020205020403" pitchFamily="18" charset="0"/>
              </a:rPr>
              <a:t> = 0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for letter in </a:t>
            </a:r>
            <a:r>
              <a:rPr lang="en-US" sz="2000" b="1" dirty="0" err="1">
                <a:latin typeface="Rockwell" panose="02060603020205020403" pitchFamily="18" charset="0"/>
              </a:rPr>
              <a:t>word.lower</a:t>
            </a:r>
            <a:r>
              <a:rPr lang="en-US" sz="2000" b="1" dirty="0">
                <a:latin typeface="Rockwell" panose="02060603020205020403" pitchFamily="18" charset="0"/>
              </a:rPr>
              <a:t>(): 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    if </a:t>
            </a:r>
            <a:r>
              <a:rPr lang="en-US" sz="2000" b="1" dirty="0">
                <a:solidFill>
                  <a:schemeClr val="tx1"/>
                </a:solidFill>
                <a:latin typeface="Rockwell" panose="02060603020205020403" pitchFamily="18" charset="0"/>
              </a:rPr>
              <a:t>letter in vowels: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        </a:t>
            </a:r>
            <a:r>
              <a:rPr lang="en-US" sz="2000" b="1" dirty="0" err="1">
                <a:latin typeface="Rockwell" panose="02060603020205020403" pitchFamily="18" charset="0"/>
              </a:rPr>
              <a:t>num_vowels</a:t>
            </a:r>
            <a:r>
              <a:rPr lang="en-US" sz="2000" b="1" dirty="0">
                <a:latin typeface="Rockwell" panose="02060603020205020403" pitchFamily="18" charset="0"/>
              </a:rPr>
              <a:t> += 1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return </a:t>
            </a:r>
            <a:r>
              <a:rPr lang="en-US" sz="2000" b="1" dirty="0" err="1">
                <a:latin typeface="Rockwell" panose="02060603020205020403" pitchFamily="18" charset="0"/>
              </a:rPr>
              <a:t>num_vowels</a:t>
            </a:r>
            <a:endParaRPr lang="en-US" sz="2000" b="1" dirty="0">
              <a:latin typeface="Rockwell" panose="02060603020205020403" pitchFamily="18" charset="0"/>
            </a:endParaRP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endParaRPr lang="en-US" sz="2000" b="1" dirty="0">
              <a:latin typeface="Rockwell" panose="02060603020205020403" pitchFamily="18" charset="0"/>
            </a:endParaRP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word = 'Cider'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print('The number of vowels in ' + word + ' is ' +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 err="1">
                <a:latin typeface="Rockwell" panose="02060603020205020403" pitchFamily="18" charset="0"/>
              </a:rPr>
              <a:t>str</a:t>
            </a:r>
            <a:r>
              <a:rPr lang="en-US" sz="2000" b="1" dirty="0">
                <a:latin typeface="Rockwell" panose="02060603020205020403" pitchFamily="18" charset="0"/>
              </a:rPr>
              <a:t>(</a:t>
            </a:r>
            <a:r>
              <a:rPr lang="en-US" sz="2000" b="1" dirty="0" err="1">
                <a:latin typeface="Rockwell" panose="02060603020205020403" pitchFamily="18" charset="0"/>
              </a:rPr>
              <a:t>count_vowels</a:t>
            </a:r>
            <a:r>
              <a:rPr lang="en-US" sz="2000" b="1" dirty="0">
                <a:latin typeface="Rockwell" panose="02060603020205020403" pitchFamily="18" charset="0"/>
              </a:rPr>
              <a:t>(word))) # will print 2</a:t>
            </a:r>
            <a:endParaRPr lang="en-US" sz="2000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2842A-88DD-486A-A9A3-0E3D617F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5EE22-7401-4A3E-A809-3D24E713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116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B7FD48-613A-4511-8B36-E5AF56F4E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405" y="2924175"/>
            <a:ext cx="752475" cy="342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7ACCA6D-931E-4951-8856-F15358A32E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1652" y="1882229"/>
            <a:ext cx="2962697" cy="1531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07316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48E0-9618-4FE7-AD07-A8A2F6F8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vowels.py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F0A4-960D-43EA-9C48-BDB442AD2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def </a:t>
            </a:r>
            <a:r>
              <a:rPr lang="en-US" sz="2000" b="1" dirty="0" err="1">
                <a:latin typeface="Rockwell" panose="02060603020205020403" pitchFamily="18" charset="0"/>
              </a:rPr>
              <a:t>count_vowels</a:t>
            </a:r>
            <a:r>
              <a:rPr lang="en-US" sz="2000" b="1" dirty="0">
                <a:latin typeface="Rockwell" panose="02060603020205020403" pitchFamily="18" charset="0"/>
              </a:rPr>
              <a:t>(word):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vowels = '</a:t>
            </a:r>
            <a:r>
              <a:rPr lang="en-US" sz="2000" b="1" dirty="0" err="1">
                <a:latin typeface="Rockwell" panose="02060603020205020403" pitchFamily="18" charset="0"/>
              </a:rPr>
              <a:t>aeiou</a:t>
            </a:r>
            <a:r>
              <a:rPr lang="en-US" sz="2000" b="1" dirty="0">
                <a:latin typeface="Rockwell" panose="02060603020205020403" pitchFamily="18" charset="0"/>
              </a:rPr>
              <a:t>’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</a:t>
            </a:r>
            <a:r>
              <a:rPr lang="en-US" sz="2000" b="1" dirty="0" err="1">
                <a:latin typeface="Rockwell" panose="02060603020205020403" pitchFamily="18" charset="0"/>
              </a:rPr>
              <a:t>num_vowels</a:t>
            </a:r>
            <a:r>
              <a:rPr lang="en-US" sz="2000" b="1" dirty="0">
                <a:latin typeface="Rockwell" panose="02060603020205020403" pitchFamily="18" charset="0"/>
              </a:rPr>
              <a:t> = 0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for letter in </a:t>
            </a:r>
            <a:r>
              <a:rPr lang="en-US" sz="2000" b="1" dirty="0" err="1">
                <a:latin typeface="Rockwell" panose="02060603020205020403" pitchFamily="18" charset="0"/>
              </a:rPr>
              <a:t>word.lower</a:t>
            </a:r>
            <a:r>
              <a:rPr lang="en-US" sz="2000" b="1" dirty="0">
                <a:latin typeface="Rockwell" panose="02060603020205020403" pitchFamily="18" charset="0"/>
              </a:rPr>
              <a:t>(): 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    if </a:t>
            </a:r>
            <a:r>
              <a:rPr lang="en-US" sz="2000" b="1" dirty="0">
                <a:solidFill>
                  <a:schemeClr val="tx1"/>
                </a:solidFill>
                <a:latin typeface="Rockwell" panose="02060603020205020403" pitchFamily="18" charset="0"/>
              </a:rPr>
              <a:t>letter in vowels: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        </a:t>
            </a:r>
            <a:r>
              <a:rPr lang="en-US" sz="2000" b="1" dirty="0" err="1">
                <a:latin typeface="Rockwell" panose="02060603020205020403" pitchFamily="18" charset="0"/>
              </a:rPr>
              <a:t>num_vowels</a:t>
            </a:r>
            <a:r>
              <a:rPr lang="en-US" sz="2000" b="1" dirty="0">
                <a:latin typeface="Rockwell" panose="02060603020205020403" pitchFamily="18" charset="0"/>
              </a:rPr>
              <a:t> += 1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return </a:t>
            </a:r>
            <a:r>
              <a:rPr lang="en-US" sz="2000" b="1" dirty="0" err="1">
                <a:latin typeface="Rockwell" panose="02060603020205020403" pitchFamily="18" charset="0"/>
              </a:rPr>
              <a:t>num_vowels</a:t>
            </a:r>
            <a:endParaRPr lang="en-US" sz="2000" b="1" dirty="0">
              <a:latin typeface="Rockwell" panose="02060603020205020403" pitchFamily="18" charset="0"/>
            </a:endParaRP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endParaRPr lang="en-US" sz="2000" b="1" dirty="0">
              <a:latin typeface="Rockwell" panose="02060603020205020403" pitchFamily="18" charset="0"/>
            </a:endParaRP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word = 'Cider'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print('The number of vowels in ' + word + ' is ' +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 err="1">
                <a:latin typeface="Rockwell" panose="02060603020205020403" pitchFamily="18" charset="0"/>
              </a:rPr>
              <a:t>str</a:t>
            </a:r>
            <a:r>
              <a:rPr lang="en-US" sz="2000" b="1" dirty="0">
                <a:latin typeface="Rockwell" panose="02060603020205020403" pitchFamily="18" charset="0"/>
              </a:rPr>
              <a:t>(</a:t>
            </a:r>
            <a:r>
              <a:rPr lang="en-US" sz="2000" b="1" dirty="0" err="1">
                <a:latin typeface="Rockwell" panose="02060603020205020403" pitchFamily="18" charset="0"/>
              </a:rPr>
              <a:t>count_vowels</a:t>
            </a:r>
            <a:r>
              <a:rPr lang="en-US" sz="2000" b="1" dirty="0">
                <a:latin typeface="Rockwell" panose="02060603020205020403" pitchFamily="18" charset="0"/>
              </a:rPr>
              <a:t>(word))) # will print 2</a:t>
            </a:r>
            <a:endParaRPr lang="en-US" sz="2000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2842A-88DD-486A-A9A3-0E3D617F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5EE22-7401-4A3E-A809-3D24E713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117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B7FD48-613A-4511-8B36-E5AF56F4E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405" y="3267075"/>
            <a:ext cx="752475" cy="342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7ACCA6D-931E-4951-8856-F15358A32E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1652" y="1882229"/>
            <a:ext cx="2962697" cy="1531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619931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48E0-9618-4FE7-AD07-A8A2F6F8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vowels.py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F0A4-960D-43EA-9C48-BDB442AD2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def </a:t>
            </a:r>
            <a:r>
              <a:rPr lang="en-US" sz="2000" b="1" dirty="0" err="1">
                <a:latin typeface="Rockwell" panose="02060603020205020403" pitchFamily="18" charset="0"/>
              </a:rPr>
              <a:t>count_vowels</a:t>
            </a:r>
            <a:r>
              <a:rPr lang="en-US" sz="2000" b="1" dirty="0">
                <a:latin typeface="Rockwell" panose="02060603020205020403" pitchFamily="18" charset="0"/>
              </a:rPr>
              <a:t>(word):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vowels = '</a:t>
            </a:r>
            <a:r>
              <a:rPr lang="en-US" sz="2000" b="1" dirty="0" err="1">
                <a:latin typeface="Rockwell" panose="02060603020205020403" pitchFamily="18" charset="0"/>
              </a:rPr>
              <a:t>aeiou</a:t>
            </a:r>
            <a:r>
              <a:rPr lang="en-US" sz="2000" b="1" dirty="0">
                <a:latin typeface="Rockwell" panose="02060603020205020403" pitchFamily="18" charset="0"/>
              </a:rPr>
              <a:t>’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</a:t>
            </a:r>
            <a:r>
              <a:rPr lang="en-US" sz="2000" b="1" dirty="0" err="1">
                <a:latin typeface="Rockwell" panose="02060603020205020403" pitchFamily="18" charset="0"/>
              </a:rPr>
              <a:t>num_vowels</a:t>
            </a:r>
            <a:r>
              <a:rPr lang="en-US" sz="2000" b="1" dirty="0">
                <a:latin typeface="Rockwell" panose="02060603020205020403" pitchFamily="18" charset="0"/>
              </a:rPr>
              <a:t> = 0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for letter in </a:t>
            </a:r>
            <a:r>
              <a:rPr lang="en-US" sz="2000" b="1" dirty="0" err="1">
                <a:latin typeface="Rockwell" panose="02060603020205020403" pitchFamily="18" charset="0"/>
              </a:rPr>
              <a:t>word.lower</a:t>
            </a:r>
            <a:r>
              <a:rPr lang="en-US" sz="2000" b="1" dirty="0">
                <a:latin typeface="Rockwell" panose="02060603020205020403" pitchFamily="18" charset="0"/>
              </a:rPr>
              <a:t>(): 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    if </a:t>
            </a:r>
            <a:r>
              <a:rPr lang="en-US" sz="2000" b="1" dirty="0">
                <a:solidFill>
                  <a:srgbClr val="FF0000"/>
                </a:solidFill>
                <a:latin typeface="Rockwell" panose="02060603020205020403" pitchFamily="18" charset="0"/>
              </a:rPr>
              <a:t>letter in vowels:         # False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        </a:t>
            </a:r>
            <a:r>
              <a:rPr lang="en-US" sz="2000" b="1" dirty="0" err="1">
                <a:latin typeface="Rockwell" panose="02060603020205020403" pitchFamily="18" charset="0"/>
              </a:rPr>
              <a:t>num_vowels</a:t>
            </a:r>
            <a:r>
              <a:rPr lang="en-US" sz="2000" b="1" dirty="0">
                <a:latin typeface="Rockwell" panose="02060603020205020403" pitchFamily="18" charset="0"/>
              </a:rPr>
              <a:t> += 1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return </a:t>
            </a:r>
            <a:r>
              <a:rPr lang="en-US" sz="2000" b="1" dirty="0" err="1">
                <a:latin typeface="Rockwell" panose="02060603020205020403" pitchFamily="18" charset="0"/>
              </a:rPr>
              <a:t>num_vowels</a:t>
            </a:r>
            <a:endParaRPr lang="en-US" sz="2000" b="1" dirty="0">
              <a:latin typeface="Rockwell" panose="02060603020205020403" pitchFamily="18" charset="0"/>
            </a:endParaRP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endParaRPr lang="en-US" sz="2000" b="1" dirty="0">
              <a:latin typeface="Rockwell" panose="02060603020205020403" pitchFamily="18" charset="0"/>
            </a:endParaRP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word = 'Cider'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print('The number of vowels in ' + word + ' is ' +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 err="1">
                <a:latin typeface="Rockwell" panose="02060603020205020403" pitchFamily="18" charset="0"/>
              </a:rPr>
              <a:t>str</a:t>
            </a:r>
            <a:r>
              <a:rPr lang="en-US" sz="2000" b="1" dirty="0">
                <a:latin typeface="Rockwell" panose="02060603020205020403" pitchFamily="18" charset="0"/>
              </a:rPr>
              <a:t>(</a:t>
            </a:r>
            <a:r>
              <a:rPr lang="en-US" sz="2000" b="1" dirty="0" err="1">
                <a:latin typeface="Rockwell" panose="02060603020205020403" pitchFamily="18" charset="0"/>
              </a:rPr>
              <a:t>count_vowels</a:t>
            </a:r>
            <a:r>
              <a:rPr lang="en-US" sz="2000" b="1" dirty="0">
                <a:latin typeface="Rockwell" panose="02060603020205020403" pitchFamily="18" charset="0"/>
              </a:rPr>
              <a:t>(word))) # will print 2</a:t>
            </a:r>
            <a:endParaRPr lang="en-US" sz="2000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2842A-88DD-486A-A9A3-0E3D617F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5EE22-7401-4A3E-A809-3D24E713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118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B7FD48-613A-4511-8B36-E5AF56F4E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405" y="3267075"/>
            <a:ext cx="752475" cy="342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7ACCA6D-931E-4951-8856-F15358A32E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1652" y="1882229"/>
            <a:ext cx="2962697" cy="1531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726159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48E0-9618-4FE7-AD07-A8A2F6F8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vowels.py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F0A4-960D-43EA-9C48-BDB442AD2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def </a:t>
            </a:r>
            <a:r>
              <a:rPr lang="en-US" sz="2000" b="1" dirty="0" err="1">
                <a:latin typeface="Rockwell" panose="02060603020205020403" pitchFamily="18" charset="0"/>
              </a:rPr>
              <a:t>count_vowels</a:t>
            </a:r>
            <a:r>
              <a:rPr lang="en-US" sz="2000" b="1" dirty="0">
                <a:latin typeface="Rockwell" panose="02060603020205020403" pitchFamily="18" charset="0"/>
              </a:rPr>
              <a:t>(word):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vowels = '</a:t>
            </a:r>
            <a:r>
              <a:rPr lang="en-US" sz="2000" b="1" dirty="0" err="1">
                <a:latin typeface="Rockwell" panose="02060603020205020403" pitchFamily="18" charset="0"/>
              </a:rPr>
              <a:t>aeiou</a:t>
            </a:r>
            <a:r>
              <a:rPr lang="en-US" sz="2000" b="1" dirty="0">
                <a:latin typeface="Rockwell" panose="02060603020205020403" pitchFamily="18" charset="0"/>
              </a:rPr>
              <a:t>’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</a:t>
            </a:r>
            <a:r>
              <a:rPr lang="en-US" sz="2000" b="1" dirty="0" err="1">
                <a:latin typeface="Rockwell" panose="02060603020205020403" pitchFamily="18" charset="0"/>
              </a:rPr>
              <a:t>num_vowels</a:t>
            </a:r>
            <a:r>
              <a:rPr lang="en-US" sz="2000" b="1" dirty="0">
                <a:latin typeface="Rockwell" panose="02060603020205020403" pitchFamily="18" charset="0"/>
              </a:rPr>
              <a:t> = 0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for letter in </a:t>
            </a:r>
            <a:r>
              <a:rPr lang="en-US" sz="2000" b="1" dirty="0" err="1">
                <a:latin typeface="Rockwell" panose="02060603020205020403" pitchFamily="18" charset="0"/>
              </a:rPr>
              <a:t>word.lower</a:t>
            </a:r>
            <a:r>
              <a:rPr lang="en-US" sz="2000" b="1" dirty="0">
                <a:latin typeface="Rockwell" panose="02060603020205020403" pitchFamily="18" charset="0"/>
              </a:rPr>
              <a:t>(): 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    if </a:t>
            </a:r>
            <a:r>
              <a:rPr lang="en-US" sz="2000" b="1" dirty="0">
                <a:solidFill>
                  <a:schemeClr val="tx1"/>
                </a:solidFill>
                <a:latin typeface="Rockwell" panose="02060603020205020403" pitchFamily="18" charset="0"/>
              </a:rPr>
              <a:t>letter in vowels: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        </a:t>
            </a:r>
            <a:r>
              <a:rPr lang="en-US" sz="2000" b="1" dirty="0" err="1">
                <a:latin typeface="Rockwell" panose="02060603020205020403" pitchFamily="18" charset="0"/>
              </a:rPr>
              <a:t>num_vowels</a:t>
            </a:r>
            <a:r>
              <a:rPr lang="en-US" sz="2000" b="1" dirty="0">
                <a:latin typeface="Rockwell" panose="02060603020205020403" pitchFamily="18" charset="0"/>
              </a:rPr>
              <a:t> += 1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return </a:t>
            </a:r>
            <a:r>
              <a:rPr lang="en-US" sz="2000" b="1" dirty="0" err="1">
                <a:latin typeface="Rockwell" panose="02060603020205020403" pitchFamily="18" charset="0"/>
              </a:rPr>
              <a:t>num_vowels</a:t>
            </a:r>
            <a:endParaRPr lang="en-US" sz="2000" b="1" dirty="0">
              <a:latin typeface="Rockwell" panose="02060603020205020403" pitchFamily="18" charset="0"/>
            </a:endParaRP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endParaRPr lang="en-US" sz="2000" b="1" dirty="0">
              <a:latin typeface="Rockwell" panose="02060603020205020403" pitchFamily="18" charset="0"/>
            </a:endParaRP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word = 'Cider'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print('The number of vowels in ' + word + ' is ' +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 err="1">
                <a:latin typeface="Rockwell" panose="02060603020205020403" pitchFamily="18" charset="0"/>
              </a:rPr>
              <a:t>str</a:t>
            </a:r>
            <a:r>
              <a:rPr lang="en-US" sz="2000" b="1" dirty="0">
                <a:latin typeface="Rockwell" panose="02060603020205020403" pitchFamily="18" charset="0"/>
              </a:rPr>
              <a:t>(</a:t>
            </a:r>
            <a:r>
              <a:rPr lang="en-US" sz="2000" b="1" dirty="0" err="1">
                <a:latin typeface="Rockwell" panose="02060603020205020403" pitchFamily="18" charset="0"/>
              </a:rPr>
              <a:t>count_vowels</a:t>
            </a:r>
            <a:r>
              <a:rPr lang="en-US" sz="2000" b="1" dirty="0">
                <a:latin typeface="Rockwell" panose="02060603020205020403" pitchFamily="18" charset="0"/>
              </a:rPr>
              <a:t>(word))) # will print 2</a:t>
            </a:r>
            <a:endParaRPr lang="en-US" sz="2000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2842A-88DD-486A-A9A3-0E3D617F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5EE22-7401-4A3E-A809-3D24E713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119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B7FD48-613A-4511-8B36-E5AF56F4E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405" y="2924175"/>
            <a:ext cx="752475" cy="342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ED90BE0-B195-4039-9A7D-D618BEDB3A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1276" y="1892102"/>
            <a:ext cx="2943448" cy="1492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247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48E0-9618-4FE7-AD07-A8A2F6F8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F0A4-960D-43EA-9C48-BDB442AD2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After building a container, we often want to do something with each item in it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idea is to “</a:t>
            </a:r>
            <a:r>
              <a:rPr lang="en-US" dirty="0">
                <a:solidFill>
                  <a:srgbClr val="0070C0"/>
                </a:solidFill>
              </a:rPr>
              <a:t>step through</a:t>
            </a:r>
            <a:r>
              <a:rPr lang="en-US" dirty="0"/>
              <a:t>” the container to “</a:t>
            </a:r>
            <a:r>
              <a:rPr lang="en-US" dirty="0">
                <a:solidFill>
                  <a:srgbClr val="0070C0"/>
                </a:solidFill>
              </a:rPr>
              <a:t>visit</a:t>
            </a:r>
            <a:r>
              <a:rPr lang="en-US" dirty="0"/>
              <a:t>” each object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This type of operation is called </a:t>
            </a:r>
            <a:r>
              <a:rPr lang="en-US" b="1" dirty="0">
                <a:solidFill>
                  <a:srgbClr val="FF0000"/>
                </a:solidFill>
              </a:rPr>
              <a:t>iteration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From the Latin word </a:t>
            </a:r>
            <a:r>
              <a:rPr lang="en-US" i="1" dirty="0" err="1"/>
              <a:t>iter</a:t>
            </a:r>
            <a:r>
              <a:rPr lang="en-US" dirty="0"/>
              <a:t>, for “path” or “road”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For example, to find the largest item in an (unsorted) list, an algorithm would need to visit every item during its search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We’ll look at this algorithm a little later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2842A-88DD-486A-A9A3-0E3D617F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5EE22-7401-4A3E-A809-3D24E713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183276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48E0-9618-4FE7-AD07-A8A2F6F8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vowels.py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F0A4-960D-43EA-9C48-BDB442AD2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def </a:t>
            </a:r>
            <a:r>
              <a:rPr lang="en-US" sz="2000" b="1" dirty="0" err="1">
                <a:latin typeface="Rockwell" panose="02060603020205020403" pitchFamily="18" charset="0"/>
              </a:rPr>
              <a:t>count_vowels</a:t>
            </a:r>
            <a:r>
              <a:rPr lang="en-US" sz="2000" b="1" dirty="0">
                <a:latin typeface="Rockwell" panose="02060603020205020403" pitchFamily="18" charset="0"/>
              </a:rPr>
              <a:t>(word):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vowels = '</a:t>
            </a:r>
            <a:r>
              <a:rPr lang="en-US" sz="2000" b="1" dirty="0" err="1">
                <a:latin typeface="Rockwell" panose="02060603020205020403" pitchFamily="18" charset="0"/>
              </a:rPr>
              <a:t>aeiou</a:t>
            </a:r>
            <a:r>
              <a:rPr lang="en-US" sz="2000" b="1" dirty="0">
                <a:latin typeface="Rockwell" panose="02060603020205020403" pitchFamily="18" charset="0"/>
              </a:rPr>
              <a:t>’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</a:t>
            </a:r>
            <a:r>
              <a:rPr lang="en-US" sz="2000" b="1" dirty="0" err="1">
                <a:latin typeface="Rockwell" panose="02060603020205020403" pitchFamily="18" charset="0"/>
              </a:rPr>
              <a:t>num_vowels</a:t>
            </a:r>
            <a:r>
              <a:rPr lang="en-US" sz="2000" b="1" dirty="0">
                <a:latin typeface="Rockwell" panose="02060603020205020403" pitchFamily="18" charset="0"/>
              </a:rPr>
              <a:t> = 0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for letter in </a:t>
            </a:r>
            <a:r>
              <a:rPr lang="en-US" sz="2000" b="1" dirty="0" err="1">
                <a:latin typeface="Rockwell" panose="02060603020205020403" pitchFamily="18" charset="0"/>
              </a:rPr>
              <a:t>word.lower</a:t>
            </a:r>
            <a:r>
              <a:rPr lang="en-US" sz="2000" b="1" dirty="0">
                <a:latin typeface="Rockwell" panose="02060603020205020403" pitchFamily="18" charset="0"/>
              </a:rPr>
              <a:t>(): 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    if </a:t>
            </a:r>
            <a:r>
              <a:rPr lang="en-US" sz="2000" b="1" dirty="0">
                <a:solidFill>
                  <a:schemeClr val="tx1"/>
                </a:solidFill>
                <a:latin typeface="Rockwell" panose="02060603020205020403" pitchFamily="18" charset="0"/>
              </a:rPr>
              <a:t>letter in vowels: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        </a:t>
            </a:r>
            <a:r>
              <a:rPr lang="en-US" sz="2000" b="1" dirty="0" err="1">
                <a:latin typeface="Rockwell" panose="02060603020205020403" pitchFamily="18" charset="0"/>
              </a:rPr>
              <a:t>num_vowels</a:t>
            </a:r>
            <a:r>
              <a:rPr lang="en-US" sz="2000" b="1" dirty="0">
                <a:latin typeface="Rockwell" panose="02060603020205020403" pitchFamily="18" charset="0"/>
              </a:rPr>
              <a:t> += 1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return </a:t>
            </a:r>
            <a:r>
              <a:rPr lang="en-US" sz="2000" b="1" dirty="0" err="1">
                <a:latin typeface="Rockwell" panose="02060603020205020403" pitchFamily="18" charset="0"/>
              </a:rPr>
              <a:t>num_vowels</a:t>
            </a:r>
            <a:endParaRPr lang="en-US" sz="2000" b="1" dirty="0">
              <a:latin typeface="Rockwell" panose="02060603020205020403" pitchFamily="18" charset="0"/>
            </a:endParaRP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endParaRPr lang="en-US" sz="2000" b="1" dirty="0">
              <a:latin typeface="Rockwell" panose="02060603020205020403" pitchFamily="18" charset="0"/>
            </a:endParaRP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word = 'Cider'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print('The number of vowels in ' + word + ' is ' +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 err="1">
                <a:latin typeface="Rockwell" panose="02060603020205020403" pitchFamily="18" charset="0"/>
              </a:rPr>
              <a:t>str</a:t>
            </a:r>
            <a:r>
              <a:rPr lang="en-US" sz="2000" b="1" dirty="0">
                <a:latin typeface="Rockwell" panose="02060603020205020403" pitchFamily="18" charset="0"/>
              </a:rPr>
              <a:t>(</a:t>
            </a:r>
            <a:r>
              <a:rPr lang="en-US" sz="2000" b="1" dirty="0" err="1">
                <a:latin typeface="Rockwell" panose="02060603020205020403" pitchFamily="18" charset="0"/>
              </a:rPr>
              <a:t>count_vowels</a:t>
            </a:r>
            <a:r>
              <a:rPr lang="en-US" sz="2000" b="1" dirty="0">
                <a:latin typeface="Rockwell" panose="02060603020205020403" pitchFamily="18" charset="0"/>
              </a:rPr>
              <a:t>(word))) # will print 2</a:t>
            </a:r>
            <a:endParaRPr lang="en-US" sz="2000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2842A-88DD-486A-A9A3-0E3D617F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5EE22-7401-4A3E-A809-3D24E713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120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B7FD48-613A-4511-8B36-E5AF56F4E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405" y="3267075"/>
            <a:ext cx="752475" cy="342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ED90BE0-B195-4039-9A7D-D618BEDB3A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1276" y="1892102"/>
            <a:ext cx="2943448" cy="1492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65579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48E0-9618-4FE7-AD07-A8A2F6F8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vowels.py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F0A4-960D-43EA-9C48-BDB442AD2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def </a:t>
            </a:r>
            <a:r>
              <a:rPr lang="en-US" sz="2000" b="1" dirty="0" err="1">
                <a:latin typeface="Rockwell" panose="02060603020205020403" pitchFamily="18" charset="0"/>
              </a:rPr>
              <a:t>count_vowels</a:t>
            </a:r>
            <a:r>
              <a:rPr lang="en-US" sz="2000" b="1" dirty="0">
                <a:latin typeface="Rockwell" panose="02060603020205020403" pitchFamily="18" charset="0"/>
              </a:rPr>
              <a:t>(word):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vowels = '</a:t>
            </a:r>
            <a:r>
              <a:rPr lang="en-US" sz="2000" b="1" dirty="0" err="1">
                <a:latin typeface="Rockwell" panose="02060603020205020403" pitchFamily="18" charset="0"/>
              </a:rPr>
              <a:t>aeiou</a:t>
            </a:r>
            <a:r>
              <a:rPr lang="en-US" sz="2000" b="1" dirty="0">
                <a:latin typeface="Rockwell" panose="02060603020205020403" pitchFamily="18" charset="0"/>
              </a:rPr>
              <a:t>’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</a:t>
            </a:r>
            <a:r>
              <a:rPr lang="en-US" sz="2000" b="1" dirty="0" err="1">
                <a:latin typeface="Rockwell" panose="02060603020205020403" pitchFamily="18" charset="0"/>
              </a:rPr>
              <a:t>num_vowels</a:t>
            </a:r>
            <a:r>
              <a:rPr lang="en-US" sz="2000" b="1" dirty="0">
                <a:latin typeface="Rockwell" panose="02060603020205020403" pitchFamily="18" charset="0"/>
              </a:rPr>
              <a:t> = 0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for letter in </a:t>
            </a:r>
            <a:r>
              <a:rPr lang="en-US" sz="2000" b="1" dirty="0" err="1">
                <a:latin typeface="Rockwell" panose="02060603020205020403" pitchFamily="18" charset="0"/>
              </a:rPr>
              <a:t>word.lower</a:t>
            </a:r>
            <a:r>
              <a:rPr lang="en-US" sz="2000" b="1" dirty="0">
                <a:latin typeface="Rockwell" panose="02060603020205020403" pitchFamily="18" charset="0"/>
              </a:rPr>
              <a:t>(): 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    if </a:t>
            </a:r>
            <a:r>
              <a:rPr lang="en-US" sz="2000" b="1" dirty="0">
                <a:solidFill>
                  <a:srgbClr val="00B050"/>
                </a:solidFill>
                <a:latin typeface="Rockwell" panose="02060603020205020403" pitchFamily="18" charset="0"/>
              </a:rPr>
              <a:t>letter in vowels:             # True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        </a:t>
            </a:r>
            <a:r>
              <a:rPr lang="en-US" sz="2000" b="1" dirty="0" err="1">
                <a:latin typeface="Rockwell" panose="02060603020205020403" pitchFamily="18" charset="0"/>
              </a:rPr>
              <a:t>num_vowels</a:t>
            </a:r>
            <a:r>
              <a:rPr lang="en-US" sz="2000" b="1" dirty="0">
                <a:latin typeface="Rockwell" panose="02060603020205020403" pitchFamily="18" charset="0"/>
              </a:rPr>
              <a:t> += 1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return </a:t>
            </a:r>
            <a:r>
              <a:rPr lang="en-US" sz="2000" b="1" dirty="0" err="1">
                <a:latin typeface="Rockwell" panose="02060603020205020403" pitchFamily="18" charset="0"/>
              </a:rPr>
              <a:t>num_vowels</a:t>
            </a:r>
            <a:endParaRPr lang="en-US" sz="2000" b="1" dirty="0">
              <a:latin typeface="Rockwell" panose="02060603020205020403" pitchFamily="18" charset="0"/>
            </a:endParaRP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endParaRPr lang="en-US" sz="2000" b="1" dirty="0">
              <a:latin typeface="Rockwell" panose="02060603020205020403" pitchFamily="18" charset="0"/>
            </a:endParaRP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word = 'Cider'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print('The number of vowels in ' + word + ' is ' +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 err="1">
                <a:latin typeface="Rockwell" panose="02060603020205020403" pitchFamily="18" charset="0"/>
              </a:rPr>
              <a:t>str</a:t>
            </a:r>
            <a:r>
              <a:rPr lang="en-US" sz="2000" b="1" dirty="0">
                <a:latin typeface="Rockwell" panose="02060603020205020403" pitchFamily="18" charset="0"/>
              </a:rPr>
              <a:t>(</a:t>
            </a:r>
            <a:r>
              <a:rPr lang="en-US" sz="2000" b="1" dirty="0" err="1">
                <a:latin typeface="Rockwell" panose="02060603020205020403" pitchFamily="18" charset="0"/>
              </a:rPr>
              <a:t>count_vowels</a:t>
            </a:r>
            <a:r>
              <a:rPr lang="en-US" sz="2000" b="1" dirty="0">
                <a:latin typeface="Rockwell" panose="02060603020205020403" pitchFamily="18" charset="0"/>
              </a:rPr>
              <a:t>(word))) # will print 2</a:t>
            </a:r>
            <a:endParaRPr lang="en-US" sz="2000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2842A-88DD-486A-A9A3-0E3D617F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5EE22-7401-4A3E-A809-3D24E713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121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B7FD48-613A-4511-8B36-E5AF56F4E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405" y="3267075"/>
            <a:ext cx="752475" cy="342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ED90BE0-B195-4039-9A7D-D618BEDB3A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1276" y="1892102"/>
            <a:ext cx="2943448" cy="1492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224458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48E0-9618-4FE7-AD07-A8A2F6F8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vowels.py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F0A4-960D-43EA-9C48-BDB442AD2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def </a:t>
            </a:r>
            <a:r>
              <a:rPr lang="en-US" sz="2000" b="1" dirty="0" err="1">
                <a:latin typeface="Rockwell" panose="02060603020205020403" pitchFamily="18" charset="0"/>
              </a:rPr>
              <a:t>count_vowels</a:t>
            </a:r>
            <a:r>
              <a:rPr lang="en-US" sz="2000" b="1" dirty="0">
                <a:latin typeface="Rockwell" panose="02060603020205020403" pitchFamily="18" charset="0"/>
              </a:rPr>
              <a:t>(word):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vowels = '</a:t>
            </a:r>
            <a:r>
              <a:rPr lang="en-US" sz="2000" b="1" dirty="0" err="1">
                <a:latin typeface="Rockwell" panose="02060603020205020403" pitchFamily="18" charset="0"/>
              </a:rPr>
              <a:t>aeiou</a:t>
            </a:r>
            <a:r>
              <a:rPr lang="en-US" sz="2000" b="1" dirty="0">
                <a:latin typeface="Rockwell" panose="02060603020205020403" pitchFamily="18" charset="0"/>
              </a:rPr>
              <a:t>’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</a:t>
            </a:r>
            <a:r>
              <a:rPr lang="en-US" sz="2000" b="1" dirty="0" err="1">
                <a:latin typeface="Rockwell" panose="02060603020205020403" pitchFamily="18" charset="0"/>
              </a:rPr>
              <a:t>num_vowels</a:t>
            </a:r>
            <a:r>
              <a:rPr lang="en-US" sz="2000" b="1" dirty="0">
                <a:latin typeface="Rockwell" panose="02060603020205020403" pitchFamily="18" charset="0"/>
              </a:rPr>
              <a:t> = 0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for letter in </a:t>
            </a:r>
            <a:r>
              <a:rPr lang="en-US" sz="2000" b="1" dirty="0" err="1">
                <a:latin typeface="Rockwell" panose="02060603020205020403" pitchFamily="18" charset="0"/>
              </a:rPr>
              <a:t>word.lower</a:t>
            </a:r>
            <a:r>
              <a:rPr lang="en-US" sz="2000" b="1" dirty="0">
                <a:latin typeface="Rockwell" panose="02060603020205020403" pitchFamily="18" charset="0"/>
              </a:rPr>
              <a:t>(): 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    if </a:t>
            </a:r>
            <a:r>
              <a:rPr lang="en-US" sz="2000" b="1" dirty="0">
                <a:solidFill>
                  <a:schemeClr val="tx1"/>
                </a:solidFill>
                <a:latin typeface="Rockwell" panose="02060603020205020403" pitchFamily="18" charset="0"/>
              </a:rPr>
              <a:t>letter in vowels: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        </a:t>
            </a:r>
            <a:r>
              <a:rPr lang="en-US" sz="2000" b="1" dirty="0" err="1">
                <a:latin typeface="Rockwell" panose="02060603020205020403" pitchFamily="18" charset="0"/>
              </a:rPr>
              <a:t>num_vowels</a:t>
            </a:r>
            <a:r>
              <a:rPr lang="en-US" sz="2000" b="1" dirty="0">
                <a:latin typeface="Rockwell" panose="02060603020205020403" pitchFamily="18" charset="0"/>
              </a:rPr>
              <a:t> += 1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return </a:t>
            </a:r>
            <a:r>
              <a:rPr lang="en-US" sz="2000" b="1" dirty="0" err="1">
                <a:latin typeface="Rockwell" panose="02060603020205020403" pitchFamily="18" charset="0"/>
              </a:rPr>
              <a:t>num_vowels</a:t>
            </a:r>
            <a:endParaRPr lang="en-US" sz="2000" b="1" dirty="0">
              <a:latin typeface="Rockwell" panose="02060603020205020403" pitchFamily="18" charset="0"/>
            </a:endParaRP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endParaRPr lang="en-US" sz="2000" b="1" dirty="0">
              <a:latin typeface="Rockwell" panose="02060603020205020403" pitchFamily="18" charset="0"/>
            </a:endParaRP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word = 'Cider'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print('The number of vowels in ' + word + ' is ' +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 err="1">
                <a:latin typeface="Rockwell" panose="02060603020205020403" pitchFamily="18" charset="0"/>
              </a:rPr>
              <a:t>str</a:t>
            </a:r>
            <a:r>
              <a:rPr lang="en-US" sz="2000" b="1" dirty="0">
                <a:latin typeface="Rockwell" panose="02060603020205020403" pitchFamily="18" charset="0"/>
              </a:rPr>
              <a:t>(</a:t>
            </a:r>
            <a:r>
              <a:rPr lang="en-US" sz="2000" b="1" dirty="0" err="1">
                <a:latin typeface="Rockwell" panose="02060603020205020403" pitchFamily="18" charset="0"/>
              </a:rPr>
              <a:t>count_vowels</a:t>
            </a:r>
            <a:r>
              <a:rPr lang="en-US" sz="2000" b="1" dirty="0">
                <a:latin typeface="Rockwell" panose="02060603020205020403" pitchFamily="18" charset="0"/>
              </a:rPr>
              <a:t>(word))) # will print 2</a:t>
            </a:r>
            <a:endParaRPr lang="en-US" sz="2000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2842A-88DD-486A-A9A3-0E3D617F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5EE22-7401-4A3E-A809-3D24E713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122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B7FD48-613A-4511-8B36-E5AF56F4E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405" y="3638550"/>
            <a:ext cx="752475" cy="342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A35C66A-E579-4671-883B-1B4B555873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7390" y="1902109"/>
            <a:ext cx="2990269" cy="149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180833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48E0-9618-4FE7-AD07-A8A2F6F8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vowels.py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F0A4-960D-43EA-9C48-BDB442AD2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def </a:t>
            </a:r>
            <a:r>
              <a:rPr lang="en-US" sz="2000" b="1" dirty="0" err="1">
                <a:latin typeface="Rockwell" panose="02060603020205020403" pitchFamily="18" charset="0"/>
              </a:rPr>
              <a:t>count_vowels</a:t>
            </a:r>
            <a:r>
              <a:rPr lang="en-US" sz="2000" b="1" dirty="0">
                <a:latin typeface="Rockwell" panose="02060603020205020403" pitchFamily="18" charset="0"/>
              </a:rPr>
              <a:t>(word):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vowels = '</a:t>
            </a:r>
            <a:r>
              <a:rPr lang="en-US" sz="2000" b="1" dirty="0" err="1">
                <a:latin typeface="Rockwell" panose="02060603020205020403" pitchFamily="18" charset="0"/>
              </a:rPr>
              <a:t>aeiou</a:t>
            </a:r>
            <a:r>
              <a:rPr lang="en-US" sz="2000" b="1" dirty="0">
                <a:latin typeface="Rockwell" panose="02060603020205020403" pitchFamily="18" charset="0"/>
              </a:rPr>
              <a:t>’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</a:t>
            </a:r>
            <a:r>
              <a:rPr lang="en-US" sz="2000" b="1" dirty="0" err="1">
                <a:latin typeface="Rockwell" panose="02060603020205020403" pitchFamily="18" charset="0"/>
              </a:rPr>
              <a:t>num_vowels</a:t>
            </a:r>
            <a:r>
              <a:rPr lang="en-US" sz="2000" b="1" dirty="0">
                <a:latin typeface="Rockwell" panose="02060603020205020403" pitchFamily="18" charset="0"/>
              </a:rPr>
              <a:t> = 0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for letter in </a:t>
            </a:r>
            <a:r>
              <a:rPr lang="en-US" sz="2000" b="1" dirty="0" err="1">
                <a:latin typeface="Rockwell" panose="02060603020205020403" pitchFamily="18" charset="0"/>
              </a:rPr>
              <a:t>word.lower</a:t>
            </a:r>
            <a:r>
              <a:rPr lang="en-US" sz="2000" b="1" dirty="0">
                <a:latin typeface="Rockwell" panose="02060603020205020403" pitchFamily="18" charset="0"/>
              </a:rPr>
              <a:t>(): 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    if </a:t>
            </a:r>
            <a:r>
              <a:rPr lang="en-US" sz="2000" b="1" dirty="0">
                <a:solidFill>
                  <a:schemeClr val="tx1"/>
                </a:solidFill>
                <a:latin typeface="Rockwell" panose="02060603020205020403" pitchFamily="18" charset="0"/>
              </a:rPr>
              <a:t>letter in vowels: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        </a:t>
            </a:r>
            <a:r>
              <a:rPr lang="en-US" sz="2000" b="1" dirty="0" err="1">
                <a:latin typeface="Rockwell" panose="02060603020205020403" pitchFamily="18" charset="0"/>
              </a:rPr>
              <a:t>num_vowels</a:t>
            </a:r>
            <a:r>
              <a:rPr lang="en-US" sz="2000" b="1" dirty="0">
                <a:latin typeface="Rockwell" panose="02060603020205020403" pitchFamily="18" charset="0"/>
              </a:rPr>
              <a:t> += 1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return </a:t>
            </a:r>
            <a:r>
              <a:rPr lang="en-US" sz="2000" b="1" dirty="0" err="1">
                <a:latin typeface="Rockwell" panose="02060603020205020403" pitchFamily="18" charset="0"/>
              </a:rPr>
              <a:t>num_vowels</a:t>
            </a:r>
            <a:endParaRPr lang="en-US" sz="2000" b="1" dirty="0">
              <a:latin typeface="Rockwell" panose="02060603020205020403" pitchFamily="18" charset="0"/>
            </a:endParaRP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endParaRPr lang="en-US" sz="2000" b="1" dirty="0">
              <a:latin typeface="Rockwell" panose="02060603020205020403" pitchFamily="18" charset="0"/>
            </a:endParaRP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word = 'Cider'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print('The number of vowels in ' + word + ' is ' +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 err="1">
                <a:latin typeface="Rockwell" panose="02060603020205020403" pitchFamily="18" charset="0"/>
              </a:rPr>
              <a:t>str</a:t>
            </a:r>
            <a:r>
              <a:rPr lang="en-US" sz="2000" b="1" dirty="0">
                <a:latin typeface="Rockwell" panose="02060603020205020403" pitchFamily="18" charset="0"/>
              </a:rPr>
              <a:t>(</a:t>
            </a:r>
            <a:r>
              <a:rPr lang="en-US" sz="2000" b="1" dirty="0" err="1">
                <a:latin typeface="Rockwell" panose="02060603020205020403" pitchFamily="18" charset="0"/>
              </a:rPr>
              <a:t>count_vowels</a:t>
            </a:r>
            <a:r>
              <a:rPr lang="en-US" sz="2000" b="1" dirty="0">
                <a:latin typeface="Rockwell" panose="02060603020205020403" pitchFamily="18" charset="0"/>
              </a:rPr>
              <a:t>(word))) # will print 2</a:t>
            </a:r>
            <a:endParaRPr lang="en-US" sz="2000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2842A-88DD-486A-A9A3-0E3D617F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5EE22-7401-4A3E-A809-3D24E713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123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B7FD48-613A-4511-8B36-E5AF56F4E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405" y="2924175"/>
            <a:ext cx="752475" cy="342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B3DE4CE-68DA-472B-9AE2-4E2EE27F8F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3820" y="1902942"/>
            <a:ext cx="2976458" cy="1470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345891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48E0-9618-4FE7-AD07-A8A2F6F8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vowels.py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F0A4-960D-43EA-9C48-BDB442AD2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def </a:t>
            </a:r>
            <a:r>
              <a:rPr lang="en-US" sz="2000" b="1" dirty="0" err="1">
                <a:latin typeface="Rockwell" panose="02060603020205020403" pitchFamily="18" charset="0"/>
              </a:rPr>
              <a:t>count_vowels</a:t>
            </a:r>
            <a:r>
              <a:rPr lang="en-US" sz="2000" b="1" dirty="0">
                <a:latin typeface="Rockwell" panose="02060603020205020403" pitchFamily="18" charset="0"/>
              </a:rPr>
              <a:t>(word):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vowels = '</a:t>
            </a:r>
            <a:r>
              <a:rPr lang="en-US" sz="2000" b="1" dirty="0" err="1">
                <a:latin typeface="Rockwell" panose="02060603020205020403" pitchFamily="18" charset="0"/>
              </a:rPr>
              <a:t>aeiou</a:t>
            </a:r>
            <a:r>
              <a:rPr lang="en-US" sz="2000" b="1" dirty="0">
                <a:latin typeface="Rockwell" panose="02060603020205020403" pitchFamily="18" charset="0"/>
              </a:rPr>
              <a:t>’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</a:t>
            </a:r>
            <a:r>
              <a:rPr lang="en-US" sz="2000" b="1" dirty="0" err="1">
                <a:latin typeface="Rockwell" panose="02060603020205020403" pitchFamily="18" charset="0"/>
              </a:rPr>
              <a:t>num_vowels</a:t>
            </a:r>
            <a:r>
              <a:rPr lang="en-US" sz="2000" b="1" dirty="0">
                <a:latin typeface="Rockwell" panose="02060603020205020403" pitchFamily="18" charset="0"/>
              </a:rPr>
              <a:t> = 0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for letter in </a:t>
            </a:r>
            <a:r>
              <a:rPr lang="en-US" sz="2000" b="1" dirty="0" err="1">
                <a:latin typeface="Rockwell" panose="02060603020205020403" pitchFamily="18" charset="0"/>
              </a:rPr>
              <a:t>word.lower</a:t>
            </a:r>
            <a:r>
              <a:rPr lang="en-US" sz="2000" b="1" dirty="0">
                <a:latin typeface="Rockwell" panose="02060603020205020403" pitchFamily="18" charset="0"/>
              </a:rPr>
              <a:t>(): 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    if </a:t>
            </a:r>
            <a:r>
              <a:rPr lang="en-US" sz="2000" b="1" dirty="0">
                <a:solidFill>
                  <a:schemeClr val="tx1"/>
                </a:solidFill>
                <a:latin typeface="Rockwell" panose="02060603020205020403" pitchFamily="18" charset="0"/>
              </a:rPr>
              <a:t>letter in vowels: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        </a:t>
            </a:r>
            <a:r>
              <a:rPr lang="en-US" sz="2000" b="1" dirty="0" err="1">
                <a:latin typeface="Rockwell" panose="02060603020205020403" pitchFamily="18" charset="0"/>
              </a:rPr>
              <a:t>num_vowels</a:t>
            </a:r>
            <a:r>
              <a:rPr lang="en-US" sz="2000" b="1" dirty="0">
                <a:latin typeface="Rockwell" panose="02060603020205020403" pitchFamily="18" charset="0"/>
              </a:rPr>
              <a:t> += 1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return </a:t>
            </a:r>
            <a:r>
              <a:rPr lang="en-US" sz="2000" b="1" dirty="0" err="1">
                <a:latin typeface="Rockwell" panose="02060603020205020403" pitchFamily="18" charset="0"/>
              </a:rPr>
              <a:t>num_vowels</a:t>
            </a:r>
            <a:endParaRPr lang="en-US" sz="2000" b="1" dirty="0">
              <a:latin typeface="Rockwell" panose="02060603020205020403" pitchFamily="18" charset="0"/>
            </a:endParaRP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endParaRPr lang="en-US" sz="2000" b="1" dirty="0">
              <a:latin typeface="Rockwell" panose="02060603020205020403" pitchFamily="18" charset="0"/>
            </a:endParaRP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word = 'Cider'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print('The number of vowels in ' + word + ' is ' +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 err="1">
                <a:latin typeface="Rockwell" panose="02060603020205020403" pitchFamily="18" charset="0"/>
              </a:rPr>
              <a:t>str</a:t>
            </a:r>
            <a:r>
              <a:rPr lang="en-US" sz="2000" b="1" dirty="0">
                <a:latin typeface="Rockwell" panose="02060603020205020403" pitchFamily="18" charset="0"/>
              </a:rPr>
              <a:t>(</a:t>
            </a:r>
            <a:r>
              <a:rPr lang="en-US" sz="2000" b="1" dirty="0" err="1">
                <a:latin typeface="Rockwell" panose="02060603020205020403" pitchFamily="18" charset="0"/>
              </a:rPr>
              <a:t>count_vowels</a:t>
            </a:r>
            <a:r>
              <a:rPr lang="en-US" sz="2000" b="1" dirty="0">
                <a:latin typeface="Rockwell" panose="02060603020205020403" pitchFamily="18" charset="0"/>
              </a:rPr>
              <a:t>(word))) # will print 2</a:t>
            </a:r>
            <a:endParaRPr lang="en-US" sz="2000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2842A-88DD-486A-A9A3-0E3D617F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5EE22-7401-4A3E-A809-3D24E713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124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B7FD48-613A-4511-8B36-E5AF56F4E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405" y="3267075"/>
            <a:ext cx="752475" cy="342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B3DE4CE-68DA-472B-9AE2-4E2EE27F8F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3820" y="1902942"/>
            <a:ext cx="2976458" cy="1470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174512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48E0-9618-4FE7-AD07-A8A2F6F8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vowels.py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F0A4-960D-43EA-9C48-BDB442AD2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def </a:t>
            </a:r>
            <a:r>
              <a:rPr lang="en-US" sz="2000" b="1" dirty="0" err="1">
                <a:latin typeface="Rockwell" panose="02060603020205020403" pitchFamily="18" charset="0"/>
              </a:rPr>
              <a:t>count_vowels</a:t>
            </a:r>
            <a:r>
              <a:rPr lang="en-US" sz="2000" b="1" dirty="0">
                <a:latin typeface="Rockwell" panose="02060603020205020403" pitchFamily="18" charset="0"/>
              </a:rPr>
              <a:t>(word):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vowels = '</a:t>
            </a:r>
            <a:r>
              <a:rPr lang="en-US" sz="2000" b="1" dirty="0" err="1">
                <a:latin typeface="Rockwell" panose="02060603020205020403" pitchFamily="18" charset="0"/>
              </a:rPr>
              <a:t>aeiou</a:t>
            </a:r>
            <a:r>
              <a:rPr lang="en-US" sz="2000" b="1" dirty="0">
                <a:latin typeface="Rockwell" panose="02060603020205020403" pitchFamily="18" charset="0"/>
              </a:rPr>
              <a:t>’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</a:t>
            </a:r>
            <a:r>
              <a:rPr lang="en-US" sz="2000" b="1" dirty="0" err="1">
                <a:latin typeface="Rockwell" panose="02060603020205020403" pitchFamily="18" charset="0"/>
              </a:rPr>
              <a:t>num_vowels</a:t>
            </a:r>
            <a:r>
              <a:rPr lang="en-US" sz="2000" b="1" dirty="0">
                <a:latin typeface="Rockwell" panose="02060603020205020403" pitchFamily="18" charset="0"/>
              </a:rPr>
              <a:t> = 0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for letter in </a:t>
            </a:r>
            <a:r>
              <a:rPr lang="en-US" sz="2000" b="1" dirty="0" err="1">
                <a:latin typeface="Rockwell" panose="02060603020205020403" pitchFamily="18" charset="0"/>
              </a:rPr>
              <a:t>word.lower</a:t>
            </a:r>
            <a:r>
              <a:rPr lang="en-US" sz="2000" b="1" dirty="0">
                <a:latin typeface="Rockwell" panose="02060603020205020403" pitchFamily="18" charset="0"/>
              </a:rPr>
              <a:t>(): 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    if </a:t>
            </a:r>
            <a:r>
              <a:rPr lang="en-US" sz="2000" b="1" dirty="0">
                <a:solidFill>
                  <a:srgbClr val="FF0000"/>
                </a:solidFill>
                <a:latin typeface="Rockwell" panose="02060603020205020403" pitchFamily="18" charset="0"/>
              </a:rPr>
              <a:t>letter in vowels:            # False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        </a:t>
            </a:r>
            <a:r>
              <a:rPr lang="en-US" sz="2000" b="1" dirty="0" err="1">
                <a:latin typeface="Rockwell" panose="02060603020205020403" pitchFamily="18" charset="0"/>
              </a:rPr>
              <a:t>num_vowels</a:t>
            </a:r>
            <a:r>
              <a:rPr lang="en-US" sz="2000" b="1" dirty="0">
                <a:latin typeface="Rockwell" panose="02060603020205020403" pitchFamily="18" charset="0"/>
              </a:rPr>
              <a:t> += 1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return </a:t>
            </a:r>
            <a:r>
              <a:rPr lang="en-US" sz="2000" b="1" dirty="0" err="1">
                <a:latin typeface="Rockwell" panose="02060603020205020403" pitchFamily="18" charset="0"/>
              </a:rPr>
              <a:t>num_vowels</a:t>
            </a:r>
            <a:endParaRPr lang="en-US" sz="2000" b="1" dirty="0">
              <a:latin typeface="Rockwell" panose="02060603020205020403" pitchFamily="18" charset="0"/>
            </a:endParaRP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endParaRPr lang="en-US" sz="2000" b="1" dirty="0">
              <a:latin typeface="Rockwell" panose="02060603020205020403" pitchFamily="18" charset="0"/>
            </a:endParaRP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word = 'Cider'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print('The number of vowels in ' + word + ' is ' +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 err="1">
                <a:latin typeface="Rockwell" panose="02060603020205020403" pitchFamily="18" charset="0"/>
              </a:rPr>
              <a:t>str</a:t>
            </a:r>
            <a:r>
              <a:rPr lang="en-US" sz="2000" b="1" dirty="0">
                <a:latin typeface="Rockwell" panose="02060603020205020403" pitchFamily="18" charset="0"/>
              </a:rPr>
              <a:t>(</a:t>
            </a:r>
            <a:r>
              <a:rPr lang="en-US" sz="2000" b="1" dirty="0" err="1">
                <a:latin typeface="Rockwell" panose="02060603020205020403" pitchFamily="18" charset="0"/>
              </a:rPr>
              <a:t>count_vowels</a:t>
            </a:r>
            <a:r>
              <a:rPr lang="en-US" sz="2000" b="1" dirty="0">
                <a:latin typeface="Rockwell" panose="02060603020205020403" pitchFamily="18" charset="0"/>
              </a:rPr>
              <a:t>(word))) # will print 2</a:t>
            </a:r>
            <a:endParaRPr lang="en-US" sz="2000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2842A-88DD-486A-A9A3-0E3D617F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5EE22-7401-4A3E-A809-3D24E713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125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B7FD48-613A-4511-8B36-E5AF56F4E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405" y="3267075"/>
            <a:ext cx="752475" cy="342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B3DE4CE-68DA-472B-9AE2-4E2EE27F8F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3820" y="1902942"/>
            <a:ext cx="2976458" cy="1470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908934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48E0-9618-4FE7-AD07-A8A2F6F8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vowels.py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F0A4-960D-43EA-9C48-BDB442AD2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def </a:t>
            </a:r>
            <a:r>
              <a:rPr lang="en-US" sz="2000" b="1" dirty="0" err="1">
                <a:latin typeface="Rockwell" panose="02060603020205020403" pitchFamily="18" charset="0"/>
              </a:rPr>
              <a:t>count_vowels</a:t>
            </a:r>
            <a:r>
              <a:rPr lang="en-US" sz="2000" b="1" dirty="0">
                <a:latin typeface="Rockwell" panose="02060603020205020403" pitchFamily="18" charset="0"/>
              </a:rPr>
              <a:t>(word):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vowels = '</a:t>
            </a:r>
            <a:r>
              <a:rPr lang="en-US" sz="2000" b="1" dirty="0" err="1">
                <a:latin typeface="Rockwell" panose="02060603020205020403" pitchFamily="18" charset="0"/>
              </a:rPr>
              <a:t>aeiou</a:t>
            </a:r>
            <a:r>
              <a:rPr lang="en-US" sz="2000" b="1" dirty="0">
                <a:latin typeface="Rockwell" panose="02060603020205020403" pitchFamily="18" charset="0"/>
              </a:rPr>
              <a:t>’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</a:t>
            </a:r>
            <a:r>
              <a:rPr lang="en-US" sz="2000" b="1" dirty="0" err="1">
                <a:latin typeface="Rockwell" panose="02060603020205020403" pitchFamily="18" charset="0"/>
              </a:rPr>
              <a:t>num_vowels</a:t>
            </a:r>
            <a:r>
              <a:rPr lang="en-US" sz="2000" b="1" dirty="0">
                <a:latin typeface="Rockwell" panose="02060603020205020403" pitchFamily="18" charset="0"/>
              </a:rPr>
              <a:t> = 0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for letter in </a:t>
            </a:r>
            <a:r>
              <a:rPr lang="en-US" sz="2000" b="1" dirty="0" err="1">
                <a:latin typeface="Rockwell" panose="02060603020205020403" pitchFamily="18" charset="0"/>
              </a:rPr>
              <a:t>word.lower</a:t>
            </a:r>
            <a:r>
              <a:rPr lang="en-US" sz="2000" b="1" dirty="0">
                <a:latin typeface="Rockwell" panose="02060603020205020403" pitchFamily="18" charset="0"/>
              </a:rPr>
              <a:t>(): 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    if </a:t>
            </a:r>
            <a:r>
              <a:rPr lang="en-US" sz="2000" b="1" dirty="0">
                <a:solidFill>
                  <a:schemeClr val="tx1"/>
                </a:solidFill>
                <a:latin typeface="Rockwell" panose="02060603020205020403" pitchFamily="18" charset="0"/>
              </a:rPr>
              <a:t>letter in vowels: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        </a:t>
            </a:r>
            <a:r>
              <a:rPr lang="en-US" sz="2000" b="1" dirty="0" err="1">
                <a:latin typeface="Rockwell" panose="02060603020205020403" pitchFamily="18" charset="0"/>
              </a:rPr>
              <a:t>num_vowels</a:t>
            </a:r>
            <a:r>
              <a:rPr lang="en-US" sz="2000" b="1" dirty="0">
                <a:latin typeface="Rockwell" panose="02060603020205020403" pitchFamily="18" charset="0"/>
              </a:rPr>
              <a:t> += 1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return </a:t>
            </a:r>
            <a:r>
              <a:rPr lang="en-US" sz="2000" b="1" dirty="0" err="1">
                <a:latin typeface="Rockwell" panose="02060603020205020403" pitchFamily="18" charset="0"/>
              </a:rPr>
              <a:t>num_vowels</a:t>
            </a:r>
            <a:endParaRPr lang="en-US" sz="2000" b="1" dirty="0">
              <a:latin typeface="Rockwell" panose="02060603020205020403" pitchFamily="18" charset="0"/>
            </a:endParaRP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endParaRPr lang="en-US" sz="2000" b="1" dirty="0">
              <a:latin typeface="Rockwell" panose="02060603020205020403" pitchFamily="18" charset="0"/>
            </a:endParaRP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word = 'Cider'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print('The number of vowels in ' + word + ' is ' +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 err="1">
                <a:latin typeface="Rockwell" panose="02060603020205020403" pitchFamily="18" charset="0"/>
              </a:rPr>
              <a:t>str</a:t>
            </a:r>
            <a:r>
              <a:rPr lang="en-US" sz="2000" b="1" dirty="0">
                <a:latin typeface="Rockwell" panose="02060603020205020403" pitchFamily="18" charset="0"/>
              </a:rPr>
              <a:t>(</a:t>
            </a:r>
            <a:r>
              <a:rPr lang="en-US" sz="2000" b="1" dirty="0" err="1">
                <a:latin typeface="Rockwell" panose="02060603020205020403" pitchFamily="18" charset="0"/>
              </a:rPr>
              <a:t>count_vowels</a:t>
            </a:r>
            <a:r>
              <a:rPr lang="en-US" sz="2000" b="1" dirty="0">
                <a:latin typeface="Rockwell" panose="02060603020205020403" pitchFamily="18" charset="0"/>
              </a:rPr>
              <a:t>(word))) # will print 2</a:t>
            </a:r>
            <a:endParaRPr lang="en-US" sz="2000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2842A-88DD-486A-A9A3-0E3D617F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5EE22-7401-4A3E-A809-3D24E713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126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B7FD48-613A-4511-8B36-E5AF56F4E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405" y="3981450"/>
            <a:ext cx="752475" cy="342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B3DE4CE-68DA-472B-9AE2-4E2EE27F8F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3820" y="1902942"/>
            <a:ext cx="2976458" cy="1470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529168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48E0-9618-4FE7-AD07-A8A2F6F8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list of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F0A4-960D-43EA-9C48-BDB442AD2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In Python, a list can contain objects of any type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 list is an object. Therefore, a list can contain other lists!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Imagine that we have a group of 4 students, and for each student we have 3 exam scores: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Rockwell" panose="02060603020205020403" pitchFamily="18" charset="0"/>
              </a:rPr>
              <a:t>scores = [[89, 85, 90], [78, 85, 72],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	       </a:t>
            </a:r>
            <a:r>
              <a:rPr lang="en-US" sz="2000" b="1" dirty="0">
                <a:latin typeface="Rockwell" panose="02060603020205020403" pitchFamily="18" charset="0"/>
              </a:rPr>
              <a:t>[99, 86, 92], [82, 84, 79]]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To access a particular score, we need to give two indexes: first, which student we are interested in (0 through 3)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Second, which score of that student we are interested in (0 through 2)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Example: </a:t>
            </a:r>
            <a:r>
              <a:rPr lang="en-US" b="1" dirty="0"/>
              <a:t>scores[3][1] </a:t>
            </a:r>
            <a:r>
              <a:rPr lang="en-US" dirty="0"/>
              <a:t>is student 3’s score on exam 1 (which is 84)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2842A-88DD-486A-A9A3-0E3D617F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5EE22-7401-4A3E-A809-3D24E713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089239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48E0-9618-4FE7-AD07-A8A2F6F8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compute averages (v1)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F0A4-960D-43EA-9C48-BDB442AD2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Let’s write some code that will compute the average score the students earned on each exam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We will write more than one version of the program, but let’s start things off simply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In the first version we will “hard-code” several values (the number of students and the number of scores) in the program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Then we will generalize things a bit and use variables for these values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2842A-88DD-486A-A9A3-0E3D617F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5EE22-7401-4A3E-A809-3D24E713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618750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48E0-9618-4FE7-AD07-A8A2F6F8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averages_v1.py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F0A4-960D-43EA-9C48-BDB442AD2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97916"/>
          </a:xfrm>
        </p:spPr>
        <p:txBody>
          <a:bodyPr>
            <a:normAutofit lnSpcReduction="10000"/>
          </a:bodyPr>
          <a:lstStyle/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scores = [[89, 85, 90], [78, 85, 72],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	    [99, 86, 92], [82, 84, 79]]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latin typeface="Rockwell" panose="02060603020205020403" pitchFamily="18" charset="0"/>
            </a:endParaRP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averages = [0, 0, 0]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latin typeface="Rockwell" panose="02060603020205020403" pitchFamily="18" charset="0"/>
            </a:endParaRP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for student in scores: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averages[0] += student[0]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averages[1] += student[1]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averages[2] += student[2]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latin typeface="Rockwell" panose="02060603020205020403" pitchFamily="18" charset="0"/>
            </a:endParaRP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for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in range(3):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averages[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] /= 4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latin typeface="Rockwell" panose="02060603020205020403" pitchFamily="18" charset="0"/>
            </a:endParaRP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print(averages)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2842A-88DD-486A-A9A3-0E3D617F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5EE22-7401-4A3E-A809-3D24E713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926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48E0-9618-4FE7-AD07-A8A2F6F8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for-loops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F0A4-960D-43EA-9C48-BDB442AD2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simplest way to “visit” every item in a list is to use a </a:t>
            </a:r>
            <a:r>
              <a:rPr lang="en-US" b="1" dirty="0">
                <a:solidFill>
                  <a:srgbClr val="0070C0"/>
                </a:solidFill>
              </a:rPr>
              <a:t>for</a:t>
            </a:r>
            <a:r>
              <a:rPr lang="en-US" dirty="0"/>
              <a:t>-loop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This example prints every item in the list </a:t>
            </a:r>
            <a:r>
              <a:rPr lang="en-US" b="1" dirty="0"/>
              <a:t>cars </a:t>
            </a:r>
            <a:r>
              <a:rPr lang="en-US" dirty="0"/>
              <a:t>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for car in cars: # "for each car in cars"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print(car)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Note that the statements inside a for-loop – the </a:t>
            </a:r>
            <a:r>
              <a:rPr lang="en-US" b="1" dirty="0"/>
              <a:t>body </a:t>
            </a:r>
            <a:r>
              <a:rPr lang="en-US" dirty="0"/>
              <a:t>of the loop – must be </a:t>
            </a:r>
            <a:r>
              <a:rPr lang="en-US" b="1" dirty="0"/>
              <a:t>indented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Python assigns </a:t>
            </a:r>
            <a:r>
              <a:rPr lang="en-US" b="1" dirty="0"/>
              <a:t>car </a:t>
            </a:r>
            <a:r>
              <a:rPr lang="en-US" dirty="0"/>
              <a:t>to be the first item in the list and then executes the indented statement(s)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Then it gets the next item, assigns it to </a:t>
            </a:r>
            <a:r>
              <a:rPr lang="en-US" b="1" dirty="0"/>
              <a:t>car</a:t>
            </a:r>
            <a:r>
              <a:rPr lang="en-US" dirty="0"/>
              <a:t>, and executes the indented statement(s) again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It repeats until all the items in list have been processed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2842A-88DD-486A-A9A3-0E3D617F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5EE22-7401-4A3E-A809-3D24E713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277855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48E0-9618-4FE7-AD07-A8A2F6F8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averages_v1.py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F0A4-960D-43EA-9C48-BDB442AD2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97916"/>
          </a:xfrm>
        </p:spPr>
        <p:txBody>
          <a:bodyPr>
            <a:normAutofit lnSpcReduction="10000"/>
          </a:bodyPr>
          <a:lstStyle/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scores = [[89, 85, 90], [78, 85, 72],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	    [99, 86, 92], [82, 84, 79]]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latin typeface="Rockwell" panose="02060603020205020403" pitchFamily="18" charset="0"/>
            </a:endParaRP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averages = [0, 0, 0]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latin typeface="Rockwell" panose="02060603020205020403" pitchFamily="18" charset="0"/>
            </a:endParaRP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for student in scores: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averages[0] += student[0]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averages[1] += student[1]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averages[2] += student[2]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latin typeface="Rockwell" panose="02060603020205020403" pitchFamily="18" charset="0"/>
            </a:endParaRP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for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in range(3):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averages[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] /= 4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latin typeface="Rockwell" panose="02060603020205020403" pitchFamily="18" charset="0"/>
            </a:endParaRP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print(averages)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2842A-88DD-486A-A9A3-0E3D617F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5EE22-7401-4A3E-A809-3D24E713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130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A27059-8036-452D-BDB9-CD875A02D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924175"/>
            <a:ext cx="2671763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616614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48E0-9618-4FE7-AD07-A8A2F6F8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averages_v1.py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F0A4-960D-43EA-9C48-BDB442AD2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97916"/>
          </a:xfrm>
        </p:spPr>
        <p:txBody>
          <a:bodyPr>
            <a:normAutofit lnSpcReduction="10000"/>
          </a:bodyPr>
          <a:lstStyle/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scores = [[89, 85, 90], [78, 85, 72],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	    [99, 86, 92], [82, 84, 79]]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latin typeface="Rockwell" panose="02060603020205020403" pitchFamily="18" charset="0"/>
            </a:endParaRP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averages = [0, 0, 0]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latin typeface="Rockwell" panose="02060603020205020403" pitchFamily="18" charset="0"/>
            </a:endParaRP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for student in scores: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averages[0] += student[0]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averages[1] += student[1]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averages[2] += student[2]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latin typeface="Rockwell" panose="02060603020205020403" pitchFamily="18" charset="0"/>
            </a:endParaRP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for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in range(3):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averages[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] /= 4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latin typeface="Rockwell" panose="02060603020205020403" pitchFamily="18" charset="0"/>
            </a:endParaRP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print(averages)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2842A-88DD-486A-A9A3-0E3D617F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5EE22-7401-4A3E-A809-3D24E713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131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A27059-8036-452D-BDB9-CD875A02D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924175"/>
            <a:ext cx="2671763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981453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48E0-9618-4FE7-AD07-A8A2F6F8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averages_v1.py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F0A4-960D-43EA-9C48-BDB442AD2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97916"/>
          </a:xfrm>
        </p:spPr>
        <p:txBody>
          <a:bodyPr>
            <a:normAutofit lnSpcReduction="10000"/>
          </a:bodyPr>
          <a:lstStyle/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scores = [[89, 85, 90], [78, 85, 72],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	    [99, 86, 92], [82, 84, 79]]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latin typeface="Rockwell" panose="02060603020205020403" pitchFamily="18" charset="0"/>
            </a:endParaRP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averages = [0, 0, 0]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latin typeface="Rockwell" panose="02060603020205020403" pitchFamily="18" charset="0"/>
            </a:endParaRP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for student in scores: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averages[0] += student[0]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averages[1] += student[1]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averages[2] += student[2]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latin typeface="Rockwell" panose="02060603020205020403" pitchFamily="18" charset="0"/>
            </a:endParaRP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for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in range(3):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averages[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] /= 4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latin typeface="Rockwell" panose="02060603020205020403" pitchFamily="18" charset="0"/>
            </a:endParaRP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print(averages)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2842A-88DD-486A-A9A3-0E3D617F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5EE22-7401-4A3E-A809-3D24E713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132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0FD994-A7E7-4F6D-B40D-397E2EB33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7732" y="2943225"/>
            <a:ext cx="2749997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419369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48E0-9618-4FE7-AD07-A8A2F6F8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averages_v1.py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F0A4-960D-43EA-9C48-BDB442AD2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97916"/>
          </a:xfrm>
        </p:spPr>
        <p:txBody>
          <a:bodyPr>
            <a:normAutofit lnSpcReduction="10000"/>
          </a:bodyPr>
          <a:lstStyle/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scores = [[89, 85, 90], [78, 85, 72],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	    [99, 86, 92], [82, 84, 79]]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latin typeface="Rockwell" panose="02060603020205020403" pitchFamily="18" charset="0"/>
            </a:endParaRP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averages = [0, 0, 0]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latin typeface="Rockwell" panose="02060603020205020403" pitchFamily="18" charset="0"/>
            </a:endParaRP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for student in scores: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averages[0] += student[0]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averages[1] += student[1]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averages[2] += student[2]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latin typeface="Rockwell" panose="02060603020205020403" pitchFamily="18" charset="0"/>
            </a:endParaRP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for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in range(3):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averages[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] /= 4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latin typeface="Rockwell" panose="02060603020205020403" pitchFamily="18" charset="0"/>
            </a:endParaRP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print(averages)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2842A-88DD-486A-A9A3-0E3D617F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5EE22-7401-4A3E-A809-3D24E713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133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90813B-E38E-4379-AC2F-44CB03CE5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237" y="2952750"/>
            <a:ext cx="2700338" cy="181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701178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48E0-9618-4FE7-AD07-A8A2F6F8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compute averages (v2)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F0A4-960D-43EA-9C48-BDB442AD2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first version of our code has a major negative: the algorithm will work only for a class of four students who took three exams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Suppose we had a larger or smaller class? Or suppose the students took more or fewer exams?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We’ll develop a better (but more complicated) version of the algorithm that can adapt to larger/smaller class sizes and more/fewer exams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Our approach will rely on </a:t>
            </a:r>
            <a:r>
              <a:rPr lang="en-US" b="1" dirty="0"/>
              <a:t>nested loops</a:t>
            </a:r>
            <a:r>
              <a:rPr lang="en-US" dirty="0"/>
              <a:t>, which means we will have one loop inside of another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Nested loops will become increasingly important as we progress through the course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2842A-88DD-486A-A9A3-0E3D617F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5EE22-7401-4A3E-A809-3D24E713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043485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48E0-9618-4FE7-AD07-A8A2F6F8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averages_v2.py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F0A4-960D-43EA-9C48-BDB442AD2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One other thing before we look at the program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Recall that syntax like </a:t>
            </a:r>
            <a:r>
              <a:rPr lang="en-US" b="1" dirty="0"/>
              <a:t>'Hi'*3 </a:t>
            </a:r>
            <a:r>
              <a:rPr lang="en-US" dirty="0"/>
              <a:t>will create a new string by repeating a given string a desired number of times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For instance, </a:t>
            </a:r>
            <a:r>
              <a:rPr lang="en-US" b="1" dirty="0"/>
              <a:t>'Hi'*3 </a:t>
            </a:r>
            <a:r>
              <a:rPr lang="en-US" dirty="0"/>
              <a:t>equals </a:t>
            </a:r>
            <a:r>
              <a:rPr lang="en-US" b="1" dirty="0"/>
              <a:t>'</a:t>
            </a:r>
            <a:r>
              <a:rPr lang="en-US" b="1" dirty="0" err="1"/>
              <a:t>HiHiHi</a:t>
            </a:r>
            <a:r>
              <a:rPr lang="en-US" b="1" dirty="0"/>
              <a:t>'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In a similar manner, </a:t>
            </a:r>
            <a:r>
              <a:rPr lang="en-US" b="1" dirty="0"/>
              <a:t>[0]*3 </a:t>
            </a:r>
            <a:r>
              <a:rPr lang="en-US" dirty="0"/>
              <a:t>would create a list containing 3 zeroes, namely, </a:t>
            </a:r>
            <a:r>
              <a:rPr lang="en-US" b="1" dirty="0"/>
              <a:t>[0, 0, 0]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As we can see, the </a:t>
            </a:r>
            <a:r>
              <a:rPr lang="en-US" b="1" dirty="0"/>
              <a:t>* </a:t>
            </a:r>
            <a:r>
              <a:rPr lang="en-US" dirty="0"/>
              <a:t>notation with strings and lists is essentially a form of concatenation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2842A-88DD-486A-A9A3-0E3D617F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5EE22-7401-4A3E-A809-3D24E713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372140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48E0-9618-4FE7-AD07-A8A2F6F8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averages_v2.py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F0A4-960D-43EA-9C48-BDB442AD2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60009"/>
            <a:ext cx="10058400" cy="4459816"/>
          </a:xfrm>
        </p:spPr>
        <p:txBody>
          <a:bodyPr>
            <a:normAutofit lnSpcReduction="10000"/>
          </a:bodyPr>
          <a:lstStyle/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scores = [[89, 85, 90], [78, 85, 72], [99, 86, 92],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	    [82, 84, 79]]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err="1">
                <a:latin typeface="Rockwell" panose="02060603020205020403" pitchFamily="18" charset="0"/>
              </a:rPr>
              <a:t>num_students</a:t>
            </a:r>
            <a:r>
              <a:rPr lang="en-US" b="1" dirty="0">
                <a:latin typeface="Rockwell" panose="02060603020205020403" pitchFamily="18" charset="0"/>
              </a:rPr>
              <a:t> = </a:t>
            </a:r>
            <a:r>
              <a:rPr lang="en-US" b="1" dirty="0" err="1">
                <a:latin typeface="Rockwell" panose="02060603020205020403" pitchFamily="18" charset="0"/>
              </a:rPr>
              <a:t>len</a:t>
            </a:r>
            <a:r>
              <a:rPr lang="en-US" b="1" dirty="0">
                <a:latin typeface="Rockwell" panose="02060603020205020403" pitchFamily="18" charset="0"/>
              </a:rPr>
              <a:t>(scores)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err="1">
                <a:latin typeface="Rockwell" panose="02060603020205020403" pitchFamily="18" charset="0"/>
              </a:rPr>
              <a:t>num_exams</a:t>
            </a:r>
            <a:r>
              <a:rPr lang="en-US" b="1" dirty="0">
                <a:latin typeface="Rockwell" panose="02060603020205020403" pitchFamily="18" charset="0"/>
              </a:rPr>
              <a:t> = </a:t>
            </a:r>
            <a:r>
              <a:rPr lang="en-US" b="1" dirty="0" err="1">
                <a:latin typeface="Rockwell" panose="02060603020205020403" pitchFamily="18" charset="0"/>
              </a:rPr>
              <a:t>len</a:t>
            </a:r>
            <a:r>
              <a:rPr lang="en-US" b="1" dirty="0">
                <a:latin typeface="Rockwell" panose="02060603020205020403" pitchFamily="18" charset="0"/>
              </a:rPr>
              <a:t>(scores[0]) # each student took the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averages = [0] * </a:t>
            </a:r>
            <a:r>
              <a:rPr lang="en-US" b="1" dirty="0" err="1">
                <a:latin typeface="Rockwell" panose="02060603020205020403" pitchFamily="18" charset="0"/>
              </a:rPr>
              <a:t>num_exams</a:t>
            </a:r>
            <a:r>
              <a:rPr lang="en-US" b="1" dirty="0">
                <a:latin typeface="Rockwell" panose="02060603020205020403" pitchFamily="18" charset="0"/>
              </a:rPr>
              <a:t> # same number of exams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latin typeface="Rockwell" panose="02060603020205020403" pitchFamily="18" charset="0"/>
            </a:endParaRP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for student in scores: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for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in range(0, </a:t>
            </a:r>
            <a:r>
              <a:rPr lang="en-US" b="1" dirty="0" err="1">
                <a:latin typeface="Rockwell" panose="02060603020205020403" pitchFamily="18" charset="0"/>
              </a:rPr>
              <a:t>num_exams</a:t>
            </a:r>
            <a:r>
              <a:rPr lang="en-US" b="1" dirty="0">
                <a:latin typeface="Rockwell" panose="02060603020205020403" pitchFamily="18" charset="0"/>
              </a:rPr>
              <a:t>): # nested loops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averages[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] += student[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latin typeface="Rockwell" panose="02060603020205020403" pitchFamily="18" charset="0"/>
            </a:endParaRP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for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in range(0, </a:t>
            </a:r>
            <a:r>
              <a:rPr lang="en-US" b="1" dirty="0" err="1">
                <a:latin typeface="Rockwell" panose="02060603020205020403" pitchFamily="18" charset="0"/>
              </a:rPr>
              <a:t>num_exams</a:t>
            </a:r>
            <a:r>
              <a:rPr lang="en-US" b="1" dirty="0">
                <a:latin typeface="Rockwell" panose="02060603020205020403" pitchFamily="18" charset="0"/>
              </a:rPr>
              <a:t>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averages[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] /= </a:t>
            </a:r>
            <a:r>
              <a:rPr lang="en-US" b="1" dirty="0" err="1">
                <a:latin typeface="Rockwell" panose="02060603020205020403" pitchFamily="18" charset="0"/>
              </a:rPr>
              <a:t>num_students</a:t>
            </a:r>
            <a:endParaRPr lang="en-US" b="1" dirty="0">
              <a:latin typeface="Rockwell" panose="02060603020205020403" pitchFamily="18" charset="0"/>
            </a:endParaRP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latin typeface="Rockwell" panose="02060603020205020403" pitchFamily="18" charset="0"/>
            </a:endParaRP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print(averages)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2842A-88DD-486A-A9A3-0E3D617F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5EE22-7401-4A3E-A809-3D24E713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44589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48E0-9618-4FE7-AD07-A8A2F6F8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compute averages (v3)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F0A4-960D-43EA-9C48-BDB442AD2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In a third and final version of our exam average calculator, we will </a:t>
            </a:r>
            <a:r>
              <a:rPr lang="en-US" i="1" dirty="0">
                <a:solidFill>
                  <a:srgbClr val="FF0000"/>
                </a:solidFill>
              </a:rPr>
              <a:t>encapsulate</a:t>
            </a:r>
            <a:r>
              <a:rPr lang="en-US" i="1" dirty="0"/>
              <a:t> </a:t>
            </a:r>
            <a:r>
              <a:rPr lang="en-US" dirty="0"/>
              <a:t>(enclose or wrap) the computations inside of a function </a:t>
            </a:r>
            <a:r>
              <a:rPr lang="en-US" b="1" dirty="0" err="1"/>
              <a:t>compute_averages</a:t>
            </a:r>
            <a:r>
              <a:rPr lang="en-US" b="1" dirty="0"/>
              <a:t>(students)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function will take the list of scores as its argument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After computing the exam averages, the function will return a list of the average scores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So we’ll now see that Python functions can return many values at once (via a list), not just a single number or string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2842A-88DD-486A-A9A3-0E3D617F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5EE22-7401-4A3E-A809-3D24E713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909105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48E0-9618-4FE7-AD07-A8A2F6F8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averages_v3.py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F0A4-960D-43EA-9C48-BDB442AD2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60008"/>
            <a:ext cx="10058400" cy="4545541"/>
          </a:xfrm>
        </p:spPr>
        <p:txBody>
          <a:bodyPr>
            <a:normAutofit fontScale="85000" lnSpcReduction="20000"/>
          </a:bodyPr>
          <a:lstStyle/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scores = [[89, 85, 90], [78, 85, 72], [99, 86, 92],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	      [82, 84, 79]]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def </a:t>
            </a:r>
            <a:r>
              <a:rPr lang="en-US" b="1" dirty="0" err="1">
                <a:latin typeface="Rockwell" panose="02060603020205020403" pitchFamily="18" charset="0"/>
              </a:rPr>
              <a:t>compute_averages</a:t>
            </a:r>
            <a:r>
              <a:rPr lang="en-US" b="1" dirty="0">
                <a:latin typeface="Rockwell" panose="02060603020205020403" pitchFamily="18" charset="0"/>
              </a:rPr>
              <a:t>(students):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</a:t>
            </a:r>
            <a:r>
              <a:rPr lang="en-US" b="1" dirty="0" err="1">
                <a:latin typeface="Rockwell" panose="02060603020205020403" pitchFamily="18" charset="0"/>
              </a:rPr>
              <a:t>num_students</a:t>
            </a:r>
            <a:r>
              <a:rPr lang="en-US" b="1" dirty="0">
                <a:latin typeface="Rockwell" panose="02060603020205020403" pitchFamily="18" charset="0"/>
              </a:rPr>
              <a:t> = </a:t>
            </a:r>
            <a:r>
              <a:rPr lang="en-US" b="1" dirty="0" err="1">
                <a:latin typeface="Rockwell" panose="02060603020205020403" pitchFamily="18" charset="0"/>
              </a:rPr>
              <a:t>len</a:t>
            </a:r>
            <a:r>
              <a:rPr lang="en-US" b="1" dirty="0">
                <a:latin typeface="Rockwell" panose="02060603020205020403" pitchFamily="18" charset="0"/>
              </a:rPr>
              <a:t>(students)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b="1" dirty="0">
                <a:latin typeface="Rockwell" panose="02060603020205020403" pitchFamily="18" charset="0"/>
              </a:rPr>
              <a:t>    num_exams = len(students[0])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</a:t>
            </a:r>
            <a:r>
              <a:rPr lang="en-US" b="1" dirty="0" err="1">
                <a:latin typeface="Rockwell" panose="02060603020205020403" pitchFamily="18" charset="0"/>
              </a:rPr>
              <a:t>avgs</a:t>
            </a:r>
            <a:r>
              <a:rPr lang="en-US" b="1" dirty="0">
                <a:latin typeface="Rockwell" panose="02060603020205020403" pitchFamily="18" charset="0"/>
              </a:rPr>
              <a:t> = [0] * </a:t>
            </a:r>
            <a:r>
              <a:rPr lang="en-US" b="1" dirty="0" err="1">
                <a:latin typeface="Rockwell" panose="02060603020205020403" pitchFamily="18" charset="0"/>
              </a:rPr>
              <a:t>num_exams</a:t>
            </a:r>
            <a:endParaRPr lang="en-US" b="1" dirty="0">
              <a:latin typeface="Rockwell" panose="02060603020205020403" pitchFamily="18" charset="0"/>
            </a:endParaRP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latin typeface="Rockwell" panose="02060603020205020403" pitchFamily="18" charset="0"/>
            </a:endParaRP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for student in students: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for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in range(0, </a:t>
            </a:r>
            <a:r>
              <a:rPr lang="en-US" b="1" dirty="0" err="1">
                <a:latin typeface="Rockwell" panose="02060603020205020403" pitchFamily="18" charset="0"/>
              </a:rPr>
              <a:t>num_exams</a:t>
            </a:r>
            <a:r>
              <a:rPr lang="en-US" b="1" dirty="0">
                <a:latin typeface="Rockwell" panose="02060603020205020403" pitchFamily="18" charset="0"/>
              </a:rPr>
              <a:t>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</a:t>
            </a:r>
            <a:r>
              <a:rPr lang="en-US" b="1" dirty="0" err="1">
                <a:latin typeface="Rockwell" panose="02060603020205020403" pitchFamily="18" charset="0"/>
              </a:rPr>
              <a:t>avgs</a:t>
            </a:r>
            <a:r>
              <a:rPr lang="en-US" b="1" dirty="0">
                <a:latin typeface="Rockwell" panose="02060603020205020403" pitchFamily="18" charset="0"/>
              </a:rPr>
              <a:t>[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] += student[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latin typeface="Rockwell" panose="02060603020205020403" pitchFamily="18" charset="0"/>
            </a:endParaRP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for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in range(0, </a:t>
            </a:r>
            <a:r>
              <a:rPr lang="en-US" b="1" dirty="0" err="1">
                <a:latin typeface="Rockwell" panose="02060603020205020403" pitchFamily="18" charset="0"/>
              </a:rPr>
              <a:t>num_exams</a:t>
            </a:r>
            <a:r>
              <a:rPr lang="en-US" b="1" dirty="0">
                <a:latin typeface="Rockwell" panose="02060603020205020403" pitchFamily="18" charset="0"/>
              </a:rPr>
              <a:t>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</a:t>
            </a:r>
            <a:r>
              <a:rPr lang="en-US" b="1" dirty="0" err="1">
                <a:latin typeface="Rockwell" panose="02060603020205020403" pitchFamily="18" charset="0"/>
              </a:rPr>
              <a:t>avgs</a:t>
            </a:r>
            <a:r>
              <a:rPr lang="en-US" b="1" dirty="0">
                <a:latin typeface="Rockwell" panose="02060603020205020403" pitchFamily="18" charset="0"/>
              </a:rPr>
              <a:t>[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] /= </a:t>
            </a:r>
            <a:r>
              <a:rPr lang="en-US" b="1" dirty="0" err="1">
                <a:latin typeface="Rockwell" panose="02060603020205020403" pitchFamily="18" charset="0"/>
              </a:rPr>
              <a:t>num_students</a:t>
            </a:r>
            <a:endParaRPr lang="en-US" b="1" dirty="0">
              <a:latin typeface="Rockwell" panose="02060603020205020403" pitchFamily="18" charset="0"/>
            </a:endParaRP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latin typeface="Rockwell" panose="02060603020205020403" pitchFamily="18" charset="0"/>
            </a:endParaRP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return </a:t>
            </a:r>
            <a:r>
              <a:rPr lang="en-US" b="1" dirty="0" err="1">
                <a:latin typeface="Rockwell" panose="02060603020205020403" pitchFamily="18" charset="0"/>
              </a:rPr>
              <a:t>avgs</a:t>
            </a:r>
            <a:endParaRPr lang="en-US" b="1" dirty="0">
              <a:latin typeface="Rockwell" panose="02060603020205020403" pitchFamily="18" charset="0"/>
            </a:endParaRP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latin typeface="Rockwell" panose="02060603020205020403" pitchFamily="18" charset="0"/>
            </a:endParaRP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averages = </a:t>
            </a:r>
            <a:r>
              <a:rPr lang="en-US" b="1" dirty="0" err="1">
                <a:latin typeface="Rockwell" panose="02060603020205020403" pitchFamily="18" charset="0"/>
              </a:rPr>
              <a:t>compute_averages</a:t>
            </a:r>
            <a:r>
              <a:rPr lang="en-US" b="1" dirty="0">
                <a:latin typeface="Rockwell" panose="02060603020205020403" pitchFamily="18" charset="0"/>
              </a:rPr>
              <a:t>(scores)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print(averages)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2842A-88DD-486A-A9A3-0E3D617F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5EE22-7401-4A3E-A809-3D24E713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62515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48E0-9618-4FE7-AD07-A8A2F6F8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bottles of beer/milk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F0A4-960D-43EA-9C48-BDB442AD2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We’ll conclude the examples on a lighter note by looking at a program that prints the lyrics of the song “99 Bottles of Beer on the Wall”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In this song, the singer needs to count from 99 down to 0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range </a:t>
            </a:r>
            <a:r>
              <a:rPr lang="en-US" dirty="0"/>
              <a:t>command lets us count up, but it also can count down if we give a negative number for the step size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For example, </a:t>
            </a:r>
            <a:r>
              <a:rPr lang="en-US" b="1" dirty="0"/>
              <a:t>range(10,-1,-1) </a:t>
            </a:r>
            <a:r>
              <a:rPr lang="en-US" dirty="0"/>
              <a:t>will count down from 10 to 0 by 1s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So </a:t>
            </a:r>
            <a:r>
              <a:rPr lang="en-US" b="1" dirty="0"/>
              <a:t>list(range(10,-1,-1)) </a:t>
            </a:r>
            <a:r>
              <a:rPr lang="en-US" dirty="0"/>
              <a:t>would generate the list </a:t>
            </a:r>
            <a:r>
              <a:rPr lang="en-US" b="1" dirty="0"/>
              <a:t>[10, 9, 8, 7, 6, 5, 4, 3, 2, 1, 0]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code on the next slide asks the user for the starting number so that we can start from a value other than 99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2842A-88DD-486A-A9A3-0E3D617F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5EE22-7401-4A3E-A809-3D24E713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651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48E0-9618-4FE7-AD07-A8A2F6F8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for-loops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F0A4-960D-43EA-9C48-BDB442AD2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Suppose we had this code: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cars = ['Kia', 'Honda', 'Toyota', 'Ford']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for car in cars: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b="1" dirty="0">
                <a:latin typeface="Rockwell" panose="02060603020205020403" pitchFamily="18" charset="0"/>
              </a:rPr>
              <a:t>    </a:t>
            </a:r>
            <a:r>
              <a:rPr lang="fr-FR" b="1" dirty="0" err="1">
                <a:latin typeface="Rockwell" panose="02060603020205020403" pitchFamily="18" charset="0"/>
              </a:rPr>
              <a:t>print</a:t>
            </a:r>
            <a:r>
              <a:rPr lang="fr-FR" b="1" dirty="0">
                <a:latin typeface="Rockwell" panose="02060603020205020403" pitchFamily="18" charset="0"/>
              </a:rPr>
              <a:t>(car + ' ' + </a:t>
            </a:r>
            <a:r>
              <a:rPr lang="fr-FR" b="1" dirty="0" err="1">
                <a:latin typeface="Rockwell" panose="02060603020205020403" pitchFamily="18" charset="0"/>
              </a:rPr>
              <a:t>str</a:t>
            </a:r>
            <a:r>
              <a:rPr lang="fr-FR" b="1" dirty="0">
                <a:latin typeface="Rockwell" panose="02060603020205020403" pitchFamily="18" charset="0"/>
              </a:rPr>
              <a:t>(</a:t>
            </a:r>
            <a:r>
              <a:rPr lang="fr-FR" b="1" dirty="0" err="1">
                <a:latin typeface="Rockwell" panose="02060603020205020403" pitchFamily="18" charset="0"/>
              </a:rPr>
              <a:t>len</a:t>
            </a:r>
            <a:r>
              <a:rPr lang="fr-FR" b="1" dirty="0">
                <a:latin typeface="Rockwell" panose="02060603020205020403" pitchFamily="18" charset="0"/>
              </a:rPr>
              <a:t>(car)))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for-loop would output this: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Kia 3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Honda 5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Toyota 6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Ford 4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Note that </a:t>
            </a:r>
            <a:r>
              <a:rPr lang="en-US" b="1" dirty="0" err="1"/>
              <a:t>len</a:t>
            </a:r>
            <a:r>
              <a:rPr lang="en-US" b="1" dirty="0"/>
              <a:t>(car) </a:t>
            </a:r>
            <a:r>
              <a:rPr lang="en-US" dirty="0"/>
              <a:t>gives the length of each car string in the list as we “visit” that car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 err="1"/>
              <a:t>len</a:t>
            </a:r>
            <a:r>
              <a:rPr lang="en-US" b="1" dirty="0"/>
              <a:t>(cars) </a:t>
            </a:r>
            <a:r>
              <a:rPr lang="en-US" dirty="0"/>
              <a:t>would give what?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2842A-88DD-486A-A9A3-0E3D617F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5EE22-7401-4A3E-A809-3D24E713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313327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48E0-9618-4FE7-AD07-A8A2F6F8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bottles.py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F0A4-960D-43EA-9C48-BDB442AD2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60009"/>
            <a:ext cx="10058400" cy="4593166"/>
          </a:xfrm>
        </p:spPr>
        <p:txBody>
          <a:bodyPr>
            <a:normAutofit fontScale="85000" lnSpcReduction="20000"/>
          </a:bodyPr>
          <a:lstStyle/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age = </a:t>
            </a:r>
            <a:r>
              <a:rPr lang="en-US" b="1" dirty="0" err="1">
                <a:latin typeface="Rockwell" panose="02060603020205020403" pitchFamily="18" charset="0"/>
              </a:rPr>
              <a:t>int</a:t>
            </a:r>
            <a:r>
              <a:rPr lang="en-US" b="1" dirty="0">
                <a:latin typeface="Rockwell" panose="02060603020205020403" pitchFamily="18" charset="0"/>
              </a:rPr>
              <a:t>(input('How old are you? ‘))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latin typeface="Rockwell" panose="02060603020205020403" pitchFamily="18" charset="0"/>
            </a:endParaRP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if age &lt; 21: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</a:t>
            </a:r>
            <a:r>
              <a:rPr lang="en-US" b="1" dirty="0" err="1">
                <a:latin typeface="Rockwell" panose="02060603020205020403" pitchFamily="18" charset="0"/>
              </a:rPr>
              <a:t>drink_type</a:t>
            </a:r>
            <a:r>
              <a:rPr lang="en-US" b="1" dirty="0">
                <a:latin typeface="Rockwell" panose="02060603020205020403" pitchFamily="18" charset="0"/>
              </a:rPr>
              <a:t> = 'milk'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else: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</a:t>
            </a:r>
            <a:r>
              <a:rPr lang="en-US" b="1" dirty="0" err="1">
                <a:latin typeface="Rockwell" panose="02060603020205020403" pitchFamily="18" charset="0"/>
              </a:rPr>
              <a:t>drink_type</a:t>
            </a:r>
            <a:r>
              <a:rPr lang="en-US" b="1" dirty="0">
                <a:latin typeface="Rockwell" panose="02060603020205020403" pitchFamily="18" charset="0"/>
              </a:rPr>
              <a:t> = 'beer’;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latin typeface="Rockwell" panose="02060603020205020403" pitchFamily="18" charset="0"/>
            </a:endParaRP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err="1">
                <a:latin typeface="Rockwell" panose="02060603020205020403" pitchFamily="18" charset="0"/>
              </a:rPr>
              <a:t>num_bottles</a:t>
            </a:r>
            <a:r>
              <a:rPr lang="en-US" b="1" dirty="0">
                <a:latin typeface="Rockwell" panose="02060603020205020403" pitchFamily="18" charset="0"/>
              </a:rPr>
              <a:t> = </a:t>
            </a:r>
            <a:r>
              <a:rPr lang="en-US" b="1" dirty="0" err="1">
                <a:latin typeface="Rockwell" panose="02060603020205020403" pitchFamily="18" charset="0"/>
              </a:rPr>
              <a:t>int</a:t>
            </a:r>
            <a:r>
              <a:rPr lang="en-US" b="1" dirty="0">
                <a:latin typeface="Rockwell" panose="02060603020205020403" pitchFamily="18" charset="0"/>
              </a:rPr>
              <a:t>(input('How many bottles of ‘ +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	                                </a:t>
            </a:r>
            <a:r>
              <a:rPr lang="en-US" b="1" dirty="0" err="1">
                <a:latin typeface="Rockwell" panose="02060603020205020403" pitchFamily="18" charset="0"/>
              </a:rPr>
              <a:t>drink_type</a:t>
            </a:r>
            <a:r>
              <a:rPr lang="en-US" b="1" dirty="0">
                <a:latin typeface="Rockwell" panose="02060603020205020403" pitchFamily="18" charset="0"/>
              </a:rPr>
              <a:t> + ' do you have? ‘))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latin typeface="Rockwell" panose="02060603020205020403" pitchFamily="18" charset="0"/>
            </a:endParaRP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for bottle in range(</a:t>
            </a:r>
            <a:r>
              <a:rPr lang="en-US" b="1" dirty="0" err="1">
                <a:latin typeface="Rockwell" panose="02060603020205020403" pitchFamily="18" charset="0"/>
              </a:rPr>
              <a:t>num_bottles</a:t>
            </a:r>
            <a:r>
              <a:rPr lang="en-US" b="1" dirty="0">
                <a:latin typeface="Rockwell" panose="02060603020205020403" pitchFamily="18" charset="0"/>
              </a:rPr>
              <a:t>, -1, -1):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if bottle &gt; 1: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print(</a:t>
            </a:r>
            <a:r>
              <a:rPr lang="en-US" b="1" dirty="0" err="1">
                <a:latin typeface="Rockwell" panose="02060603020205020403" pitchFamily="18" charset="0"/>
              </a:rPr>
              <a:t>str</a:t>
            </a:r>
            <a:r>
              <a:rPr lang="en-US" b="1" dirty="0">
                <a:latin typeface="Rockwell" panose="02060603020205020403" pitchFamily="18" charset="0"/>
              </a:rPr>
              <a:t>(bottle) + ' bottles of ' + </a:t>
            </a:r>
            <a:r>
              <a:rPr lang="en-US" b="1" dirty="0" err="1">
                <a:latin typeface="Rockwell" panose="02060603020205020403" pitchFamily="18" charset="0"/>
              </a:rPr>
              <a:t>drink_type</a:t>
            </a:r>
            <a:r>
              <a:rPr lang="en-US" b="1" dirty="0">
                <a:latin typeface="Rockwell" panose="02060603020205020403" pitchFamily="18" charset="0"/>
              </a:rPr>
              <a:t> +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	    ' on the wall!’)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</a:t>
            </a:r>
            <a:r>
              <a:rPr lang="en-US" b="1" dirty="0" err="1">
                <a:latin typeface="Rockwell" panose="02060603020205020403" pitchFamily="18" charset="0"/>
              </a:rPr>
              <a:t>elif</a:t>
            </a:r>
            <a:r>
              <a:rPr lang="en-US" b="1" dirty="0">
                <a:latin typeface="Rockwell" panose="02060603020205020403" pitchFamily="18" charset="0"/>
              </a:rPr>
              <a:t> bottle == 1: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print('1 bottle of ' + </a:t>
            </a:r>
            <a:r>
              <a:rPr lang="en-US" b="1" dirty="0" err="1">
                <a:latin typeface="Rockwell" panose="02060603020205020403" pitchFamily="18" charset="0"/>
              </a:rPr>
              <a:t>drink_type</a:t>
            </a:r>
            <a:r>
              <a:rPr lang="en-US" b="1" dirty="0">
                <a:latin typeface="Rockwell" panose="02060603020205020403" pitchFamily="18" charset="0"/>
              </a:rPr>
              <a:t> + ' on the wall!’)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else: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print('No bottles of ' + </a:t>
            </a:r>
            <a:r>
              <a:rPr lang="en-US" b="1" dirty="0" err="1">
                <a:latin typeface="Rockwell" panose="02060603020205020403" pitchFamily="18" charset="0"/>
              </a:rPr>
              <a:t>drink_type</a:t>
            </a:r>
            <a:r>
              <a:rPr lang="en-US" b="1" dirty="0">
                <a:latin typeface="Rockwell" panose="02060603020205020403" pitchFamily="18" charset="0"/>
              </a:rPr>
              <a:t> + ' on the wall!')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2842A-88DD-486A-A9A3-0E3D617F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5EE22-7401-4A3E-A809-3D24E713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288582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E433E-E8A9-4EEC-AFE5-EE946F2FF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0658D7-904E-43D8-B292-9577FF222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439FEA-5DE1-4C54-8578-FF1043A99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846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48E0-9618-4FE7-AD07-A8A2F6F8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sum()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F0A4-960D-43EA-9C48-BDB442AD2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Consider a function that computes the sum of the numbers in a list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Such a function exists in Python (it’s called </a:t>
            </a:r>
            <a:r>
              <a:rPr lang="en-US" b="1" dirty="0"/>
              <a:t>sum()</a:t>
            </a:r>
            <a:r>
              <a:rPr lang="en-US" dirty="0"/>
              <a:t>), but let’s write our own so we can understand for-loops better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First, we’ll initialize a variable </a:t>
            </a:r>
            <a:r>
              <a:rPr lang="en-US" b="1" dirty="0"/>
              <a:t>total </a:t>
            </a:r>
            <a:r>
              <a:rPr lang="en-US" dirty="0"/>
              <a:t>to zero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Then, a for-loop will add each number in the list to </a:t>
            </a:r>
            <a:r>
              <a:rPr lang="en-US" b="1" dirty="0"/>
              <a:t>total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statement </a:t>
            </a:r>
            <a:r>
              <a:rPr lang="en-US" b="1" dirty="0">
                <a:latin typeface="Rockwell" panose="02060603020205020403" pitchFamily="18" charset="0"/>
              </a:rPr>
              <a:t>total += </a:t>
            </a:r>
            <a:r>
              <a:rPr lang="en-US" b="1" dirty="0" err="1">
                <a:latin typeface="Rockwell" panose="02060603020205020403" pitchFamily="18" charset="0"/>
              </a:rPr>
              <a:t>num</a:t>
            </a:r>
            <a:r>
              <a:rPr lang="en-US" b="1" dirty="0">
                <a:latin typeface="Rockwell" panose="02060603020205020403" pitchFamily="18" charset="0"/>
              </a:rPr>
              <a:t> </a:t>
            </a:r>
            <a:r>
              <a:rPr lang="en-US" dirty="0"/>
              <a:t>means “add </a:t>
            </a:r>
            <a:r>
              <a:rPr lang="en-US" b="1" dirty="0" err="1"/>
              <a:t>num</a:t>
            </a:r>
            <a:r>
              <a:rPr lang="en-US" b="1" dirty="0"/>
              <a:t> </a:t>
            </a:r>
            <a:r>
              <a:rPr lang="en-US" dirty="0"/>
              <a:t>to the value of </a:t>
            </a:r>
            <a:r>
              <a:rPr lang="en-US" b="1" dirty="0"/>
              <a:t>total</a:t>
            </a:r>
            <a:r>
              <a:rPr lang="en-US" dirty="0"/>
              <a:t>”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An alternative way of writing this would be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b="1" dirty="0">
                <a:latin typeface="Rockwell" panose="02060603020205020403" pitchFamily="18" charset="0"/>
              </a:rPr>
              <a:t>total = total + </a:t>
            </a:r>
            <a:r>
              <a:rPr lang="en-US" sz="1600" b="1" dirty="0" err="1">
                <a:latin typeface="Rockwell" panose="02060603020205020403" pitchFamily="18" charset="0"/>
              </a:rPr>
              <a:t>num</a:t>
            </a:r>
            <a:endParaRPr lang="en-US" sz="1600" b="1" dirty="0">
              <a:latin typeface="Rockwell" panose="02060603020205020403" pitchFamily="18" charset="0"/>
            </a:endParaRP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After all items have been added, the loop will terminate, and the function returns the final value of </a:t>
            </a:r>
            <a:r>
              <a:rPr lang="en-US" b="1" dirty="0"/>
              <a:t>total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2842A-88DD-486A-A9A3-0E3D617F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5EE22-7401-4A3E-A809-3D24E713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6348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48E0-9618-4FE7-AD07-A8A2F6F8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sum()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F0A4-960D-43EA-9C48-BDB442AD2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def sum(</a:t>
            </a:r>
            <a:r>
              <a:rPr lang="en-US" b="1" dirty="0" err="1">
                <a:latin typeface="Rockwell" panose="02060603020205020403" pitchFamily="18" charset="0"/>
              </a:rPr>
              <a:t>nums</a:t>
            </a:r>
            <a:r>
              <a:rPr lang="en-US" b="1" dirty="0">
                <a:latin typeface="Rockwell" panose="02060603020205020403" pitchFamily="18" charset="0"/>
              </a:rPr>
              <a:t>):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total = 0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for </a:t>
            </a:r>
            <a:r>
              <a:rPr lang="en-US" b="1" dirty="0" err="1">
                <a:latin typeface="Rockwell" panose="02060603020205020403" pitchFamily="18" charset="0"/>
              </a:rPr>
              <a:t>num</a:t>
            </a:r>
            <a:r>
              <a:rPr lang="en-US" b="1" dirty="0">
                <a:latin typeface="Rockwell" panose="02060603020205020403" pitchFamily="18" charset="0"/>
              </a:rPr>
              <a:t> in </a:t>
            </a:r>
            <a:r>
              <a:rPr lang="en-US" b="1" dirty="0" err="1">
                <a:latin typeface="Rockwell" panose="02060603020205020403" pitchFamily="18" charset="0"/>
              </a:rPr>
              <a:t>nums</a:t>
            </a:r>
            <a:r>
              <a:rPr lang="en-US" b="1" dirty="0">
                <a:latin typeface="Rockwell" panose="02060603020205020403" pitchFamily="18" charset="0"/>
              </a:rPr>
              <a:t>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    total += </a:t>
            </a:r>
            <a:r>
              <a:rPr lang="en-US" b="1" dirty="0" err="1">
                <a:latin typeface="Rockwell" panose="02060603020205020403" pitchFamily="18" charset="0"/>
              </a:rPr>
              <a:t>num</a:t>
            </a:r>
            <a:endParaRPr lang="en-US" b="1" dirty="0">
              <a:latin typeface="Rockwell" panose="02060603020205020403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return total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Example:</a:t>
            </a:r>
          </a:p>
          <a:p>
            <a:pPr marL="201168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b="1" dirty="0">
                <a:latin typeface="Rockwell" panose="02060603020205020403" pitchFamily="18" charset="0"/>
              </a:rPr>
              <a:t>t = sum([3, 5, 1]) # t will equal 9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See sum_tests.py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2842A-88DD-486A-A9A3-0E3D617F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5EE22-7401-4A3E-A809-3D24E713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8FBCB4-40FF-4D30-AFA6-B08A094EB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9533" y="1845734"/>
            <a:ext cx="2902896" cy="12301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D91AD9-AF0A-4B3D-84D0-5ACB3249F3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3548914" y="2226311"/>
            <a:ext cx="1450619" cy="20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5845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48E0-9618-4FE7-AD07-A8A2F6F8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sum()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F0A4-960D-43EA-9C48-BDB442AD2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def sum(</a:t>
            </a:r>
            <a:r>
              <a:rPr lang="en-US" b="1" dirty="0" err="1">
                <a:latin typeface="Rockwell" panose="02060603020205020403" pitchFamily="18" charset="0"/>
              </a:rPr>
              <a:t>nums</a:t>
            </a:r>
            <a:r>
              <a:rPr lang="en-US" b="1" dirty="0">
                <a:latin typeface="Rockwell" panose="02060603020205020403" pitchFamily="18" charset="0"/>
              </a:rPr>
              <a:t>):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total = 0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for </a:t>
            </a:r>
            <a:r>
              <a:rPr lang="en-US" b="1" dirty="0" err="1">
                <a:latin typeface="Rockwell" panose="02060603020205020403" pitchFamily="18" charset="0"/>
              </a:rPr>
              <a:t>num</a:t>
            </a:r>
            <a:r>
              <a:rPr lang="en-US" b="1" dirty="0">
                <a:latin typeface="Rockwell" panose="02060603020205020403" pitchFamily="18" charset="0"/>
              </a:rPr>
              <a:t> in </a:t>
            </a:r>
            <a:r>
              <a:rPr lang="en-US" b="1" dirty="0" err="1">
                <a:latin typeface="Rockwell" panose="02060603020205020403" pitchFamily="18" charset="0"/>
              </a:rPr>
              <a:t>nums</a:t>
            </a:r>
            <a:r>
              <a:rPr lang="en-US" b="1" dirty="0">
                <a:latin typeface="Rockwell" panose="02060603020205020403" pitchFamily="18" charset="0"/>
              </a:rPr>
              <a:t>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    total += </a:t>
            </a:r>
            <a:r>
              <a:rPr lang="en-US" b="1" dirty="0" err="1">
                <a:latin typeface="Rockwell" panose="02060603020205020403" pitchFamily="18" charset="0"/>
              </a:rPr>
              <a:t>num</a:t>
            </a:r>
            <a:endParaRPr lang="en-US" b="1" dirty="0">
              <a:latin typeface="Rockwell" panose="02060603020205020403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return total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Example:</a:t>
            </a:r>
          </a:p>
          <a:p>
            <a:pPr marL="201168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b="1" dirty="0">
                <a:latin typeface="Rockwell" panose="02060603020205020403" pitchFamily="18" charset="0"/>
              </a:rPr>
              <a:t>t = sum([3, 5, 1]) # t will equal 9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2842A-88DD-486A-A9A3-0E3D617F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5EE22-7401-4A3E-A809-3D24E713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2A625E8-1CFA-4025-8415-3974D099B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1109" y="2243235"/>
            <a:ext cx="3328696" cy="709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594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48E0-9618-4FE7-AD07-A8A2F6F8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sum()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F0A4-960D-43EA-9C48-BDB442AD2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def sum(</a:t>
            </a:r>
            <a:r>
              <a:rPr lang="en-US" b="1" dirty="0" err="1">
                <a:latin typeface="Rockwell" panose="02060603020205020403" pitchFamily="18" charset="0"/>
              </a:rPr>
              <a:t>nums</a:t>
            </a:r>
            <a:r>
              <a:rPr lang="en-US" b="1" dirty="0">
                <a:latin typeface="Rockwell" panose="02060603020205020403" pitchFamily="18" charset="0"/>
              </a:rPr>
              <a:t>):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total = 0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for </a:t>
            </a:r>
            <a:r>
              <a:rPr lang="en-US" b="1" dirty="0" err="1">
                <a:latin typeface="Rockwell" panose="02060603020205020403" pitchFamily="18" charset="0"/>
              </a:rPr>
              <a:t>num</a:t>
            </a:r>
            <a:r>
              <a:rPr lang="en-US" b="1" dirty="0">
                <a:latin typeface="Rockwell" panose="02060603020205020403" pitchFamily="18" charset="0"/>
              </a:rPr>
              <a:t> in </a:t>
            </a:r>
            <a:r>
              <a:rPr lang="en-US" b="1" dirty="0" err="1">
                <a:latin typeface="Rockwell" panose="02060603020205020403" pitchFamily="18" charset="0"/>
              </a:rPr>
              <a:t>nums</a:t>
            </a:r>
            <a:r>
              <a:rPr lang="en-US" b="1" dirty="0">
                <a:latin typeface="Rockwell" panose="02060603020205020403" pitchFamily="18" charset="0"/>
              </a:rPr>
              <a:t>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    total += </a:t>
            </a:r>
            <a:r>
              <a:rPr lang="en-US" b="1" dirty="0" err="1">
                <a:latin typeface="Rockwell" panose="02060603020205020403" pitchFamily="18" charset="0"/>
              </a:rPr>
              <a:t>num</a:t>
            </a:r>
            <a:endParaRPr lang="en-US" b="1" dirty="0">
              <a:latin typeface="Rockwell" panose="02060603020205020403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return total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Example:</a:t>
            </a:r>
          </a:p>
          <a:p>
            <a:pPr marL="201168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b="1" dirty="0">
                <a:latin typeface="Rockwell" panose="02060603020205020403" pitchFamily="18" charset="0"/>
              </a:rPr>
              <a:t>t = sum([3, 5, 1]) # t will equal 9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2842A-88DD-486A-A9A3-0E3D617F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5EE22-7401-4A3E-A809-3D24E713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DD500F-838D-4DF5-BB71-E68AA5EE9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9335" y="2589439"/>
            <a:ext cx="3711057" cy="717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5337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48E0-9618-4FE7-AD07-A8A2F6F8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sum()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F0A4-960D-43EA-9C48-BDB442AD2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def sum(</a:t>
            </a:r>
            <a:r>
              <a:rPr lang="en-US" b="1" dirty="0" err="1">
                <a:latin typeface="Rockwell" panose="02060603020205020403" pitchFamily="18" charset="0"/>
              </a:rPr>
              <a:t>nums</a:t>
            </a:r>
            <a:r>
              <a:rPr lang="en-US" b="1" dirty="0">
                <a:latin typeface="Rockwell" panose="02060603020205020403" pitchFamily="18" charset="0"/>
              </a:rPr>
              <a:t>):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total = 0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for </a:t>
            </a:r>
            <a:r>
              <a:rPr lang="en-US" b="1" dirty="0" err="1">
                <a:latin typeface="Rockwell" panose="02060603020205020403" pitchFamily="18" charset="0"/>
              </a:rPr>
              <a:t>num</a:t>
            </a:r>
            <a:r>
              <a:rPr lang="en-US" b="1" dirty="0">
                <a:latin typeface="Rockwell" panose="02060603020205020403" pitchFamily="18" charset="0"/>
              </a:rPr>
              <a:t> in </a:t>
            </a:r>
            <a:r>
              <a:rPr lang="en-US" b="1" dirty="0" err="1">
                <a:latin typeface="Rockwell" panose="02060603020205020403" pitchFamily="18" charset="0"/>
              </a:rPr>
              <a:t>nums</a:t>
            </a:r>
            <a:r>
              <a:rPr lang="en-US" b="1" dirty="0">
                <a:latin typeface="Rockwell" panose="02060603020205020403" pitchFamily="18" charset="0"/>
              </a:rPr>
              <a:t>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    total += </a:t>
            </a:r>
            <a:r>
              <a:rPr lang="en-US" b="1" dirty="0" err="1">
                <a:latin typeface="Rockwell" panose="02060603020205020403" pitchFamily="18" charset="0"/>
              </a:rPr>
              <a:t>num</a:t>
            </a:r>
            <a:endParaRPr lang="en-US" b="1" dirty="0">
              <a:latin typeface="Rockwell" panose="02060603020205020403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return total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Example:</a:t>
            </a:r>
          </a:p>
          <a:p>
            <a:pPr marL="201168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b="1" dirty="0">
                <a:latin typeface="Rockwell" panose="02060603020205020403" pitchFamily="18" charset="0"/>
              </a:rPr>
              <a:t>t = sum([3, 5, 1]) # t will equal 9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2842A-88DD-486A-A9A3-0E3D617F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5EE22-7401-4A3E-A809-3D24E713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D2A085-F758-478B-B2BA-F0D80A668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080" y="3079134"/>
            <a:ext cx="4320949" cy="326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054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C628F-40ED-4849-9E12-DE90495C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A7863-568E-449E-956F-134A25DE5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This lecture: Iteration, Lists, and Algorithm Design</a:t>
            </a:r>
          </a:p>
          <a:p>
            <a:r>
              <a:rPr lang="en-US" dirty="0">
                <a:solidFill>
                  <a:schemeClr val="tx1"/>
                </a:solidFill>
              </a:rPr>
              <a:t>Reading: Read Chapter 3 of </a:t>
            </a:r>
            <a:r>
              <a:rPr lang="en-US" dirty="0" err="1">
                <a:solidFill>
                  <a:schemeClr val="tx1"/>
                </a:solidFill>
              </a:rPr>
              <a:t>Conery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Acknowledgement</a:t>
            </a:r>
            <a:r>
              <a:rPr lang="en-US" dirty="0"/>
              <a:t>: Some of the lecture slides are based on CSE 101 lecture notes by Prof. Kevin McDonald at SBU and the textbook by John </a:t>
            </a:r>
            <a:r>
              <a:rPr lang="en-US" dirty="0" err="1"/>
              <a:t>Conery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13110C-3C36-4D3C-A0E5-E104C6964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50E9D7-DE8B-4062-90D8-312415C7E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307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48E0-9618-4FE7-AD07-A8A2F6F8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sum()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F0A4-960D-43EA-9C48-BDB442AD2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Let’s </a:t>
            </a:r>
            <a:r>
              <a:rPr lang="en-US" i="1" dirty="0"/>
              <a:t>trace the execution </a:t>
            </a:r>
            <a:r>
              <a:rPr lang="en-US" dirty="0"/>
              <a:t>of this code to understand it better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 red arrow will indicate the current line of code we are executing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 table of values will show how the variables change value over time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2842A-88DD-486A-A9A3-0E3D617F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5EE22-7401-4A3E-A809-3D24E713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2083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48E0-9618-4FE7-AD07-A8A2F6F8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execution: sum()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F0A4-960D-43EA-9C48-BDB442AD2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41248" lvl="4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/>
              <a:t>def sum(</a:t>
            </a:r>
            <a:r>
              <a:rPr lang="en-US" sz="2000" b="1" dirty="0" err="1"/>
              <a:t>nums</a:t>
            </a:r>
            <a:r>
              <a:rPr lang="en-US" sz="2000" b="1" dirty="0"/>
              <a:t>):</a:t>
            </a:r>
          </a:p>
          <a:p>
            <a:pPr marL="841248" lvl="4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/>
              <a:t>    total = 0</a:t>
            </a:r>
          </a:p>
          <a:p>
            <a:pPr marL="841248" lvl="4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/>
              <a:t>    for </a:t>
            </a:r>
            <a:r>
              <a:rPr lang="en-US" sz="2000" b="1" dirty="0" err="1"/>
              <a:t>num</a:t>
            </a:r>
            <a:r>
              <a:rPr lang="en-US" sz="2000" b="1" dirty="0"/>
              <a:t> in </a:t>
            </a:r>
            <a:r>
              <a:rPr lang="en-US" sz="2000" b="1" dirty="0" err="1"/>
              <a:t>nums</a:t>
            </a:r>
            <a:r>
              <a:rPr lang="en-US" sz="2000" b="1" dirty="0"/>
              <a:t>:</a:t>
            </a:r>
          </a:p>
          <a:p>
            <a:pPr marL="841248" lvl="4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/>
              <a:t>        total += </a:t>
            </a:r>
            <a:r>
              <a:rPr lang="en-US" sz="2000" b="1" dirty="0" err="1"/>
              <a:t>num</a:t>
            </a:r>
            <a:endParaRPr lang="en-US" sz="2000" b="1" dirty="0"/>
          </a:p>
          <a:p>
            <a:pPr marL="841248" lvl="4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/>
              <a:t>    return total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Example: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b="1" dirty="0">
                <a:latin typeface="Rockwell" panose="02060603020205020403" pitchFamily="18" charset="0"/>
              </a:rPr>
              <a:t>t = sum([3, 5, 1]) # t will equal 9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2842A-88DD-486A-A9A3-0E3D617F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5EE22-7401-4A3E-A809-3D24E713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21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1372E7-B76E-4678-9E72-2AF082545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0" y="1845734"/>
            <a:ext cx="3467100" cy="21526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8F92FC-415E-4FF8-AF3E-3943DABB5F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2909" y="2250037"/>
            <a:ext cx="638149" cy="297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3256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48E0-9618-4FE7-AD07-A8A2F6F8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execution: sum()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F0A4-960D-43EA-9C48-BDB442AD2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41248" lvl="4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/>
              <a:t>def sum(</a:t>
            </a:r>
            <a:r>
              <a:rPr lang="en-US" sz="2000" b="1" dirty="0" err="1"/>
              <a:t>nums</a:t>
            </a:r>
            <a:r>
              <a:rPr lang="en-US" sz="2000" b="1" dirty="0"/>
              <a:t>):</a:t>
            </a:r>
          </a:p>
          <a:p>
            <a:pPr marL="841248" lvl="4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/>
              <a:t>    total = 0</a:t>
            </a:r>
          </a:p>
          <a:p>
            <a:pPr marL="841248" lvl="4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/>
              <a:t>    for </a:t>
            </a:r>
            <a:r>
              <a:rPr lang="en-US" sz="2000" b="1" dirty="0" err="1"/>
              <a:t>num</a:t>
            </a:r>
            <a:r>
              <a:rPr lang="en-US" sz="2000" b="1" dirty="0"/>
              <a:t> in </a:t>
            </a:r>
            <a:r>
              <a:rPr lang="en-US" sz="2000" b="1" dirty="0" err="1"/>
              <a:t>nums</a:t>
            </a:r>
            <a:r>
              <a:rPr lang="en-US" sz="2000" b="1" dirty="0"/>
              <a:t>:</a:t>
            </a:r>
          </a:p>
          <a:p>
            <a:pPr marL="841248" lvl="4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/>
              <a:t>        total += </a:t>
            </a:r>
            <a:r>
              <a:rPr lang="en-US" sz="2000" b="1" dirty="0" err="1"/>
              <a:t>num</a:t>
            </a:r>
            <a:endParaRPr lang="en-US" sz="2000" b="1" dirty="0"/>
          </a:p>
          <a:p>
            <a:pPr marL="841248" lvl="4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/>
              <a:t>    return total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Example: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b="1" dirty="0">
                <a:latin typeface="Rockwell" panose="02060603020205020403" pitchFamily="18" charset="0"/>
              </a:rPr>
              <a:t>t = sum([3, 5, 1]) # t will equal 9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2842A-88DD-486A-A9A3-0E3D617F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5EE22-7401-4A3E-A809-3D24E713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22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A01DFE-952F-4DE7-9E52-089DE8711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1125" y="1845734"/>
            <a:ext cx="3409176" cy="215265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210515E-ECB0-4E94-97B2-8EDD330C30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552" y="2567476"/>
            <a:ext cx="66675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5155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48E0-9618-4FE7-AD07-A8A2F6F8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execution: sum()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F0A4-960D-43EA-9C48-BDB442AD2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41248" lvl="4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/>
              <a:t>def sum(</a:t>
            </a:r>
            <a:r>
              <a:rPr lang="en-US" sz="2000" b="1" dirty="0" err="1"/>
              <a:t>nums</a:t>
            </a:r>
            <a:r>
              <a:rPr lang="en-US" sz="2000" b="1" dirty="0"/>
              <a:t>):</a:t>
            </a:r>
          </a:p>
          <a:p>
            <a:pPr marL="841248" lvl="4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/>
              <a:t>    total = 0</a:t>
            </a:r>
          </a:p>
          <a:p>
            <a:pPr marL="841248" lvl="4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/>
              <a:t>    for </a:t>
            </a:r>
            <a:r>
              <a:rPr lang="en-US" sz="2000" b="1" dirty="0" err="1"/>
              <a:t>num</a:t>
            </a:r>
            <a:r>
              <a:rPr lang="en-US" sz="2000" b="1" dirty="0"/>
              <a:t> in </a:t>
            </a:r>
            <a:r>
              <a:rPr lang="en-US" sz="2000" b="1" dirty="0" err="1"/>
              <a:t>nums</a:t>
            </a:r>
            <a:r>
              <a:rPr lang="en-US" sz="2000" b="1" dirty="0"/>
              <a:t>:</a:t>
            </a:r>
          </a:p>
          <a:p>
            <a:pPr marL="841248" lvl="4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/>
              <a:t>        total += </a:t>
            </a:r>
            <a:r>
              <a:rPr lang="en-US" sz="2000" b="1" dirty="0" err="1"/>
              <a:t>num</a:t>
            </a:r>
            <a:endParaRPr lang="en-US" sz="2000" b="1" dirty="0"/>
          </a:p>
          <a:p>
            <a:pPr marL="841248" lvl="4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/>
              <a:t>    return total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Example: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b="1" dirty="0">
                <a:latin typeface="Rockwell" panose="02060603020205020403" pitchFamily="18" charset="0"/>
              </a:rPr>
              <a:t>t = sum([3, 5, 1]) # t will equal 9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2842A-88DD-486A-A9A3-0E3D617F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5EE22-7401-4A3E-A809-3D24E713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23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988374-13DA-45A7-80AF-47AA423E6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5063" y="1845734"/>
            <a:ext cx="3449328" cy="21703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0C17F04-4F6B-4032-A7C0-DF2146DF51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977" y="2930915"/>
            <a:ext cx="723900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2770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48E0-9618-4FE7-AD07-A8A2F6F8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execution: sum()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F0A4-960D-43EA-9C48-BDB442AD2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41248" lvl="4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/>
              <a:t>def sum(</a:t>
            </a:r>
            <a:r>
              <a:rPr lang="en-US" sz="2000" b="1" dirty="0" err="1"/>
              <a:t>nums</a:t>
            </a:r>
            <a:r>
              <a:rPr lang="en-US" sz="2000" b="1" dirty="0"/>
              <a:t>):</a:t>
            </a:r>
          </a:p>
          <a:p>
            <a:pPr marL="841248" lvl="4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/>
              <a:t>    total = 0</a:t>
            </a:r>
          </a:p>
          <a:p>
            <a:pPr marL="841248" lvl="4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/>
              <a:t>    for </a:t>
            </a:r>
            <a:r>
              <a:rPr lang="en-US" sz="2000" b="1" dirty="0" err="1"/>
              <a:t>num</a:t>
            </a:r>
            <a:r>
              <a:rPr lang="en-US" sz="2000" b="1" dirty="0"/>
              <a:t> in </a:t>
            </a:r>
            <a:r>
              <a:rPr lang="en-US" sz="2000" b="1" dirty="0" err="1"/>
              <a:t>nums</a:t>
            </a:r>
            <a:r>
              <a:rPr lang="en-US" sz="2000" b="1" dirty="0"/>
              <a:t>:</a:t>
            </a:r>
          </a:p>
          <a:p>
            <a:pPr marL="841248" lvl="4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/>
              <a:t>        total += </a:t>
            </a:r>
            <a:r>
              <a:rPr lang="en-US" sz="2000" b="1" dirty="0" err="1"/>
              <a:t>num</a:t>
            </a:r>
            <a:endParaRPr lang="en-US" sz="2000" b="1" dirty="0"/>
          </a:p>
          <a:p>
            <a:pPr marL="841248" lvl="4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/>
              <a:t>    return total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Example: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b="1" dirty="0">
                <a:latin typeface="Rockwell" panose="02060603020205020403" pitchFamily="18" charset="0"/>
              </a:rPr>
              <a:t>t = sum([3, 5, 1]) # t will equal 9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2842A-88DD-486A-A9A3-0E3D617F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5EE22-7401-4A3E-A809-3D24E713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24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A01DFE-952F-4DE7-9E52-089DE8711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1125" y="1845734"/>
            <a:ext cx="3409176" cy="215265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210515E-ECB0-4E94-97B2-8EDD330C30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552" y="2567476"/>
            <a:ext cx="666750" cy="304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70F9B7C-C3B6-4778-9A6A-F60809A45E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4476" y="2950052"/>
            <a:ext cx="600075" cy="3905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646FE7-5F1E-445B-B0F2-3CF497405C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09056" y="3480100"/>
            <a:ext cx="409575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944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48E0-9618-4FE7-AD07-A8A2F6F8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execution: sum()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F0A4-960D-43EA-9C48-BDB442AD2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41248" lvl="4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/>
              <a:t>def sum(</a:t>
            </a:r>
            <a:r>
              <a:rPr lang="en-US" sz="2000" b="1" dirty="0" err="1"/>
              <a:t>nums</a:t>
            </a:r>
            <a:r>
              <a:rPr lang="en-US" sz="2000" b="1" dirty="0"/>
              <a:t>):</a:t>
            </a:r>
          </a:p>
          <a:p>
            <a:pPr marL="841248" lvl="4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/>
              <a:t>    total = 0</a:t>
            </a:r>
          </a:p>
          <a:p>
            <a:pPr marL="841248" lvl="4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/>
              <a:t>    for </a:t>
            </a:r>
            <a:r>
              <a:rPr lang="en-US" sz="2000" b="1" dirty="0" err="1"/>
              <a:t>num</a:t>
            </a:r>
            <a:r>
              <a:rPr lang="en-US" sz="2000" b="1" dirty="0"/>
              <a:t> in </a:t>
            </a:r>
            <a:r>
              <a:rPr lang="en-US" sz="2000" b="1" dirty="0" err="1"/>
              <a:t>nums</a:t>
            </a:r>
            <a:r>
              <a:rPr lang="en-US" sz="2000" b="1" dirty="0"/>
              <a:t>:</a:t>
            </a:r>
          </a:p>
          <a:p>
            <a:pPr marL="841248" lvl="4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/>
              <a:t>        total += </a:t>
            </a:r>
            <a:r>
              <a:rPr lang="en-US" sz="2000" b="1" dirty="0" err="1"/>
              <a:t>num</a:t>
            </a:r>
            <a:endParaRPr lang="en-US" sz="2000" b="1" dirty="0"/>
          </a:p>
          <a:p>
            <a:pPr marL="841248" lvl="4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/>
              <a:t>    return total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Example: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b="1" dirty="0">
                <a:latin typeface="Rockwell" panose="02060603020205020403" pitchFamily="18" charset="0"/>
              </a:rPr>
              <a:t>t = sum([3, 5, 1]) # t will equal 9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2842A-88DD-486A-A9A3-0E3D617F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5EE22-7401-4A3E-A809-3D24E713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25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988374-13DA-45A7-80AF-47AA423E6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5063" y="1845734"/>
            <a:ext cx="3449328" cy="21703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0C17F04-4F6B-4032-A7C0-DF2146DF51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977" y="2930915"/>
            <a:ext cx="723900" cy="3333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DF2775-50D2-4C4F-98D6-4EF46B2B29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5945" y="2968239"/>
            <a:ext cx="390525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8942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48E0-9618-4FE7-AD07-A8A2F6F8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execution: sum()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F0A4-960D-43EA-9C48-BDB442AD2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41248" lvl="4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/>
              <a:t>def sum(</a:t>
            </a:r>
            <a:r>
              <a:rPr lang="en-US" sz="2000" b="1" dirty="0" err="1"/>
              <a:t>nums</a:t>
            </a:r>
            <a:r>
              <a:rPr lang="en-US" sz="2000" b="1" dirty="0"/>
              <a:t>):</a:t>
            </a:r>
          </a:p>
          <a:p>
            <a:pPr marL="841248" lvl="4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/>
              <a:t>    total = 0</a:t>
            </a:r>
          </a:p>
          <a:p>
            <a:pPr marL="841248" lvl="4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/>
              <a:t>    for </a:t>
            </a:r>
            <a:r>
              <a:rPr lang="en-US" sz="2000" b="1" dirty="0" err="1"/>
              <a:t>num</a:t>
            </a:r>
            <a:r>
              <a:rPr lang="en-US" sz="2000" b="1" dirty="0"/>
              <a:t> in </a:t>
            </a:r>
            <a:r>
              <a:rPr lang="en-US" sz="2000" b="1" dirty="0" err="1"/>
              <a:t>nums</a:t>
            </a:r>
            <a:r>
              <a:rPr lang="en-US" sz="2000" b="1" dirty="0"/>
              <a:t>:</a:t>
            </a:r>
          </a:p>
          <a:p>
            <a:pPr marL="841248" lvl="4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/>
              <a:t>        total += </a:t>
            </a:r>
            <a:r>
              <a:rPr lang="en-US" sz="2000" b="1" dirty="0" err="1"/>
              <a:t>num</a:t>
            </a:r>
            <a:endParaRPr lang="en-US" sz="2000" b="1" dirty="0"/>
          </a:p>
          <a:p>
            <a:pPr marL="841248" lvl="4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/>
              <a:t>    return total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Example: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b="1" dirty="0">
                <a:latin typeface="Rockwell" panose="02060603020205020403" pitchFamily="18" charset="0"/>
              </a:rPr>
              <a:t>t = sum([3, 5, 1]) # t will equal 9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2842A-88DD-486A-A9A3-0E3D617F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5EE22-7401-4A3E-A809-3D24E713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26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A01DFE-952F-4DE7-9E52-089DE8711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1125" y="1845734"/>
            <a:ext cx="3409176" cy="215265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210515E-ECB0-4E94-97B2-8EDD330C30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552" y="2567476"/>
            <a:ext cx="666750" cy="304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E0CB1B8-C8E4-4ED6-84D0-59CC2AF386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4070" y="3504989"/>
            <a:ext cx="419100" cy="3524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83F1BF-B7DB-44B6-A9B0-96F077E4B8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48076" y="2964549"/>
            <a:ext cx="352425" cy="371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0164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48E0-9618-4FE7-AD07-A8A2F6F8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execution: sum()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F0A4-960D-43EA-9C48-BDB442AD2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41248" lvl="4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/>
              <a:t>def sum(</a:t>
            </a:r>
            <a:r>
              <a:rPr lang="en-US" sz="2000" b="1" dirty="0" err="1"/>
              <a:t>nums</a:t>
            </a:r>
            <a:r>
              <a:rPr lang="en-US" sz="2000" b="1" dirty="0"/>
              <a:t>):</a:t>
            </a:r>
          </a:p>
          <a:p>
            <a:pPr marL="841248" lvl="4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/>
              <a:t>    total = 0</a:t>
            </a:r>
          </a:p>
          <a:p>
            <a:pPr marL="841248" lvl="4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/>
              <a:t>    for </a:t>
            </a:r>
            <a:r>
              <a:rPr lang="en-US" sz="2000" b="1" dirty="0" err="1"/>
              <a:t>num</a:t>
            </a:r>
            <a:r>
              <a:rPr lang="en-US" sz="2000" b="1" dirty="0"/>
              <a:t> in </a:t>
            </a:r>
            <a:r>
              <a:rPr lang="en-US" sz="2000" b="1" dirty="0" err="1"/>
              <a:t>nums</a:t>
            </a:r>
            <a:r>
              <a:rPr lang="en-US" sz="2000" b="1" dirty="0"/>
              <a:t>:</a:t>
            </a:r>
          </a:p>
          <a:p>
            <a:pPr marL="841248" lvl="4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/>
              <a:t>        total += </a:t>
            </a:r>
            <a:r>
              <a:rPr lang="en-US" sz="2000" b="1" dirty="0" err="1"/>
              <a:t>num</a:t>
            </a:r>
            <a:endParaRPr lang="en-US" sz="2000" b="1" dirty="0"/>
          </a:p>
          <a:p>
            <a:pPr marL="841248" lvl="4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/>
              <a:t>    return total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Example: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b="1" dirty="0">
                <a:latin typeface="Rockwell" panose="02060603020205020403" pitchFamily="18" charset="0"/>
              </a:rPr>
              <a:t>t = sum([3, 5, 1]) # t will equal 9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2842A-88DD-486A-A9A3-0E3D617F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5EE22-7401-4A3E-A809-3D24E713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27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988374-13DA-45A7-80AF-47AA423E6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5063" y="1845734"/>
            <a:ext cx="3449328" cy="21703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0C17F04-4F6B-4032-A7C0-DF2146DF51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977" y="2930915"/>
            <a:ext cx="723900" cy="3333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06547F7-4BA2-4D6C-85EC-8A1E33788C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9952" y="2930333"/>
            <a:ext cx="323850" cy="3619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75F7C98-8C6F-4509-8606-25F2B6EB97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30427" y="3492459"/>
            <a:ext cx="333375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1753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48E0-9618-4FE7-AD07-A8A2F6F8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execution: sum()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F0A4-960D-43EA-9C48-BDB442AD2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41248" lvl="4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/>
              <a:t>def sum(</a:t>
            </a:r>
            <a:r>
              <a:rPr lang="en-US" sz="2000" b="1" dirty="0" err="1"/>
              <a:t>nums</a:t>
            </a:r>
            <a:r>
              <a:rPr lang="en-US" sz="2000" b="1" dirty="0"/>
              <a:t>):</a:t>
            </a:r>
          </a:p>
          <a:p>
            <a:pPr marL="841248" lvl="4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/>
              <a:t>    total = 0</a:t>
            </a:r>
          </a:p>
          <a:p>
            <a:pPr marL="841248" lvl="4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/>
              <a:t>    for </a:t>
            </a:r>
            <a:r>
              <a:rPr lang="en-US" sz="2000" b="1" dirty="0" err="1"/>
              <a:t>num</a:t>
            </a:r>
            <a:r>
              <a:rPr lang="en-US" sz="2000" b="1" dirty="0"/>
              <a:t> in </a:t>
            </a:r>
            <a:r>
              <a:rPr lang="en-US" sz="2000" b="1" dirty="0" err="1"/>
              <a:t>nums</a:t>
            </a:r>
            <a:r>
              <a:rPr lang="en-US" sz="2000" b="1" dirty="0"/>
              <a:t>:</a:t>
            </a:r>
          </a:p>
          <a:p>
            <a:pPr marL="841248" lvl="4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/>
              <a:t>        total += </a:t>
            </a:r>
            <a:r>
              <a:rPr lang="en-US" sz="2000" b="1" dirty="0" err="1"/>
              <a:t>num</a:t>
            </a:r>
            <a:endParaRPr lang="en-US" sz="2000" b="1" dirty="0"/>
          </a:p>
          <a:p>
            <a:pPr marL="841248" lvl="4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/>
              <a:t>    return total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Example: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b="1" dirty="0">
                <a:latin typeface="Rockwell" panose="02060603020205020403" pitchFamily="18" charset="0"/>
              </a:rPr>
              <a:t>t = sum([3, 5, 1]) # t will equal 9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2842A-88DD-486A-A9A3-0E3D617F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5EE22-7401-4A3E-A809-3D24E713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28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988374-13DA-45A7-80AF-47AA423E6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5063" y="1845734"/>
            <a:ext cx="3449328" cy="21703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06547F7-4BA2-4D6C-85EC-8A1E33788C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9952" y="2930333"/>
            <a:ext cx="323850" cy="3619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75F7C98-8C6F-4509-8606-25F2B6EB97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0427" y="3492459"/>
            <a:ext cx="333375" cy="304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19A0746-7B67-4A79-98EB-A0FED218EF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7573" y="3292283"/>
            <a:ext cx="687687" cy="387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5117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48E0-9618-4FE7-AD07-A8A2F6F8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execution in </a:t>
            </a:r>
            <a:r>
              <a:rPr lang="en-US" dirty="0" err="1"/>
              <a:t>PyCharm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F0A4-960D-43EA-9C48-BDB442AD2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err="1"/>
              <a:t>PyCharm</a:t>
            </a:r>
            <a:r>
              <a:rPr lang="en-US" dirty="0"/>
              <a:t> features a powerful tool called a </a:t>
            </a:r>
            <a:r>
              <a:rPr lang="en-US" b="1" dirty="0"/>
              <a:t>debugger </a:t>
            </a:r>
            <a:r>
              <a:rPr lang="en-US" dirty="0"/>
              <a:t>which can help you trace the execution of your program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Usually we use a debugger to help find bugs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First we will set a </a:t>
            </a:r>
            <a:r>
              <a:rPr lang="en-US" b="1" i="1" dirty="0"/>
              <a:t>breakpoint </a:t>
            </a:r>
            <a:r>
              <a:rPr lang="en-US" dirty="0"/>
              <a:t>by clicking the mouse to the left of the line where we want the computer to pause execution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In </a:t>
            </a:r>
            <a:r>
              <a:rPr lang="en-US" dirty="0">
                <a:solidFill>
                  <a:srgbClr val="0070C0"/>
                </a:solidFill>
              </a:rPr>
              <a:t>sum_tests.py</a:t>
            </a:r>
            <a:r>
              <a:rPr lang="en-US" dirty="0"/>
              <a:t> let’s put a breakpoint on line 11</a:t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2842A-88DD-486A-A9A3-0E3D617F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5EE22-7401-4A3E-A809-3D24E713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358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48E0-9618-4FE7-AD07-A8A2F6F8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Sieve of Eratosthenes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F0A4-960D-43EA-9C48-BDB442AD2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As a motivating example of studying (</a:t>
            </a:r>
            <a:r>
              <a:rPr lang="en-US" dirty="0" err="1"/>
              <a:t>i</a:t>
            </a:r>
            <a:r>
              <a:rPr lang="en-US" dirty="0"/>
              <a:t>) </a:t>
            </a:r>
            <a:r>
              <a:rPr lang="en-US" b="1" dirty="0"/>
              <a:t>iteration </a:t>
            </a:r>
            <a:r>
              <a:rPr lang="en-US" dirty="0"/>
              <a:t>(code that repeats a list of steps), (ii) </a:t>
            </a:r>
            <a:r>
              <a:rPr lang="en-US" b="1" dirty="0"/>
              <a:t>lists</a:t>
            </a:r>
            <a:r>
              <a:rPr lang="en-US" dirty="0"/>
              <a:t>, and (iii) the thought process for </a:t>
            </a:r>
            <a:r>
              <a:rPr lang="en-US" b="1" dirty="0"/>
              <a:t>designing algorithms</a:t>
            </a:r>
            <a:r>
              <a:rPr lang="en-US" dirty="0"/>
              <a:t>, we will look at an ancient algorithm for finding prime numbers called </a:t>
            </a:r>
            <a:r>
              <a:rPr lang="en-US" b="1" dirty="0"/>
              <a:t>the Sieve of Eratosthenes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b="1" dirty="0"/>
              <a:t>prime </a:t>
            </a:r>
            <a:r>
              <a:rPr lang="en-US" dirty="0"/>
              <a:t>is a natural number greater than 1 that has no divisors other than 1 and itself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In modern times, prime numbers play an important role in encrypting data, including Internet traffic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Non-prime numbers are called </a:t>
            </a:r>
            <a:r>
              <a:rPr lang="en-US" b="1" dirty="0"/>
              <a:t>composite </a:t>
            </a:r>
            <a:r>
              <a:rPr lang="en-US" dirty="0"/>
              <a:t>numbers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dirty="0"/>
              <a:t>Example primes: 5, 11, 73, 9967, . . .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dirty="0"/>
              <a:t>Example composites: 10 (2x5), 99 (3x3x11)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2842A-88DD-486A-A9A3-0E3D617F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5EE22-7401-4A3E-A809-3D24E713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981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48E0-9618-4FE7-AD07-A8A2F6F8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execution in </a:t>
            </a:r>
            <a:r>
              <a:rPr lang="en-US" dirty="0" err="1"/>
              <a:t>PyCharm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F0A4-960D-43EA-9C48-BDB442AD2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5344472"/>
            <a:ext cx="10058400" cy="1196426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When we tell the computer to run the program, it will stop at that line and not execute it until we tell it to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When you first try the debugger, </a:t>
            </a:r>
            <a:r>
              <a:rPr lang="en-US" dirty="0" err="1"/>
              <a:t>PyCharm</a:t>
            </a:r>
            <a:r>
              <a:rPr lang="en-US" dirty="0"/>
              <a:t> may ask you to install some updates. Do them.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2842A-88DD-486A-A9A3-0E3D617F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5EE22-7401-4A3E-A809-3D24E713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30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679C65-5392-4F03-9C43-1925D145A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743" y="1815079"/>
            <a:ext cx="6244458" cy="345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8383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48E0-9618-4FE7-AD07-A8A2F6F8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execution in </a:t>
            </a:r>
            <a:r>
              <a:rPr lang="en-US" dirty="0" err="1"/>
              <a:t>PyCharm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F0A4-960D-43EA-9C48-BDB442AD2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583266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To begin execution, right-click on </a:t>
            </a:r>
            <a:r>
              <a:rPr lang="en-US" dirty="0">
                <a:solidFill>
                  <a:srgbClr val="0070C0"/>
                </a:solidFill>
              </a:rPr>
              <a:t>sum_tests.py </a:t>
            </a:r>
            <a:r>
              <a:rPr lang="en-US" dirty="0"/>
              <a:t>and pick “</a:t>
            </a:r>
            <a:r>
              <a:rPr lang="en-US" dirty="0">
                <a:solidFill>
                  <a:srgbClr val="0070C0"/>
                </a:solidFill>
              </a:rPr>
              <a:t>Debug</a:t>
            </a:r>
            <a:r>
              <a:rPr lang="en-US" dirty="0"/>
              <a:t> ‘</a:t>
            </a:r>
            <a:r>
              <a:rPr lang="en-US" dirty="0" err="1">
                <a:solidFill>
                  <a:srgbClr val="0070C0"/>
                </a:solidFill>
              </a:rPr>
              <a:t>sum_tests</a:t>
            </a:r>
            <a:r>
              <a:rPr lang="en-US" dirty="0"/>
              <a:t>’”. The computer stops at line 11.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 “</a:t>
            </a:r>
            <a:r>
              <a:rPr lang="en-US" dirty="0">
                <a:solidFill>
                  <a:srgbClr val="0070C0"/>
                </a:solidFill>
              </a:rPr>
              <a:t>Debugger</a:t>
            </a:r>
            <a:r>
              <a:rPr lang="en-US" dirty="0"/>
              <a:t>” panel opens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On the right we see a sub-panel named “</a:t>
            </a:r>
            <a:r>
              <a:rPr lang="en-US" dirty="0">
                <a:solidFill>
                  <a:srgbClr val="0070C0"/>
                </a:solidFill>
              </a:rPr>
              <a:t>Variables</a:t>
            </a:r>
            <a:r>
              <a:rPr lang="en-US" dirty="0"/>
              <a:t>” that will show the values of variables as our program runs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2842A-88DD-486A-A9A3-0E3D617F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5EE22-7401-4A3E-A809-3D24E713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31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CD1E95-EB8F-40EC-AAC2-7DB8EECEB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603" y="3355279"/>
            <a:ext cx="7156386" cy="2825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7572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48E0-9618-4FE7-AD07-A8A2F6F8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execution in </a:t>
            </a:r>
            <a:r>
              <a:rPr lang="en-US" dirty="0" err="1"/>
              <a:t>PyCharm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F0A4-960D-43EA-9C48-BDB442AD2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031690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Every time we hit the </a:t>
            </a:r>
            <a:r>
              <a:rPr lang="en-US" dirty="0">
                <a:solidFill>
                  <a:srgbClr val="00B050"/>
                </a:solidFill>
              </a:rPr>
              <a:t>green arrow </a:t>
            </a:r>
            <a:r>
              <a:rPr lang="en-US" dirty="0"/>
              <a:t>(Resume Program button) </a:t>
            </a:r>
            <a:r>
              <a:rPr lang="en-US" dirty="0" err="1"/>
              <a:t>PyCharm</a:t>
            </a:r>
            <a:r>
              <a:rPr lang="en-US" dirty="0"/>
              <a:t> will execute another line of code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PyCharm</a:t>
            </a:r>
            <a:r>
              <a:rPr lang="en-US" dirty="0"/>
              <a:t> highlights in blue what line it will execute </a:t>
            </a:r>
            <a:r>
              <a:rPr lang="en-US" i="1" dirty="0"/>
              <a:t>next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2842A-88DD-486A-A9A3-0E3D617F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5EE22-7401-4A3E-A809-3D24E713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32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504AE5-8FF0-4F21-93A1-12550ADCA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012" y="2840100"/>
            <a:ext cx="7389614" cy="3430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2418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48E0-9618-4FE7-AD07-A8A2F6F8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execution in </a:t>
            </a:r>
            <a:r>
              <a:rPr lang="en-US" dirty="0" err="1"/>
              <a:t>PyCharm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F0A4-960D-43EA-9C48-BDB442AD2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/>
              <a:t>Here’s the state of the program after hitting the green arrow several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/>
              <a:t>times: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/>
              <a:t>. In lab you will practice using the debugger – getting familiar with this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/>
              <a:t>tool will save you hours of headaches later 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2842A-88DD-486A-A9A3-0E3D617F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5EE22-7401-4A3E-A809-3D24E713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33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40536D-0904-47CF-9707-C96865FB7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533" y="2491663"/>
            <a:ext cx="7503522" cy="2518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5442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48E0-9618-4FE7-AD07-A8A2F6F8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indexes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F0A4-960D-43EA-9C48-BDB442AD2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We often need an item in the middle of a list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If a list has n item, the locations in the list are numbered from 0 to n-1 (not 1 through n)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notation </a:t>
            </a:r>
            <a:r>
              <a:rPr lang="en-US" b="1" dirty="0"/>
              <a:t>a[</a:t>
            </a:r>
            <a:r>
              <a:rPr lang="en-US" b="1" dirty="0" err="1"/>
              <a:t>i</a:t>
            </a:r>
            <a:r>
              <a:rPr lang="en-US" b="1" dirty="0"/>
              <a:t>] </a:t>
            </a:r>
            <a:r>
              <a:rPr lang="en-US" dirty="0"/>
              <a:t>stands for “the item at location I in list a”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a[</a:t>
            </a:r>
            <a:r>
              <a:rPr lang="en-US" b="1" dirty="0" err="1"/>
              <a:t>i</a:t>
            </a:r>
            <a:r>
              <a:rPr lang="en-US" b="1" dirty="0"/>
              <a:t>] </a:t>
            </a:r>
            <a:r>
              <a:rPr lang="en-US" dirty="0"/>
              <a:t>is said aloud as “a sub I”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In programming, we use the word </a:t>
            </a:r>
            <a:r>
              <a:rPr lang="en-US" b="1" dirty="0"/>
              <a:t>index</a:t>
            </a:r>
            <a:r>
              <a:rPr lang="en-US" dirty="0"/>
              <a:t> to refer to the numerical position of an element in a list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Example: </a:t>
            </a:r>
            <a:r>
              <a:rPr lang="en-US" b="1" dirty="0"/>
              <a:t>scores = [89, 78, 92, 63, 92]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scores[0] </a:t>
            </a:r>
            <a:r>
              <a:rPr lang="en-US" dirty="0"/>
              <a:t>is 89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scores[2] </a:t>
            </a:r>
            <a:r>
              <a:rPr lang="en-US" dirty="0"/>
              <a:t>is 92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scores[5] </a:t>
            </a:r>
            <a:r>
              <a:rPr lang="en-US" dirty="0"/>
              <a:t>gives an “index out of range” error (why?)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2842A-88DD-486A-A9A3-0E3D617F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5EE22-7401-4A3E-A809-3D24E713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8708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48E0-9618-4FE7-AD07-A8A2F6F8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indexes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F0A4-960D-43EA-9C48-BDB442AD2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>
                <a:solidFill>
                  <a:srgbClr val="0070C0"/>
                </a:solidFill>
              </a:rPr>
              <a:t>index </a:t>
            </a:r>
            <a:r>
              <a:rPr lang="en-US" dirty="0">
                <a:solidFill>
                  <a:srgbClr val="0070C0"/>
                </a:solidFill>
              </a:rPr>
              <a:t>method </a:t>
            </a:r>
            <a:r>
              <a:rPr lang="en-US" dirty="0"/>
              <a:t>will tell us the position of an element in a list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If the requested element is not in the list, the Python interpreter will generate an error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Example: </a:t>
            </a:r>
            <a:r>
              <a:rPr lang="en-US" b="1" dirty="0"/>
              <a:t>scores = [89, 78, 92, 63, 92]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 dirty="0" err="1"/>
              <a:t>scores.index</a:t>
            </a:r>
            <a:r>
              <a:rPr lang="en-US" b="1" dirty="0"/>
              <a:t>(92) </a:t>
            </a:r>
            <a:r>
              <a:rPr lang="en-US" dirty="0"/>
              <a:t>is 2, the index of the first occurrence of 92 in the </a:t>
            </a:r>
            <a:r>
              <a:rPr lang="en-US" b="1" dirty="0"/>
              <a:t>scores </a:t>
            </a:r>
            <a:r>
              <a:rPr lang="en-US" dirty="0"/>
              <a:t>list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 dirty="0" err="1"/>
              <a:t>scores.index</a:t>
            </a:r>
            <a:r>
              <a:rPr lang="en-US" b="1" dirty="0"/>
              <a:t>(99) </a:t>
            </a:r>
            <a:r>
              <a:rPr lang="en-US" dirty="0"/>
              <a:t>generates this error: “</a:t>
            </a:r>
            <a:r>
              <a:rPr lang="en-US" dirty="0" err="1"/>
              <a:t>ValueError</a:t>
            </a:r>
            <a:r>
              <a:rPr lang="en-US" dirty="0"/>
              <a:t>: 99 is not in list”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2842A-88DD-486A-A9A3-0E3D617F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5EE22-7401-4A3E-A809-3D24E713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9717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48E0-9618-4FE7-AD07-A8A2F6F8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indexes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F0A4-960D-43EA-9C48-BDB442AD2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If your program needs the index of a value, and you’re not sure if the value is in the list, use an if-statement in conjunction with the </a:t>
            </a:r>
            <a:r>
              <a:rPr lang="en-US" b="1" dirty="0">
                <a:solidFill>
                  <a:srgbClr val="0070C0"/>
                </a:solidFill>
              </a:rPr>
              <a:t>in</a:t>
            </a:r>
            <a:r>
              <a:rPr lang="en-US" b="1" dirty="0"/>
              <a:t> </a:t>
            </a:r>
            <a:r>
              <a:rPr lang="en-US" dirty="0"/>
              <a:t>operator to first make sure the item is actually in the list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Example: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vowels = ['a', 'e', '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', 'o', 'u']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letter = 'e'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if letter </a:t>
            </a:r>
            <a:r>
              <a:rPr lang="en-US" b="1" dirty="0">
                <a:solidFill>
                  <a:srgbClr val="0070C0"/>
                </a:solidFill>
                <a:latin typeface="Rockwell" panose="02060603020205020403" pitchFamily="18" charset="0"/>
              </a:rPr>
              <a:t>in</a:t>
            </a:r>
            <a:r>
              <a:rPr lang="en-US" b="1" dirty="0">
                <a:latin typeface="Rockwell" panose="02060603020205020403" pitchFamily="18" charset="0"/>
              </a:rPr>
              <a:t> vowels: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print('That letter is at index ‘ +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</a:t>
            </a:r>
            <a:r>
              <a:rPr lang="en-US" b="1" dirty="0" err="1">
                <a:latin typeface="Rockwell" panose="02060603020205020403" pitchFamily="18" charset="0"/>
              </a:rPr>
              <a:t>str</a:t>
            </a:r>
            <a:r>
              <a:rPr lang="en-US" b="1" dirty="0">
                <a:latin typeface="Rockwell" panose="02060603020205020403" pitchFamily="18" charset="0"/>
              </a:rPr>
              <a:t>(</a:t>
            </a:r>
            <a:r>
              <a:rPr lang="en-US" b="1" dirty="0" err="1">
                <a:latin typeface="Rockwell" panose="02060603020205020403" pitchFamily="18" charset="0"/>
              </a:rPr>
              <a:t>vowels.index</a:t>
            </a:r>
            <a:r>
              <a:rPr lang="en-US" b="1" dirty="0">
                <a:latin typeface="Rockwell" panose="02060603020205020403" pitchFamily="18" charset="0"/>
              </a:rPr>
              <a:t>(letter)) + '.')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else: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print('That letter is not in the list.')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Output for this example: </a:t>
            </a:r>
            <a:r>
              <a:rPr lang="en-US" b="1" dirty="0"/>
              <a:t>That letter is at index 1.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2842A-88DD-486A-A9A3-0E3D617F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5EE22-7401-4A3E-A809-3D24E713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8048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48E0-9618-4FE7-AD07-A8A2F6F8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 using list indexes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F0A4-960D-43EA-9C48-BDB442AD2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 common programming “idiom” uses a for-loop based on a list index: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solidFill>
                  <a:srgbClr val="0070C0"/>
                </a:solidFill>
                <a:latin typeface="Rockwell" panose="02060603020205020403" pitchFamily="18" charset="0"/>
              </a:rPr>
              <a:t>for </a:t>
            </a:r>
            <a:r>
              <a:rPr lang="en-US" b="1" dirty="0" err="1">
                <a:solidFill>
                  <a:srgbClr val="0070C0"/>
                </a:solidFill>
                <a:latin typeface="Rockwell" panose="02060603020205020403" pitchFamily="18" charset="0"/>
              </a:rPr>
              <a:t>i</a:t>
            </a:r>
            <a:r>
              <a:rPr lang="en-US" b="1" dirty="0">
                <a:solidFill>
                  <a:srgbClr val="0070C0"/>
                </a:solidFill>
                <a:latin typeface="Rockwell" panose="02060603020205020403" pitchFamily="18" charset="0"/>
              </a:rPr>
              <a:t> in range(n):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solidFill>
                  <a:srgbClr val="0070C0"/>
                </a:solidFill>
                <a:latin typeface="Rockwell" panose="02060603020205020403" pitchFamily="18" charset="0"/>
              </a:rPr>
              <a:t>    # do something with </a:t>
            </a:r>
            <a:r>
              <a:rPr lang="en-US" b="1" dirty="0" err="1">
                <a:solidFill>
                  <a:srgbClr val="0070C0"/>
                </a:solidFill>
                <a:latin typeface="Rockwell" panose="02060603020205020403" pitchFamily="18" charset="0"/>
              </a:rPr>
              <a:t>i</a:t>
            </a:r>
            <a:endParaRPr lang="en-US" b="1" dirty="0">
              <a:solidFill>
                <a:srgbClr val="0070C0"/>
              </a:solidFill>
              <a:latin typeface="Rockwell" panose="02060603020205020403" pitchFamily="18" charset="0"/>
            </a:endParaRP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range(n) </a:t>
            </a:r>
            <a:r>
              <a:rPr lang="en-US" dirty="0"/>
              <a:t>means “the sequence of integers starting from zero and ranging up to, but not including, </a:t>
            </a:r>
            <a:r>
              <a:rPr lang="en-US" b="1" dirty="0"/>
              <a:t>n</a:t>
            </a:r>
            <a:r>
              <a:rPr lang="en-US" dirty="0"/>
              <a:t>”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Python executes the body of the loop </a:t>
            </a:r>
            <a:r>
              <a:rPr lang="en-US" b="1" dirty="0"/>
              <a:t>n </a:t>
            </a:r>
            <a:r>
              <a:rPr lang="en-US" dirty="0"/>
              <a:t>times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 err="1"/>
              <a:t>i</a:t>
            </a:r>
            <a:r>
              <a:rPr lang="en-US" b="1" dirty="0"/>
              <a:t> </a:t>
            </a:r>
            <a:r>
              <a:rPr lang="en-US" dirty="0"/>
              <a:t>is set to every value between 0 and </a:t>
            </a:r>
            <a:r>
              <a:rPr lang="en-US" b="1" dirty="0"/>
              <a:t>n-1 </a:t>
            </a:r>
            <a:r>
              <a:rPr lang="en-US" dirty="0"/>
              <a:t>(i.e., </a:t>
            </a:r>
            <a:r>
              <a:rPr lang="en-US" b="1" dirty="0"/>
              <a:t>n </a:t>
            </a:r>
            <a:r>
              <a:rPr lang="en-US" dirty="0"/>
              <a:t>is not included)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For example, the </a:t>
            </a:r>
            <a:r>
              <a:rPr lang="en-US" b="1" dirty="0" err="1"/>
              <a:t>partial_total</a:t>
            </a:r>
            <a:r>
              <a:rPr lang="en-US" b="1" dirty="0"/>
              <a:t> </a:t>
            </a:r>
            <a:r>
              <a:rPr lang="en-US" dirty="0"/>
              <a:t>function on the next slide computes and returns the sum of the first </a:t>
            </a:r>
            <a:r>
              <a:rPr lang="en-US" b="1" dirty="0"/>
              <a:t>k </a:t>
            </a:r>
            <a:r>
              <a:rPr lang="en-US" dirty="0"/>
              <a:t>values in a list (see </a:t>
            </a:r>
            <a:r>
              <a:rPr lang="en-US" dirty="0">
                <a:solidFill>
                  <a:srgbClr val="0070C0"/>
                </a:solidFill>
              </a:rPr>
              <a:t>sieve.py</a:t>
            </a:r>
            <a:r>
              <a:rPr lang="en-US" dirty="0"/>
              <a:t>)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2842A-88DD-486A-A9A3-0E3D617F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5EE22-7401-4A3E-A809-3D24E713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490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48E0-9618-4FE7-AD07-A8A2F6F8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 using list indexes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F0A4-960D-43EA-9C48-BDB442AD2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/>
              <a:t>This function computes and returns the sum of the first </a:t>
            </a:r>
            <a:r>
              <a:rPr lang="en-US" b="1" dirty="0"/>
              <a:t>k </a:t>
            </a:r>
            <a:r>
              <a:rPr lang="en-US" dirty="0"/>
              <a:t>values in a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/>
              <a:t>list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def </a:t>
            </a:r>
            <a:r>
              <a:rPr lang="en-US" b="1" dirty="0" err="1">
                <a:latin typeface="Rockwell" panose="02060603020205020403" pitchFamily="18" charset="0"/>
              </a:rPr>
              <a:t>partial_total</a:t>
            </a:r>
            <a:r>
              <a:rPr lang="en-US" b="1" dirty="0">
                <a:latin typeface="Rockwell" panose="02060603020205020403" pitchFamily="18" charset="0"/>
              </a:rPr>
              <a:t>(</a:t>
            </a:r>
            <a:r>
              <a:rPr lang="en-US" b="1" dirty="0" err="1">
                <a:latin typeface="Rockwell" panose="02060603020205020403" pitchFamily="18" charset="0"/>
              </a:rPr>
              <a:t>nums</a:t>
            </a:r>
            <a:r>
              <a:rPr lang="en-US" b="1" dirty="0">
                <a:latin typeface="Rockwell" panose="02060603020205020403" pitchFamily="18" charset="0"/>
              </a:rPr>
              <a:t>, k):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total = 0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for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in range(k):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    total += </a:t>
            </a:r>
            <a:r>
              <a:rPr lang="en-US" b="1" dirty="0" err="1">
                <a:latin typeface="Rockwell" panose="02060603020205020403" pitchFamily="18" charset="0"/>
              </a:rPr>
              <a:t>nums</a:t>
            </a:r>
            <a:r>
              <a:rPr lang="en-US" b="1" dirty="0">
                <a:latin typeface="Rockwell" panose="02060603020205020403" pitchFamily="18" charset="0"/>
              </a:rPr>
              <a:t>[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]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return total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Example: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b="1" dirty="0">
                <a:latin typeface="Rockwell" panose="02060603020205020403" pitchFamily="18" charset="0"/>
              </a:rPr>
              <a:t>a = [4, 2, 8, 3, 1]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 err="1">
                <a:latin typeface="Rockwell" panose="02060603020205020403" pitchFamily="18" charset="0"/>
              </a:rPr>
              <a:t>partial_total</a:t>
            </a:r>
            <a:r>
              <a:rPr lang="en-US" b="1" dirty="0">
                <a:latin typeface="Rockwell" panose="02060603020205020403" pitchFamily="18" charset="0"/>
              </a:rPr>
              <a:t>(a, 3) # returns the value 14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 err="1">
                <a:latin typeface="Rockwell" panose="02060603020205020403" pitchFamily="18" charset="0"/>
              </a:rPr>
              <a:t>partial_total</a:t>
            </a:r>
            <a:r>
              <a:rPr lang="en-US" b="1" dirty="0">
                <a:latin typeface="Rockwell" panose="02060603020205020403" pitchFamily="18" charset="0"/>
              </a:rPr>
              <a:t>(a, 1) # returns the value 4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b="1" dirty="0" err="1">
                <a:latin typeface="Rockwell" panose="02060603020205020403" pitchFamily="18" charset="0"/>
              </a:rPr>
              <a:t>partial_total</a:t>
            </a:r>
            <a:r>
              <a:rPr lang="es-ES" b="1" dirty="0">
                <a:latin typeface="Rockwell" panose="02060603020205020403" pitchFamily="18" charset="0"/>
              </a:rPr>
              <a:t>(a, 6) # error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2842A-88DD-486A-A9A3-0E3D617F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5EE22-7401-4A3E-A809-3D24E713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38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B37A57-5561-42EE-8A7E-0234073EF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7518" y="2328051"/>
            <a:ext cx="1696931" cy="17317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CB41C0-EAAD-4B3B-BA6C-4A9C0BF086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1973" y="2823967"/>
            <a:ext cx="2696353" cy="214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2909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48E0-9618-4FE7-AD07-A8A2F6F8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 using list indexes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F0A4-960D-43EA-9C48-BDB442AD2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/>
              <a:t>This function computes and returns the sum of the first </a:t>
            </a:r>
            <a:r>
              <a:rPr lang="en-US" b="1" dirty="0"/>
              <a:t>k </a:t>
            </a:r>
            <a:r>
              <a:rPr lang="en-US" dirty="0"/>
              <a:t>values in a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/>
              <a:t>list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def </a:t>
            </a:r>
            <a:r>
              <a:rPr lang="en-US" b="1" dirty="0" err="1">
                <a:latin typeface="Rockwell" panose="02060603020205020403" pitchFamily="18" charset="0"/>
              </a:rPr>
              <a:t>partial_total</a:t>
            </a:r>
            <a:r>
              <a:rPr lang="en-US" b="1" dirty="0">
                <a:latin typeface="Rockwell" panose="02060603020205020403" pitchFamily="18" charset="0"/>
              </a:rPr>
              <a:t>(</a:t>
            </a:r>
            <a:r>
              <a:rPr lang="en-US" b="1" dirty="0" err="1">
                <a:latin typeface="Rockwell" panose="02060603020205020403" pitchFamily="18" charset="0"/>
              </a:rPr>
              <a:t>nums</a:t>
            </a:r>
            <a:r>
              <a:rPr lang="en-US" b="1" dirty="0">
                <a:latin typeface="Rockwell" panose="02060603020205020403" pitchFamily="18" charset="0"/>
              </a:rPr>
              <a:t>, k):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total = 0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for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in range(k):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    total += </a:t>
            </a:r>
            <a:r>
              <a:rPr lang="en-US" b="1" dirty="0" err="1">
                <a:latin typeface="Rockwell" panose="02060603020205020403" pitchFamily="18" charset="0"/>
              </a:rPr>
              <a:t>nums</a:t>
            </a:r>
            <a:r>
              <a:rPr lang="en-US" b="1" dirty="0">
                <a:latin typeface="Rockwell" panose="02060603020205020403" pitchFamily="18" charset="0"/>
              </a:rPr>
              <a:t>[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]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return total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Example: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b="1" dirty="0">
                <a:latin typeface="Rockwell" panose="02060603020205020403" pitchFamily="18" charset="0"/>
              </a:rPr>
              <a:t>a = [4, 2, 8, 3, 1]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 err="1">
                <a:latin typeface="Rockwell" panose="02060603020205020403" pitchFamily="18" charset="0"/>
              </a:rPr>
              <a:t>partial_total</a:t>
            </a:r>
            <a:r>
              <a:rPr lang="en-US" b="1" dirty="0">
                <a:latin typeface="Rockwell" panose="02060603020205020403" pitchFamily="18" charset="0"/>
              </a:rPr>
              <a:t>(a, 3) # returns the value 14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 err="1">
                <a:latin typeface="Rockwell" panose="02060603020205020403" pitchFamily="18" charset="0"/>
              </a:rPr>
              <a:t>partial_total</a:t>
            </a:r>
            <a:r>
              <a:rPr lang="en-US" b="1" dirty="0">
                <a:latin typeface="Rockwell" panose="02060603020205020403" pitchFamily="18" charset="0"/>
              </a:rPr>
              <a:t>(a, 1) # returns the value 4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b="1" dirty="0" err="1">
                <a:latin typeface="Rockwell" panose="02060603020205020403" pitchFamily="18" charset="0"/>
              </a:rPr>
              <a:t>partial_total</a:t>
            </a:r>
            <a:r>
              <a:rPr lang="es-ES" b="1" dirty="0">
                <a:latin typeface="Rockwell" panose="02060603020205020403" pitchFamily="18" charset="0"/>
              </a:rPr>
              <a:t>(a, 6) # error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2842A-88DD-486A-A9A3-0E3D617F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5EE22-7401-4A3E-A809-3D24E713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39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AB82AE9-C1C2-41F2-A8D9-7E961860E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762469"/>
            <a:ext cx="1591743" cy="9790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1AD9670-6D6E-4D0C-8A63-C45A4206F9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6897" y="3085052"/>
            <a:ext cx="2099583" cy="333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798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48E0-9618-4FE7-AD07-A8A2F6F8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Sieve of Eratosthenes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F0A4-960D-43EA-9C48-BDB442AD2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basic idea of the algorithm is simple. Below, it is briefly described in </a:t>
            </a:r>
            <a:r>
              <a:rPr lang="en-US" b="1" dirty="0"/>
              <a:t>pseudocode</a:t>
            </a:r>
            <a:r>
              <a:rPr lang="en-US" dirty="0"/>
              <a:t>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make a list of numbers, starting with 2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repeat the following steps until done: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    the first unmarked number in the list is prime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    cross off multiples of the most recent prime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So, first we cross off multiples of 2.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Then, we cross off multiples of 3 that were not crossed off in the first round (e.g., 6 is a multiple of 2 and 3, so it was crossed off in the first round).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Next, we cross off multiples of 5 that were not crossed off in the first two rounds. Note that because 4 is a multiple of 2, all multiples of 4 were crossed off in the first round.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2842A-88DD-486A-A9A3-0E3D617F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5EE22-7401-4A3E-A809-3D24E713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995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48E0-9618-4FE7-AD07-A8A2F6F8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 using list indexes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F0A4-960D-43EA-9C48-BDB442AD2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/>
              <a:t>This function computes and returns the sum of the first </a:t>
            </a:r>
            <a:r>
              <a:rPr lang="en-US" b="1" dirty="0"/>
              <a:t>k </a:t>
            </a:r>
            <a:r>
              <a:rPr lang="en-US" dirty="0"/>
              <a:t>values in a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/>
              <a:t>list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def </a:t>
            </a:r>
            <a:r>
              <a:rPr lang="en-US" b="1" dirty="0" err="1">
                <a:latin typeface="Rockwell" panose="02060603020205020403" pitchFamily="18" charset="0"/>
              </a:rPr>
              <a:t>partial_total</a:t>
            </a:r>
            <a:r>
              <a:rPr lang="en-US" b="1" dirty="0">
                <a:latin typeface="Rockwell" panose="02060603020205020403" pitchFamily="18" charset="0"/>
              </a:rPr>
              <a:t>(</a:t>
            </a:r>
            <a:r>
              <a:rPr lang="en-US" b="1" dirty="0" err="1">
                <a:latin typeface="Rockwell" panose="02060603020205020403" pitchFamily="18" charset="0"/>
              </a:rPr>
              <a:t>nums</a:t>
            </a:r>
            <a:r>
              <a:rPr lang="en-US" b="1" dirty="0">
                <a:latin typeface="Rockwell" panose="02060603020205020403" pitchFamily="18" charset="0"/>
              </a:rPr>
              <a:t>, k):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total = 0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for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in range(k):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    total += </a:t>
            </a:r>
            <a:r>
              <a:rPr lang="en-US" b="1" dirty="0" err="1">
                <a:latin typeface="Rockwell" panose="02060603020205020403" pitchFamily="18" charset="0"/>
              </a:rPr>
              <a:t>nums</a:t>
            </a:r>
            <a:r>
              <a:rPr lang="en-US" b="1" dirty="0">
                <a:latin typeface="Rockwell" panose="02060603020205020403" pitchFamily="18" charset="0"/>
              </a:rPr>
              <a:t>[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]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return total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Example: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b="1" dirty="0">
                <a:latin typeface="Rockwell" panose="02060603020205020403" pitchFamily="18" charset="0"/>
              </a:rPr>
              <a:t>a = [4, 2, 8, 3, 1]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 err="1">
                <a:latin typeface="Rockwell" panose="02060603020205020403" pitchFamily="18" charset="0"/>
              </a:rPr>
              <a:t>partial_total</a:t>
            </a:r>
            <a:r>
              <a:rPr lang="en-US" b="1" dirty="0">
                <a:latin typeface="Rockwell" panose="02060603020205020403" pitchFamily="18" charset="0"/>
              </a:rPr>
              <a:t>(a, 3) # returns the value 14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 err="1">
                <a:latin typeface="Rockwell" panose="02060603020205020403" pitchFamily="18" charset="0"/>
              </a:rPr>
              <a:t>partial_total</a:t>
            </a:r>
            <a:r>
              <a:rPr lang="en-US" b="1" dirty="0">
                <a:latin typeface="Rockwell" panose="02060603020205020403" pitchFamily="18" charset="0"/>
              </a:rPr>
              <a:t>(a, 1) # returns the value 4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b="1" dirty="0" err="1">
                <a:latin typeface="Rockwell" panose="02060603020205020403" pitchFamily="18" charset="0"/>
              </a:rPr>
              <a:t>partial_total</a:t>
            </a:r>
            <a:r>
              <a:rPr lang="es-ES" b="1" dirty="0">
                <a:latin typeface="Rockwell" panose="02060603020205020403" pitchFamily="18" charset="0"/>
              </a:rPr>
              <a:t>(a, 6) # error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2842A-88DD-486A-A9A3-0E3D617F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5EE22-7401-4A3E-A809-3D24E713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40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AED283-8FA6-40FB-A8BA-E16F92B60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4069" y="3429000"/>
            <a:ext cx="3400865" cy="128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970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48E0-9618-4FE7-AD07-A8A2F6F8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 using list indexes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F0A4-960D-43EA-9C48-BDB442AD2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/>
              <a:t>This function computes and returns the sum of the first </a:t>
            </a:r>
            <a:r>
              <a:rPr lang="en-US" b="1" dirty="0"/>
              <a:t>k </a:t>
            </a:r>
            <a:r>
              <a:rPr lang="en-US" dirty="0"/>
              <a:t>values in a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/>
              <a:t>list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def </a:t>
            </a:r>
            <a:r>
              <a:rPr lang="en-US" b="1" dirty="0" err="1">
                <a:latin typeface="Rockwell" panose="02060603020205020403" pitchFamily="18" charset="0"/>
              </a:rPr>
              <a:t>partial_total</a:t>
            </a:r>
            <a:r>
              <a:rPr lang="en-US" b="1" dirty="0">
                <a:latin typeface="Rockwell" panose="02060603020205020403" pitchFamily="18" charset="0"/>
              </a:rPr>
              <a:t>(</a:t>
            </a:r>
            <a:r>
              <a:rPr lang="en-US" b="1" dirty="0" err="1">
                <a:latin typeface="Rockwell" panose="02060603020205020403" pitchFamily="18" charset="0"/>
              </a:rPr>
              <a:t>nums</a:t>
            </a:r>
            <a:r>
              <a:rPr lang="en-US" b="1" dirty="0">
                <a:latin typeface="Rockwell" panose="02060603020205020403" pitchFamily="18" charset="0"/>
              </a:rPr>
              <a:t>, k):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total = 0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for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in range(k):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    total += </a:t>
            </a:r>
            <a:r>
              <a:rPr lang="en-US" b="1" dirty="0" err="1">
                <a:latin typeface="Rockwell" panose="02060603020205020403" pitchFamily="18" charset="0"/>
              </a:rPr>
              <a:t>nums</a:t>
            </a:r>
            <a:r>
              <a:rPr lang="en-US" b="1" dirty="0">
                <a:latin typeface="Rockwell" panose="02060603020205020403" pitchFamily="18" charset="0"/>
              </a:rPr>
              <a:t>[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]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return total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Example: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b="1" dirty="0">
                <a:latin typeface="Rockwell" panose="02060603020205020403" pitchFamily="18" charset="0"/>
              </a:rPr>
              <a:t>a = [4, 2, 8, 3, 1]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 err="1">
                <a:latin typeface="Rockwell" panose="02060603020205020403" pitchFamily="18" charset="0"/>
              </a:rPr>
              <a:t>partial_total</a:t>
            </a:r>
            <a:r>
              <a:rPr lang="en-US" b="1" dirty="0">
                <a:latin typeface="Rockwell" panose="02060603020205020403" pitchFamily="18" charset="0"/>
              </a:rPr>
              <a:t>(a, 3) # returns the value 14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 err="1">
                <a:latin typeface="Rockwell" panose="02060603020205020403" pitchFamily="18" charset="0"/>
              </a:rPr>
              <a:t>partial_total</a:t>
            </a:r>
            <a:r>
              <a:rPr lang="en-US" b="1" dirty="0">
                <a:latin typeface="Rockwell" panose="02060603020205020403" pitchFamily="18" charset="0"/>
              </a:rPr>
              <a:t>(a, 1) # returns the value 4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b="1" dirty="0" err="1">
                <a:latin typeface="Rockwell" panose="02060603020205020403" pitchFamily="18" charset="0"/>
              </a:rPr>
              <a:t>partial_total</a:t>
            </a:r>
            <a:r>
              <a:rPr lang="es-ES" b="1" dirty="0">
                <a:latin typeface="Rockwell" panose="02060603020205020403" pitchFamily="18" charset="0"/>
              </a:rPr>
              <a:t>(a, 6) # error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2842A-88DD-486A-A9A3-0E3D617F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5EE22-7401-4A3E-A809-3D24E713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41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A46E08-502F-4306-836C-2C920BC8B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9181" y="3756739"/>
            <a:ext cx="4118907" cy="621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3547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48E0-9618-4FE7-AD07-A8A2F6F8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 using list indexes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F0A4-960D-43EA-9C48-BDB442AD2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Let’s trace the execution of this function for one example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b="1" dirty="0">
                <a:latin typeface="Rockwell" panose="02060603020205020403" pitchFamily="18" charset="0"/>
              </a:rPr>
              <a:t>def </a:t>
            </a:r>
            <a:r>
              <a:rPr lang="en-US" sz="1600" b="1" dirty="0" err="1">
                <a:latin typeface="Rockwell" panose="02060603020205020403" pitchFamily="18" charset="0"/>
              </a:rPr>
              <a:t>partial_total</a:t>
            </a:r>
            <a:r>
              <a:rPr lang="en-US" sz="1600" b="1" dirty="0">
                <a:latin typeface="Rockwell" panose="02060603020205020403" pitchFamily="18" charset="0"/>
              </a:rPr>
              <a:t>(</a:t>
            </a:r>
            <a:r>
              <a:rPr lang="en-US" sz="1600" b="1" dirty="0" err="1">
                <a:latin typeface="Rockwell" panose="02060603020205020403" pitchFamily="18" charset="0"/>
              </a:rPr>
              <a:t>nums</a:t>
            </a:r>
            <a:r>
              <a:rPr lang="en-US" sz="1600" b="1" dirty="0">
                <a:latin typeface="Rockwell" panose="02060603020205020403" pitchFamily="18" charset="0"/>
              </a:rPr>
              <a:t>, k):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b="1" dirty="0">
                <a:latin typeface="Rockwell" panose="02060603020205020403" pitchFamily="18" charset="0"/>
              </a:rPr>
              <a:t>    total = 0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b="1" dirty="0">
                <a:latin typeface="Rockwell" panose="02060603020205020403" pitchFamily="18" charset="0"/>
              </a:rPr>
              <a:t>    for </a:t>
            </a:r>
            <a:r>
              <a:rPr lang="en-US" sz="1600" b="1" dirty="0" err="1">
                <a:latin typeface="Rockwell" panose="02060603020205020403" pitchFamily="18" charset="0"/>
              </a:rPr>
              <a:t>i</a:t>
            </a:r>
            <a:r>
              <a:rPr lang="en-US" sz="1600" b="1" dirty="0">
                <a:latin typeface="Rockwell" panose="02060603020205020403" pitchFamily="18" charset="0"/>
              </a:rPr>
              <a:t> in range(k):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b="1" dirty="0">
                <a:latin typeface="Rockwell" panose="02060603020205020403" pitchFamily="18" charset="0"/>
              </a:rPr>
              <a:t>        total += </a:t>
            </a:r>
            <a:r>
              <a:rPr lang="en-US" sz="1600" b="1" dirty="0" err="1">
                <a:latin typeface="Rockwell" panose="02060603020205020403" pitchFamily="18" charset="0"/>
              </a:rPr>
              <a:t>nums</a:t>
            </a:r>
            <a:r>
              <a:rPr lang="en-US" sz="1600" b="1" dirty="0">
                <a:latin typeface="Rockwell" panose="02060603020205020403" pitchFamily="18" charset="0"/>
              </a:rPr>
              <a:t>[</a:t>
            </a:r>
            <a:r>
              <a:rPr lang="en-US" sz="1600" b="1" dirty="0" err="1">
                <a:latin typeface="Rockwell" panose="02060603020205020403" pitchFamily="18" charset="0"/>
              </a:rPr>
              <a:t>i</a:t>
            </a:r>
            <a:r>
              <a:rPr lang="en-US" sz="1600" b="1" dirty="0">
                <a:latin typeface="Rockwell" panose="02060603020205020403" pitchFamily="18" charset="0"/>
              </a:rPr>
              <a:t>]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b="1" dirty="0">
                <a:latin typeface="Rockwell" panose="02060603020205020403" pitchFamily="18" charset="0"/>
              </a:rPr>
              <a:t>    return total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Example: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b="1" dirty="0">
                <a:latin typeface="Rockwell" panose="02060603020205020403" pitchFamily="18" charset="0"/>
              </a:rPr>
              <a:t>a = [4, 2, 8, 3, 1]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 err="1">
                <a:latin typeface="Rockwell" panose="02060603020205020403" pitchFamily="18" charset="0"/>
              </a:rPr>
              <a:t>partial_total</a:t>
            </a:r>
            <a:r>
              <a:rPr lang="en-US" b="1" dirty="0">
                <a:latin typeface="Rockwell" panose="02060603020205020403" pitchFamily="18" charset="0"/>
              </a:rPr>
              <a:t>(a, 3) # returns the value 14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2842A-88DD-486A-A9A3-0E3D617F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5EE22-7401-4A3E-A809-3D24E713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42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D73365-502B-4462-B229-5AC85077C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116" y="2501405"/>
            <a:ext cx="608944" cy="3005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ABC5E1-E57A-4B16-997C-CC034FE632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0996" y="2524707"/>
            <a:ext cx="2290007" cy="1808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3406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48E0-9618-4FE7-AD07-A8A2F6F8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 using list indexes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F0A4-960D-43EA-9C48-BDB442AD2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Let’s trace the execution of this function for one example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b="1" dirty="0">
                <a:latin typeface="Rockwell" panose="02060603020205020403" pitchFamily="18" charset="0"/>
              </a:rPr>
              <a:t>def </a:t>
            </a:r>
            <a:r>
              <a:rPr lang="en-US" sz="1600" b="1" dirty="0" err="1">
                <a:latin typeface="Rockwell" panose="02060603020205020403" pitchFamily="18" charset="0"/>
              </a:rPr>
              <a:t>partial_total</a:t>
            </a:r>
            <a:r>
              <a:rPr lang="en-US" sz="1600" b="1" dirty="0">
                <a:latin typeface="Rockwell" panose="02060603020205020403" pitchFamily="18" charset="0"/>
              </a:rPr>
              <a:t>(</a:t>
            </a:r>
            <a:r>
              <a:rPr lang="en-US" sz="1600" b="1" dirty="0" err="1">
                <a:latin typeface="Rockwell" panose="02060603020205020403" pitchFamily="18" charset="0"/>
              </a:rPr>
              <a:t>nums</a:t>
            </a:r>
            <a:r>
              <a:rPr lang="en-US" sz="1600" b="1" dirty="0">
                <a:latin typeface="Rockwell" panose="02060603020205020403" pitchFamily="18" charset="0"/>
              </a:rPr>
              <a:t>, k):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b="1" dirty="0">
                <a:latin typeface="Rockwell" panose="02060603020205020403" pitchFamily="18" charset="0"/>
              </a:rPr>
              <a:t>    total = 0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b="1" dirty="0">
                <a:latin typeface="Rockwell" panose="02060603020205020403" pitchFamily="18" charset="0"/>
              </a:rPr>
              <a:t>    for </a:t>
            </a:r>
            <a:r>
              <a:rPr lang="en-US" sz="1600" b="1" dirty="0" err="1">
                <a:latin typeface="Rockwell" panose="02060603020205020403" pitchFamily="18" charset="0"/>
              </a:rPr>
              <a:t>i</a:t>
            </a:r>
            <a:r>
              <a:rPr lang="en-US" sz="1600" b="1" dirty="0">
                <a:latin typeface="Rockwell" panose="02060603020205020403" pitchFamily="18" charset="0"/>
              </a:rPr>
              <a:t> in range(k):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b="1" dirty="0">
                <a:latin typeface="Rockwell" panose="02060603020205020403" pitchFamily="18" charset="0"/>
              </a:rPr>
              <a:t>        total += </a:t>
            </a:r>
            <a:r>
              <a:rPr lang="en-US" sz="1600" b="1" dirty="0" err="1">
                <a:latin typeface="Rockwell" panose="02060603020205020403" pitchFamily="18" charset="0"/>
              </a:rPr>
              <a:t>nums</a:t>
            </a:r>
            <a:r>
              <a:rPr lang="en-US" sz="1600" b="1" dirty="0">
                <a:latin typeface="Rockwell" panose="02060603020205020403" pitchFamily="18" charset="0"/>
              </a:rPr>
              <a:t>[</a:t>
            </a:r>
            <a:r>
              <a:rPr lang="en-US" sz="1600" b="1" dirty="0" err="1">
                <a:latin typeface="Rockwell" panose="02060603020205020403" pitchFamily="18" charset="0"/>
              </a:rPr>
              <a:t>i</a:t>
            </a:r>
            <a:r>
              <a:rPr lang="en-US" sz="1600" b="1" dirty="0">
                <a:latin typeface="Rockwell" panose="02060603020205020403" pitchFamily="18" charset="0"/>
              </a:rPr>
              <a:t>]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b="1" dirty="0">
                <a:latin typeface="Rockwell" panose="02060603020205020403" pitchFamily="18" charset="0"/>
              </a:rPr>
              <a:t>    return total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Example: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b="1" dirty="0">
                <a:latin typeface="Rockwell" panose="02060603020205020403" pitchFamily="18" charset="0"/>
              </a:rPr>
              <a:t>a = [4, 2, 8, 3, 1]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 err="1">
                <a:latin typeface="Rockwell" panose="02060603020205020403" pitchFamily="18" charset="0"/>
              </a:rPr>
              <a:t>partial_total</a:t>
            </a:r>
            <a:r>
              <a:rPr lang="en-US" b="1" dirty="0">
                <a:latin typeface="Rockwell" panose="02060603020205020403" pitchFamily="18" charset="0"/>
              </a:rPr>
              <a:t>(a, 3) # returns the value 14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2842A-88DD-486A-A9A3-0E3D617F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5EE22-7401-4A3E-A809-3D24E713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43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D73365-502B-4462-B229-5AC85077C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116" y="2786631"/>
            <a:ext cx="608944" cy="3005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FAF2D14-8680-4291-B21A-DA04EE788F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7644" y="2537829"/>
            <a:ext cx="2276712" cy="1782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3651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48E0-9618-4FE7-AD07-A8A2F6F8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 using list indexes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F0A4-960D-43EA-9C48-BDB442AD2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Let’s trace the execution of this function for one example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b="1" dirty="0">
                <a:latin typeface="Rockwell" panose="02060603020205020403" pitchFamily="18" charset="0"/>
              </a:rPr>
              <a:t>def </a:t>
            </a:r>
            <a:r>
              <a:rPr lang="en-US" sz="1600" b="1" dirty="0" err="1">
                <a:latin typeface="Rockwell" panose="02060603020205020403" pitchFamily="18" charset="0"/>
              </a:rPr>
              <a:t>partial_total</a:t>
            </a:r>
            <a:r>
              <a:rPr lang="en-US" sz="1600" b="1" dirty="0">
                <a:latin typeface="Rockwell" panose="02060603020205020403" pitchFamily="18" charset="0"/>
              </a:rPr>
              <a:t>(</a:t>
            </a:r>
            <a:r>
              <a:rPr lang="en-US" sz="1600" b="1" dirty="0" err="1">
                <a:latin typeface="Rockwell" panose="02060603020205020403" pitchFamily="18" charset="0"/>
              </a:rPr>
              <a:t>nums</a:t>
            </a:r>
            <a:r>
              <a:rPr lang="en-US" sz="1600" b="1" dirty="0">
                <a:latin typeface="Rockwell" panose="02060603020205020403" pitchFamily="18" charset="0"/>
              </a:rPr>
              <a:t>, k):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b="1" dirty="0">
                <a:latin typeface="Rockwell" panose="02060603020205020403" pitchFamily="18" charset="0"/>
              </a:rPr>
              <a:t>    total = 0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b="1" dirty="0">
                <a:latin typeface="Rockwell" panose="02060603020205020403" pitchFamily="18" charset="0"/>
              </a:rPr>
              <a:t>    for </a:t>
            </a:r>
            <a:r>
              <a:rPr lang="en-US" sz="1600" b="1" dirty="0" err="1">
                <a:latin typeface="Rockwell" panose="02060603020205020403" pitchFamily="18" charset="0"/>
              </a:rPr>
              <a:t>i</a:t>
            </a:r>
            <a:r>
              <a:rPr lang="en-US" sz="1600" b="1" dirty="0">
                <a:latin typeface="Rockwell" panose="02060603020205020403" pitchFamily="18" charset="0"/>
              </a:rPr>
              <a:t> in range(k):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b="1" dirty="0">
                <a:latin typeface="Rockwell" panose="02060603020205020403" pitchFamily="18" charset="0"/>
              </a:rPr>
              <a:t>        total += </a:t>
            </a:r>
            <a:r>
              <a:rPr lang="en-US" sz="1600" b="1" dirty="0" err="1">
                <a:latin typeface="Rockwell" panose="02060603020205020403" pitchFamily="18" charset="0"/>
              </a:rPr>
              <a:t>nums</a:t>
            </a:r>
            <a:r>
              <a:rPr lang="en-US" sz="1600" b="1" dirty="0">
                <a:latin typeface="Rockwell" panose="02060603020205020403" pitchFamily="18" charset="0"/>
              </a:rPr>
              <a:t>[</a:t>
            </a:r>
            <a:r>
              <a:rPr lang="en-US" sz="1600" b="1" dirty="0" err="1">
                <a:latin typeface="Rockwell" panose="02060603020205020403" pitchFamily="18" charset="0"/>
              </a:rPr>
              <a:t>i</a:t>
            </a:r>
            <a:r>
              <a:rPr lang="en-US" sz="1600" b="1" dirty="0">
                <a:latin typeface="Rockwell" panose="02060603020205020403" pitchFamily="18" charset="0"/>
              </a:rPr>
              <a:t>]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b="1" dirty="0">
                <a:latin typeface="Rockwell" panose="02060603020205020403" pitchFamily="18" charset="0"/>
              </a:rPr>
              <a:t>    return total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Example: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b="1" dirty="0">
                <a:latin typeface="Rockwell" panose="02060603020205020403" pitchFamily="18" charset="0"/>
              </a:rPr>
              <a:t>a = [4, 2, 8, 3, 1]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 err="1">
                <a:latin typeface="Rockwell" panose="02060603020205020403" pitchFamily="18" charset="0"/>
              </a:rPr>
              <a:t>partial_total</a:t>
            </a:r>
            <a:r>
              <a:rPr lang="en-US" b="1" dirty="0">
                <a:latin typeface="Rockwell" panose="02060603020205020403" pitchFamily="18" charset="0"/>
              </a:rPr>
              <a:t>(a, 3) # returns the value 14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2842A-88DD-486A-A9A3-0E3D617F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5EE22-7401-4A3E-A809-3D24E713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44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D73365-502B-4462-B229-5AC85077C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116" y="3080246"/>
            <a:ext cx="608944" cy="3005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FAF2D14-8680-4291-B21A-DA04EE788F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7644" y="2537829"/>
            <a:ext cx="2276712" cy="17823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936D35-1B16-4D94-A750-A832A11E6F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4394" y="3273786"/>
            <a:ext cx="264782" cy="2433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BA8DBE3-21E9-403D-A7D7-3157214B9C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6499" y="3957646"/>
            <a:ext cx="264782" cy="243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4C34ECE-F559-47C9-885E-74481ED880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8777" y="3957237"/>
            <a:ext cx="1034406" cy="25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9702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48E0-9618-4FE7-AD07-A8A2F6F8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 using list indexes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F0A4-960D-43EA-9C48-BDB442AD2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Let’s trace the execution of this function for one example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b="1" dirty="0">
                <a:latin typeface="Rockwell" panose="02060603020205020403" pitchFamily="18" charset="0"/>
              </a:rPr>
              <a:t>def </a:t>
            </a:r>
            <a:r>
              <a:rPr lang="en-US" sz="1600" b="1" dirty="0" err="1">
                <a:latin typeface="Rockwell" panose="02060603020205020403" pitchFamily="18" charset="0"/>
              </a:rPr>
              <a:t>partial_total</a:t>
            </a:r>
            <a:r>
              <a:rPr lang="en-US" sz="1600" b="1" dirty="0">
                <a:latin typeface="Rockwell" panose="02060603020205020403" pitchFamily="18" charset="0"/>
              </a:rPr>
              <a:t>(</a:t>
            </a:r>
            <a:r>
              <a:rPr lang="en-US" sz="1600" b="1" dirty="0" err="1">
                <a:latin typeface="Rockwell" panose="02060603020205020403" pitchFamily="18" charset="0"/>
              </a:rPr>
              <a:t>nums</a:t>
            </a:r>
            <a:r>
              <a:rPr lang="en-US" sz="1600" b="1" dirty="0">
                <a:latin typeface="Rockwell" panose="02060603020205020403" pitchFamily="18" charset="0"/>
              </a:rPr>
              <a:t>, k):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b="1" dirty="0">
                <a:latin typeface="Rockwell" panose="02060603020205020403" pitchFamily="18" charset="0"/>
              </a:rPr>
              <a:t>    total = 0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b="1" dirty="0">
                <a:latin typeface="Rockwell" panose="02060603020205020403" pitchFamily="18" charset="0"/>
              </a:rPr>
              <a:t>    for </a:t>
            </a:r>
            <a:r>
              <a:rPr lang="en-US" sz="1600" b="1" dirty="0" err="1">
                <a:latin typeface="Rockwell" panose="02060603020205020403" pitchFamily="18" charset="0"/>
              </a:rPr>
              <a:t>i</a:t>
            </a:r>
            <a:r>
              <a:rPr lang="en-US" sz="1600" b="1" dirty="0">
                <a:latin typeface="Rockwell" panose="02060603020205020403" pitchFamily="18" charset="0"/>
              </a:rPr>
              <a:t> in range(k):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b="1" dirty="0">
                <a:latin typeface="Rockwell" panose="02060603020205020403" pitchFamily="18" charset="0"/>
              </a:rPr>
              <a:t>        total += </a:t>
            </a:r>
            <a:r>
              <a:rPr lang="en-US" sz="1600" b="1" dirty="0" err="1">
                <a:latin typeface="Rockwell" panose="02060603020205020403" pitchFamily="18" charset="0"/>
              </a:rPr>
              <a:t>nums</a:t>
            </a:r>
            <a:r>
              <a:rPr lang="en-US" sz="1600" b="1" dirty="0">
                <a:latin typeface="Rockwell" panose="02060603020205020403" pitchFamily="18" charset="0"/>
              </a:rPr>
              <a:t>[</a:t>
            </a:r>
            <a:r>
              <a:rPr lang="en-US" sz="1600" b="1" dirty="0" err="1">
                <a:latin typeface="Rockwell" panose="02060603020205020403" pitchFamily="18" charset="0"/>
              </a:rPr>
              <a:t>i</a:t>
            </a:r>
            <a:r>
              <a:rPr lang="en-US" sz="1600" b="1" dirty="0">
                <a:latin typeface="Rockwell" panose="02060603020205020403" pitchFamily="18" charset="0"/>
              </a:rPr>
              <a:t>]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b="1" dirty="0">
                <a:latin typeface="Rockwell" panose="02060603020205020403" pitchFamily="18" charset="0"/>
              </a:rPr>
              <a:t>    return total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Example: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b="1" dirty="0">
                <a:latin typeface="Rockwell" panose="02060603020205020403" pitchFamily="18" charset="0"/>
              </a:rPr>
              <a:t>a = [4, 2, 8, 3, 1]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 err="1">
                <a:latin typeface="Rockwell" panose="02060603020205020403" pitchFamily="18" charset="0"/>
              </a:rPr>
              <a:t>partial_total</a:t>
            </a:r>
            <a:r>
              <a:rPr lang="en-US" b="1" dirty="0">
                <a:latin typeface="Rockwell" panose="02060603020205020403" pitchFamily="18" charset="0"/>
              </a:rPr>
              <a:t>(a, 3) # returns the value 14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2842A-88DD-486A-A9A3-0E3D617F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5EE22-7401-4A3E-A809-3D24E713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45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D73365-502B-4462-B229-5AC85077C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116" y="2786631"/>
            <a:ext cx="608944" cy="3005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FAF2D14-8680-4291-B21A-DA04EE788F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7644" y="2537829"/>
            <a:ext cx="2276712" cy="17823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936D35-1B16-4D94-A750-A832A11E6F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4394" y="3273786"/>
            <a:ext cx="264782" cy="2433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BA8DBE3-21E9-403D-A7D7-3157214B9C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6499" y="3957646"/>
            <a:ext cx="264782" cy="243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4C34ECE-F559-47C9-885E-74481ED880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8777" y="3957237"/>
            <a:ext cx="1034406" cy="25372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32BDE97-0BB4-41EA-B938-500EB62AE5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71332" y="3600307"/>
            <a:ext cx="307720" cy="264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1286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48E0-9618-4FE7-AD07-A8A2F6F8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 using list indexes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F0A4-960D-43EA-9C48-BDB442AD2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Let’s trace the execution of this function for one example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b="1" dirty="0">
                <a:latin typeface="Rockwell" panose="02060603020205020403" pitchFamily="18" charset="0"/>
              </a:rPr>
              <a:t>def </a:t>
            </a:r>
            <a:r>
              <a:rPr lang="en-US" sz="1600" b="1" dirty="0" err="1">
                <a:latin typeface="Rockwell" panose="02060603020205020403" pitchFamily="18" charset="0"/>
              </a:rPr>
              <a:t>partial_total</a:t>
            </a:r>
            <a:r>
              <a:rPr lang="en-US" sz="1600" b="1" dirty="0">
                <a:latin typeface="Rockwell" panose="02060603020205020403" pitchFamily="18" charset="0"/>
              </a:rPr>
              <a:t>(</a:t>
            </a:r>
            <a:r>
              <a:rPr lang="en-US" sz="1600" b="1" dirty="0" err="1">
                <a:latin typeface="Rockwell" panose="02060603020205020403" pitchFamily="18" charset="0"/>
              </a:rPr>
              <a:t>nums</a:t>
            </a:r>
            <a:r>
              <a:rPr lang="en-US" sz="1600" b="1" dirty="0">
                <a:latin typeface="Rockwell" panose="02060603020205020403" pitchFamily="18" charset="0"/>
              </a:rPr>
              <a:t>, k):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b="1" dirty="0">
                <a:latin typeface="Rockwell" panose="02060603020205020403" pitchFamily="18" charset="0"/>
              </a:rPr>
              <a:t>    total = 0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b="1" dirty="0">
                <a:latin typeface="Rockwell" panose="02060603020205020403" pitchFamily="18" charset="0"/>
              </a:rPr>
              <a:t>    for </a:t>
            </a:r>
            <a:r>
              <a:rPr lang="en-US" sz="1600" b="1" dirty="0" err="1">
                <a:latin typeface="Rockwell" panose="02060603020205020403" pitchFamily="18" charset="0"/>
              </a:rPr>
              <a:t>i</a:t>
            </a:r>
            <a:r>
              <a:rPr lang="en-US" sz="1600" b="1" dirty="0">
                <a:latin typeface="Rockwell" panose="02060603020205020403" pitchFamily="18" charset="0"/>
              </a:rPr>
              <a:t> in range(k):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b="1" dirty="0">
                <a:latin typeface="Rockwell" panose="02060603020205020403" pitchFamily="18" charset="0"/>
              </a:rPr>
              <a:t>        total += </a:t>
            </a:r>
            <a:r>
              <a:rPr lang="en-US" sz="1600" b="1" dirty="0" err="1">
                <a:latin typeface="Rockwell" panose="02060603020205020403" pitchFamily="18" charset="0"/>
              </a:rPr>
              <a:t>nums</a:t>
            </a:r>
            <a:r>
              <a:rPr lang="en-US" sz="1600" b="1" dirty="0">
                <a:latin typeface="Rockwell" panose="02060603020205020403" pitchFamily="18" charset="0"/>
              </a:rPr>
              <a:t>[</a:t>
            </a:r>
            <a:r>
              <a:rPr lang="en-US" sz="1600" b="1" dirty="0" err="1">
                <a:latin typeface="Rockwell" panose="02060603020205020403" pitchFamily="18" charset="0"/>
              </a:rPr>
              <a:t>i</a:t>
            </a:r>
            <a:r>
              <a:rPr lang="en-US" sz="1600" b="1" dirty="0">
                <a:latin typeface="Rockwell" panose="02060603020205020403" pitchFamily="18" charset="0"/>
              </a:rPr>
              <a:t>]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b="1" dirty="0">
                <a:latin typeface="Rockwell" panose="02060603020205020403" pitchFamily="18" charset="0"/>
              </a:rPr>
              <a:t>    return total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Example: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b="1" dirty="0">
                <a:latin typeface="Rockwell" panose="02060603020205020403" pitchFamily="18" charset="0"/>
              </a:rPr>
              <a:t>a = [4, 2, 8, 3, 1]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 err="1">
                <a:latin typeface="Rockwell" panose="02060603020205020403" pitchFamily="18" charset="0"/>
              </a:rPr>
              <a:t>partial_total</a:t>
            </a:r>
            <a:r>
              <a:rPr lang="en-US" b="1" dirty="0">
                <a:latin typeface="Rockwell" panose="02060603020205020403" pitchFamily="18" charset="0"/>
              </a:rPr>
              <a:t>(a, 3) # returns the value 14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2842A-88DD-486A-A9A3-0E3D617F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5EE22-7401-4A3E-A809-3D24E713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46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D73365-502B-4462-B229-5AC85077C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116" y="3080246"/>
            <a:ext cx="608944" cy="3005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FAF2D14-8680-4291-B21A-DA04EE788F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7644" y="2537829"/>
            <a:ext cx="2276712" cy="17823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936D35-1B16-4D94-A750-A832A11E6F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4394" y="3273786"/>
            <a:ext cx="264782" cy="2433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BA8DBE3-21E9-403D-A7D7-3157214B9C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6499" y="3957646"/>
            <a:ext cx="264782" cy="243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4C34ECE-F559-47C9-885E-74481ED880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8777" y="3957237"/>
            <a:ext cx="1034406" cy="25372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32BDE97-0BB4-41EA-B938-500EB62AE5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71332" y="3600307"/>
            <a:ext cx="307720" cy="26478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C59A2C8-6F62-4EAB-B0D7-4485038720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81121" y="3286861"/>
            <a:ext cx="284833" cy="932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7980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48E0-9618-4FE7-AD07-A8A2F6F8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 using list indexes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F0A4-960D-43EA-9C48-BDB442AD2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Let’s trace the execution of this function for one example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b="1" dirty="0">
                <a:latin typeface="Rockwell" panose="02060603020205020403" pitchFamily="18" charset="0"/>
              </a:rPr>
              <a:t>def </a:t>
            </a:r>
            <a:r>
              <a:rPr lang="en-US" sz="1600" b="1" dirty="0" err="1">
                <a:latin typeface="Rockwell" panose="02060603020205020403" pitchFamily="18" charset="0"/>
              </a:rPr>
              <a:t>partial_total</a:t>
            </a:r>
            <a:r>
              <a:rPr lang="en-US" sz="1600" b="1" dirty="0">
                <a:latin typeface="Rockwell" panose="02060603020205020403" pitchFamily="18" charset="0"/>
              </a:rPr>
              <a:t>(</a:t>
            </a:r>
            <a:r>
              <a:rPr lang="en-US" sz="1600" b="1" dirty="0" err="1">
                <a:latin typeface="Rockwell" panose="02060603020205020403" pitchFamily="18" charset="0"/>
              </a:rPr>
              <a:t>nums</a:t>
            </a:r>
            <a:r>
              <a:rPr lang="en-US" sz="1600" b="1" dirty="0">
                <a:latin typeface="Rockwell" panose="02060603020205020403" pitchFamily="18" charset="0"/>
              </a:rPr>
              <a:t>, k):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b="1" dirty="0">
                <a:latin typeface="Rockwell" panose="02060603020205020403" pitchFamily="18" charset="0"/>
              </a:rPr>
              <a:t>    total = 0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b="1" dirty="0">
                <a:latin typeface="Rockwell" panose="02060603020205020403" pitchFamily="18" charset="0"/>
              </a:rPr>
              <a:t>    for </a:t>
            </a:r>
            <a:r>
              <a:rPr lang="en-US" sz="1600" b="1" dirty="0" err="1">
                <a:latin typeface="Rockwell" panose="02060603020205020403" pitchFamily="18" charset="0"/>
              </a:rPr>
              <a:t>i</a:t>
            </a:r>
            <a:r>
              <a:rPr lang="en-US" sz="1600" b="1" dirty="0">
                <a:latin typeface="Rockwell" panose="02060603020205020403" pitchFamily="18" charset="0"/>
              </a:rPr>
              <a:t> in range(k):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b="1" dirty="0">
                <a:latin typeface="Rockwell" panose="02060603020205020403" pitchFamily="18" charset="0"/>
              </a:rPr>
              <a:t>        total += </a:t>
            </a:r>
            <a:r>
              <a:rPr lang="en-US" sz="1600" b="1" dirty="0" err="1">
                <a:latin typeface="Rockwell" panose="02060603020205020403" pitchFamily="18" charset="0"/>
              </a:rPr>
              <a:t>nums</a:t>
            </a:r>
            <a:r>
              <a:rPr lang="en-US" sz="1600" b="1" dirty="0">
                <a:latin typeface="Rockwell" panose="02060603020205020403" pitchFamily="18" charset="0"/>
              </a:rPr>
              <a:t>[</a:t>
            </a:r>
            <a:r>
              <a:rPr lang="en-US" sz="1600" b="1" dirty="0" err="1">
                <a:latin typeface="Rockwell" panose="02060603020205020403" pitchFamily="18" charset="0"/>
              </a:rPr>
              <a:t>i</a:t>
            </a:r>
            <a:r>
              <a:rPr lang="en-US" sz="1600" b="1" dirty="0">
                <a:latin typeface="Rockwell" panose="02060603020205020403" pitchFamily="18" charset="0"/>
              </a:rPr>
              <a:t>]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b="1" dirty="0">
                <a:latin typeface="Rockwell" panose="02060603020205020403" pitchFamily="18" charset="0"/>
              </a:rPr>
              <a:t>    return total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Example: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b="1" dirty="0">
                <a:latin typeface="Rockwell" panose="02060603020205020403" pitchFamily="18" charset="0"/>
              </a:rPr>
              <a:t>a = [4, 2, 8, 3, 1]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 err="1">
                <a:latin typeface="Rockwell" panose="02060603020205020403" pitchFamily="18" charset="0"/>
              </a:rPr>
              <a:t>partial_total</a:t>
            </a:r>
            <a:r>
              <a:rPr lang="en-US" b="1" dirty="0">
                <a:latin typeface="Rockwell" panose="02060603020205020403" pitchFamily="18" charset="0"/>
              </a:rPr>
              <a:t>(a, 3) # returns the value 14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2842A-88DD-486A-A9A3-0E3D617F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5EE22-7401-4A3E-A809-3D24E713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47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D73365-502B-4462-B229-5AC85077C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116" y="2786631"/>
            <a:ext cx="608944" cy="3005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FAF2D14-8680-4291-B21A-DA04EE788F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7644" y="2537829"/>
            <a:ext cx="2276712" cy="17823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936D35-1B16-4D94-A750-A832A11E6F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4394" y="3273786"/>
            <a:ext cx="264782" cy="2433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BA8DBE3-21E9-403D-A7D7-3157214B9C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6499" y="3957646"/>
            <a:ext cx="264782" cy="243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4C34ECE-F559-47C9-885E-74481ED880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8777" y="3957237"/>
            <a:ext cx="1034406" cy="25372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32BDE97-0BB4-41EA-B938-500EB62AE5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71332" y="3600307"/>
            <a:ext cx="307720" cy="26478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08B3EBC-1B97-4F9D-AB39-9C22FE895B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85319" y="3280250"/>
            <a:ext cx="279745" cy="930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16366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48E0-9618-4FE7-AD07-A8A2F6F8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 using list indexes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F0A4-960D-43EA-9C48-BDB442AD2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Let’s trace the execution of this function for one example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b="1" dirty="0">
                <a:latin typeface="Rockwell" panose="02060603020205020403" pitchFamily="18" charset="0"/>
              </a:rPr>
              <a:t>def </a:t>
            </a:r>
            <a:r>
              <a:rPr lang="en-US" sz="1600" b="1" dirty="0" err="1">
                <a:latin typeface="Rockwell" panose="02060603020205020403" pitchFamily="18" charset="0"/>
              </a:rPr>
              <a:t>partial_total</a:t>
            </a:r>
            <a:r>
              <a:rPr lang="en-US" sz="1600" b="1" dirty="0">
                <a:latin typeface="Rockwell" panose="02060603020205020403" pitchFamily="18" charset="0"/>
              </a:rPr>
              <a:t>(</a:t>
            </a:r>
            <a:r>
              <a:rPr lang="en-US" sz="1600" b="1" dirty="0" err="1">
                <a:latin typeface="Rockwell" panose="02060603020205020403" pitchFamily="18" charset="0"/>
              </a:rPr>
              <a:t>nums</a:t>
            </a:r>
            <a:r>
              <a:rPr lang="en-US" sz="1600" b="1" dirty="0">
                <a:latin typeface="Rockwell" panose="02060603020205020403" pitchFamily="18" charset="0"/>
              </a:rPr>
              <a:t>, k):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b="1" dirty="0">
                <a:latin typeface="Rockwell" panose="02060603020205020403" pitchFamily="18" charset="0"/>
              </a:rPr>
              <a:t>    total = 0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b="1" dirty="0">
                <a:latin typeface="Rockwell" panose="02060603020205020403" pitchFamily="18" charset="0"/>
              </a:rPr>
              <a:t>    for </a:t>
            </a:r>
            <a:r>
              <a:rPr lang="en-US" sz="1600" b="1" dirty="0" err="1">
                <a:latin typeface="Rockwell" panose="02060603020205020403" pitchFamily="18" charset="0"/>
              </a:rPr>
              <a:t>i</a:t>
            </a:r>
            <a:r>
              <a:rPr lang="en-US" sz="1600" b="1" dirty="0">
                <a:latin typeface="Rockwell" panose="02060603020205020403" pitchFamily="18" charset="0"/>
              </a:rPr>
              <a:t> in range(k):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b="1" dirty="0">
                <a:latin typeface="Rockwell" panose="02060603020205020403" pitchFamily="18" charset="0"/>
              </a:rPr>
              <a:t>        total += </a:t>
            </a:r>
            <a:r>
              <a:rPr lang="en-US" sz="1600" b="1" dirty="0" err="1">
                <a:latin typeface="Rockwell" panose="02060603020205020403" pitchFamily="18" charset="0"/>
              </a:rPr>
              <a:t>nums</a:t>
            </a:r>
            <a:r>
              <a:rPr lang="en-US" sz="1600" b="1" dirty="0">
                <a:latin typeface="Rockwell" panose="02060603020205020403" pitchFamily="18" charset="0"/>
              </a:rPr>
              <a:t>[</a:t>
            </a:r>
            <a:r>
              <a:rPr lang="en-US" sz="1600" b="1" dirty="0" err="1">
                <a:latin typeface="Rockwell" panose="02060603020205020403" pitchFamily="18" charset="0"/>
              </a:rPr>
              <a:t>i</a:t>
            </a:r>
            <a:r>
              <a:rPr lang="en-US" sz="1600" b="1" dirty="0">
                <a:latin typeface="Rockwell" panose="02060603020205020403" pitchFamily="18" charset="0"/>
              </a:rPr>
              <a:t>]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b="1" dirty="0">
                <a:latin typeface="Rockwell" panose="02060603020205020403" pitchFamily="18" charset="0"/>
              </a:rPr>
              <a:t>    return total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Example: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b="1" dirty="0">
                <a:latin typeface="Rockwell" panose="02060603020205020403" pitchFamily="18" charset="0"/>
              </a:rPr>
              <a:t>a = [4, 2, 8, 3, 1]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 err="1">
                <a:latin typeface="Rockwell" panose="02060603020205020403" pitchFamily="18" charset="0"/>
              </a:rPr>
              <a:t>partial_total</a:t>
            </a:r>
            <a:r>
              <a:rPr lang="en-US" b="1" dirty="0">
                <a:latin typeface="Rockwell" panose="02060603020205020403" pitchFamily="18" charset="0"/>
              </a:rPr>
              <a:t>(a, 3) # returns the value 14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2842A-88DD-486A-A9A3-0E3D617F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5EE22-7401-4A3E-A809-3D24E713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48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D73365-502B-4462-B229-5AC85077C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116" y="3080246"/>
            <a:ext cx="608944" cy="3005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FAF2D14-8680-4291-B21A-DA04EE788F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7644" y="2537829"/>
            <a:ext cx="2276712" cy="17823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936D35-1B16-4D94-A750-A832A11E6F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4394" y="3273786"/>
            <a:ext cx="264782" cy="2433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BA8DBE3-21E9-403D-A7D7-3157214B9C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6499" y="3957646"/>
            <a:ext cx="264782" cy="243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4C34ECE-F559-47C9-885E-74481ED880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8777" y="3957237"/>
            <a:ext cx="1034406" cy="25372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32BDE97-0BB4-41EA-B938-500EB62AE5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71332" y="3600307"/>
            <a:ext cx="307720" cy="26478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B1DEF9B-EDEA-472D-99EE-D53FA630FF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18893" y="3246490"/>
            <a:ext cx="429376" cy="99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22477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48E0-9618-4FE7-AD07-A8A2F6F8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 using list indexes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F0A4-960D-43EA-9C48-BDB442AD2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Let’s trace the execution of this function for one example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b="1" dirty="0">
                <a:latin typeface="Rockwell" panose="02060603020205020403" pitchFamily="18" charset="0"/>
              </a:rPr>
              <a:t>def </a:t>
            </a:r>
            <a:r>
              <a:rPr lang="en-US" sz="1600" b="1" dirty="0" err="1">
                <a:latin typeface="Rockwell" panose="02060603020205020403" pitchFamily="18" charset="0"/>
              </a:rPr>
              <a:t>partial_total</a:t>
            </a:r>
            <a:r>
              <a:rPr lang="en-US" sz="1600" b="1" dirty="0">
                <a:latin typeface="Rockwell" panose="02060603020205020403" pitchFamily="18" charset="0"/>
              </a:rPr>
              <a:t>(</a:t>
            </a:r>
            <a:r>
              <a:rPr lang="en-US" sz="1600" b="1" dirty="0" err="1">
                <a:latin typeface="Rockwell" panose="02060603020205020403" pitchFamily="18" charset="0"/>
              </a:rPr>
              <a:t>nums</a:t>
            </a:r>
            <a:r>
              <a:rPr lang="en-US" sz="1600" b="1" dirty="0">
                <a:latin typeface="Rockwell" panose="02060603020205020403" pitchFamily="18" charset="0"/>
              </a:rPr>
              <a:t>, k):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b="1" dirty="0">
                <a:latin typeface="Rockwell" panose="02060603020205020403" pitchFamily="18" charset="0"/>
              </a:rPr>
              <a:t>    total = 0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b="1" dirty="0">
                <a:latin typeface="Rockwell" panose="02060603020205020403" pitchFamily="18" charset="0"/>
              </a:rPr>
              <a:t>    for </a:t>
            </a:r>
            <a:r>
              <a:rPr lang="en-US" sz="1600" b="1" dirty="0" err="1">
                <a:latin typeface="Rockwell" panose="02060603020205020403" pitchFamily="18" charset="0"/>
              </a:rPr>
              <a:t>i</a:t>
            </a:r>
            <a:r>
              <a:rPr lang="en-US" sz="1600" b="1" dirty="0">
                <a:latin typeface="Rockwell" panose="02060603020205020403" pitchFamily="18" charset="0"/>
              </a:rPr>
              <a:t> in range(k):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b="1" dirty="0">
                <a:latin typeface="Rockwell" panose="02060603020205020403" pitchFamily="18" charset="0"/>
              </a:rPr>
              <a:t>        total += </a:t>
            </a:r>
            <a:r>
              <a:rPr lang="en-US" sz="1600" b="1" dirty="0" err="1">
                <a:latin typeface="Rockwell" panose="02060603020205020403" pitchFamily="18" charset="0"/>
              </a:rPr>
              <a:t>nums</a:t>
            </a:r>
            <a:r>
              <a:rPr lang="en-US" sz="1600" b="1" dirty="0">
                <a:latin typeface="Rockwell" panose="02060603020205020403" pitchFamily="18" charset="0"/>
              </a:rPr>
              <a:t>[</a:t>
            </a:r>
            <a:r>
              <a:rPr lang="en-US" sz="1600" b="1" dirty="0" err="1">
                <a:latin typeface="Rockwell" panose="02060603020205020403" pitchFamily="18" charset="0"/>
              </a:rPr>
              <a:t>i</a:t>
            </a:r>
            <a:r>
              <a:rPr lang="en-US" sz="1600" b="1" dirty="0">
                <a:latin typeface="Rockwell" panose="02060603020205020403" pitchFamily="18" charset="0"/>
              </a:rPr>
              <a:t>]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b="1" dirty="0">
                <a:latin typeface="Rockwell" panose="02060603020205020403" pitchFamily="18" charset="0"/>
              </a:rPr>
              <a:t>    return total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Example: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b="1" dirty="0">
                <a:latin typeface="Rockwell" panose="02060603020205020403" pitchFamily="18" charset="0"/>
              </a:rPr>
              <a:t>a = [4, 2, 8, 3, 1]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 err="1">
                <a:latin typeface="Rockwell" panose="02060603020205020403" pitchFamily="18" charset="0"/>
              </a:rPr>
              <a:t>partial_total</a:t>
            </a:r>
            <a:r>
              <a:rPr lang="en-US" b="1" dirty="0">
                <a:latin typeface="Rockwell" panose="02060603020205020403" pitchFamily="18" charset="0"/>
              </a:rPr>
              <a:t>(a, 3) # returns the value 14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2842A-88DD-486A-A9A3-0E3D617F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5EE22-7401-4A3E-A809-3D24E713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49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D73365-502B-4462-B229-5AC85077C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116" y="3394571"/>
            <a:ext cx="608944" cy="3005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FAF2D14-8680-4291-B21A-DA04EE788F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7644" y="2537829"/>
            <a:ext cx="2276712" cy="17823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936D35-1B16-4D94-A750-A832A11E6F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4394" y="3273786"/>
            <a:ext cx="264782" cy="2433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BA8DBE3-21E9-403D-A7D7-3157214B9C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6499" y="3957646"/>
            <a:ext cx="264782" cy="243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4C34ECE-F559-47C9-885E-74481ED880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8777" y="3957237"/>
            <a:ext cx="1034406" cy="25372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32BDE97-0BB4-41EA-B938-500EB62AE5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71332" y="3600307"/>
            <a:ext cx="307720" cy="26478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B1DEF9B-EDEA-472D-99EE-D53FA630FF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18893" y="3246490"/>
            <a:ext cx="429376" cy="99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842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48E0-9618-4FE7-AD07-A8A2F6F8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Sieve of Eratosthenes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F0A4-960D-43EA-9C48-BDB442AD2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algorithm continues in this fashion until there are no more numbers to cross off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We will explore the stopping condition in more detail later</a:t>
            </a:r>
          </a:p>
          <a:p>
            <a:pPr>
              <a:spcBef>
                <a:spcPts val="600"/>
              </a:spcBef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2842A-88DD-486A-A9A3-0E3D617F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5EE22-7401-4A3E-A809-3D24E713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FE9C49-FB9F-4BB3-90FD-349AEFA5C5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222" y="2531515"/>
            <a:ext cx="8464236" cy="3731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6878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48E0-9618-4FE7-AD07-A8A2F6F8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indexes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F0A4-960D-43EA-9C48-BDB442AD2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Strings and lists have much in common, including indexing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Notation like </a:t>
            </a:r>
            <a:r>
              <a:rPr lang="en-US" b="1" dirty="0"/>
              <a:t>name[</a:t>
            </a:r>
            <a:r>
              <a:rPr lang="en-US" b="1" dirty="0" err="1"/>
              <a:t>i</a:t>
            </a:r>
            <a:r>
              <a:rPr lang="en-US" b="1" dirty="0"/>
              <a:t>] </a:t>
            </a:r>
            <a:r>
              <a:rPr lang="en-US" dirty="0"/>
              <a:t>would give us the character at index </a:t>
            </a:r>
            <a:r>
              <a:rPr lang="en-US" b="1" dirty="0" err="1"/>
              <a:t>i</a:t>
            </a:r>
            <a:r>
              <a:rPr lang="en-US" b="1" dirty="0"/>
              <a:t> </a:t>
            </a:r>
            <a:r>
              <a:rPr lang="en-US" dirty="0"/>
              <a:t>of the </a:t>
            </a:r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/>
              <a:t> </a:t>
            </a:r>
            <a:r>
              <a:rPr lang="en-US" b="1" dirty="0"/>
              <a:t>name</a:t>
            </a:r>
            <a:r>
              <a:rPr lang="en-US" dirty="0"/>
              <a:t>, just as </a:t>
            </a:r>
            <a:r>
              <a:rPr lang="en-US" b="1" dirty="0" err="1"/>
              <a:t>nums</a:t>
            </a:r>
            <a:r>
              <a:rPr lang="en-US" b="1" dirty="0"/>
              <a:t>[</a:t>
            </a:r>
            <a:r>
              <a:rPr lang="en-US" b="1" dirty="0" err="1"/>
              <a:t>i</a:t>
            </a:r>
            <a:r>
              <a:rPr lang="en-US" b="1" dirty="0"/>
              <a:t>] </a:t>
            </a:r>
            <a:r>
              <a:rPr lang="en-US" dirty="0"/>
              <a:t>gives us the element at index </a:t>
            </a:r>
            <a:r>
              <a:rPr lang="en-US" b="1" dirty="0" err="1"/>
              <a:t>i</a:t>
            </a:r>
            <a:r>
              <a:rPr lang="en-US" b="1" dirty="0"/>
              <a:t> </a:t>
            </a:r>
            <a:r>
              <a:rPr lang="en-US" dirty="0"/>
              <a:t>of the </a:t>
            </a:r>
            <a:r>
              <a:rPr lang="en-US" dirty="0">
                <a:solidFill>
                  <a:srgbClr val="0070C0"/>
                </a:solidFill>
              </a:rPr>
              <a:t>list</a:t>
            </a:r>
            <a:r>
              <a:rPr lang="en-US" dirty="0"/>
              <a:t> </a:t>
            </a:r>
            <a:r>
              <a:rPr lang="en-US" b="1" dirty="0" err="1"/>
              <a:t>nums</a:t>
            </a:r>
            <a:endParaRPr lang="en-US" b="1" dirty="0"/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Examples: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title = 'Lord of the Rings'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print(title[0]) # prints L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print(title[6]) # prints f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j = 10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print(title[j]) # prints e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2842A-88DD-486A-A9A3-0E3D617F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5EE22-7401-4A3E-A809-3D24E713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13363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48E0-9618-4FE7-AD07-A8A2F6F8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lists of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F0A4-960D-43EA-9C48-BDB442AD2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range </a:t>
            </a:r>
            <a:r>
              <a:rPr lang="en-US" dirty="0"/>
              <a:t>function can be used to make a list of integers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This example makes a </a:t>
            </a:r>
            <a:r>
              <a:rPr lang="en-US" dirty="0">
                <a:solidFill>
                  <a:srgbClr val="0070C0"/>
                </a:solidFill>
              </a:rPr>
              <a:t>list of the numbers </a:t>
            </a:r>
            <a:r>
              <a:rPr lang="en-US" dirty="0"/>
              <a:t>from 0 to 9: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err="1">
                <a:latin typeface="Rockwell" panose="02060603020205020403" pitchFamily="18" charset="0"/>
              </a:rPr>
              <a:t>nums</a:t>
            </a:r>
            <a:r>
              <a:rPr lang="en-US" b="1" dirty="0">
                <a:latin typeface="Rockwell" panose="02060603020205020403" pitchFamily="18" charset="0"/>
              </a:rPr>
              <a:t> = list(range(10))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Note that </a:t>
            </a:r>
            <a:r>
              <a:rPr lang="en-US" b="1" dirty="0"/>
              <a:t>list </a:t>
            </a:r>
            <a:r>
              <a:rPr lang="en-US" dirty="0"/>
              <a:t>is the name of a </a:t>
            </a:r>
            <a:r>
              <a:rPr lang="en-US" b="1" dirty="0">
                <a:solidFill>
                  <a:srgbClr val="FF0000"/>
                </a:solidFill>
              </a:rPr>
              <a:t>class</a:t>
            </a:r>
            <a:r>
              <a:rPr lang="en-US" b="1" dirty="0"/>
              <a:t> </a:t>
            </a:r>
            <a:r>
              <a:rPr lang="en-US" dirty="0"/>
              <a:t>in Python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 class describes what kinds of data an object can store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In general, if we use a class name as a function, Python will create an object of that class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These functions are called </a:t>
            </a:r>
            <a:r>
              <a:rPr lang="en-US" b="1" dirty="0"/>
              <a:t>constructors </a:t>
            </a:r>
            <a:r>
              <a:rPr lang="en-US" dirty="0"/>
              <a:t>because they construct new objects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More on this topic later in the course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2842A-88DD-486A-A9A3-0E3D617F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5EE22-7401-4A3E-A809-3D24E713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18028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48E0-9618-4FE7-AD07-A8A2F6F8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the Sieve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F0A4-960D-43EA-9C48-BDB442AD2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We now have all the pieces we need to make a list of prime numbers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We will use a Python </a:t>
            </a:r>
            <a:r>
              <a:rPr lang="en-US" b="1" dirty="0"/>
              <a:t>list </a:t>
            </a:r>
            <a:r>
              <a:rPr lang="en-US" dirty="0"/>
              <a:t>object to represent a “worksheet” of numbers that we will progressively cross off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It will initially have all the integers from 2 to </a:t>
            </a:r>
            <a:r>
              <a:rPr lang="en-US" i="1" dirty="0"/>
              <a:t>n </a:t>
            </a:r>
            <a:r>
              <a:rPr lang="en-US" dirty="0"/>
              <a:t>(the upper limit)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We will use for-loops to iterate over the list to cross off composite numbers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If we pass </a:t>
            </a:r>
            <a:r>
              <a:rPr lang="en-US" i="1" dirty="0"/>
              <a:t>two </a:t>
            </a:r>
            <a:r>
              <a:rPr lang="en-US" dirty="0"/>
              <a:t>values to </a:t>
            </a:r>
            <a:r>
              <a:rPr lang="en-US" b="1" dirty="0"/>
              <a:t>range</a:t>
            </a:r>
            <a:r>
              <a:rPr lang="en-US" dirty="0"/>
              <a:t>, it uses one as the lower limit and the other as the upper limit (minus 1)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For example, to make a list of numbers between 2 and 99 we would type </a:t>
            </a:r>
            <a:r>
              <a:rPr lang="en-US" b="1" dirty="0"/>
              <a:t>list(range(2, 100))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2842A-88DD-486A-A9A3-0E3D617F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5EE22-7401-4A3E-A809-3D24E713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91767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48E0-9618-4FE7-AD07-A8A2F6F8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the Sieve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F0A4-960D-43EA-9C48-BDB442AD2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steps of the algorithm are easier to explain if we add two “placeholder” values at the front of the list to represent 0 and 1 (neither of which is a prime number)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Python has a special value called </a:t>
            </a:r>
            <a:r>
              <a:rPr lang="en-US" b="1" dirty="0"/>
              <a:t>None </a:t>
            </a:r>
            <a:r>
              <a:rPr lang="en-US" dirty="0"/>
              <a:t>that stands for “no object”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Since the expression </a:t>
            </a:r>
            <a:r>
              <a:rPr lang="en-US" b="1" dirty="0">
                <a:latin typeface="Rockwell" panose="02060603020205020403" pitchFamily="18" charset="0"/>
              </a:rPr>
              <a:t>a + b </a:t>
            </a:r>
            <a:r>
              <a:rPr lang="en-US" dirty="0"/>
              <a:t>means “concatenate </a:t>
            </a:r>
            <a:r>
              <a:rPr lang="en-US" b="1" dirty="0"/>
              <a:t>a </a:t>
            </a:r>
            <a:r>
              <a:rPr lang="en-US" dirty="0"/>
              <a:t>and </a:t>
            </a:r>
            <a:r>
              <a:rPr lang="en-US" b="1" dirty="0"/>
              <a:t>b</a:t>
            </a:r>
            <a:r>
              <a:rPr lang="en-US" dirty="0"/>
              <a:t>” where </a:t>
            </a:r>
            <a:r>
              <a:rPr lang="en-US" b="1" dirty="0"/>
              <a:t>a </a:t>
            </a:r>
            <a:r>
              <a:rPr lang="en-US" dirty="0"/>
              <a:t>and </a:t>
            </a:r>
            <a:r>
              <a:rPr lang="en-US" b="1" dirty="0"/>
              <a:t>b </a:t>
            </a:r>
            <a:r>
              <a:rPr lang="en-US" dirty="0"/>
              <a:t>are lists, the statement below creates the initial worksheet: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worksheet = [None, None] + list(range(2,100))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With the two placeholders at the front, we now know any number </a:t>
            </a:r>
            <a:r>
              <a:rPr lang="en-US" b="1" dirty="0"/>
              <a:t>I </a:t>
            </a:r>
            <a:r>
              <a:rPr lang="en-US" dirty="0"/>
              <a:t>will be at </a:t>
            </a:r>
            <a:r>
              <a:rPr lang="en-US" b="1" dirty="0">
                <a:latin typeface="Rockwell" panose="02060603020205020403" pitchFamily="18" charset="0"/>
              </a:rPr>
              <a:t>worksheet[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]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For example, the number 5 will be at </a:t>
            </a:r>
            <a:r>
              <a:rPr lang="en-US" b="1" dirty="0">
                <a:latin typeface="Rockwell" panose="02060603020205020403" pitchFamily="18" charset="0"/>
              </a:rPr>
              <a:t>worksheet[5]</a:t>
            </a:r>
            <a:r>
              <a:rPr lang="en-US" b="1" dirty="0"/>
              <a:t> </a:t>
            </a:r>
            <a:r>
              <a:rPr lang="en-US" dirty="0"/>
              <a:t>instead of </a:t>
            </a:r>
            <a:r>
              <a:rPr lang="en-US" b="1" dirty="0">
                <a:latin typeface="Rockwell" panose="02060603020205020403" pitchFamily="18" charset="0"/>
              </a:rPr>
              <a:t>worksheet[3]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2842A-88DD-486A-A9A3-0E3D617F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5EE22-7401-4A3E-A809-3D24E713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08208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48E0-9618-4FE7-AD07-A8A2F6F8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PythonLabs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F0A4-960D-43EA-9C48-BDB442AD2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PythonLabs</a:t>
            </a:r>
            <a:r>
              <a:rPr lang="en-US" dirty="0"/>
              <a:t> is a set of Python modules developed for the course textbook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PythonLabs</a:t>
            </a:r>
            <a:r>
              <a:rPr lang="en-US" dirty="0"/>
              <a:t> homepage: </a:t>
            </a:r>
            <a:r>
              <a:rPr lang="en-US" dirty="0">
                <a:hlinkClick r:id="rId2"/>
              </a:rPr>
              <a:t>http://ix.cs.uoregon.edu/~conery/eic/python/index.html</a:t>
            </a:r>
            <a:r>
              <a:rPr lang="en-US" dirty="0"/>
              <a:t> 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Installation instructions: </a:t>
            </a:r>
            <a:r>
              <a:rPr lang="en-US" dirty="0">
                <a:hlinkClick r:id="rId3"/>
              </a:rPr>
              <a:t>http://ix.cs.uoregon.edu/~conery/eic/python/installation.html</a:t>
            </a:r>
            <a:r>
              <a:rPr lang="en-US" dirty="0"/>
              <a:t> 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2842A-88DD-486A-A9A3-0E3D617F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5EE22-7401-4A3E-A809-3D24E713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47731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DAEBD-BDF3-4A39-8C5C-9B7317AD7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SieveLab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BD7D5-6947-4012-ABAC-1C0589289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module for the Sieve algorithm is named </a:t>
            </a:r>
            <a:r>
              <a:rPr lang="en-US" dirty="0" err="1"/>
              <a:t>SieveLab</a:t>
            </a:r>
            <a:endParaRPr lang="en-US" dirty="0"/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SieveLab</a:t>
            </a:r>
            <a:r>
              <a:rPr lang="en-US" dirty="0"/>
              <a:t> has: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 complete implementation of a </a:t>
            </a:r>
            <a:r>
              <a:rPr lang="en-US" b="1" dirty="0"/>
              <a:t>sieve </a:t>
            </a:r>
            <a:r>
              <a:rPr lang="en-US" dirty="0"/>
              <a:t>function for finding prime numbers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Functions that use algorithm animation to generate graphical displays to show how the algorithm works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In PyCharm, right-click on the Examples folder and select the menu option “Mark Directory as” and choose “Sources Root”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324474-93D3-46E0-8B0D-A8C1C33DB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Pravin Pawar, Arthur Lee, Tony Mione- SUNY Korea - CSE 101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4F7A52-0064-423F-9CE9-BA58BCBDF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80769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48E0-9618-4FE7-AD07-A8A2F6F8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SieveLab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F0A4-960D-43EA-9C48-BDB442AD2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Below you can see an example of how to use the </a:t>
            </a:r>
            <a:r>
              <a:rPr lang="en-US" dirty="0" err="1"/>
              <a:t>SieveLab</a:t>
            </a:r>
            <a:r>
              <a:rPr lang="en-US" dirty="0"/>
              <a:t> module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import </a:t>
            </a:r>
            <a:r>
              <a:rPr lang="en-US" b="1" dirty="0" err="1">
                <a:latin typeface="Rockwell" panose="02060603020205020403" pitchFamily="18" charset="0"/>
              </a:rPr>
              <a:t>PythonLabs.SieveLab</a:t>
            </a:r>
            <a:endParaRPr lang="en-US" b="1" dirty="0">
              <a:latin typeface="Rockwell" panose="02060603020205020403" pitchFamily="18" charset="0"/>
            </a:endParaRP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worksheet = [None, None] + list(range(2, 400))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err="1">
                <a:latin typeface="Rockwell" panose="02060603020205020403" pitchFamily="18" charset="0"/>
              </a:rPr>
              <a:t>PythonLabs.SieveLab.view_sieve</a:t>
            </a:r>
            <a:r>
              <a:rPr lang="en-US" b="1" dirty="0">
                <a:latin typeface="Rockwell" panose="02060603020205020403" pitchFamily="18" charset="0"/>
              </a:rPr>
              <a:t>(worksheet)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We can call a </a:t>
            </a:r>
            <a:r>
              <a:rPr lang="en-US" dirty="0" err="1"/>
              <a:t>SieveLab</a:t>
            </a:r>
            <a:r>
              <a:rPr lang="en-US" dirty="0"/>
              <a:t> function named </a:t>
            </a:r>
            <a:r>
              <a:rPr lang="en-US" b="1" dirty="0" err="1">
                <a:latin typeface="Rockwell" panose="02060603020205020403" pitchFamily="18" charset="0"/>
              </a:rPr>
              <a:t>mark_multiples</a:t>
            </a:r>
            <a:r>
              <a:rPr lang="en-US" b="1" dirty="0">
                <a:latin typeface="Rockwell" panose="02060603020205020403" pitchFamily="18" charset="0"/>
              </a:rPr>
              <a:t> </a:t>
            </a:r>
            <a:r>
              <a:rPr lang="en-US" dirty="0"/>
              <a:t>to see how the algorithm removes multiples of a specified value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two arguments to </a:t>
            </a:r>
            <a:r>
              <a:rPr lang="en-US" b="1" dirty="0" err="1">
                <a:latin typeface="Rockwell" panose="02060603020205020403" pitchFamily="18" charset="0"/>
              </a:rPr>
              <a:t>mark_multiples</a:t>
            </a:r>
            <a:r>
              <a:rPr lang="en-US" b="1" dirty="0">
                <a:latin typeface="Rockwell" panose="02060603020205020403" pitchFamily="18" charset="0"/>
              </a:rPr>
              <a:t> </a:t>
            </a:r>
            <a:r>
              <a:rPr lang="en-US" dirty="0"/>
              <a:t>are a number </a:t>
            </a:r>
            <a:r>
              <a:rPr lang="en-US" b="1" dirty="0"/>
              <a:t>k </a:t>
            </a:r>
            <a:r>
              <a:rPr lang="en-US" dirty="0"/>
              <a:t>and the </a:t>
            </a:r>
            <a:r>
              <a:rPr lang="en-US" b="1" dirty="0">
                <a:latin typeface="Rockwell" panose="02060603020205020403" pitchFamily="18" charset="0"/>
              </a:rPr>
              <a:t>worksheet</a:t>
            </a:r>
            <a:r>
              <a:rPr lang="en-US" b="1" dirty="0"/>
              <a:t> </a:t>
            </a:r>
            <a:r>
              <a:rPr lang="en-US" dirty="0"/>
              <a:t>list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screen will be updated to show that </a:t>
            </a:r>
            <a:r>
              <a:rPr lang="en-US" b="1" dirty="0"/>
              <a:t>k </a:t>
            </a:r>
            <a:r>
              <a:rPr lang="en-US" dirty="0"/>
              <a:t>is prime (indicated by a blue square)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Gray boxes will be drawn over all the multiples of </a:t>
            </a:r>
            <a:r>
              <a:rPr lang="en-US" b="1" dirty="0"/>
              <a:t>k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2842A-88DD-486A-A9A3-0E3D617F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5EE22-7401-4A3E-A809-3D24E713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44970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48E0-9618-4FE7-AD07-A8A2F6F8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SieveLab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F0A4-960D-43EA-9C48-BDB442AD2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525991"/>
          </a:xfrm>
        </p:spPr>
        <p:txBody>
          <a:bodyPr/>
          <a:lstStyle/>
          <a:p>
            <a:r>
              <a:rPr lang="en-US" b="1" dirty="0" err="1">
                <a:latin typeface="Rockwell" panose="02060603020205020403" pitchFamily="18" charset="0"/>
              </a:rPr>
              <a:t>PythonLabs.SieveLab.mark_multiples</a:t>
            </a:r>
            <a:r>
              <a:rPr lang="en-US" b="1" dirty="0">
                <a:latin typeface="Rockwell" panose="02060603020205020403" pitchFamily="18" charset="0"/>
              </a:rPr>
              <a:t>(2, worksheet)</a:t>
            </a:r>
            <a:r>
              <a:rPr lang="en-US" dirty="0">
                <a:latin typeface="Rockwell" panose="02060603020205020403" pitchFamily="18" charset="0"/>
              </a:rPr>
              <a:t>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2842A-88DD-486A-A9A3-0E3D617F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5EE22-7401-4A3E-A809-3D24E713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57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FA1678-0F04-4B56-9210-3A2298AE9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912" y="2219325"/>
            <a:ext cx="5700713" cy="3963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28701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48E0-9618-4FE7-AD07-A8A2F6F8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SieveLab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F0A4-960D-43EA-9C48-BDB442AD2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/>
              <a:t>We can call </a:t>
            </a:r>
            <a:r>
              <a:rPr lang="en-US" dirty="0" err="1"/>
              <a:t>SieveLab’s</a:t>
            </a:r>
            <a:r>
              <a:rPr lang="en-US" dirty="0"/>
              <a:t> </a:t>
            </a:r>
            <a:r>
              <a:rPr lang="en-US" b="1" dirty="0" err="1"/>
              <a:t>erase_multiples</a:t>
            </a:r>
            <a:r>
              <a:rPr lang="en-US" b="1" dirty="0"/>
              <a:t> </a:t>
            </a:r>
            <a:r>
              <a:rPr lang="en-US" dirty="0"/>
              <a:t>function to erase the marked numbers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/>
              <a:t>Let’s erase the multiples of 2 using this function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2842A-88DD-486A-A9A3-0E3D617F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5EE22-7401-4A3E-A809-3D24E713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85651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48E0-9618-4FE7-AD07-A8A2F6F8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SieveLab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F0A4-960D-43EA-9C48-BDB442AD2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59316"/>
          </a:xfrm>
        </p:spPr>
        <p:txBody>
          <a:bodyPr/>
          <a:lstStyle/>
          <a:p>
            <a:r>
              <a:rPr lang="en-US" b="1" dirty="0" err="1">
                <a:latin typeface="Rockwell" panose="02060603020205020403" pitchFamily="18" charset="0"/>
              </a:rPr>
              <a:t>PythonLabs.SieveLab.erase_multiples</a:t>
            </a:r>
            <a:r>
              <a:rPr lang="en-US" b="1" dirty="0">
                <a:latin typeface="Rockwell" panose="02060603020205020403" pitchFamily="18" charset="0"/>
              </a:rPr>
              <a:t>(2, worksheet)</a:t>
            </a:r>
            <a:r>
              <a:rPr lang="en-US" dirty="0">
                <a:latin typeface="Rockwell" panose="02060603020205020403" pitchFamily="18" charset="0"/>
              </a:rPr>
              <a:t>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2842A-88DD-486A-A9A3-0E3D617F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5EE22-7401-4A3E-A809-3D24E713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59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4003DD-C9E7-472F-BF93-D925217E5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5138" y="2200275"/>
            <a:ext cx="5409196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667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48E0-9618-4FE7-AD07-A8A2F6F8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Devising an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F0A4-960D-43EA-9C48-BDB442AD2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method depicted in the previous slide works well for short lists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endParaRPr lang="en-US" dirty="0"/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But what if you want to find prime numbers between 2 and 100? 1000?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It’s a tedious process to write out a list of 100 numbers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It takes a lot of paper to make a list of 1000 numbers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Chances are you will make a few arithmetic mistakes (this is a boring job!)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endParaRPr lang="en-US" dirty="0"/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Can we turn this method into a computation?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Yes, but we need to be more precise about the steps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2842A-88DD-486A-A9A3-0E3D617F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5EE22-7401-4A3E-A809-3D24E713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0372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48E0-9618-4FE7-AD07-A8A2F6F8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SieveLab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F0A4-960D-43EA-9C48-BDB442AD2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After erasing multiples of 2, the lowest unmarked number is 3, so on the next round we will remove multiples of 3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We repeat the “marking” and “erasing” steps until only prime numbers are left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Let’s see what this process looks like for marking and erasing multiples of 3, 5 and 7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2842A-88DD-486A-A9A3-0E3D617F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5EE22-7401-4A3E-A809-3D24E713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3625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48E0-9618-4FE7-AD07-A8A2F6F8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SieveLab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F0A4-960D-43EA-9C48-BDB442AD2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97416"/>
          </a:xfrm>
        </p:spPr>
        <p:txBody>
          <a:bodyPr/>
          <a:lstStyle/>
          <a:p>
            <a:r>
              <a:rPr lang="en-US" b="1" dirty="0" err="1">
                <a:latin typeface="Rockwell" panose="02060603020205020403" pitchFamily="18" charset="0"/>
              </a:rPr>
              <a:t>PythonLabs.SieveLab.mark_multiples</a:t>
            </a:r>
            <a:r>
              <a:rPr lang="en-US" b="1" dirty="0">
                <a:latin typeface="Rockwell" panose="02060603020205020403" pitchFamily="18" charset="0"/>
              </a:rPr>
              <a:t>(3, worksheet)</a:t>
            </a:r>
            <a:r>
              <a:rPr lang="en-US" dirty="0">
                <a:latin typeface="Rockwell" panose="02060603020205020403" pitchFamily="18" charset="0"/>
              </a:rPr>
              <a:t>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2842A-88DD-486A-A9A3-0E3D617F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5EE22-7401-4A3E-A809-3D24E713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61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5604EA-CFCD-4156-B249-69D737055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6897" y="2237317"/>
            <a:ext cx="5678206" cy="4100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05536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48E0-9618-4FE7-AD07-A8A2F6F8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SieveLab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F0A4-960D-43EA-9C48-BDB442AD2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87891"/>
          </a:xfrm>
        </p:spPr>
        <p:txBody>
          <a:bodyPr/>
          <a:lstStyle/>
          <a:p>
            <a:r>
              <a:rPr lang="en-US" b="1" dirty="0" err="1">
                <a:latin typeface="Rockwell" panose="02060603020205020403" pitchFamily="18" charset="0"/>
              </a:rPr>
              <a:t>PythonLabs.SieveLab.erase_multiples</a:t>
            </a:r>
            <a:r>
              <a:rPr lang="en-US" b="1" dirty="0">
                <a:latin typeface="Rockwell" panose="02060603020205020403" pitchFamily="18" charset="0"/>
              </a:rPr>
              <a:t>(3, worksheet)</a:t>
            </a:r>
            <a:r>
              <a:rPr lang="en-US" dirty="0">
                <a:latin typeface="Rockwell" panose="02060603020205020403" pitchFamily="18" charset="0"/>
              </a:rPr>
              <a:t>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2842A-88DD-486A-A9A3-0E3D617F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5EE22-7401-4A3E-A809-3D24E713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62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FEEA00-8934-4F6B-A751-477B244B5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5685" y="2262187"/>
            <a:ext cx="5580630" cy="4081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81013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48E0-9618-4FE7-AD07-A8A2F6F8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SieveLab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F0A4-960D-43EA-9C48-BDB442AD2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525991"/>
          </a:xfrm>
        </p:spPr>
        <p:txBody>
          <a:bodyPr>
            <a:normAutofit/>
          </a:bodyPr>
          <a:lstStyle/>
          <a:p>
            <a:r>
              <a:rPr lang="en-US" b="1" dirty="0" err="1">
                <a:latin typeface="Rockwell" panose="02060603020205020403" pitchFamily="18" charset="0"/>
              </a:rPr>
              <a:t>PythonLabs.SieveLab.mark_multiples</a:t>
            </a:r>
            <a:r>
              <a:rPr lang="en-US" b="1" dirty="0">
                <a:latin typeface="Rockwell" panose="02060603020205020403" pitchFamily="18" charset="0"/>
              </a:rPr>
              <a:t>(5, worksheet)</a:t>
            </a:r>
            <a:r>
              <a:rPr lang="en-US" dirty="0">
                <a:latin typeface="Rockwell" panose="02060603020205020403" pitchFamily="18" charset="0"/>
              </a:rPr>
              <a:t>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2842A-88DD-486A-A9A3-0E3D617F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5EE22-7401-4A3E-A809-3D24E713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63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D23A18-1E3B-4D34-A060-B9A97B821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924" y="2261129"/>
            <a:ext cx="5618152" cy="3940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07650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48E0-9618-4FE7-AD07-A8A2F6F8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SieveLab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F0A4-960D-43EA-9C48-BDB442AD2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535516"/>
          </a:xfrm>
        </p:spPr>
        <p:txBody>
          <a:bodyPr/>
          <a:lstStyle/>
          <a:p>
            <a:r>
              <a:rPr lang="en-US" b="1" dirty="0" err="1">
                <a:latin typeface="Rockwell" panose="02060603020205020403" pitchFamily="18" charset="0"/>
              </a:rPr>
              <a:t>PythonLabs.SieveLab.erase_multiples</a:t>
            </a:r>
            <a:r>
              <a:rPr lang="en-US" b="1" dirty="0">
                <a:latin typeface="Rockwell" panose="02060603020205020403" pitchFamily="18" charset="0"/>
              </a:rPr>
              <a:t>(5, worksheet)</a:t>
            </a:r>
            <a:r>
              <a:rPr lang="en-US" dirty="0">
                <a:latin typeface="Rockwell" panose="02060603020205020403" pitchFamily="18" charset="0"/>
              </a:rPr>
              <a:t>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2842A-88DD-486A-A9A3-0E3D617F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5EE22-7401-4A3E-A809-3D24E713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64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DA6554-C75B-43F2-9A8F-FAB4442D62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8286" y="2176992"/>
            <a:ext cx="5636388" cy="4097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01857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48E0-9618-4FE7-AD07-A8A2F6F8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SieveLab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F0A4-960D-43EA-9C48-BDB442AD2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545041"/>
          </a:xfrm>
        </p:spPr>
        <p:txBody>
          <a:bodyPr/>
          <a:lstStyle/>
          <a:p>
            <a:r>
              <a:rPr lang="en-US" b="1" dirty="0" err="1">
                <a:latin typeface="Rockwell" panose="02060603020205020403" pitchFamily="18" charset="0"/>
              </a:rPr>
              <a:t>PythonLabs.SieveLab.mark_multiples</a:t>
            </a:r>
            <a:r>
              <a:rPr lang="en-US" b="1" dirty="0">
                <a:latin typeface="Rockwell" panose="02060603020205020403" pitchFamily="18" charset="0"/>
              </a:rPr>
              <a:t>(7, worksheet)</a:t>
            </a:r>
            <a:r>
              <a:rPr lang="en-US" dirty="0">
                <a:latin typeface="Rockwell" panose="02060603020205020403" pitchFamily="18" charset="0"/>
              </a:rPr>
              <a:t>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2842A-88DD-486A-A9A3-0E3D617F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5EE22-7401-4A3E-A809-3D24E713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65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D80BCC-B4F6-4303-BFF0-75559A540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4375" y="2295525"/>
            <a:ext cx="566325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95192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48E0-9618-4FE7-AD07-A8A2F6F8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SieveLab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F0A4-960D-43EA-9C48-BDB442AD2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506941"/>
          </a:xfrm>
        </p:spPr>
        <p:txBody>
          <a:bodyPr/>
          <a:lstStyle/>
          <a:p>
            <a:r>
              <a:rPr lang="en-US" b="1" dirty="0" err="1">
                <a:latin typeface="Rockwell" panose="02060603020205020403" pitchFamily="18" charset="0"/>
              </a:rPr>
              <a:t>PythonLabs.SieveLab.erase_multiples</a:t>
            </a:r>
            <a:r>
              <a:rPr lang="en-US" b="1" dirty="0">
                <a:latin typeface="Rockwell" panose="02060603020205020403" pitchFamily="18" charset="0"/>
              </a:rPr>
              <a:t>(7, worksheet)</a:t>
            </a:r>
            <a:r>
              <a:rPr lang="en-US" dirty="0">
                <a:latin typeface="Rockwell" panose="02060603020205020403" pitchFamily="18" charset="0"/>
              </a:rPr>
              <a:t>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2842A-88DD-486A-A9A3-0E3D617F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5EE22-7401-4A3E-A809-3D24E713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66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9B989F-FC74-4D7C-B935-765B629C5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8830" y="2242080"/>
            <a:ext cx="5594339" cy="4049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22341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48E0-9618-4FE7-AD07-A8A2F6F8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Sieve algorithm: a helper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F0A4-960D-43EA-9C48-BDB442AD2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An important step toward implementing the Sieve algorithm is to write a function that solves a small part of the problem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function </a:t>
            </a:r>
            <a:r>
              <a:rPr lang="en-US" b="1" dirty="0"/>
              <a:t>sift </a:t>
            </a:r>
            <a:r>
              <a:rPr lang="en-US" dirty="0"/>
              <a:t>will make a single pass through the worksheet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Pass it a number </a:t>
            </a:r>
            <a:r>
              <a:rPr lang="en-US" b="1" dirty="0"/>
              <a:t>k</a:t>
            </a:r>
            <a:r>
              <a:rPr lang="en-US" dirty="0"/>
              <a:t>, and </a:t>
            </a:r>
            <a:r>
              <a:rPr lang="en-US" b="1" dirty="0"/>
              <a:t>sift </a:t>
            </a:r>
            <a:r>
              <a:rPr lang="en-US" dirty="0"/>
              <a:t>will find and remove multiples of </a:t>
            </a:r>
            <a:r>
              <a:rPr lang="en-US" b="1" dirty="0"/>
              <a:t>k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For example, to sift out multiples of 5 from the list called </a:t>
            </a:r>
            <a:r>
              <a:rPr lang="en-US" b="1" dirty="0"/>
              <a:t>worksheet </a:t>
            </a:r>
            <a:r>
              <a:rPr lang="en-US" dirty="0"/>
              <a:t>we would type this: </a:t>
            </a:r>
            <a:r>
              <a:rPr lang="en-US" b="1" dirty="0"/>
              <a:t>sift(5, worksheet)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sift </a:t>
            </a:r>
            <a:r>
              <a:rPr lang="en-US" dirty="0"/>
              <a:t>has a very specific purpose, and it is unlikely to be used except as part of an implementation of the Sieve algorithm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Programmers call special-purpose functions like this </a:t>
            </a:r>
            <a:r>
              <a:rPr lang="en-US" b="1" dirty="0"/>
              <a:t>helper Functions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2842A-88DD-486A-A9A3-0E3D617F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5EE22-7401-4A3E-A809-3D24E713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01698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48E0-9618-4FE7-AD07-A8A2F6F8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Stepping through the worksheet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F0A4-960D-43EA-9C48-BDB442AD2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On each call to sift we want to find multiples of k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first one is 2xk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Notice that the remaining multiples (3xk, 4xk, </a:t>
            </a:r>
            <a:r>
              <a:rPr lang="en-US" dirty="0" err="1"/>
              <a:t>etc</a:t>
            </a:r>
            <a:r>
              <a:rPr lang="en-US" dirty="0"/>
              <a:t>) are all k steps apart: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We can use a for-loop with a </a:t>
            </a:r>
            <a:r>
              <a:rPr lang="en-US" b="1" dirty="0"/>
              <a:t>range</a:t>
            </a:r>
            <a:r>
              <a:rPr lang="en-US" dirty="0"/>
              <a:t> expression to walk through the list: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for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in range (2*k, </a:t>
            </a:r>
            <a:r>
              <a:rPr lang="en-US" b="1" dirty="0" err="1">
                <a:latin typeface="Rockwell" panose="02060603020205020403" pitchFamily="18" charset="0"/>
              </a:rPr>
              <a:t>len</a:t>
            </a:r>
            <a:r>
              <a:rPr lang="en-US" b="1" dirty="0">
                <a:latin typeface="Rockwell" panose="02060603020205020403" pitchFamily="18" charset="0"/>
              </a:rPr>
              <a:t>(a), k):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Note this </a:t>
            </a:r>
            <a:r>
              <a:rPr lang="en-US" b="1" dirty="0"/>
              <a:t>range</a:t>
            </a:r>
            <a:r>
              <a:rPr lang="en-US" dirty="0"/>
              <a:t> expression has three arguments: the starting point, the ending point, and the </a:t>
            </a:r>
            <a:r>
              <a:rPr lang="en-US" b="1" dirty="0"/>
              <a:t>step size (k)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2842A-88DD-486A-A9A3-0E3D617F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5EE22-7401-4A3E-A809-3D24E713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68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969D7A-2AB7-4B54-96BD-0DC3EC32F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937" y="3071813"/>
            <a:ext cx="7758113" cy="1065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17620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48E0-9618-4FE7-AD07-A8A2F6F8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Stepping through the worksheet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F0A4-960D-43EA-9C48-BDB442AD2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If we want to remove a number from the worksheet, we could use the Python </a:t>
            </a:r>
            <a:r>
              <a:rPr lang="en-US" b="1" dirty="0"/>
              <a:t>del </a:t>
            </a:r>
            <a:r>
              <a:rPr lang="en-US" dirty="0"/>
              <a:t>statement, which deletes an item from a list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But this would shorten the list and make it harder to walk through on future iterations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Our solution: replace the items with placeholders (</a:t>
            </a:r>
            <a:r>
              <a:rPr lang="en-US" b="1" dirty="0"/>
              <a:t>None </a:t>
            </a:r>
            <a:r>
              <a:rPr lang="en-US" dirty="0"/>
              <a:t>objects)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complete implementation of the </a:t>
            </a:r>
            <a:r>
              <a:rPr lang="en-US" b="1" dirty="0"/>
              <a:t>sift </a:t>
            </a:r>
            <a:r>
              <a:rPr lang="en-US" dirty="0"/>
              <a:t>function: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def sift(k, a):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for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in range(2*k, </a:t>
            </a:r>
            <a:r>
              <a:rPr lang="en-US" b="1" dirty="0" err="1">
                <a:latin typeface="Rockwell" panose="02060603020205020403" pitchFamily="18" charset="0"/>
              </a:rPr>
              <a:t>len</a:t>
            </a:r>
            <a:r>
              <a:rPr lang="en-US" b="1" dirty="0">
                <a:latin typeface="Rockwell" panose="02060603020205020403" pitchFamily="18" charset="0"/>
              </a:rPr>
              <a:t>(a), k):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a[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] = None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2842A-88DD-486A-A9A3-0E3D617F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5EE22-7401-4A3E-A809-3D24E713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029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48E0-9618-4FE7-AD07-A8A2F6F8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Devising an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F0A4-960D-43EA-9C48-BDB442AD2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 detailed specification of the starting condition is there in the pseudocode (e.g., “</a:t>
            </a:r>
            <a:r>
              <a:rPr lang="en-US" dirty="0">
                <a:solidFill>
                  <a:srgbClr val="0070C0"/>
                </a:solidFill>
              </a:rPr>
              <a:t>make a list</a:t>
            </a:r>
            <a:r>
              <a:rPr lang="en-US" dirty="0"/>
              <a:t>”)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What about the other steps? “</a:t>
            </a:r>
            <a:r>
              <a:rPr lang="en-US" dirty="0">
                <a:solidFill>
                  <a:srgbClr val="0070C0"/>
                </a:solidFill>
              </a:rPr>
              <a:t>Cross off</a:t>
            </a:r>
            <a:r>
              <a:rPr lang="en-US" dirty="0"/>
              <a:t>” and “</a:t>
            </a:r>
            <a:r>
              <a:rPr lang="en-US" dirty="0">
                <a:solidFill>
                  <a:srgbClr val="0070C0"/>
                </a:solidFill>
              </a:rPr>
              <a:t>next number</a:t>
            </a:r>
            <a:r>
              <a:rPr lang="en-US" dirty="0"/>
              <a:t>” need to be clearly defined if we’re going to use Python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stopping condition is not so clear just yet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When do we stop the process? Perhaps when all the numbers are crossed off?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As you’ve probably guessed by now, we will write a program to implement the Sieve of Eratosthenes algorithm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We will need to explore a few new ideas in Python first, however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2842A-88DD-486A-A9A3-0E3D617F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5EE22-7401-4A3E-A809-3D24E713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73524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48E0-9618-4FE7-AD07-A8A2F6F8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Stepping through the worksheet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F0A4-960D-43EA-9C48-BDB442AD2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def sift(k, a):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for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in range(2*k, </a:t>
            </a:r>
            <a:r>
              <a:rPr lang="en-US" b="1" dirty="0" err="1">
                <a:latin typeface="Rockwell" panose="02060603020205020403" pitchFamily="18" charset="0"/>
              </a:rPr>
              <a:t>len</a:t>
            </a:r>
            <a:r>
              <a:rPr lang="en-US" b="1" dirty="0">
                <a:latin typeface="Rockwell" panose="02060603020205020403" pitchFamily="18" charset="0"/>
              </a:rPr>
              <a:t>(a), k):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a[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] = None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An example of </a:t>
            </a:r>
            <a:r>
              <a:rPr lang="en-US" b="1" dirty="0"/>
              <a:t>sift </a:t>
            </a:r>
            <a:r>
              <a:rPr lang="en-US" dirty="0"/>
              <a:t>in action: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worksheet = [None, None] + list(range(2, 16))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worksheet </a:t>
            </a:r>
            <a:r>
              <a:rPr lang="en-US" dirty="0"/>
              <a:t>is now: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it-IT" b="1" dirty="0"/>
              <a:t>[None, None, 2, 3, 4, 5, 6, 7, 8, 9, 10, 11, 12, </a:t>
            </a:r>
            <a:r>
              <a:rPr lang="en-US" b="1" dirty="0"/>
              <a:t>13, 14, 15]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Now call </a:t>
            </a:r>
            <a:r>
              <a:rPr lang="en-US" b="1" dirty="0">
                <a:latin typeface="Rockwell" panose="02060603020205020403" pitchFamily="18" charset="0"/>
              </a:rPr>
              <a:t>sift(2, worksheet)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worksheet </a:t>
            </a:r>
            <a:r>
              <a:rPr lang="en-US" dirty="0"/>
              <a:t>becomes this: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it-IT" b="1" dirty="0">
                <a:latin typeface="Rockwell" panose="02060603020205020403" pitchFamily="18" charset="0"/>
              </a:rPr>
              <a:t>[None, None, 2, 3, None, 5, None, 7, None, 9, None, 11, None, 13, None, 15]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2842A-88DD-486A-A9A3-0E3D617F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5EE22-7401-4A3E-A809-3D24E713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73142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48E0-9618-4FE7-AD07-A8A2F6F8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sieve()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F0A4-960D-43EA-9C48-BDB442AD2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Now that we have a helper function to do the hard work, writing the </a:t>
            </a:r>
            <a:r>
              <a:rPr lang="en-US" b="1" dirty="0"/>
              <a:t>sieve </a:t>
            </a:r>
            <a:r>
              <a:rPr lang="en-US" dirty="0"/>
              <a:t>function is straightforward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When a program has helpers, a function like </a:t>
            </a:r>
            <a:r>
              <a:rPr lang="en-US" b="1" dirty="0"/>
              <a:t>sieve </a:t>
            </a:r>
            <a:r>
              <a:rPr lang="en-US" dirty="0"/>
              <a:t>(which is called to solve the complete problem) is known as a </a:t>
            </a:r>
            <a:r>
              <a:rPr lang="en-US" b="1" dirty="0"/>
              <a:t>top-level function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We have to write a loop that starts by sifting multiples of 2 and keep calling </a:t>
            </a:r>
            <a:r>
              <a:rPr lang="en-US" b="1" dirty="0"/>
              <a:t>sift </a:t>
            </a:r>
            <a:r>
              <a:rPr lang="en-US" dirty="0"/>
              <a:t>until all composite numbers are removed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This loop can stop when the next number to send to </a:t>
            </a:r>
            <a:r>
              <a:rPr lang="en-US" b="1" dirty="0"/>
              <a:t>sift </a:t>
            </a:r>
            <a:r>
              <a:rPr lang="en-US" dirty="0"/>
              <a:t>is greater than the square root of </a:t>
            </a:r>
            <a:r>
              <a:rPr lang="en-US" b="1" dirty="0"/>
              <a:t>n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for-loop that controls the loop should set </a:t>
            </a:r>
            <a:r>
              <a:rPr lang="en-US" b="1" dirty="0"/>
              <a:t>k </a:t>
            </a:r>
            <a:r>
              <a:rPr lang="en-US" dirty="0"/>
              <a:t>to every value from 2 up to the square root (why?) of </a:t>
            </a:r>
            <a:r>
              <a:rPr lang="en-US" b="1" dirty="0"/>
              <a:t>n</a:t>
            </a:r>
            <a:r>
              <a:rPr lang="en-US" dirty="0"/>
              <a:t>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for k in range(2, sqrt(n))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2842A-88DD-486A-A9A3-0E3D617F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5EE22-7401-4A3E-A809-3D24E713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31428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48E0-9618-4FE7-AD07-A8A2F6F8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sieve()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F0A4-960D-43EA-9C48-BDB442AD2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for k in range(2, sqrt(n))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b="1" dirty="0"/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There is a problem with this code: we cannot pass a floating-point value to </a:t>
            </a:r>
            <a:r>
              <a:rPr lang="en-US" b="1" dirty="0"/>
              <a:t>range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If we “round up” the square root, we’ll have what we want: an integer that is greater than the highest possible prime factor of </a:t>
            </a:r>
            <a:r>
              <a:rPr lang="en-US" b="1" dirty="0"/>
              <a:t>n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 function named </a:t>
            </a:r>
            <a:r>
              <a:rPr lang="en-US" b="1" dirty="0"/>
              <a:t>ceil </a:t>
            </a:r>
            <a:r>
              <a:rPr lang="en-US" dirty="0"/>
              <a:t>in Python’s math library does this operation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ceil </a:t>
            </a:r>
            <a:r>
              <a:rPr lang="en-US" dirty="0"/>
              <a:t>is short for “ceiling”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 corresponding function named </a:t>
            </a:r>
            <a:r>
              <a:rPr lang="en-US" b="1" dirty="0"/>
              <a:t>floor </a:t>
            </a:r>
            <a:r>
              <a:rPr lang="en-US" dirty="0"/>
              <a:t>rounds a floating-point value down to the nearest integer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2842A-88DD-486A-A9A3-0E3D617F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5EE22-7401-4A3E-A809-3D24E713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18627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48E0-9618-4FE7-AD07-A8A2F6F8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sieve()’s main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F0A4-960D-43EA-9C48-BDB442AD2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One important detail: before sifting out multiples of a number, we make sure we haven’t already removed it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For example, we don’t sift multiples of 4 because 4 was already removed when sifting multiples of 2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sift </a:t>
            </a:r>
            <a:r>
              <a:rPr lang="en-US" dirty="0"/>
              <a:t>would still work, but our program would be less efficient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main loop looks like this: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for k in range(2, ceil(sqrt(n))):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if worksheet[k] is not None: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sift(k, worksheet)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Note that the expression </a:t>
            </a:r>
            <a:r>
              <a:rPr lang="en-US" b="1" dirty="0">
                <a:solidFill>
                  <a:srgbClr val="0070C0"/>
                </a:solidFill>
              </a:rPr>
              <a:t>x is not None </a:t>
            </a:r>
            <a:r>
              <a:rPr lang="en-US" dirty="0"/>
              <a:t>is the preferred way of testing to see if </a:t>
            </a:r>
            <a:r>
              <a:rPr lang="en-US" b="1" dirty="0"/>
              <a:t>x </a:t>
            </a:r>
            <a:r>
              <a:rPr lang="en-US" dirty="0"/>
              <a:t>is a reference to the </a:t>
            </a:r>
            <a:r>
              <a:rPr lang="en-US" b="1" dirty="0"/>
              <a:t>None </a:t>
            </a:r>
            <a:r>
              <a:rPr lang="en-US" dirty="0"/>
              <a:t>object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2842A-88DD-486A-A9A3-0E3D617F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5EE22-7401-4A3E-A809-3D24E713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62539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48E0-9618-4FE7-AD07-A8A2F6F8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Sieve: remove the placeholders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F0A4-960D-43EA-9C48-BDB442AD2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There is just one last step: to make the final list we have to remove the </a:t>
            </a:r>
            <a:r>
              <a:rPr lang="en-US" b="1" dirty="0"/>
              <a:t>None </a:t>
            </a:r>
            <a:r>
              <a:rPr lang="en-US" dirty="0"/>
              <a:t>objects from the worksheet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 new helper function called </a:t>
            </a:r>
            <a:r>
              <a:rPr lang="en-US" b="1" dirty="0" err="1"/>
              <a:t>non_nulls</a:t>
            </a:r>
            <a:r>
              <a:rPr lang="en-US" b="1" dirty="0"/>
              <a:t> </a:t>
            </a:r>
            <a:r>
              <a:rPr lang="en-US" dirty="0"/>
              <a:t>returns a copy of the worksheet, but without any </a:t>
            </a:r>
            <a:r>
              <a:rPr lang="en-US" b="1" dirty="0"/>
              <a:t>None </a:t>
            </a:r>
            <a:r>
              <a:rPr lang="en-US" dirty="0"/>
              <a:t>objects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It makes an initial empty list named </a:t>
            </a:r>
            <a:r>
              <a:rPr lang="en-US" b="1" dirty="0"/>
              <a:t>res </a:t>
            </a:r>
            <a:r>
              <a:rPr lang="en-US" dirty="0"/>
              <a:t>(for “result”)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Then it uses a for loop to look at every item in the input list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If an item is not </a:t>
            </a:r>
            <a:r>
              <a:rPr lang="en-US" b="1" dirty="0"/>
              <a:t>None</a:t>
            </a:r>
            <a:r>
              <a:rPr lang="en-US" dirty="0"/>
              <a:t>, the item is appended to </a:t>
            </a:r>
            <a:r>
              <a:rPr lang="en-US" b="1" dirty="0"/>
              <a:t>res </a:t>
            </a:r>
            <a:r>
              <a:rPr lang="en-US" dirty="0"/>
              <a:t>using the </a:t>
            </a:r>
            <a:r>
              <a:rPr lang="en-US" b="1" dirty="0"/>
              <a:t>append </a:t>
            </a:r>
            <a:r>
              <a:rPr lang="en-US" dirty="0"/>
              <a:t>method for lists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When the iteration is complete, </a:t>
            </a:r>
            <a:r>
              <a:rPr lang="en-US" b="1" dirty="0"/>
              <a:t>res </a:t>
            </a:r>
            <a:r>
              <a:rPr lang="en-US" dirty="0"/>
              <a:t>is returned as the result of the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function call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2842A-88DD-486A-A9A3-0E3D617F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5EE22-7401-4A3E-A809-3D24E713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36497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48E0-9618-4FE7-AD07-A8A2F6F8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Sieve: remove the placeholders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F0A4-960D-43EA-9C48-BDB442AD2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def </a:t>
            </a:r>
            <a:r>
              <a:rPr lang="en-US" b="1" dirty="0" err="1">
                <a:latin typeface="Rockwell" panose="02060603020205020403" pitchFamily="18" charset="0"/>
              </a:rPr>
              <a:t>non_nulls</a:t>
            </a:r>
            <a:r>
              <a:rPr lang="en-US" b="1" dirty="0">
                <a:latin typeface="Rockwell" panose="02060603020205020403" pitchFamily="18" charset="0"/>
              </a:rPr>
              <a:t>(a):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res = []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for x in a: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if x is not None: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</a:t>
            </a:r>
            <a:r>
              <a:rPr lang="en-US" b="1" dirty="0" err="1">
                <a:latin typeface="Rockwell" panose="02060603020205020403" pitchFamily="18" charset="0"/>
              </a:rPr>
              <a:t>res.append</a:t>
            </a:r>
            <a:r>
              <a:rPr lang="en-US" b="1" dirty="0">
                <a:latin typeface="Rockwell" panose="02060603020205020403" pitchFamily="18" charset="0"/>
              </a:rPr>
              <a:t>(x)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return res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Example: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worksheet = [None, None, 2, 3, None, 5, </a:t>
            </a:r>
            <a:r>
              <a:rPr lang="it-IT" b="1" dirty="0">
                <a:latin typeface="Rockwell" panose="02060603020205020403" pitchFamily="18" charset="0"/>
              </a:rPr>
              <a:t>None, 7, None, None,</a:t>
            </a:r>
          </a:p>
          <a:p>
            <a:pPr marL="29260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it-IT" b="1" dirty="0">
                <a:latin typeface="Rockwell" panose="02060603020205020403" pitchFamily="18" charset="0"/>
              </a:rPr>
              <a:t>                          None, 11, None, 13, None, None]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worksheet = </a:t>
            </a:r>
            <a:r>
              <a:rPr lang="en-US" b="1" dirty="0" err="1">
                <a:latin typeface="Rockwell" panose="02060603020205020403" pitchFamily="18" charset="0"/>
              </a:rPr>
              <a:t>non_nulls</a:t>
            </a:r>
            <a:r>
              <a:rPr lang="en-US" b="1" dirty="0">
                <a:latin typeface="Rockwell" panose="02060603020205020403" pitchFamily="18" charset="0"/>
              </a:rPr>
              <a:t>(worksheet)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worksheet </a:t>
            </a:r>
            <a:r>
              <a:rPr lang="en-US" dirty="0"/>
              <a:t>is now: </a:t>
            </a:r>
            <a:r>
              <a:rPr lang="en-US" b="1" dirty="0"/>
              <a:t>[2, 3, 5, 7, 11, 13]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2842A-88DD-486A-A9A3-0E3D617F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5EE22-7401-4A3E-A809-3D24E713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75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B76F18-3168-4D3F-B032-15E5040B2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6258" y="2197862"/>
            <a:ext cx="1760443" cy="13954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F9BCEE7-6AC0-4ABF-93A1-50B3AC742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3286125" y="2328051"/>
            <a:ext cx="2028825" cy="22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22270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48E0-9618-4FE7-AD07-A8A2F6F8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Sieve: remove the placeholders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F0A4-960D-43EA-9C48-BDB442AD2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def </a:t>
            </a:r>
            <a:r>
              <a:rPr lang="en-US" b="1" dirty="0" err="1">
                <a:latin typeface="Rockwell" panose="02060603020205020403" pitchFamily="18" charset="0"/>
              </a:rPr>
              <a:t>non_nulls</a:t>
            </a:r>
            <a:r>
              <a:rPr lang="en-US" b="1" dirty="0">
                <a:latin typeface="Rockwell" panose="02060603020205020403" pitchFamily="18" charset="0"/>
              </a:rPr>
              <a:t>(a):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res = []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for x in a: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if x is not None: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</a:t>
            </a:r>
            <a:r>
              <a:rPr lang="en-US" b="1" dirty="0" err="1">
                <a:latin typeface="Rockwell" panose="02060603020205020403" pitchFamily="18" charset="0"/>
              </a:rPr>
              <a:t>res.append</a:t>
            </a:r>
            <a:r>
              <a:rPr lang="en-US" b="1" dirty="0">
                <a:latin typeface="Rockwell" panose="02060603020205020403" pitchFamily="18" charset="0"/>
              </a:rPr>
              <a:t>(x)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return res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Example: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worksheet = [None, None, 2, 3, None, 5, </a:t>
            </a:r>
            <a:r>
              <a:rPr lang="it-IT" b="1" dirty="0">
                <a:latin typeface="Rockwell" panose="02060603020205020403" pitchFamily="18" charset="0"/>
              </a:rPr>
              <a:t>None, 7, None, None,</a:t>
            </a:r>
          </a:p>
          <a:p>
            <a:pPr marL="29260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it-IT" b="1" dirty="0">
                <a:latin typeface="Rockwell" panose="02060603020205020403" pitchFamily="18" charset="0"/>
              </a:rPr>
              <a:t>                          None, 11, None, 13, None, None]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worksheet = </a:t>
            </a:r>
            <a:r>
              <a:rPr lang="en-US" b="1" dirty="0" err="1">
                <a:latin typeface="Rockwell" panose="02060603020205020403" pitchFamily="18" charset="0"/>
              </a:rPr>
              <a:t>non_nulls</a:t>
            </a:r>
            <a:r>
              <a:rPr lang="en-US" b="1" dirty="0">
                <a:latin typeface="Rockwell" panose="02060603020205020403" pitchFamily="18" charset="0"/>
              </a:rPr>
              <a:t>(worksheet)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worksheet </a:t>
            </a:r>
            <a:r>
              <a:rPr lang="en-US" dirty="0"/>
              <a:t>is now: </a:t>
            </a:r>
            <a:r>
              <a:rPr lang="en-US" b="1" dirty="0"/>
              <a:t>[2, 3, 5, 7, 11, 13]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2842A-88DD-486A-A9A3-0E3D617F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5EE22-7401-4A3E-A809-3D24E713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76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03E4E5-8E6F-4EF6-9F10-62F4097A2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4403" y="2298309"/>
            <a:ext cx="1703194" cy="11306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73A655F-E964-4F6A-8A42-077D9349A3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7478" y="2584164"/>
            <a:ext cx="2066925" cy="279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57744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48E0-9618-4FE7-AD07-A8A2F6F8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Sieve: remove the placeholders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F0A4-960D-43EA-9C48-BDB442AD2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def </a:t>
            </a:r>
            <a:r>
              <a:rPr lang="en-US" b="1" dirty="0" err="1">
                <a:latin typeface="Rockwell" panose="02060603020205020403" pitchFamily="18" charset="0"/>
              </a:rPr>
              <a:t>non_nulls</a:t>
            </a:r>
            <a:r>
              <a:rPr lang="en-US" b="1" dirty="0">
                <a:latin typeface="Rockwell" panose="02060603020205020403" pitchFamily="18" charset="0"/>
              </a:rPr>
              <a:t>(a):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res = []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for x in a: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if x is not None: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</a:t>
            </a:r>
            <a:r>
              <a:rPr lang="en-US" b="1" dirty="0" err="1">
                <a:latin typeface="Rockwell" panose="02060603020205020403" pitchFamily="18" charset="0"/>
              </a:rPr>
              <a:t>res.append</a:t>
            </a:r>
            <a:r>
              <a:rPr lang="en-US" b="1" dirty="0">
                <a:latin typeface="Rockwell" panose="02060603020205020403" pitchFamily="18" charset="0"/>
              </a:rPr>
              <a:t>(x)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return res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Example: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worksheet = [None, None, 2, 3, None, 5, </a:t>
            </a:r>
            <a:r>
              <a:rPr lang="it-IT" b="1" dirty="0">
                <a:latin typeface="Rockwell" panose="02060603020205020403" pitchFamily="18" charset="0"/>
              </a:rPr>
              <a:t>None, 7, None, None,</a:t>
            </a:r>
          </a:p>
          <a:p>
            <a:pPr marL="29260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it-IT" b="1" dirty="0">
                <a:latin typeface="Rockwell" panose="02060603020205020403" pitchFamily="18" charset="0"/>
              </a:rPr>
              <a:t>                          None, 11, None, 13, None, None]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worksheet = </a:t>
            </a:r>
            <a:r>
              <a:rPr lang="en-US" b="1" dirty="0" err="1">
                <a:latin typeface="Rockwell" panose="02060603020205020403" pitchFamily="18" charset="0"/>
              </a:rPr>
              <a:t>non_nulls</a:t>
            </a:r>
            <a:r>
              <a:rPr lang="en-US" b="1" dirty="0">
                <a:latin typeface="Rockwell" panose="02060603020205020403" pitchFamily="18" charset="0"/>
              </a:rPr>
              <a:t>(worksheet)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worksheet </a:t>
            </a:r>
            <a:r>
              <a:rPr lang="en-US" dirty="0"/>
              <a:t>is now: </a:t>
            </a:r>
            <a:r>
              <a:rPr lang="en-US" b="1" dirty="0"/>
              <a:t>[2, 3, 5, 7, 11, 13]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2842A-88DD-486A-A9A3-0E3D617F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5EE22-7401-4A3E-A809-3D24E713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77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16F934-D11C-4732-AB82-4E88FF839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4214" y="2725667"/>
            <a:ext cx="2819572" cy="98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38515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48E0-9618-4FE7-AD07-A8A2F6F8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Sieve: remove the placeholders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F0A4-960D-43EA-9C48-BDB442AD2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def </a:t>
            </a:r>
            <a:r>
              <a:rPr lang="en-US" b="1" dirty="0" err="1">
                <a:latin typeface="Rockwell" panose="02060603020205020403" pitchFamily="18" charset="0"/>
              </a:rPr>
              <a:t>non_nulls</a:t>
            </a:r>
            <a:r>
              <a:rPr lang="en-US" b="1" dirty="0">
                <a:latin typeface="Rockwell" panose="02060603020205020403" pitchFamily="18" charset="0"/>
              </a:rPr>
              <a:t>(a):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res = []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for x in a: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if x is not None: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</a:t>
            </a:r>
            <a:r>
              <a:rPr lang="en-US" b="1" dirty="0" err="1">
                <a:latin typeface="Rockwell" panose="02060603020205020403" pitchFamily="18" charset="0"/>
              </a:rPr>
              <a:t>res.append</a:t>
            </a:r>
            <a:r>
              <a:rPr lang="en-US" b="1" dirty="0">
                <a:latin typeface="Rockwell" panose="02060603020205020403" pitchFamily="18" charset="0"/>
              </a:rPr>
              <a:t>(x)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return res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Example: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worksheet = [None, None, 2, 3, None, 5, </a:t>
            </a:r>
            <a:r>
              <a:rPr lang="it-IT" b="1" dirty="0">
                <a:latin typeface="Rockwell" panose="02060603020205020403" pitchFamily="18" charset="0"/>
              </a:rPr>
              <a:t>None, 7, None, None,</a:t>
            </a:r>
          </a:p>
          <a:p>
            <a:pPr marL="29260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it-IT" b="1" dirty="0">
                <a:latin typeface="Rockwell" panose="02060603020205020403" pitchFamily="18" charset="0"/>
              </a:rPr>
              <a:t>                          None, 11, None, 13, None, None]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worksheet = </a:t>
            </a:r>
            <a:r>
              <a:rPr lang="en-US" b="1" dirty="0" err="1">
                <a:latin typeface="Rockwell" panose="02060603020205020403" pitchFamily="18" charset="0"/>
              </a:rPr>
              <a:t>non_nulls</a:t>
            </a:r>
            <a:r>
              <a:rPr lang="en-US" b="1" dirty="0">
                <a:latin typeface="Rockwell" panose="02060603020205020403" pitchFamily="18" charset="0"/>
              </a:rPr>
              <a:t>(worksheet)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worksheet </a:t>
            </a:r>
            <a:r>
              <a:rPr lang="en-US" dirty="0"/>
              <a:t>is now: </a:t>
            </a:r>
            <a:r>
              <a:rPr lang="en-US" b="1" dirty="0"/>
              <a:t>[2, 3, 5, 7, 11, 13]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2842A-88DD-486A-A9A3-0E3D617F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5EE22-7401-4A3E-A809-3D24E713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78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DB377A-BA26-4D19-A5D4-761F26141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6185" y="3063779"/>
            <a:ext cx="3005635" cy="1016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76453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48E0-9618-4FE7-AD07-A8A2F6F8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Aside: appending to a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F0A4-960D-43EA-9C48-BDB442AD2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+= </a:t>
            </a:r>
            <a:r>
              <a:rPr lang="en-US" dirty="0"/>
              <a:t>can be used to concatenate one string to the end of another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This syntax can also be used to append one list to another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Example: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/>
              <a:t>fruits = ['apple', 'orange’]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/>
              <a:t>fruits += ['banana', 'mango', 'pear’]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fruits </a:t>
            </a:r>
            <a:r>
              <a:rPr lang="en-US" dirty="0"/>
              <a:t>is now: </a:t>
            </a:r>
            <a:r>
              <a:rPr lang="en-US" b="1" dirty="0"/>
              <a:t>['apple', 'orange’,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/>
              <a:t>	               'banana', 'mango', 'pear']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/>
              <a:t>fruits += ['pineapple']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fruits </a:t>
            </a:r>
            <a:r>
              <a:rPr lang="en-US" dirty="0"/>
              <a:t>is now: </a:t>
            </a:r>
            <a:r>
              <a:rPr lang="en-US" b="1" dirty="0"/>
              <a:t>['apple', 'orange’,</a:t>
            </a:r>
          </a:p>
          <a:p>
            <a:pPr marL="1317120" lvl="7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/>
              <a:t>        ‘banana', 'mango', 'pear’,</a:t>
            </a:r>
          </a:p>
          <a:p>
            <a:pPr marL="1317120" lvl="7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/>
              <a:t>        'pineapple’]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2842A-88DD-486A-A9A3-0E3D617F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5EE22-7401-4A3E-A809-3D24E713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446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48E0-9618-4FE7-AD07-A8A2F6F8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F0A4-960D-43EA-9C48-BDB442AD2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In everyday life we often encounter collections of things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Course catalog: a collection of course descriptions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Parking lot: a collection of vehicles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Mathematicians also work with collections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Matrix (a table of numbers)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Sequence (e.g., 1, 1, 2, 3, 5, 8, ...)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In computer science we make a collection by defining a </a:t>
            </a:r>
            <a:r>
              <a:rPr lang="en-US" b="1" dirty="0"/>
              <a:t>data structure </a:t>
            </a:r>
            <a:r>
              <a:rPr lang="en-US" dirty="0"/>
              <a:t>that includes references to </a:t>
            </a:r>
            <a:r>
              <a:rPr lang="en-US" b="1" dirty="0"/>
              <a:t>objects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term </a:t>
            </a:r>
            <a:r>
              <a:rPr lang="en-US" b="1" dirty="0"/>
              <a:t>object </a:t>
            </a:r>
            <a:r>
              <a:rPr lang="en-US" dirty="0"/>
              <a:t>simply means </a:t>
            </a:r>
            <a:r>
              <a:rPr lang="en-US" i="1" dirty="0"/>
              <a:t>generic piece of data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Objects include numbers, strings, dates, and others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Using programming terminology, a </a:t>
            </a:r>
            <a:r>
              <a:rPr lang="en-US" b="1" dirty="0"/>
              <a:t>container </a:t>
            </a:r>
            <a:r>
              <a:rPr lang="en-US" dirty="0"/>
              <a:t>is an object that contains other objects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2842A-88DD-486A-A9A3-0E3D617F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5EE22-7401-4A3E-A809-3D24E713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1360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48E0-9618-4FE7-AD07-A8A2F6F8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Sieve algorithm: </a:t>
            </a:r>
            <a:r>
              <a:rPr lang="en-US" b="1" dirty="0"/>
              <a:t>completed!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F0A4-960D-43EA-9C48-BDB442AD2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We can now put all the pieces together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Import the </a:t>
            </a:r>
            <a:r>
              <a:rPr lang="en-US" b="1" dirty="0"/>
              <a:t>math </a:t>
            </a:r>
            <a:r>
              <a:rPr lang="en-US" dirty="0"/>
              <a:t>library to get access to </a:t>
            </a:r>
            <a:r>
              <a:rPr lang="en-US" b="1" dirty="0"/>
              <a:t>sqrt </a:t>
            </a:r>
            <a:r>
              <a:rPr lang="en-US" dirty="0"/>
              <a:t>and </a:t>
            </a:r>
            <a:r>
              <a:rPr lang="en-US" b="1" dirty="0"/>
              <a:t>ceil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In the body of the </a:t>
            </a:r>
            <a:r>
              <a:rPr lang="en-US" b="1" dirty="0"/>
              <a:t>sieve </a:t>
            </a:r>
            <a:r>
              <a:rPr lang="en-US" dirty="0"/>
              <a:t>function we need to: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Create the </a:t>
            </a:r>
            <a:r>
              <a:rPr lang="en-US" b="1" dirty="0"/>
              <a:t>worksheet </a:t>
            </a:r>
            <a:r>
              <a:rPr lang="en-US" dirty="0"/>
              <a:t>with two initial </a:t>
            </a:r>
            <a:r>
              <a:rPr lang="en-US" b="1" dirty="0"/>
              <a:t>None </a:t>
            </a:r>
            <a:r>
              <a:rPr lang="en-US" dirty="0"/>
              <a:t>objects and all integers from 2 to </a:t>
            </a:r>
            <a:r>
              <a:rPr lang="en-US" b="1" dirty="0"/>
              <a:t>n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Add the for-loop that calls </a:t>
            </a:r>
            <a:r>
              <a:rPr lang="en-US" b="1" dirty="0"/>
              <a:t>sift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Call </a:t>
            </a:r>
            <a:r>
              <a:rPr lang="en-US" b="1" dirty="0" err="1"/>
              <a:t>non_nulls</a:t>
            </a:r>
            <a:r>
              <a:rPr lang="en-US" b="1" dirty="0"/>
              <a:t> </a:t>
            </a:r>
            <a:r>
              <a:rPr lang="en-US" dirty="0"/>
              <a:t>to remove the </a:t>
            </a:r>
            <a:r>
              <a:rPr lang="en-US" b="1" dirty="0"/>
              <a:t>None </a:t>
            </a:r>
            <a:r>
              <a:rPr lang="en-US" dirty="0"/>
              <a:t>objects from the </a:t>
            </a:r>
            <a:r>
              <a:rPr lang="en-US" b="1" dirty="0"/>
              <a:t>worksheet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See </a:t>
            </a:r>
            <a:r>
              <a:rPr lang="en-US" dirty="0">
                <a:solidFill>
                  <a:srgbClr val="0070C0"/>
                </a:solidFill>
              </a:rPr>
              <a:t>sieve.py</a:t>
            </a:r>
            <a:r>
              <a:rPr lang="en-US" dirty="0"/>
              <a:t> and the next slide for the code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See </a:t>
            </a:r>
            <a:r>
              <a:rPr lang="en-US" dirty="0" err="1">
                <a:solidFill>
                  <a:srgbClr val="0070C0"/>
                </a:solidFill>
              </a:rPr>
              <a:t>PythonLabs</a:t>
            </a:r>
            <a:r>
              <a:rPr lang="en-US" dirty="0">
                <a:solidFill>
                  <a:srgbClr val="0070C0"/>
                </a:solidFill>
              </a:rPr>
              <a:t>/SieveLab.py</a:t>
            </a:r>
            <a:r>
              <a:rPr lang="en-US" dirty="0"/>
              <a:t>: lines 12–28 for the textbook’s implementation of the </a:t>
            </a:r>
            <a:r>
              <a:rPr lang="en-US" b="1" dirty="0"/>
              <a:t>sieve </a:t>
            </a:r>
            <a:r>
              <a:rPr lang="en-US" dirty="0"/>
              <a:t>function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Run </a:t>
            </a:r>
            <a:r>
              <a:rPr lang="en-US" dirty="0">
                <a:solidFill>
                  <a:srgbClr val="0070C0"/>
                </a:solidFill>
              </a:rPr>
              <a:t>sieve_visualization.py </a:t>
            </a:r>
            <a:r>
              <a:rPr lang="en-US" dirty="0"/>
              <a:t>to see it in action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2842A-88DD-486A-A9A3-0E3D617F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5EE22-7401-4A3E-A809-3D24E713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86741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48E0-9618-4FE7-AD07-A8A2F6F8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Completed sieve()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F0A4-960D-43EA-9C48-BDB442AD2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69533"/>
            <a:ext cx="10058400" cy="4614051"/>
          </a:xfrm>
        </p:spPr>
        <p:txBody>
          <a:bodyPr>
            <a:normAutofit fontScale="92500" lnSpcReduction="20000"/>
          </a:bodyPr>
          <a:lstStyle/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from math import 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*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def sift(k, a):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... # see earlier slides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latin typeface="Rockwell" panose="02060603020205020403" pitchFamily="18" charset="0"/>
            </a:endParaRP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def </a:t>
            </a:r>
            <a:r>
              <a:rPr lang="en-US" b="1" dirty="0" err="1">
                <a:latin typeface="Rockwell" panose="02060603020205020403" pitchFamily="18" charset="0"/>
              </a:rPr>
              <a:t>non_nulls</a:t>
            </a:r>
            <a:r>
              <a:rPr lang="en-US" b="1" dirty="0">
                <a:latin typeface="Rockwell" panose="02060603020205020403" pitchFamily="18" charset="0"/>
              </a:rPr>
              <a:t>(a):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... # see earlier slides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latin typeface="Rockwell" panose="02060603020205020403" pitchFamily="18" charset="0"/>
            </a:endParaRP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def sieve(n):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worksheet = [None, None] + list(range(2, n))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for k in range(2, ceil(sqrt(n))):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if worksheet[k] is not None: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sift(k, worksheet)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return </a:t>
            </a:r>
            <a:r>
              <a:rPr lang="en-US" b="1" dirty="0" err="1">
                <a:latin typeface="Rockwell" panose="02060603020205020403" pitchFamily="18" charset="0"/>
              </a:rPr>
              <a:t>non_nulls</a:t>
            </a:r>
            <a:r>
              <a:rPr lang="en-US" b="1" dirty="0">
                <a:latin typeface="Rockwell" panose="02060603020205020403" pitchFamily="18" charset="0"/>
              </a:rPr>
              <a:t>(worksheet)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latin typeface="Rockwell" panose="02060603020205020403" pitchFamily="18" charset="0"/>
            </a:endParaRP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primes = sieve(100)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print(primes)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2842A-88DD-486A-A9A3-0E3D617F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5EE22-7401-4A3E-A809-3D24E713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81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0FFAC2-B91D-483D-ADC1-7EBDF66257ED}"/>
              </a:ext>
            </a:extLst>
          </p:cNvPr>
          <p:cNvSpPr/>
          <p:nvPr/>
        </p:nvSpPr>
        <p:spPr>
          <a:xfrm>
            <a:off x="6658250" y="2034659"/>
            <a:ext cx="1656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See 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sieve.py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91414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48E0-9618-4FE7-AD07-A8A2F6F8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F0A4-960D-43EA-9C48-BDB442AD2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88392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Now that we have a function for making lists of prime numbers we can save it for later use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We can use it to answer questions about primes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How many primes are less than </a:t>
            </a:r>
            <a:r>
              <a:rPr lang="en-US" i="1" dirty="0"/>
              <a:t>n</a:t>
            </a:r>
            <a:r>
              <a:rPr lang="en-US" dirty="0"/>
              <a:t>?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What is the largest gap between successive primes?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What are some twin primes (two prime numbers that differ only by 2, like 17 and 19)?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Many other questions are possible.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This is a good example of </a:t>
            </a:r>
            <a:r>
              <a:rPr lang="en-US" b="1" dirty="0"/>
              <a:t>abstraction</a:t>
            </a:r>
            <a:r>
              <a:rPr lang="en-US" dirty="0"/>
              <a:t>: we have a nice, neat package that we can save and </a:t>
            </a:r>
            <a:r>
              <a:rPr lang="en-US" b="1" dirty="0"/>
              <a:t>reuse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In the future, we don’t have to worry about the implementation details of </a:t>
            </a:r>
            <a:r>
              <a:rPr lang="en-US" b="1" dirty="0"/>
              <a:t>sieve</a:t>
            </a:r>
            <a:r>
              <a:rPr lang="en-US" dirty="0"/>
              <a:t>: we can just use it!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We (and people who use it) just need to know that </a:t>
            </a:r>
            <a:r>
              <a:rPr lang="en-US" b="1" dirty="0"/>
              <a:t>sieve(n) </a:t>
            </a:r>
            <a:r>
              <a:rPr lang="en-US" dirty="0"/>
              <a:t>makes a list of prime numbers from 2 to </a:t>
            </a:r>
            <a:r>
              <a:rPr lang="en-US" b="1" dirty="0"/>
              <a:t>n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2842A-88DD-486A-A9A3-0E3D617F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5EE22-7401-4A3E-A809-3D24E713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33983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48E0-9618-4FE7-AD07-A8A2F6F8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F0A4-960D-43EA-9C48-BDB442AD2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We’ll now take a look at some additional examples of how to use for-loops and lists to solve problems in Python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2842A-88DD-486A-A9A3-0E3D617F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5EE22-7401-4A3E-A809-3D24E713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18636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48E0-9618-4FE7-AD07-A8A2F6F8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find the maximum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F0A4-960D-43EA-9C48-BDB442AD2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Even though there already exists a function in Python that finds the maximum value in a list (it’s called </a:t>
            </a:r>
            <a:r>
              <a:rPr lang="en-US" b="1" dirty="0"/>
              <a:t>max</a:t>
            </a:r>
            <a:r>
              <a:rPr lang="en-US" dirty="0"/>
              <a:t>), we will write our own algorithm for performing this task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basic idea is to </a:t>
            </a:r>
            <a:r>
              <a:rPr lang="en-US" i="1" dirty="0"/>
              <a:t>iterate </a:t>
            </a:r>
            <a:r>
              <a:rPr lang="en-US" dirty="0"/>
              <a:t>over the list and keep track of the largest value we have seen up to that point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We begin by taking the value at index 0 as the maximum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We continue with the remainder of the list, comparing the next value with the current maximum and updating the maximum if and when we find a value larger than the current maximum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2842A-88DD-486A-A9A3-0E3D617F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5EE22-7401-4A3E-A809-3D24E713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78720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48E0-9618-4FE7-AD07-A8A2F6F8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find_max.py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F0A4-960D-43EA-9C48-BDB442AD2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9808" lvl="4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def </a:t>
            </a:r>
            <a:r>
              <a:rPr lang="en-US" sz="2000" b="1" dirty="0" err="1">
                <a:latin typeface="Rockwell" panose="02060603020205020403" pitchFamily="18" charset="0"/>
              </a:rPr>
              <a:t>find_max</a:t>
            </a:r>
            <a:r>
              <a:rPr lang="en-US" sz="2000" b="1" dirty="0">
                <a:latin typeface="Rockwell" panose="02060603020205020403" pitchFamily="18" charset="0"/>
              </a:rPr>
              <a:t>(</a:t>
            </a:r>
            <a:r>
              <a:rPr lang="en-US" sz="2000" b="1" dirty="0" err="1">
                <a:latin typeface="Rockwell" panose="02060603020205020403" pitchFamily="18" charset="0"/>
              </a:rPr>
              <a:t>nums</a:t>
            </a:r>
            <a:r>
              <a:rPr lang="en-US" sz="2000" b="1" dirty="0">
                <a:latin typeface="Rockwell" panose="02060603020205020403" pitchFamily="18" charset="0"/>
              </a:rPr>
              <a:t>):</a:t>
            </a:r>
          </a:p>
          <a:p>
            <a:pPr marL="749808" lvl="4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maximum = </a:t>
            </a:r>
            <a:r>
              <a:rPr lang="en-US" sz="2000" b="1" dirty="0" err="1">
                <a:latin typeface="Rockwell" panose="02060603020205020403" pitchFamily="18" charset="0"/>
              </a:rPr>
              <a:t>nums</a:t>
            </a:r>
            <a:r>
              <a:rPr lang="en-US" sz="2000" b="1" dirty="0">
                <a:latin typeface="Rockwell" panose="02060603020205020403" pitchFamily="18" charset="0"/>
              </a:rPr>
              <a:t>[0]</a:t>
            </a:r>
          </a:p>
          <a:p>
            <a:pPr marL="749808" lvl="4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for </a:t>
            </a:r>
            <a:r>
              <a:rPr lang="en-US" sz="2000" b="1" dirty="0" err="1">
                <a:latin typeface="Rockwell" panose="02060603020205020403" pitchFamily="18" charset="0"/>
              </a:rPr>
              <a:t>i</a:t>
            </a:r>
            <a:r>
              <a:rPr lang="en-US" sz="2000" b="1" dirty="0">
                <a:latin typeface="Rockwell" panose="02060603020205020403" pitchFamily="18" charset="0"/>
              </a:rPr>
              <a:t> in range(1, </a:t>
            </a:r>
            <a:r>
              <a:rPr lang="en-US" sz="2000" b="1" dirty="0" err="1">
                <a:latin typeface="Rockwell" panose="02060603020205020403" pitchFamily="18" charset="0"/>
              </a:rPr>
              <a:t>len</a:t>
            </a:r>
            <a:r>
              <a:rPr lang="en-US" sz="2000" b="1" dirty="0">
                <a:latin typeface="Rockwell" panose="02060603020205020403" pitchFamily="18" charset="0"/>
              </a:rPr>
              <a:t>(</a:t>
            </a:r>
            <a:r>
              <a:rPr lang="en-US" sz="2000" b="1" dirty="0" err="1">
                <a:latin typeface="Rockwell" panose="02060603020205020403" pitchFamily="18" charset="0"/>
              </a:rPr>
              <a:t>nums</a:t>
            </a:r>
            <a:r>
              <a:rPr lang="en-US" sz="2000" b="1" dirty="0">
                <a:latin typeface="Rockwell" panose="02060603020205020403" pitchFamily="18" charset="0"/>
              </a:rPr>
              <a:t>)):</a:t>
            </a:r>
          </a:p>
          <a:p>
            <a:pPr marL="749808" lvl="4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    if </a:t>
            </a:r>
            <a:r>
              <a:rPr lang="en-US" sz="2000" b="1" dirty="0" err="1">
                <a:latin typeface="Rockwell" panose="02060603020205020403" pitchFamily="18" charset="0"/>
              </a:rPr>
              <a:t>nums</a:t>
            </a:r>
            <a:r>
              <a:rPr lang="en-US" sz="2000" b="1" dirty="0">
                <a:latin typeface="Rockwell" panose="02060603020205020403" pitchFamily="18" charset="0"/>
              </a:rPr>
              <a:t>[</a:t>
            </a:r>
            <a:r>
              <a:rPr lang="en-US" sz="2000" b="1" dirty="0" err="1">
                <a:latin typeface="Rockwell" panose="02060603020205020403" pitchFamily="18" charset="0"/>
              </a:rPr>
              <a:t>i</a:t>
            </a:r>
            <a:r>
              <a:rPr lang="en-US" sz="2000" b="1" dirty="0">
                <a:latin typeface="Rockwell" panose="02060603020205020403" pitchFamily="18" charset="0"/>
              </a:rPr>
              <a:t>] &gt; maximum:</a:t>
            </a:r>
          </a:p>
          <a:p>
            <a:pPr marL="749808" lvl="4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       maximum = </a:t>
            </a:r>
            <a:r>
              <a:rPr lang="en-US" sz="2000" b="1" dirty="0" err="1">
                <a:latin typeface="Rockwell" panose="02060603020205020403" pitchFamily="18" charset="0"/>
              </a:rPr>
              <a:t>nums</a:t>
            </a:r>
            <a:r>
              <a:rPr lang="en-US" sz="2000" b="1" dirty="0">
                <a:latin typeface="Rockwell" panose="02060603020205020403" pitchFamily="18" charset="0"/>
              </a:rPr>
              <a:t>[</a:t>
            </a:r>
            <a:r>
              <a:rPr lang="en-US" sz="2000" b="1" dirty="0" err="1">
                <a:latin typeface="Rockwell" panose="02060603020205020403" pitchFamily="18" charset="0"/>
              </a:rPr>
              <a:t>i</a:t>
            </a:r>
            <a:r>
              <a:rPr lang="en-US" sz="2000" b="1" dirty="0">
                <a:latin typeface="Rockwell" panose="02060603020205020403" pitchFamily="18" charset="0"/>
              </a:rPr>
              <a:t>]</a:t>
            </a:r>
          </a:p>
          <a:p>
            <a:pPr marL="749808" lvl="4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return maximum</a:t>
            </a:r>
          </a:p>
          <a:p>
            <a:pPr marL="749808" lvl="4" indent="0">
              <a:spcBef>
                <a:spcPts val="600"/>
              </a:spcBef>
              <a:spcAft>
                <a:spcPts val="0"/>
              </a:spcAft>
              <a:buNone/>
            </a:pPr>
            <a:endParaRPr lang="en-US" sz="2000" b="1" dirty="0">
              <a:latin typeface="Rockwell" panose="02060603020205020403" pitchFamily="18" charset="0"/>
            </a:endParaRPr>
          </a:p>
          <a:p>
            <a:pPr marL="749808" lvl="4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ages = [20, 16, 22, 30, 17, 24]</a:t>
            </a:r>
          </a:p>
          <a:p>
            <a:pPr marL="749808" lvl="4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 err="1">
                <a:latin typeface="Rockwell" panose="02060603020205020403" pitchFamily="18" charset="0"/>
              </a:rPr>
              <a:t>max_age</a:t>
            </a:r>
            <a:r>
              <a:rPr lang="en-US" sz="2000" b="1" dirty="0">
                <a:latin typeface="Rockwell" panose="02060603020205020403" pitchFamily="18" charset="0"/>
              </a:rPr>
              <a:t> = </a:t>
            </a:r>
            <a:r>
              <a:rPr lang="en-US" sz="2000" b="1" dirty="0" err="1">
                <a:latin typeface="Rockwell" panose="02060603020205020403" pitchFamily="18" charset="0"/>
              </a:rPr>
              <a:t>find_max</a:t>
            </a:r>
            <a:r>
              <a:rPr lang="en-US" sz="2000" b="1" dirty="0">
                <a:latin typeface="Rockwell" panose="02060603020205020403" pitchFamily="18" charset="0"/>
              </a:rPr>
              <a:t>(ages) # </a:t>
            </a:r>
            <a:r>
              <a:rPr lang="en-US" sz="2000" b="1" dirty="0" err="1">
                <a:latin typeface="Rockwell" panose="02060603020205020403" pitchFamily="18" charset="0"/>
              </a:rPr>
              <a:t>max_age</a:t>
            </a:r>
            <a:r>
              <a:rPr lang="en-US" sz="2000" b="1" dirty="0">
                <a:latin typeface="Rockwell" panose="02060603020205020403" pitchFamily="18" charset="0"/>
              </a:rPr>
              <a:t> will be 30</a:t>
            </a:r>
          </a:p>
          <a:p>
            <a:pPr marL="749808" lvl="4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print('Maximum age: ' + </a:t>
            </a:r>
            <a:r>
              <a:rPr lang="en-US" sz="2000" b="1" dirty="0" err="1">
                <a:latin typeface="Rockwell" panose="02060603020205020403" pitchFamily="18" charset="0"/>
              </a:rPr>
              <a:t>str</a:t>
            </a:r>
            <a:r>
              <a:rPr lang="en-US" sz="2000" b="1" dirty="0">
                <a:latin typeface="Rockwell" panose="02060603020205020403" pitchFamily="18" charset="0"/>
              </a:rPr>
              <a:t>(</a:t>
            </a:r>
            <a:r>
              <a:rPr lang="en-US" sz="2000" b="1" dirty="0" err="1">
                <a:latin typeface="Rockwell" panose="02060603020205020403" pitchFamily="18" charset="0"/>
              </a:rPr>
              <a:t>max_age</a:t>
            </a:r>
            <a:r>
              <a:rPr lang="en-US" sz="2000" b="1" dirty="0">
                <a:latin typeface="Rockwell" panose="02060603020205020403" pitchFamily="18" charset="0"/>
              </a:rPr>
              <a:t>))</a:t>
            </a:r>
          </a:p>
          <a:p>
            <a:pPr marL="749808" lvl="4" indent="0">
              <a:spcBef>
                <a:spcPts val="600"/>
              </a:spcBef>
              <a:spcAft>
                <a:spcPts val="0"/>
              </a:spcAft>
              <a:buNone/>
            </a:pPr>
            <a:endParaRPr lang="en-US" sz="2000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2842A-88DD-486A-A9A3-0E3D617F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5EE22-7401-4A3E-A809-3D24E713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47698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48E0-9618-4FE7-AD07-A8A2F6F8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execution: find_max.py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F0A4-960D-43EA-9C48-BDB442AD2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def </a:t>
            </a:r>
            <a:r>
              <a:rPr lang="en-US" sz="2000" b="1" dirty="0" err="1">
                <a:latin typeface="Rockwell" panose="02060603020205020403" pitchFamily="18" charset="0"/>
              </a:rPr>
              <a:t>find_max</a:t>
            </a:r>
            <a:r>
              <a:rPr lang="en-US" sz="2000" b="1" dirty="0">
                <a:latin typeface="Rockwell" panose="02060603020205020403" pitchFamily="18" charset="0"/>
              </a:rPr>
              <a:t>(</a:t>
            </a:r>
            <a:r>
              <a:rPr lang="en-US" sz="2000" b="1" dirty="0" err="1">
                <a:latin typeface="Rockwell" panose="02060603020205020403" pitchFamily="18" charset="0"/>
              </a:rPr>
              <a:t>nums</a:t>
            </a:r>
            <a:r>
              <a:rPr lang="en-US" sz="2000" b="1" dirty="0">
                <a:latin typeface="Rockwell" panose="02060603020205020403" pitchFamily="18" charset="0"/>
              </a:rPr>
              <a:t>):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maximum = </a:t>
            </a:r>
            <a:r>
              <a:rPr lang="en-US" sz="2000" b="1" dirty="0" err="1">
                <a:latin typeface="Rockwell" panose="02060603020205020403" pitchFamily="18" charset="0"/>
              </a:rPr>
              <a:t>nums</a:t>
            </a:r>
            <a:r>
              <a:rPr lang="en-US" sz="2000" b="1" dirty="0">
                <a:latin typeface="Rockwell" panose="02060603020205020403" pitchFamily="18" charset="0"/>
              </a:rPr>
              <a:t>[0]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for </a:t>
            </a:r>
            <a:r>
              <a:rPr lang="en-US" sz="2000" b="1" dirty="0" err="1">
                <a:latin typeface="Rockwell" panose="02060603020205020403" pitchFamily="18" charset="0"/>
              </a:rPr>
              <a:t>i</a:t>
            </a:r>
            <a:r>
              <a:rPr lang="en-US" sz="2000" b="1" dirty="0">
                <a:latin typeface="Rockwell" panose="02060603020205020403" pitchFamily="18" charset="0"/>
              </a:rPr>
              <a:t> in range(1, </a:t>
            </a:r>
            <a:r>
              <a:rPr lang="en-US" sz="2000" b="1" dirty="0" err="1">
                <a:latin typeface="Rockwell" panose="02060603020205020403" pitchFamily="18" charset="0"/>
              </a:rPr>
              <a:t>len</a:t>
            </a:r>
            <a:r>
              <a:rPr lang="en-US" sz="2000" b="1" dirty="0">
                <a:latin typeface="Rockwell" panose="02060603020205020403" pitchFamily="18" charset="0"/>
              </a:rPr>
              <a:t>(</a:t>
            </a:r>
            <a:r>
              <a:rPr lang="en-US" sz="2000" b="1" dirty="0" err="1">
                <a:latin typeface="Rockwell" panose="02060603020205020403" pitchFamily="18" charset="0"/>
              </a:rPr>
              <a:t>nums</a:t>
            </a:r>
            <a:r>
              <a:rPr lang="en-US" sz="2000" b="1" dirty="0">
                <a:latin typeface="Rockwell" panose="02060603020205020403" pitchFamily="18" charset="0"/>
              </a:rPr>
              <a:t>)):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    if </a:t>
            </a:r>
            <a:r>
              <a:rPr lang="en-US" sz="2000" b="1" dirty="0" err="1">
                <a:latin typeface="Rockwell" panose="02060603020205020403" pitchFamily="18" charset="0"/>
              </a:rPr>
              <a:t>nums</a:t>
            </a:r>
            <a:r>
              <a:rPr lang="en-US" sz="2000" b="1" dirty="0">
                <a:latin typeface="Rockwell" panose="02060603020205020403" pitchFamily="18" charset="0"/>
              </a:rPr>
              <a:t>[</a:t>
            </a:r>
            <a:r>
              <a:rPr lang="en-US" sz="2000" b="1" dirty="0" err="1">
                <a:latin typeface="Rockwell" panose="02060603020205020403" pitchFamily="18" charset="0"/>
              </a:rPr>
              <a:t>i</a:t>
            </a:r>
            <a:r>
              <a:rPr lang="en-US" sz="2000" b="1" dirty="0">
                <a:latin typeface="Rockwell" panose="02060603020205020403" pitchFamily="18" charset="0"/>
              </a:rPr>
              <a:t>] &gt; maximum: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       maximum = </a:t>
            </a:r>
            <a:r>
              <a:rPr lang="en-US" sz="2000" b="1" dirty="0" err="1">
                <a:latin typeface="Rockwell" panose="02060603020205020403" pitchFamily="18" charset="0"/>
              </a:rPr>
              <a:t>nums</a:t>
            </a:r>
            <a:r>
              <a:rPr lang="en-US" sz="2000" b="1" dirty="0">
                <a:latin typeface="Rockwell" panose="02060603020205020403" pitchFamily="18" charset="0"/>
              </a:rPr>
              <a:t>[</a:t>
            </a:r>
            <a:r>
              <a:rPr lang="en-US" sz="2000" b="1" dirty="0" err="1">
                <a:latin typeface="Rockwell" panose="02060603020205020403" pitchFamily="18" charset="0"/>
              </a:rPr>
              <a:t>i</a:t>
            </a:r>
            <a:r>
              <a:rPr lang="en-US" sz="2000" b="1" dirty="0">
                <a:latin typeface="Rockwell" panose="02060603020205020403" pitchFamily="18" charset="0"/>
              </a:rPr>
              <a:t>]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return maximum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endParaRPr lang="en-US" sz="2000" b="1" dirty="0">
              <a:latin typeface="Rockwell" panose="02060603020205020403" pitchFamily="18" charset="0"/>
            </a:endParaRP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ages = [20, 16, 22, 30, 17, 24]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 err="1">
                <a:latin typeface="Rockwell" panose="02060603020205020403" pitchFamily="18" charset="0"/>
              </a:rPr>
              <a:t>max_age</a:t>
            </a:r>
            <a:r>
              <a:rPr lang="en-US" sz="2000" b="1" dirty="0">
                <a:latin typeface="Rockwell" panose="02060603020205020403" pitchFamily="18" charset="0"/>
              </a:rPr>
              <a:t> = </a:t>
            </a:r>
            <a:r>
              <a:rPr lang="en-US" sz="2000" b="1" dirty="0" err="1">
                <a:latin typeface="Rockwell" panose="02060603020205020403" pitchFamily="18" charset="0"/>
              </a:rPr>
              <a:t>find_max</a:t>
            </a:r>
            <a:r>
              <a:rPr lang="en-US" sz="2000" b="1" dirty="0">
                <a:latin typeface="Rockwell" panose="02060603020205020403" pitchFamily="18" charset="0"/>
              </a:rPr>
              <a:t>(ages) # </a:t>
            </a:r>
            <a:r>
              <a:rPr lang="en-US" sz="2000" b="1" dirty="0" err="1">
                <a:latin typeface="Rockwell" panose="02060603020205020403" pitchFamily="18" charset="0"/>
              </a:rPr>
              <a:t>max_age</a:t>
            </a:r>
            <a:r>
              <a:rPr lang="en-US" sz="2000" b="1" dirty="0">
                <a:latin typeface="Rockwell" panose="02060603020205020403" pitchFamily="18" charset="0"/>
              </a:rPr>
              <a:t> will be 30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print('Maximum age: ' + </a:t>
            </a:r>
            <a:r>
              <a:rPr lang="en-US" sz="2000" b="1" dirty="0" err="1">
                <a:latin typeface="Rockwell" panose="02060603020205020403" pitchFamily="18" charset="0"/>
              </a:rPr>
              <a:t>str</a:t>
            </a:r>
            <a:r>
              <a:rPr lang="en-US" sz="2000" b="1" dirty="0">
                <a:latin typeface="Rockwell" panose="02060603020205020403" pitchFamily="18" charset="0"/>
              </a:rPr>
              <a:t>(</a:t>
            </a:r>
            <a:r>
              <a:rPr lang="en-US" sz="2000" b="1" dirty="0" err="1">
                <a:latin typeface="Rockwell" panose="02060603020205020403" pitchFamily="18" charset="0"/>
              </a:rPr>
              <a:t>max_age</a:t>
            </a:r>
            <a:r>
              <a:rPr lang="en-US" sz="2000" b="1" dirty="0">
                <a:latin typeface="Rockwell" panose="02060603020205020403" pitchFamily="18" charset="0"/>
              </a:rPr>
              <a:t>))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endParaRPr lang="en-US" sz="2000" dirty="0">
              <a:latin typeface="Rockwell" panose="02060603020205020403" pitchFamily="18" charset="0"/>
            </a:endParaRPr>
          </a:p>
          <a:p>
            <a:pPr marL="566928" lvl="3" indent="0">
              <a:buNone/>
            </a:pPr>
            <a:endParaRPr lang="en-US" sz="2000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2842A-88DD-486A-A9A3-0E3D617F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5EE22-7401-4A3E-A809-3D24E713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86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071628D-04D7-474E-B2C5-15FF16AD0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162" y="2209800"/>
            <a:ext cx="752475" cy="342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B71677A-E9E8-4396-BF5A-B9DF04CBDB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4293" y="1845734"/>
            <a:ext cx="2526165" cy="1960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76302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48E0-9618-4FE7-AD07-A8A2F6F8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execution: find_max.py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F0A4-960D-43EA-9C48-BDB442AD2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def </a:t>
            </a:r>
            <a:r>
              <a:rPr lang="en-US" sz="2000" b="1" dirty="0" err="1">
                <a:latin typeface="Rockwell" panose="02060603020205020403" pitchFamily="18" charset="0"/>
              </a:rPr>
              <a:t>find_max</a:t>
            </a:r>
            <a:r>
              <a:rPr lang="en-US" sz="2000" b="1" dirty="0">
                <a:latin typeface="Rockwell" panose="02060603020205020403" pitchFamily="18" charset="0"/>
              </a:rPr>
              <a:t>(</a:t>
            </a:r>
            <a:r>
              <a:rPr lang="en-US" sz="2000" b="1" dirty="0" err="1">
                <a:latin typeface="Rockwell" panose="02060603020205020403" pitchFamily="18" charset="0"/>
              </a:rPr>
              <a:t>nums</a:t>
            </a:r>
            <a:r>
              <a:rPr lang="en-US" sz="2000" b="1" dirty="0">
                <a:latin typeface="Rockwell" panose="02060603020205020403" pitchFamily="18" charset="0"/>
              </a:rPr>
              <a:t>):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maximum = </a:t>
            </a:r>
            <a:r>
              <a:rPr lang="en-US" sz="2000" b="1" dirty="0" err="1">
                <a:latin typeface="Rockwell" panose="02060603020205020403" pitchFamily="18" charset="0"/>
              </a:rPr>
              <a:t>nums</a:t>
            </a:r>
            <a:r>
              <a:rPr lang="en-US" sz="2000" b="1" dirty="0">
                <a:latin typeface="Rockwell" panose="02060603020205020403" pitchFamily="18" charset="0"/>
              </a:rPr>
              <a:t>[0]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for </a:t>
            </a:r>
            <a:r>
              <a:rPr lang="en-US" sz="2000" b="1" dirty="0" err="1">
                <a:latin typeface="Rockwell" panose="02060603020205020403" pitchFamily="18" charset="0"/>
              </a:rPr>
              <a:t>i</a:t>
            </a:r>
            <a:r>
              <a:rPr lang="en-US" sz="2000" b="1" dirty="0">
                <a:latin typeface="Rockwell" panose="02060603020205020403" pitchFamily="18" charset="0"/>
              </a:rPr>
              <a:t> in range(1, </a:t>
            </a:r>
            <a:r>
              <a:rPr lang="en-US" sz="2000" b="1" dirty="0" err="1">
                <a:latin typeface="Rockwell" panose="02060603020205020403" pitchFamily="18" charset="0"/>
              </a:rPr>
              <a:t>len</a:t>
            </a:r>
            <a:r>
              <a:rPr lang="en-US" sz="2000" b="1" dirty="0">
                <a:latin typeface="Rockwell" panose="02060603020205020403" pitchFamily="18" charset="0"/>
              </a:rPr>
              <a:t>(</a:t>
            </a:r>
            <a:r>
              <a:rPr lang="en-US" sz="2000" b="1" dirty="0" err="1">
                <a:latin typeface="Rockwell" panose="02060603020205020403" pitchFamily="18" charset="0"/>
              </a:rPr>
              <a:t>nums</a:t>
            </a:r>
            <a:r>
              <a:rPr lang="en-US" sz="2000" b="1" dirty="0">
                <a:latin typeface="Rockwell" panose="02060603020205020403" pitchFamily="18" charset="0"/>
              </a:rPr>
              <a:t>)):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    if </a:t>
            </a:r>
            <a:r>
              <a:rPr lang="en-US" sz="2000" b="1" dirty="0" err="1">
                <a:latin typeface="Rockwell" panose="02060603020205020403" pitchFamily="18" charset="0"/>
              </a:rPr>
              <a:t>nums</a:t>
            </a:r>
            <a:r>
              <a:rPr lang="en-US" sz="2000" b="1" dirty="0">
                <a:latin typeface="Rockwell" panose="02060603020205020403" pitchFamily="18" charset="0"/>
              </a:rPr>
              <a:t>[</a:t>
            </a:r>
            <a:r>
              <a:rPr lang="en-US" sz="2000" b="1" dirty="0" err="1">
                <a:latin typeface="Rockwell" panose="02060603020205020403" pitchFamily="18" charset="0"/>
              </a:rPr>
              <a:t>i</a:t>
            </a:r>
            <a:r>
              <a:rPr lang="en-US" sz="2000" b="1" dirty="0">
                <a:latin typeface="Rockwell" panose="02060603020205020403" pitchFamily="18" charset="0"/>
              </a:rPr>
              <a:t>] &gt; maximum: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       maximum = </a:t>
            </a:r>
            <a:r>
              <a:rPr lang="en-US" sz="2000" b="1" dirty="0" err="1">
                <a:latin typeface="Rockwell" panose="02060603020205020403" pitchFamily="18" charset="0"/>
              </a:rPr>
              <a:t>nums</a:t>
            </a:r>
            <a:r>
              <a:rPr lang="en-US" sz="2000" b="1" dirty="0">
                <a:latin typeface="Rockwell" panose="02060603020205020403" pitchFamily="18" charset="0"/>
              </a:rPr>
              <a:t>[</a:t>
            </a:r>
            <a:r>
              <a:rPr lang="en-US" sz="2000" b="1" dirty="0" err="1">
                <a:latin typeface="Rockwell" panose="02060603020205020403" pitchFamily="18" charset="0"/>
              </a:rPr>
              <a:t>i</a:t>
            </a:r>
            <a:r>
              <a:rPr lang="en-US" sz="2000" b="1" dirty="0">
                <a:latin typeface="Rockwell" panose="02060603020205020403" pitchFamily="18" charset="0"/>
              </a:rPr>
              <a:t>]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return maximum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endParaRPr lang="en-US" sz="2000" b="1" dirty="0">
              <a:latin typeface="Rockwell" panose="02060603020205020403" pitchFamily="18" charset="0"/>
            </a:endParaRP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ages = [20, 16, 22, 30, 17, 24]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 err="1">
                <a:latin typeface="Rockwell" panose="02060603020205020403" pitchFamily="18" charset="0"/>
              </a:rPr>
              <a:t>max_age</a:t>
            </a:r>
            <a:r>
              <a:rPr lang="en-US" sz="2000" b="1" dirty="0">
                <a:latin typeface="Rockwell" panose="02060603020205020403" pitchFamily="18" charset="0"/>
              </a:rPr>
              <a:t> = </a:t>
            </a:r>
            <a:r>
              <a:rPr lang="en-US" sz="2000" b="1" dirty="0" err="1">
                <a:latin typeface="Rockwell" panose="02060603020205020403" pitchFamily="18" charset="0"/>
              </a:rPr>
              <a:t>find_max</a:t>
            </a:r>
            <a:r>
              <a:rPr lang="en-US" sz="2000" b="1" dirty="0">
                <a:latin typeface="Rockwell" panose="02060603020205020403" pitchFamily="18" charset="0"/>
              </a:rPr>
              <a:t>(ages) # </a:t>
            </a:r>
            <a:r>
              <a:rPr lang="en-US" sz="2000" b="1" dirty="0" err="1">
                <a:latin typeface="Rockwell" panose="02060603020205020403" pitchFamily="18" charset="0"/>
              </a:rPr>
              <a:t>max_age</a:t>
            </a:r>
            <a:r>
              <a:rPr lang="en-US" sz="2000" b="1" dirty="0">
                <a:latin typeface="Rockwell" panose="02060603020205020403" pitchFamily="18" charset="0"/>
              </a:rPr>
              <a:t> will be 30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print('Maximum age: ' + </a:t>
            </a:r>
            <a:r>
              <a:rPr lang="en-US" sz="2000" b="1" dirty="0" err="1">
                <a:latin typeface="Rockwell" panose="02060603020205020403" pitchFamily="18" charset="0"/>
              </a:rPr>
              <a:t>str</a:t>
            </a:r>
            <a:r>
              <a:rPr lang="en-US" sz="2000" b="1" dirty="0">
                <a:latin typeface="Rockwell" panose="02060603020205020403" pitchFamily="18" charset="0"/>
              </a:rPr>
              <a:t>(</a:t>
            </a:r>
            <a:r>
              <a:rPr lang="en-US" sz="2000" b="1" dirty="0" err="1">
                <a:latin typeface="Rockwell" panose="02060603020205020403" pitchFamily="18" charset="0"/>
              </a:rPr>
              <a:t>max_age</a:t>
            </a:r>
            <a:r>
              <a:rPr lang="en-US" sz="2000" b="1" dirty="0">
                <a:latin typeface="Rockwell" panose="02060603020205020403" pitchFamily="18" charset="0"/>
              </a:rPr>
              <a:t>))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endParaRPr lang="en-US" sz="2000" dirty="0">
              <a:latin typeface="Rockwell" panose="02060603020205020403" pitchFamily="18" charset="0"/>
            </a:endParaRPr>
          </a:p>
          <a:p>
            <a:pPr marL="566928" lvl="3" indent="0">
              <a:buNone/>
            </a:pPr>
            <a:endParaRPr lang="en-US" sz="2000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2842A-88DD-486A-A9A3-0E3D617F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5EE22-7401-4A3E-A809-3D24E713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87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071628D-04D7-474E-B2C5-15FF16AD0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162" y="2562225"/>
            <a:ext cx="752475" cy="342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0DDE91-B51B-4FCC-9177-1A1398F2E1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4187" y="1864612"/>
            <a:ext cx="2486376" cy="1958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1474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48E0-9618-4FE7-AD07-A8A2F6F8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execution: find_max.py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F0A4-960D-43EA-9C48-BDB442AD2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def </a:t>
            </a:r>
            <a:r>
              <a:rPr lang="en-US" sz="2000" b="1" dirty="0" err="1">
                <a:latin typeface="Rockwell" panose="02060603020205020403" pitchFamily="18" charset="0"/>
              </a:rPr>
              <a:t>find_max</a:t>
            </a:r>
            <a:r>
              <a:rPr lang="en-US" sz="2000" b="1" dirty="0">
                <a:latin typeface="Rockwell" panose="02060603020205020403" pitchFamily="18" charset="0"/>
              </a:rPr>
              <a:t>(</a:t>
            </a:r>
            <a:r>
              <a:rPr lang="en-US" sz="2000" b="1" dirty="0" err="1">
                <a:latin typeface="Rockwell" panose="02060603020205020403" pitchFamily="18" charset="0"/>
              </a:rPr>
              <a:t>nums</a:t>
            </a:r>
            <a:r>
              <a:rPr lang="en-US" sz="2000" b="1" dirty="0">
                <a:latin typeface="Rockwell" panose="02060603020205020403" pitchFamily="18" charset="0"/>
              </a:rPr>
              <a:t>):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maximum = </a:t>
            </a:r>
            <a:r>
              <a:rPr lang="en-US" sz="2000" b="1" dirty="0" err="1">
                <a:latin typeface="Rockwell" panose="02060603020205020403" pitchFamily="18" charset="0"/>
              </a:rPr>
              <a:t>nums</a:t>
            </a:r>
            <a:r>
              <a:rPr lang="en-US" sz="2000" b="1" dirty="0">
                <a:latin typeface="Rockwell" panose="02060603020205020403" pitchFamily="18" charset="0"/>
              </a:rPr>
              <a:t>[0]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for </a:t>
            </a:r>
            <a:r>
              <a:rPr lang="en-US" sz="2000" b="1" dirty="0" err="1">
                <a:latin typeface="Rockwell" panose="02060603020205020403" pitchFamily="18" charset="0"/>
              </a:rPr>
              <a:t>i</a:t>
            </a:r>
            <a:r>
              <a:rPr lang="en-US" sz="2000" b="1" dirty="0">
                <a:latin typeface="Rockwell" panose="02060603020205020403" pitchFamily="18" charset="0"/>
              </a:rPr>
              <a:t> in range(1, </a:t>
            </a:r>
            <a:r>
              <a:rPr lang="en-US" sz="2000" b="1" dirty="0" err="1">
                <a:latin typeface="Rockwell" panose="02060603020205020403" pitchFamily="18" charset="0"/>
              </a:rPr>
              <a:t>len</a:t>
            </a:r>
            <a:r>
              <a:rPr lang="en-US" sz="2000" b="1" dirty="0">
                <a:latin typeface="Rockwell" panose="02060603020205020403" pitchFamily="18" charset="0"/>
              </a:rPr>
              <a:t>(</a:t>
            </a:r>
            <a:r>
              <a:rPr lang="en-US" sz="2000" b="1" dirty="0" err="1">
                <a:latin typeface="Rockwell" panose="02060603020205020403" pitchFamily="18" charset="0"/>
              </a:rPr>
              <a:t>nums</a:t>
            </a:r>
            <a:r>
              <a:rPr lang="en-US" sz="2000" b="1" dirty="0">
                <a:latin typeface="Rockwell" panose="02060603020205020403" pitchFamily="18" charset="0"/>
              </a:rPr>
              <a:t>)):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    if </a:t>
            </a:r>
            <a:r>
              <a:rPr lang="en-US" sz="2000" b="1" dirty="0" err="1">
                <a:latin typeface="Rockwell" panose="02060603020205020403" pitchFamily="18" charset="0"/>
              </a:rPr>
              <a:t>nums</a:t>
            </a:r>
            <a:r>
              <a:rPr lang="en-US" sz="2000" b="1" dirty="0">
                <a:latin typeface="Rockwell" panose="02060603020205020403" pitchFamily="18" charset="0"/>
              </a:rPr>
              <a:t>[</a:t>
            </a:r>
            <a:r>
              <a:rPr lang="en-US" sz="2000" b="1" dirty="0" err="1">
                <a:latin typeface="Rockwell" panose="02060603020205020403" pitchFamily="18" charset="0"/>
              </a:rPr>
              <a:t>i</a:t>
            </a:r>
            <a:r>
              <a:rPr lang="en-US" sz="2000" b="1" dirty="0">
                <a:latin typeface="Rockwell" panose="02060603020205020403" pitchFamily="18" charset="0"/>
              </a:rPr>
              <a:t>] &gt; maximum: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       maximum = </a:t>
            </a:r>
            <a:r>
              <a:rPr lang="en-US" sz="2000" b="1" dirty="0" err="1">
                <a:latin typeface="Rockwell" panose="02060603020205020403" pitchFamily="18" charset="0"/>
              </a:rPr>
              <a:t>nums</a:t>
            </a:r>
            <a:r>
              <a:rPr lang="en-US" sz="2000" b="1" dirty="0">
                <a:latin typeface="Rockwell" panose="02060603020205020403" pitchFamily="18" charset="0"/>
              </a:rPr>
              <a:t>[</a:t>
            </a:r>
            <a:r>
              <a:rPr lang="en-US" sz="2000" b="1" dirty="0" err="1">
                <a:latin typeface="Rockwell" panose="02060603020205020403" pitchFamily="18" charset="0"/>
              </a:rPr>
              <a:t>i</a:t>
            </a:r>
            <a:r>
              <a:rPr lang="en-US" sz="2000" b="1" dirty="0">
                <a:latin typeface="Rockwell" panose="02060603020205020403" pitchFamily="18" charset="0"/>
              </a:rPr>
              <a:t>]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return maximum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endParaRPr lang="en-US" sz="2000" b="1" dirty="0">
              <a:latin typeface="Rockwell" panose="02060603020205020403" pitchFamily="18" charset="0"/>
            </a:endParaRP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ages = [20, 16, 22, 30, 17, 24]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 err="1">
                <a:latin typeface="Rockwell" panose="02060603020205020403" pitchFamily="18" charset="0"/>
              </a:rPr>
              <a:t>max_age</a:t>
            </a:r>
            <a:r>
              <a:rPr lang="en-US" sz="2000" b="1" dirty="0">
                <a:latin typeface="Rockwell" panose="02060603020205020403" pitchFamily="18" charset="0"/>
              </a:rPr>
              <a:t> = </a:t>
            </a:r>
            <a:r>
              <a:rPr lang="en-US" sz="2000" b="1" dirty="0" err="1">
                <a:latin typeface="Rockwell" panose="02060603020205020403" pitchFamily="18" charset="0"/>
              </a:rPr>
              <a:t>find_max</a:t>
            </a:r>
            <a:r>
              <a:rPr lang="en-US" sz="2000" b="1" dirty="0">
                <a:latin typeface="Rockwell" panose="02060603020205020403" pitchFamily="18" charset="0"/>
              </a:rPr>
              <a:t>(ages) # </a:t>
            </a:r>
            <a:r>
              <a:rPr lang="en-US" sz="2000" b="1" dirty="0" err="1">
                <a:latin typeface="Rockwell" panose="02060603020205020403" pitchFamily="18" charset="0"/>
              </a:rPr>
              <a:t>max_age</a:t>
            </a:r>
            <a:r>
              <a:rPr lang="en-US" sz="2000" b="1" dirty="0">
                <a:latin typeface="Rockwell" panose="02060603020205020403" pitchFamily="18" charset="0"/>
              </a:rPr>
              <a:t> will be 30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print('Maximum age: ' + </a:t>
            </a:r>
            <a:r>
              <a:rPr lang="en-US" sz="2000" b="1" dirty="0" err="1">
                <a:latin typeface="Rockwell" panose="02060603020205020403" pitchFamily="18" charset="0"/>
              </a:rPr>
              <a:t>str</a:t>
            </a:r>
            <a:r>
              <a:rPr lang="en-US" sz="2000" b="1" dirty="0">
                <a:latin typeface="Rockwell" panose="02060603020205020403" pitchFamily="18" charset="0"/>
              </a:rPr>
              <a:t>(</a:t>
            </a:r>
            <a:r>
              <a:rPr lang="en-US" sz="2000" b="1" dirty="0" err="1">
                <a:latin typeface="Rockwell" panose="02060603020205020403" pitchFamily="18" charset="0"/>
              </a:rPr>
              <a:t>max_age</a:t>
            </a:r>
            <a:r>
              <a:rPr lang="en-US" sz="2000" b="1" dirty="0">
                <a:latin typeface="Rockwell" panose="02060603020205020403" pitchFamily="18" charset="0"/>
              </a:rPr>
              <a:t>))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endParaRPr lang="en-US" sz="2000" dirty="0">
              <a:latin typeface="Rockwell" panose="02060603020205020403" pitchFamily="18" charset="0"/>
            </a:endParaRPr>
          </a:p>
          <a:p>
            <a:pPr marL="566928" lvl="3" indent="0">
              <a:buNone/>
            </a:pPr>
            <a:endParaRPr lang="en-US" sz="2000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2842A-88DD-486A-A9A3-0E3D617F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5EE22-7401-4A3E-A809-3D24E713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88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071628D-04D7-474E-B2C5-15FF16AD0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162" y="2952750"/>
            <a:ext cx="752475" cy="342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522C25F-9E99-4F3A-B0B1-2ABAA68FBC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1368" y="1845598"/>
            <a:ext cx="2493603" cy="1951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05115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48E0-9618-4FE7-AD07-A8A2F6F8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execution: find_max.py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F0A4-960D-43EA-9C48-BDB442AD2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def </a:t>
            </a:r>
            <a:r>
              <a:rPr lang="en-US" sz="2000" b="1" dirty="0" err="1">
                <a:latin typeface="Rockwell" panose="02060603020205020403" pitchFamily="18" charset="0"/>
              </a:rPr>
              <a:t>find_max</a:t>
            </a:r>
            <a:r>
              <a:rPr lang="en-US" sz="2000" b="1" dirty="0">
                <a:latin typeface="Rockwell" panose="02060603020205020403" pitchFamily="18" charset="0"/>
              </a:rPr>
              <a:t>(</a:t>
            </a:r>
            <a:r>
              <a:rPr lang="en-US" sz="2000" b="1" dirty="0" err="1">
                <a:latin typeface="Rockwell" panose="02060603020205020403" pitchFamily="18" charset="0"/>
              </a:rPr>
              <a:t>nums</a:t>
            </a:r>
            <a:r>
              <a:rPr lang="en-US" sz="2000" b="1" dirty="0">
                <a:latin typeface="Rockwell" panose="02060603020205020403" pitchFamily="18" charset="0"/>
              </a:rPr>
              <a:t>):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maximum = </a:t>
            </a:r>
            <a:r>
              <a:rPr lang="en-US" sz="2000" b="1" dirty="0" err="1">
                <a:latin typeface="Rockwell" panose="02060603020205020403" pitchFamily="18" charset="0"/>
              </a:rPr>
              <a:t>nums</a:t>
            </a:r>
            <a:r>
              <a:rPr lang="en-US" sz="2000" b="1" dirty="0">
                <a:latin typeface="Rockwell" panose="02060603020205020403" pitchFamily="18" charset="0"/>
              </a:rPr>
              <a:t>[0]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for </a:t>
            </a:r>
            <a:r>
              <a:rPr lang="en-US" sz="2000" b="1" dirty="0" err="1">
                <a:latin typeface="Rockwell" panose="02060603020205020403" pitchFamily="18" charset="0"/>
              </a:rPr>
              <a:t>i</a:t>
            </a:r>
            <a:r>
              <a:rPr lang="en-US" sz="2000" b="1" dirty="0">
                <a:latin typeface="Rockwell" panose="02060603020205020403" pitchFamily="18" charset="0"/>
              </a:rPr>
              <a:t> in range(1, </a:t>
            </a:r>
            <a:r>
              <a:rPr lang="en-US" sz="2000" b="1" dirty="0" err="1">
                <a:latin typeface="Rockwell" panose="02060603020205020403" pitchFamily="18" charset="0"/>
              </a:rPr>
              <a:t>len</a:t>
            </a:r>
            <a:r>
              <a:rPr lang="en-US" sz="2000" b="1" dirty="0">
                <a:latin typeface="Rockwell" panose="02060603020205020403" pitchFamily="18" charset="0"/>
              </a:rPr>
              <a:t>(</a:t>
            </a:r>
            <a:r>
              <a:rPr lang="en-US" sz="2000" b="1" dirty="0" err="1">
                <a:latin typeface="Rockwell" panose="02060603020205020403" pitchFamily="18" charset="0"/>
              </a:rPr>
              <a:t>nums</a:t>
            </a:r>
            <a:r>
              <a:rPr lang="en-US" sz="2000" b="1" dirty="0">
                <a:latin typeface="Rockwell" panose="02060603020205020403" pitchFamily="18" charset="0"/>
              </a:rPr>
              <a:t>)):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    if </a:t>
            </a:r>
            <a:r>
              <a:rPr lang="en-US" sz="2000" b="1" dirty="0" err="1">
                <a:solidFill>
                  <a:srgbClr val="FF0000"/>
                </a:solidFill>
                <a:latin typeface="Rockwell" panose="02060603020205020403" pitchFamily="18" charset="0"/>
              </a:rPr>
              <a:t>nums</a:t>
            </a:r>
            <a:r>
              <a:rPr lang="en-US" sz="2000" b="1" dirty="0">
                <a:solidFill>
                  <a:srgbClr val="FF0000"/>
                </a:solidFill>
                <a:latin typeface="Rockwell" panose="02060603020205020403" pitchFamily="18" charset="0"/>
              </a:rPr>
              <a:t>[</a:t>
            </a:r>
            <a:r>
              <a:rPr lang="en-US" sz="2000" b="1" dirty="0" err="1">
                <a:solidFill>
                  <a:srgbClr val="FF0000"/>
                </a:solidFill>
                <a:latin typeface="Rockwell" panose="02060603020205020403" pitchFamily="18" charset="0"/>
              </a:rPr>
              <a:t>i</a:t>
            </a:r>
            <a:r>
              <a:rPr lang="en-US" sz="2000" b="1" dirty="0">
                <a:solidFill>
                  <a:srgbClr val="FF0000"/>
                </a:solidFill>
                <a:latin typeface="Rockwell" panose="02060603020205020403" pitchFamily="18" charset="0"/>
              </a:rPr>
              <a:t>] &gt; maximum:  # False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       maximum = </a:t>
            </a:r>
            <a:r>
              <a:rPr lang="en-US" sz="2000" b="1" dirty="0" err="1">
                <a:latin typeface="Rockwell" panose="02060603020205020403" pitchFamily="18" charset="0"/>
              </a:rPr>
              <a:t>nums</a:t>
            </a:r>
            <a:r>
              <a:rPr lang="en-US" sz="2000" b="1" dirty="0">
                <a:latin typeface="Rockwell" panose="02060603020205020403" pitchFamily="18" charset="0"/>
              </a:rPr>
              <a:t>[</a:t>
            </a:r>
            <a:r>
              <a:rPr lang="en-US" sz="2000" b="1" dirty="0" err="1">
                <a:latin typeface="Rockwell" panose="02060603020205020403" pitchFamily="18" charset="0"/>
              </a:rPr>
              <a:t>i</a:t>
            </a:r>
            <a:r>
              <a:rPr lang="en-US" sz="2000" b="1" dirty="0">
                <a:latin typeface="Rockwell" panose="02060603020205020403" pitchFamily="18" charset="0"/>
              </a:rPr>
              <a:t>]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return maximum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endParaRPr lang="en-US" sz="2000" b="1" dirty="0">
              <a:latin typeface="Rockwell" panose="02060603020205020403" pitchFamily="18" charset="0"/>
            </a:endParaRP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ages = [20, 16, 22, 30, 17, 24]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 err="1">
                <a:latin typeface="Rockwell" panose="02060603020205020403" pitchFamily="18" charset="0"/>
              </a:rPr>
              <a:t>max_age</a:t>
            </a:r>
            <a:r>
              <a:rPr lang="en-US" sz="2000" b="1" dirty="0">
                <a:latin typeface="Rockwell" panose="02060603020205020403" pitchFamily="18" charset="0"/>
              </a:rPr>
              <a:t> = </a:t>
            </a:r>
            <a:r>
              <a:rPr lang="en-US" sz="2000" b="1" dirty="0" err="1">
                <a:latin typeface="Rockwell" panose="02060603020205020403" pitchFamily="18" charset="0"/>
              </a:rPr>
              <a:t>find_max</a:t>
            </a:r>
            <a:r>
              <a:rPr lang="en-US" sz="2000" b="1" dirty="0">
                <a:latin typeface="Rockwell" panose="02060603020205020403" pitchFamily="18" charset="0"/>
              </a:rPr>
              <a:t>(ages) # </a:t>
            </a:r>
            <a:r>
              <a:rPr lang="en-US" sz="2000" b="1" dirty="0" err="1">
                <a:latin typeface="Rockwell" panose="02060603020205020403" pitchFamily="18" charset="0"/>
              </a:rPr>
              <a:t>max_age</a:t>
            </a:r>
            <a:r>
              <a:rPr lang="en-US" sz="2000" b="1" dirty="0">
                <a:latin typeface="Rockwell" panose="02060603020205020403" pitchFamily="18" charset="0"/>
              </a:rPr>
              <a:t> will be 30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print('Maximum age: ' + </a:t>
            </a:r>
            <a:r>
              <a:rPr lang="en-US" sz="2000" b="1" dirty="0" err="1">
                <a:latin typeface="Rockwell" panose="02060603020205020403" pitchFamily="18" charset="0"/>
              </a:rPr>
              <a:t>str</a:t>
            </a:r>
            <a:r>
              <a:rPr lang="en-US" sz="2000" b="1" dirty="0">
                <a:latin typeface="Rockwell" panose="02060603020205020403" pitchFamily="18" charset="0"/>
              </a:rPr>
              <a:t>(</a:t>
            </a:r>
            <a:r>
              <a:rPr lang="en-US" sz="2000" b="1" dirty="0" err="1">
                <a:latin typeface="Rockwell" panose="02060603020205020403" pitchFamily="18" charset="0"/>
              </a:rPr>
              <a:t>max_age</a:t>
            </a:r>
            <a:r>
              <a:rPr lang="en-US" sz="2000" b="1" dirty="0">
                <a:latin typeface="Rockwell" panose="02060603020205020403" pitchFamily="18" charset="0"/>
              </a:rPr>
              <a:t>))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endParaRPr lang="en-US" sz="2000" dirty="0">
              <a:latin typeface="Rockwell" panose="02060603020205020403" pitchFamily="18" charset="0"/>
            </a:endParaRPr>
          </a:p>
          <a:p>
            <a:pPr marL="566928" lvl="3" indent="0">
              <a:buNone/>
            </a:pPr>
            <a:endParaRPr lang="en-US" sz="2000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2842A-88DD-486A-A9A3-0E3D617F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5EE22-7401-4A3E-A809-3D24E713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89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071628D-04D7-474E-B2C5-15FF16AD0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162" y="2952750"/>
            <a:ext cx="752475" cy="342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522C25F-9E99-4F3A-B0B1-2ABAA68FBC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1368" y="1845598"/>
            <a:ext cx="2493603" cy="1951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894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48E0-9618-4FE7-AD07-A8A2F6F8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F0A4-960D-43EA-9C48-BDB442AD2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simplest kind of container in Python is called a </a:t>
            </a:r>
            <a:r>
              <a:rPr lang="en-US" b="1" dirty="0"/>
              <a:t>list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One way to make a list is to enclose a set of objects in square brackets: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ages = [61, 32, 19, 37, 42, 39]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above statement is an assignment statement, actually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Python </a:t>
            </a:r>
            <a:r>
              <a:rPr lang="en-US" b="1" dirty="0"/>
              <a:t>allocates </a:t>
            </a:r>
            <a:r>
              <a:rPr lang="en-US" dirty="0"/>
              <a:t>space in its </a:t>
            </a:r>
            <a:r>
              <a:rPr lang="en-US" b="1" dirty="0"/>
              <a:t>object store</a:t>
            </a:r>
            <a:r>
              <a:rPr lang="en-US" dirty="0"/>
              <a:t>, which is a fancy term for a particular section in the memory of the computer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Python creates an object to represent the list and associates the name </a:t>
            </a:r>
            <a:r>
              <a:rPr lang="en-US" b="1" dirty="0"/>
              <a:t>ages </a:t>
            </a:r>
            <a:r>
              <a:rPr lang="en-US" dirty="0"/>
              <a:t>with the new object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 err="1"/>
              <a:t>len</a:t>
            </a:r>
            <a:r>
              <a:rPr lang="en-US" b="1" dirty="0"/>
              <a:t> </a:t>
            </a:r>
            <a:r>
              <a:rPr lang="en-US" dirty="0"/>
              <a:t>function tells us how many elements are in a list: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err="1">
                <a:latin typeface="Rockwell" panose="02060603020205020403" pitchFamily="18" charset="0"/>
              </a:rPr>
              <a:t>len</a:t>
            </a:r>
            <a:r>
              <a:rPr lang="en-US" b="1" dirty="0">
                <a:latin typeface="Rockwell" panose="02060603020205020403" pitchFamily="18" charset="0"/>
              </a:rPr>
              <a:t>(ages) # returns the value 6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2842A-88DD-486A-A9A3-0E3D617F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5EE22-7401-4A3E-A809-3D24E713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57776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48E0-9618-4FE7-AD07-A8A2F6F8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execution: find_max.py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F0A4-960D-43EA-9C48-BDB442AD2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def </a:t>
            </a:r>
            <a:r>
              <a:rPr lang="en-US" sz="2000" b="1" dirty="0" err="1">
                <a:latin typeface="Rockwell" panose="02060603020205020403" pitchFamily="18" charset="0"/>
              </a:rPr>
              <a:t>find_max</a:t>
            </a:r>
            <a:r>
              <a:rPr lang="en-US" sz="2000" b="1" dirty="0">
                <a:latin typeface="Rockwell" panose="02060603020205020403" pitchFamily="18" charset="0"/>
              </a:rPr>
              <a:t>(</a:t>
            </a:r>
            <a:r>
              <a:rPr lang="en-US" sz="2000" b="1" dirty="0" err="1">
                <a:latin typeface="Rockwell" panose="02060603020205020403" pitchFamily="18" charset="0"/>
              </a:rPr>
              <a:t>nums</a:t>
            </a:r>
            <a:r>
              <a:rPr lang="en-US" sz="2000" b="1" dirty="0">
                <a:latin typeface="Rockwell" panose="02060603020205020403" pitchFamily="18" charset="0"/>
              </a:rPr>
              <a:t>):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maximum = </a:t>
            </a:r>
            <a:r>
              <a:rPr lang="en-US" sz="2000" b="1" dirty="0" err="1">
                <a:latin typeface="Rockwell" panose="02060603020205020403" pitchFamily="18" charset="0"/>
              </a:rPr>
              <a:t>nums</a:t>
            </a:r>
            <a:r>
              <a:rPr lang="en-US" sz="2000" b="1" dirty="0">
                <a:latin typeface="Rockwell" panose="02060603020205020403" pitchFamily="18" charset="0"/>
              </a:rPr>
              <a:t>[0]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for </a:t>
            </a:r>
            <a:r>
              <a:rPr lang="en-US" sz="2000" b="1" dirty="0" err="1">
                <a:latin typeface="Rockwell" panose="02060603020205020403" pitchFamily="18" charset="0"/>
              </a:rPr>
              <a:t>i</a:t>
            </a:r>
            <a:r>
              <a:rPr lang="en-US" sz="2000" b="1" dirty="0">
                <a:latin typeface="Rockwell" panose="02060603020205020403" pitchFamily="18" charset="0"/>
              </a:rPr>
              <a:t> in range(1, </a:t>
            </a:r>
            <a:r>
              <a:rPr lang="en-US" sz="2000" b="1" dirty="0" err="1">
                <a:latin typeface="Rockwell" panose="02060603020205020403" pitchFamily="18" charset="0"/>
              </a:rPr>
              <a:t>len</a:t>
            </a:r>
            <a:r>
              <a:rPr lang="en-US" sz="2000" b="1" dirty="0">
                <a:latin typeface="Rockwell" panose="02060603020205020403" pitchFamily="18" charset="0"/>
              </a:rPr>
              <a:t>(</a:t>
            </a:r>
            <a:r>
              <a:rPr lang="en-US" sz="2000" b="1" dirty="0" err="1">
                <a:latin typeface="Rockwell" panose="02060603020205020403" pitchFamily="18" charset="0"/>
              </a:rPr>
              <a:t>nums</a:t>
            </a:r>
            <a:r>
              <a:rPr lang="en-US" sz="2000" b="1" dirty="0">
                <a:latin typeface="Rockwell" panose="02060603020205020403" pitchFamily="18" charset="0"/>
              </a:rPr>
              <a:t>)):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    if </a:t>
            </a:r>
            <a:r>
              <a:rPr lang="en-US" sz="2000" b="1" dirty="0" err="1">
                <a:solidFill>
                  <a:schemeClr val="tx1"/>
                </a:solidFill>
                <a:latin typeface="Rockwell" panose="02060603020205020403" pitchFamily="18" charset="0"/>
              </a:rPr>
              <a:t>nums</a:t>
            </a:r>
            <a:r>
              <a:rPr lang="en-US" sz="2000" b="1" dirty="0">
                <a:solidFill>
                  <a:schemeClr val="tx1"/>
                </a:solidFill>
                <a:latin typeface="Rockwell" panose="02060603020205020403" pitchFamily="18" charset="0"/>
              </a:rPr>
              <a:t>[</a:t>
            </a:r>
            <a:r>
              <a:rPr lang="en-US" sz="2000" b="1" dirty="0" err="1">
                <a:solidFill>
                  <a:schemeClr val="tx1"/>
                </a:solidFill>
                <a:latin typeface="Rockwell" panose="02060603020205020403" pitchFamily="18" charset="0"/>
              </a:rPr>
              <a:t>i</a:t>
            </a:r>
            <a:r>
              <a:rPr lang="en-US" sz="2000" b="1" dirty="0">
                <a:solidFill>
                  <a:schemeClr val="tx1"/>
                </a:solidFill>
                <a:latin typeface="Rockwell" panose="02060603020205020403" pitchFamily="18" charset="0"/>
              </a:rPr>
              <a:t>] &gt; maximum: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       maximum = </a:t>
            </a:r>
            <a:r>
              <a:rPr lang="en-US" sz="2000" b="1" dirty="0" err="1">
                <a:latin typeface="Rockwell" panose="02060603020205020403" pitchFamily="18" charset="0"/>
              </a:rPr>
              <a:t>nums</a:t>
            </a:r>
            <a:r>
              <a:rPr lang="en-US" sz="2000" b="1" dirty="0">
                <a:latin typeface="Rockwell" panose="02060603020205020403" pitchFamily="18" charset="0"/>
              </a:rPr>
              <a:t>[</a:t>
            </a:r>
            <a:r>
              <a:rPr lang="en-US" sz="2000" b="1" dirty="0" err="1">
                <a:latin typeface="Rockwell" panose="02060603020205020403" pitchFamily="18" charset="0"/>
              </a:rPr>
              <a:t>i</a:t>
            </a:r>
            <a:r>
              <a:rPr lang="en-US" sz="2000" b="1" dirty="0">
                <a:latin typeface="Rockwell" panose="02060603020205020403" pitchFamily="18" charset="0"/>
              </a:rPr>
              <a:t>]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return maximum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endParaRPr lang="en-US" sz="2000" b="1" dirty="0">
              <a:latin typeface="Rockwell" panose="02060603020205020403" pitchFamily="18" charset="0"/>
            </a:endParaRP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ages = [20, 16, 22, 30, 17, 24]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 err="1">
                <a:latin typeface="Rockwell" panose="02060603020205020403" pitchFamily="18" charset="0"/>
              </a:rPr>
              <a:t>max_age</a:t>
            </a:r>
            <a:r>
              <a:rPr lang="en-US" sz="2000" b="1" dirty="0">
                <a:latin typeface="Rockwell" panose="02060603020205020403" pitchFamily="18" charset="0"/>
              </a:rPr>
              <a:t> = </a:t>
            </a:r>
            <a:r>
              <a:rPr lang="en-US" sz="2000" b="1" dirty="0" err="1">
                <a:latin typeface="Rockwell" panose="02060603020205020403" pitchFamily="18" charset="0"/>
              </a:rPr>
              <a:t>find_max</a:t>
            </a:r>
            <a:r>
              <a:rPr lang="en-US" sz="2000" b="1" dirty="0">
                <a:latin typeface="Rockwell" panose="02060603020205020403" pitchFamily="18" charset="0"/>
              </a:rPr>
              <a:t>(ages) # </a:t>
            </a:r>
            <a:r>
              <a:rPr lang="en-US" sz="2000" b="1" dirty="0" err="1">
                <a:latin typeface="Rockwell" panose="02060603020205020403" pitchFamily="18" charset="0"/>
              </a:rPr>
              <a:t>max_age</a:t>
            </a:r>
            <a:r>
              <a:rPr lang="en-US" sz="2000" b="1" dirty="0">
                <a:latin typeface="Rockwell" panose="02060603020205020403" pitchFamily="18" charset="0"/>
              </a:rPr>
              <a:t> will be 30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print('Maximum age: ' + </a:t>
            </a:r>
            <a:r>
              <a:rPr lang="en-US" sz="2000" b="1" dirty="0" err="1">
                <a:latin typeface="Rockwell" panose="02060603020205020403" pitchFamily="18" charset="0"/>
              </a:rPr>
              <a:t>str</a:t>
            </a:r>
            <a:r>
              <a:rPr lang="en-US" sz="2000" b="1" dirty="0">
                <a:latin typeface="Rockwell" panose="02060603020205020403" pitchFamily="18" charset="0"/>
              </a:rPr>
              <a:t>(</a:t>
            </a:r>
            <a:r>
              <a:rPr lang="en-US" sz="2000" b="1" dirty="0" err="1">
                <a:latin typeface="Rockwell" panose="02060603020205020403" pitchFamily="18" charset="0"/>
              </a:rPr>
              <a:t>max_age</a:t>
            </a:r>
            <a:r>
              <a:rPr lang="en-US" sz="2000" b="1" dirty="0">
                <a:latin typeface="Rockwell" panose="02060603020205020403" pitchFamily="18" charset="0"/>
              </a:rPr>
              <a:t>))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endParaRPr lang="en-US" sz="2000" dirty="0">
              <a:latin typeface="Rockwell" panose="02060603020205020403" pitchFamily="18" charset="0"/>
            </a:endParaRPr>
          </a:p>
          <a:p>
            <a:pPr marL="566928" lvl="3" indent="0">
              <a:buNone/>
            </a:pPr>
            <a:endParaRPr lang="en-US" sz="2000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2842A-88DD-486A-A9A3-0E3D617F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5EE22-7401-4A3E-A809-3D24E713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90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071628D-04D7-474E-B2C5-15FF16AD0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162" y="2562225"/>
            <a:ext cx="752475" cy="342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52AFDBD-F5EF-4B83-A889-AA398460CE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8291" y="1864784"/>
            <a:ext cx="2486376" cy="1922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92987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48E0-9618-4FE7-AD07-A8A2F6F8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execution: find_max.py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F0A4-960D-43EA-9C48-BDB442AD2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def </a:t>
            </a:r>
            <a:r>
              <a:rPr lang="en-US" sz="2000" b="1" dirty="0" err="1">
                <a:latin typeface="Rockwell" panose="02060603020205020403" pitchFamily="18" charset="0"/>
              </a:rPr>
              <a:t>find_max</a:t>
            </a:r>
            <a:r>
              <a:rPr lang="en-US" sz="2000" b="1" dirty="0">
                <a:latin typeface="Rockwell" panose="02060603020205020403" pitchFamily="18" charset="0"/>
              </a:rPr>
              <a:t>(</a:t>
            </a:r>
            <a:r>
              <a:rPr lang="en-US" sz="2000" b="1" dirty="0" err="1">
                <a:latin typeface="Rockwell" panose="02060603020205020403" pitchFamily="18" charset="0"/>
              </a:rPr>
              <a:t>nums</a:t>
            </a:r>
            <a:r>
              <a:rPr lang="en-US" sz="2000" b="1" dirty="0">
                <a:latin typeface="Rockwell" panose="02060603020205020403" pitchFamily="18" charset="0"/>
              </a:rPr>
              <a:t>):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maximum = </a:t>
            </a:r>
            <a:r>
              <a:rPr lang="en-US" sz="2000" b="1" dirty="0" err="1">
                <a:latin typeface="Rockwell" panose="02060603020205020403" pitchFamily="18" charset="0"/>
              </a:rPr>
              <a:t>nums</a:t>
            </a:r>
            <a:r>
              <a:rPr lang="en-US" sz="2000" b="1" dirty="0">
                <a:latin typeface="Rockwell" panose="02060603020205020403" pitchFamily="18" charset="0"/>
              </a:rPr>
              <a:t>[0]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for </a:t>
            </a:r>
            <a:r>
              <a:rPr lang="en-US" sz="2000" b="1" dirty="0" err="1">
                <a:latin typeface="Rockwell" panose="02060603020205020403" pitchFamily="18" charset="0"/>
              </a:rPr>
              <a:t>i</a:t>
            </a:r>
            <a:r>
              <a:rPr lang="en-US" sz="2000" b="1" dirty="0">
                <a:latin typeface="Rockwell" panose="02060603020205020403" pitchFamily="18" charset="0"/>
              </a:rPr>
              <a:t> in range(1, </a:t>
            </a:r>
            <a:r>
              <a:rPr lang="en-US" sz="2000" b="1" dirty="0" err="1">
                <a:latin typeface="Rockwell" panose="02060603020205020403" pitchFamily="18" charset="0"/>
              </a:rPr>
              <a:t>len</a:t>
            </a:r>
            <a:r>
              <a:rPr lang="en-US" sz="2000" b="1" dirty="0">
                <a:latin typeface="Rockwell" panose="02060603020205020403" pitchFamily="18" charset="0"/>
              </a:rPr>
              <a:t>(</a:t>
            </a:r>
            <a:r>
              <a:rPr lang="en-US" sz="2000" b="1" dirty="0" err="1">
                <a:latin typeface="Rockwell" panose="02060603020205020403" pitchFamily="18" charset="0"/>
              </a:rPr>
              <a:t>nums</a:t>
            </a:r>
            <a:r>
              <a:rPr lang="en-US" sz="2000" b="1" dirty="0">
                <a:latin typeface="Rockwell" panose="02060603020205020403" pitchFamily="18" charset="0"/>
              </a:rPr>
              <a:t>)):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    if </a:t>
            </a:r>
            <a:r>
              <a:rPr lang="en-US" sz="2000" b="1" dirty="0" err="1">
                <a:solidFill>
                  <a:schemeClr val="tx1"/>
                </a:solidFill>
                <a:latin typeface="Rockwell" panose="02060603020205020403" pitchFamily="18" charset="0"/>
              </a:rPr>
              <a:t>nums</a:t>
            </a:r>
            <a:r>
              <a:rPr lang="en-US" sz="2000" b="1" dirty="0">
                <a:solidFill>
                  <a:schemeClr val="tx1"/>
                </a:solidFill>
                <a:latin typeface="Rockwell" panose="02060603020205020403" pitchFamily="18" charset="0"/>
              </a:rPr>
              <a:t>[</a:t>
            </a:r>
            <a:r>
              <a:rPr lang="en-US" sz="2000" b="1" dirty="0" err="1">
                <a:solidFill>
                  <a:schemeClr val="tx1"/>
                </a:solidFill>
                <a:latin typeface="Rockwell" panose="02060603020205020403" pitchFamily="18" charset="0"/>
              </a:rPr>
              <a:t>i</a:t>
            </a:r>
            <a:r>
              <a:rPr lang="en-US" sz="2000" b="1" dirty="0">
                <a:solidFill>
                  <a:schemeClr val="tx1"/>
                </a:solidFill>
                <a:latin typeface="Rockwell" panose="02060603020205020403" pitchFamily="18" charset="0"/>
              </a:rPr>
              <a:t>] &gt; maximum: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       maximum = </a:t>
            </a:r>
            <a:r>
              <a:rPr lang="en-US" sz="2000" b="1" dirty="0" err="1">
                <a:latin typeface="Rockwell" panose="02060603020205020403" pitchFamily="18" charset="0"/>
              </a:rPr>
              <a:t>nums</a:t>
            </a:r>
            <a:r>
              <a:rPr lang="en-US" sz="2000" b="1" dirty="0">
                <a:latin typeface="Rockwell" panose="02060603020205020403" pitchFamily="18" charset="0"/>
              </a:rPr>
              <a:t>[</a:t>
            </a:r>
            <a:r>
              <a:rPr lang="en-US" sz="2000" b="1" dirty="0" err="1">
                <a:latin typeface="Rockwell" panose="02060603020205020403" pitchFamily="18" charset="0"/>
              </a:rPr>
              <a:t>i</a:t>
            </a:r>
            <a:r>
              <a:rPr lang="en-US" sz="2000" b="1" dirty="0">
                <a:latin typeface="Rockwell" panose="02060603020205020403" pitchFamily="18" charset="0"/>
              </a:rPr>
              <a:t>]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return maximum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endParaRPr lang="en-US" sz="2000" b="1" dirty="0">
              <a:latin typeface="Rockwell" panose="02060603020205020403" pitchFamily="18" charset="0"/>
            </a:endParaRP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ages = [20, 16, 22, 30, 17, 24]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 err="1">
                <a:latin typeface="Rockwell" panose="02060603020205020403" pitchFamily="18" charset="0"/>
              </a:rPr>
              <a:t>max_age</a:t>
            </a:r>
            <a:r>
              <a:rPr lang="en-US" sz="2000" b="1" dirty="0">
                <a:latin typeface="Rockwell" panose="02060603020205020403" pitchFamily="18" charset="0"/>
              </a:rPr>
              <a:t> = </a:t>
            </a:r>
            <a:r>
              <a:rPr lang="en-US" sz="2000" b="1" dirty="0" err="1">
                <a:latin typeface="Rockwell" panose="02060603020205020403" pitchFamily="18" charset="0"/>
              </a:rPr>
              <a:t>find_max</a:t>
            </a:r>
            <a:r>
              <a:rPr lang="en-US" sz="2000" b="1" dirty="0">
                <a:latin typeface="Rockwell" panose="02060603020205020403" pitchFamily="18" charset="0"/>
              </a:rPr>
              <a:t>(ages) # </a:t>
            </a:r>
            <a:r>
              <a:rPr lang="en-US" sz="2000" b="1" dirty="0" err="1">
                <a:latin typeface="Rockwell" panose="02060603020205020403" pitchFamily="18" charset="0"/>
              </a:rPr>
              <a:t>max_age</a:t>
            </a:r>
            <a:r>
              <a:rPr lang="en-US" sz="2000" b="1" dirty="0">
                <a:latin typeface="Rockwell" panose="02060603020205020403" pitchFamily="18" charset="0"/>
              </a:rPr>
              <a:t> will be 30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print('Maximum age: ' + </a:t>
            </a:r>
            <a:r>
              <a:rPr lang="en-US" sz="2000" b="1" dirty="0" err="1">
                <a:latin typeface="Rockwell" panose="02060603020205020403" pitchFamily="18" charset="0"/>
              </a:rPr>
              <a:t>str</a:t>
            </a:r>
            <a:r>
              <a:rPr lang="en-US" sz="2000" b="1" dirty="0">
                <a:latin typeface="Rockwell" panose="02060603020205020403" pitchFamily="18" charset="0"/>
              </a:rPr>
              <a:t>(</a:t>
            </a:r>
            <a:r>
              <a:rPr lang="en-US" sz="2000" b="1" dirty="0" err="1">
                <a:latin typeface="Rockwell" panose="02060603020205020403" pitchFamily="18" charset="0"/>
              </a:rPr>
              <a:t>max_age</a:t>
            </a:r>
            <a:r>
              <a:rPr lang="en-US" sz="2000" b="1" dirty="0">
                <a:latin typeface="Rockwell" panose="02060603020205020403" pitchFamily="18" charset="0"/>
              </a:rPr>
              <a:t>))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endParaRPr lang="en-US" sz="2000" dirty="0">
              <a:latin typeface="Rockwell" panose="02060603020205020403" pitchFamily="18" charset="0"/>
            </a:endParaRPr>
          </a:p>
          <a:p>
            <a:pPr marL="566928" lvl="3" indent="0">
              <a:buNone/>
            </a:pPr>
            <a:endParaRPr lang="en-US" sz="2000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2842A-88DD-486A-A9A3-0E3D617F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5EE22-7401-4A3E-A809-3D24E713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91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071628D-04D7-474E-B2C5-15FF16AD0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162" y="2952750"/>
            <a:ext cx="752475" cy="342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52AFDBD-F5EF-4B83-A889-AA398460CE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8291" y="1864784"/>
            <a:ext cx="2486376" cy="1922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85364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48E0-9618-4FE7-AD07-A8A2F6F8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execution: find_max.py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F0A4-960D-43EA-9C48-BDB442AD2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def </a:t>
            </a:r>
            <a:r>
              <a:rPr lang="en-US" sz="2000" b="1" dirty="0" err="1">
                <a:latin typeface="Rockwell" panose="02060603020205020403" pitchFamily="18" charset="0"/>
              </a:rPr>
              <a:t>find_max</a:t>
            </a:r>
            <a:r>
              <a:rPr lang="en-US" sz="2000" b="1" dirty="0">
                <a:latin typeface="Rockwell" panose="02060603020205020403" pitchFamily="18" charset="0"/>
              </a:rPr>
              <a:t>(</a:t>
            </a:r>
            <a:r>
              <a:rPr lang="en-US" sz="2000" b="1" dirty="0" err="1">
                <a:latin typeface="Rockwell" panose="02060603020205020403" pitchFamily="18" charset="0"/>
              </a:rPr>
              <a:t>nums</a:t>
            </a:r>
            <a:r>
              <a:rPr lang="en-US" sz="2000" b="1" dirty="0">
                <a:latin typeface="Rockwell" panose="02060603020205020403" pitchFamily="18" charset="0"/>
              </a:rPr>
              <a:t>):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maximum = </a:t>
            </a:r>
            <a:r>
              <a:rPr lang="en-US" sz="2000" b="1" dirty="0" err="1">
                <a:latin typeface="Rockwell" panose="02060603020205020403" pitchFamily="18" charset="0"/>
              </a:rPr>
              <a:t>nums</a:t>
            </a:r>
            <a:r>
              <a:rPr lang="en-US" sz="2000" b="1" dirty="0">
                <a:latin typeface="Rockwell" panose="02060603020205020403" pitchFamily="18" charset="0"/>
              </a:rPr>
              <a:t>[0]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for </a:t>
            </a:r>
            <a:r>
              <a:rPr lang="en-US" sz="2000" b="1" dirty="0" err="1">
                <a:latin typeface="Rockwell" panose="02060603020205020403" pitchFamily="18" charset="0"/>
              </a:rPr>
              <a:t>i</a:t>
            </a:r>
            <a:r>
              <a:rPr lang="en-US" sz="2000" b="1" dirty="0">
                <a:latin typeface="Rockwell" panose="02060603020205020403" pitchFamily="18" charset="0"/>
              </a:rPr>
              <a:t> in range(1, </a:t>
            </a:r>
            <a:r>
              <a:rPr lang="en-US" sz="2000" b="1" dirty="0" err="1">
                <a:latin typeface="Rockwell" panose="02060603020205020403" pitchFamily="18" charset="0"/>
              </a:rPr>
              <a:t>len</a:t>
            </a:r>
            <a:r>
              <a:rPr lang="en-US" sz="2000" b="1" dirty="0">
                <a:latin typeface="Rockwell" panose="02060603020205020403" pitchFamily="18" charset="0"/>
              </a:rPr>
              <a:t>(</a:t>
            </a:r>
            <a:r>
              <a:rPr lang="en-US" sz="2000" b="1" dirty="0" err="1">
                <a:latin typeface="Rockwell" panose="02060603020205020403" pitchFamily="18" charset="0"/>
              </a:rPr>
              <a:t>nums</a:t>
            </a:r>
            <a:r>
              <a:rPr lang="en-US" sz="2000" b="1" dirty="0">
                <a:latin typeface="Rockwell" panose="02060603020205020403" pitchFamily="18" charset="0"/>
              </a:rPr>
              <a:t>)):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    if </a:t>
            </a:r>
            <a:r>
              <a:rPr lang="en-US" sz="2000" b="1" dirty="0" err="1">
                <a:solidFill>
                  <a:srgbClr val="00B050"/>
                </a:solidFill>
                <a:latin typeface="Rockwell" panose="02060603020205020403" pitchFamily="18" charset="0"/>
              </a:rPr>
              <a:t>nums</a:t>
            </a:r>
            <a:r>
              <a:rPr lang="en-US" sz="2000" b="1" dirty="0">
                <a:solidFill>
                  <a:srgbClr val="00B050"/>
                </a:solidFill>
                <a:latin typeface="Rockwell" panose="02060603020205020403" pitchFamily="18" charset="0"/>
              </a:rPr>
              <a:t>[</a:t>
            </a:r>
            <a:r>
              <a:rPr lang="en-US" sz="2000" b="1" dirty="0" err="1">
                <a:solidFill>
                  <a:srgbClr val="00B050"/>
                </a:solidFill>
                <a:latin typeface="Rockwell" panose="02060603020205020403" pitchFamily="18" charset="0"/>
              </a:rPr>
              <a:t>i</a:t>
            </a:r>
            <a:r>
              <a:rPr lang="en-US" sz="2000" b="1" dirty="0">
                <a:solidFill>
                  <a:srgbClr val="00B050"/>
                </a:solidFill>
                <a:latin typeface="Rockwell" panose="02060603020205020403" pitchFamily="18" charset="0"/>
              </a:rPr>
              <a:t>] &gt; maximum:    # True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       maximum = </a:t>
            </a:r>
            <a:r>
              <a:rPr lang="en-US" sz="2000" b="1" dirty="0" err="1">
                <a:latin typeface="Rockwell" panose="02060603020205020403" pitchFamily="18" charset="0"/>
              </a:rPr>
              <a:t>nums</a:t>
            </a:r>
            <a:r>
              <a:rPr lang="en-US" sz="2000" b="1" dirty="0">
                <a:latin typeface="Rockwell" panose="02060603020205020403" pitchFamily="18" charset="0"/>
              </a:rPr>
              <a:t>[</a:t>
            </a:r>
            <a:r>
              <a:rPr lang="en-US" sz="2000" b="1" dirty="0" err="1">
                <a:latin typeface="Rockwell" panose="02060603020205020403" pitchFamily="18" charset="0"/>
              </a:rPr>
              <a:t>i</a:t>
            </a:r>
            <a:r>
              <a:rPr lang="en-US" sz="2000" b="1" dirty="0">
                <a:latin typeface="Rockwell" panose="02060603020205020403" pitchFamily="18" charset="0"/>
              </a:rPr>
              <a:t>]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return maximum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endParaRPr lang="en-US" sz="2000" b="1" dirty="0">
              <a:latin typeface="Rockwell" panose="02060603020205020403" pitchFamily="18" charset="0"/>
            </a:endParaRP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ages = [20, 16, 22, 30, 17, 24]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 err="1">
                <a:latin typeface="Rockwell" panose="02060603020205020403" pitchFamily="18" charset="0"/>
              </a:rPr>
              <a:t>max_age</a:t>
            </a:r>
            <a:r>
              <a:rPr lang="en-US" sz="2000" b="1" dirty="0">
                <a:latin typeface="Rockwell" panose="02060603020205020403" pitchFamily="18" charset="0"/>
              </a:rPr>
              <a:t> = </a:t>
            </a:r>
            <a:r>
              <a:rPr lang="en-US" sz="2000" b="1" dirty="0" err="1">
                <a:latin typeface="Rockwell" panose="02060603020205020403" pitchFamily="18" charset="0"/>
              </a:rPr>
              <a:t>find_max</a:t>
            </a:r>
            <a:r>
              <a:rPr lang="en-US" sz="2000" b="1" dirty="0">
                <a:latin typeface="Rockwell" panose="02060603020205020403" pitchFamily="18" charset="0"/>
              </a:rPr>
              <a:t>(ages) # </a:t>
            </a:r>
            <a:r>
              <a:rPr lang="en-US" sz="2000" b="1" dirty="0" err="1">
                <a:latin typeface="Rockwell" panose="02060603020205020403" pitchFamily="18" charset="0"/>
              </a:rPr>
              <a:t>max_age</a:t>
            </a:r>
            <a:r>
              <a:rPr lang="en-US" sz="2000" b="1" dirty="0">
                <a:latin typeface="Rockwell" panose="02060603020205020403" pitchFamily="18" charset="0"/>
              </a:rPr>
              <a:t> will be 30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print('Maximum age: ' + </a:t>
            </a:r>
            <a:r>
              <a:rPr lang="en-US" sz="2000" b="1" dirty="0" err="1">
                <a:latin typeface="Rockwell" panose="02060603020205020403" pitchFamily="18" charset="0"/>
              </a:rPr>
              <a:t>str</a:t>
            </a:r>
            <a:r>
              <a:rPr lang="en-US" sz="2000" b="1" dirty="0">
                <a:latin typeface="Rockwell" panose="02060603020205020403" pitchFamily="18" charset="0"/>
              </a:rPr>
              <a:t>(</a:t>
            </a:r>
            <a:r>
              <a:rPr lang="en-US" sz="2000" b="1" dirty="0" err="1">
                <a:latin typeface="Rockwell" panose="02060603020205020403" pitchFamily="18" charset="0"/>
              </a:rPr>
              <a:t>max_age</a:t>
            </a:r>
            <a:r>
              <a:rPr lang="en-US" sz="2000" b="1" dirty="0">
                <a:latin typeface="Rockwell" panose="02060603020205020403" pitchFamily="18" charset="0"/>
              </a:rPr>
              <a:t>))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endParaRPr lang="en-US" sz="2000" dirty="0">
              <a:latin typeface="Rockwell" panose="02060603020205020403" pitchFamily="18" charset="0"/>
            </a:endParaRPr>
          </a:p>
          <a:p>
            <a:pPr marL="566928" lvl="3" indent="0">
              <a:buNone/>
            </a:pPr>
            <a:endParaRPr lang="en-US" sz="2000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2842A-88DD-486A-A9A3-0E3D617F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5EE22-7401-4A3E-A809-3D24E713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92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071628D-04D7-474E-B2C5-15FF16AD0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162" y="2952750"/>
            <a:ext cx="752475" cy="342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52AFDBD-F5EF-4B83-A889-AA398460CE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8291" y="1864784"/>
            <a:ext cx="2486376" cy="1922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74777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48E0-9618-4FE7-AD07-A8A2F6F8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execution: find_max.py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F0A4-960D-43EA-9C48-BDB442AD2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def </a:t>
            </a:r>
            <a:r>
              <a:rPr lang="en-US" sz="2000" b="1" dirty="0" err="1">
                <a:latin typeface="Rockwell" panose="02060603020205020403" pitchFamily="18" charset="0"/>
              </a:rPr>
              <a:t>find_max</a:t>
            </a:r>
            <a:r>
              <a:rPr lang="en-US" sz="2000" b="1" dirty="0">
                <a:latin typeface="Rockwell" panose="02060603020205020403" pitchFamily="18" charset="0"/>
              </a:rPr>
              <a:t>(</a:t>
            </a:r>
            <a:r>
              <a:rPr lang="en-US" sz="2000" b="1" dirty="0" err="1">
                <a:latin typeface="Rockwell" panose="02060603020205020403" pitchFamily="18" charset="0"/>
              </a:rPr>
              <a:t>nums</a:t>
            </a:r>
            <a:r>
              <a:rPr lang="en-US" sz="2000" b="1" dirty="0">
                <a:latin typeface="Rockwell" panose="02060603020205020403" pitchFamily="18" charset="0"/>
              </a:rPr>
              <a:t>):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maximum = </a:t>
            </a:r>
            <a:r>
              <a:rPr lang="en-US" sz="2000" b="1" dirty="0" err="1">
                <a:latin typeface="Rockwell" panose="02060603020205020403" pitchFamily="18" charset="0"/>
              </a:rPr>
              <a:t>nums</a:t>
            </a:r>
            <a:r>
              <a:rPr lang="en-US" sz="2000" b="1" dirty="0">
                <a:latin typeface="Rockwell" panose="02060603020205020403" pitchFamily="18" charset="0"/>
              </a:rPr>
              <a:t>[0]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for </a:t>
            </a:r>
            <a:r>
              <a:rPr lang="en-US" sz="2000" b="1" dirty="0" err="1">
                <a:latin typeface="Rockwell" panose="02060603020205020403" pitchFamily="18" charset="0"/>
              </a:rPr>
              <a:t>i</a:t>
            </a:r>
            <a:r>
              <a:rPr lang="en-US" sz="2000" b="1" dirty="0">
                <a:latin typeface="Rockwell" panose="02060603020205020403" pitchFamily="18" charset="0"/>
              </a:rPr>
              <a:t> in range(1, </a:t>
            </a:r>
            <a:r>
              <a:rPr lang="en-US" sz="2000" b="1" dirty="0" err="1">
                <a:latin typeface="Rockwell" panose="02060603020205020403" pitchFamily="18" charset="0"/>
              </a:rPr>
              <a:t>len</a:t>
            </a:r>
            <a:r>
              <a:rPr lang="en-US" sz="2000" b="1" dirty="0">
                <a:latin typeface="Rockwell" panose="02060603020205020403" pitchFamily="18" charset="0"/>
              </a:rPr>
              <a:t>(</a:t>
            </a:r>
            <a:r>
              <a:rPr lang="en-US" sz="2000" b="1" dirty="0" err="1">
                <a:latin typeface="Rockwell" panose="02060603020205020403" pitchFamily="18" charset="0"/>
              </a:rPr>
              <a:t>nums</a:t>
            </a:r>
            <a:r>
              <a:rPr lang="en-US" sz="2000" b="1" dirty="0">
                <a:latin typeface="Rockwell" panose="02060603020205020403" pitchFamily="18" charset="0"/>
              </a:rPr>
              <a:t>)):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    if </a:t>
            </a:r>
            <a:r>
              <a:rPr lang="en-US" sz="2000" b="1" dirty="0" err="1">
                <a:solidFill>
                  <a:schemeClr val="tx1"/>
                </a:solidFill>
                <a:latin typeface="Rockwell" panose="02060603020205020403" pitchFamily="18" charset="0"/>
              </a:rPr>
              <a:t>nums</a:t>
            </a:r>
            <a:r>
              <a:rPr lang="en-US" sz="2000" b="1" dirty="0">
                <a:solidFill>
                  <a:schemeClr val="tx1"/>
                </a:solidFill>
                <a:latin typeface="Rockwell" panose="02060603020205020403" pitchFamily="18" charset="0"/>
              </a:rPr>
              <a:t>[</a:t>
            </a:r>
            <a:r>
              <a:rPr lang="en-US" sz="2000" b="1" dirty="0" err="1">
                <a:solidFill>
                  <a:schemeClr val="tx1"/>
                </a:solidFill>
                <a:latin typeface="Rockwell" panose="02060603020205020403" pitchFamily="18" charset="0"/>
              </a:rPr>
              <a:t>i</a:t>
            </a:r>
            <a:r>
              <a:rPr lang="en-US" sz="2000" b="1" dirty="0">
                <a:solidFill>
                  <a:schemeClr val="tx1"/>
                </a:solidFill>
                <a:latin typeface="Rockwell" panose="02060603020205020403" pitchFamily="18" charset="0"/>
              </a:rPr>
              <a:t>] &gt; maximum: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       maximum = </a:t>
            </a:r>
            <a:r>
              <a:rPr lang="en-US" sz="2000" b="1" dirty="0" err="1">
                <a:latin typeface="Rockwell" panose="02060603020205020403" pitchFamily="18" charset="0"/>
              </a:rPr>
              <a:t>nums</a:t>
            </a:r>
            <a:r>
              <a:rPr lang="en-US" sz="2000" b="1" dirty="0">
                <a:latin typeface="Rockwell" panose="02060603020205020403" pitchFamily="18" charset="0"/>
              </a:rPr>
              <a:t>[</a:t>
            </a:r>
            <a:r>
              <a:rPr lang="en-US" sz="2000" b="1" dirty="0" err="1">
                <a:latin typeface="Rockwell" panose="02060603020205020403" pitchFamily="18" charset="0"/>
              </a:rPr>
              <a:t>i</a:t>
            </a:r>
            <a:r>
              <a:rPr lang="en-US" sz="2000" b="1" dirty="0">
                <a:latin typeface="Rockwell" panose="02060603020205020403" pitchFamily="18" charset="0"/>
              </a:rPr>
              <a:t>]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return maximum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endParaRPr lang="en-US" sz="2000" b="1" dirty="0">
              <a:latin typeface="Rockwell" panose="02060603020205020403" pitchFamily="18" charset="0"/>
            </a:endParaRP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ages = [20, 16, 22, 30, 17, 24]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 err="1">
                <a:latin typeface="Rockwell" panose="02060603020205020403" pitchFamily="18" charset="0"/>
              </a:rPr>
              <a:t>max_age</a:t>
            </a:r>
            <a:r>
              <a:rPr lang="en-US" sz="2000" b="1" dirty="0">
                <a:latin typeface="Rockwell" panose="02060603020205020403" pitchFamily="18" charset="0"/>
              </a:rPr>
              <a:t> = </a:t>
            </a:r>
            <a:r>
              <a:rPr lang="en-US" sz="2000" b="1" dirty="0" err="1">
                <a:latin typeface="Rockwell" panose="02060603020205020403" pitchFamily="18" charset="0"/>
              </a:rPr>
              <a:t>find_max</a:t>
            </a:r>
            <a:r>
              <a:rPr lang="en-US" sz="2000" b="1" dirty="0">
                <a:latin typeface="Rockwell" panose="02060603020205020403" pitchFamily="18" charset="0"/>
              </a:rPr>
              <a:t>(ages) # </a:t>
            </a:r>
            <a:r>
              <a:rPr lang="en-US" sz="2000" b="1" dirty="0" err="1">
                <a:latin typeface="Rockwell" panose="02060603020205020403" pitchFamily="18" charset="0"/>
              </a:rPr>
              <a:t>max_age</a:t>
            </a:r>
            <a:r>
              <a:rPr lang="en-US" sz="2000" b="1" dirty="0">
                <a:latin typeface="Rockwell" panose="02060603020205020403" pitchFamily="18" charset="0"/>
              </a:rPr>
              <a:t> will be 30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print('Maximum age: ' + </a:t>
            </a:r>
            <a:r>
              <a:rPr lang="en-US" sz="2000" b="1" dirty="0" err="1">
                <a:latin typeface="Rockwell" panose="02060603020205020403" pitchFamily="18" charset="0"/>
              </a:rPr>
              <a:t>str</a:t>
            </a:r>
            <a:r>
              <a:rPr lang="en-US" sz="2000" b="1" dirty="0">
                <a:latin typeface="Rockwell" panose="02060603020205020403" pitchFamily="18" charset="0"/>
              </a:rPr>
              <a:t>(</a:t>
            </a:r>
            <a:r>
              <a:rPr lang="en-US" sz="2000" b="1" dirty="0" err="1">
                <a:latin typeface="Rockwell" panose="02060603020205020403" pitchFamily="18" charset="0"/>
              </a:rPr>
              <a:t>max_age</a:t>
            </a:r>
            <a:r>
              <a:rPr lang="en-US" sz="2000" b="1" dirty="0">
                <a:latin typeface="Rockwell" panose="02060603020205020403" pitchFamily="18" charset="0"/>
              </a:rPr>
              <a:t>))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endParaRPr lang="en-US" sz="2000" dirty="0">
              <a:latin typeface="Rockwell" panose="02060603020205020403" pitchFamily="18" charset="0"/>
            </a:endParaRPr>
          </a:p>
          <a:p>
            <a:pPr marL="566928" lvl="3" indent="0">
              <a:buNone/>
            </a:pPr>
            <a:endParaRPr lang="en-US" sz="2000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2842A-88DD-486A-A9A3-0E3D617F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5EE22-7401-4A3E-A809-3D24E713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93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071628D-04D7-474E-B2C5-15FF16AD0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162" y="3305175"/>
            <a:ext cx="752475" cy="342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28D2743-FF5F-425D-B694-4DBBB57B66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0589" y="1855194"/>
            <a:ext cx="2500831" cy="193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00468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48E0-9618-4FE7-AD07-A8A2F6F8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execution: find_max.py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F0A4-960D-43EA-9C48-BDB442AD2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def </a:t>
            </a:r>
            <a:r>
              <a:rPr lang="en-US" sz="2000" b="1" dirty="0" err="1">
                <a:latin typeface="Rockwell" panose="02060603020205020403" pitchFamily="18" charset="0"/>
              </a:rPr>
              <a:t>find_max</a:t>
            </a:r>
            <a:r>
              <a:rPr lang="en-US" sz="2000" b="1" dirty="0">
                <a:latin typeface="Rockwell" panose="02060603020205020403" pitchFamily="18" charset="0"/>
              </a:rPr>
              <a:t>(</a:t>
            </a:r>
            <a:r>
              <a:rPr lang="en-US" sz="2000" b="1" dirty="0" err="1">
                <a:latin typeface="Rockwell" panose="02060603020205020403" pitchFamily="18" charset="0"/>
              </a:rPr>
              <a:t>nums</a:t>
            </a:r>
            <a:r>
              <a:rPr lang="en-US" sz="2000" b="1" dirty="0">
                <a:latin typeface="Rockwell" panose="02060603020205020403" pitchFamily="18" charset="0"/>
              </a:rPr>
              <a:t>):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maximum = </a:t>
            </a:r>
            <a:r>
              <a:rPr lang="en-US" sz="2000" b="1" dirty="0" err="1">
                <a:latin typeface="Rockwell" panose="02060603020205020403" pitchFamily="18" charset="0"/>
              </a:rPr>
              <a:t>nums</a:t>
            </a:r>
            <a:r>
              <a:rPr lang="en-US" sz="2000" b="1" dirty="0">
                <a:latin typeface="Rockwell" panose="02060603020205020403" pitchFamily="18" charset="0"/>
              </a:rPr>
              <a:t>[0]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for </a:t>
            </a:r>
            <a:r>
              <a:rPr lang="en-US" sz="2000" b="1" dirty="0" err="1">
                <a:latin typeface="Rockwell" panose="02060603020205020403" pitchFamily="18" charset="0"/>
              </a:rPr>
              <a:t>i</a:t>
            </a:r>
            <a:r>
              <a:rPr lang="en-US" sz="2000" b="1" dirty="0">
                <a:latin typeface="Rockwell" panose="02060603020205020403" pitchFamily="18" charset="0"/>
              </a:rPr>
              <a:t> in range(1, </a:t>
            </a:r>
            <a:r>
              <a:rPr lang="en-US" sz="2000" b="1" dirty="0" err="1">
                <a:latin typeface="Rockwell" panose="02060603020205020403" pitchFamily="18" charset="0"/>
              </a:rPr>
              <a:t>len</a:t>
            </a:r>
            <a:r>
              <a:rPr lang="en-US" sz="2000" b="1" dirty="0">
                <a:latin typeface="Rockwell" panose="02060603020205020403" pitchFamily="18" charset="0"/>
              </a:rPr>
              <a:t>(</a:t>
            </a:r>
            <a:r>
              <a:rPr lang="en-US" sz="2000" b="1" dirty="0" err="1">
                <a:latin typeface="Rockwell" panose="02060603020205020403" pitchFamily="18" charset="0"/>
              </a:rPr>
              <a:t>nums</a:t>
            </a:r>
            <a:r>
              <a:rPr lang="en-US" sz="2000" b="1" dirty="0">
                <a:latin typeface="Rockwell" panose="02060603020205020403" pitchFamily="18" charset="0"/>
              </a:rPr>
              <a:t>)):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    if </a:t>
            </a:r>
            <a:r>
              <a:rPr lang="en-US" sz="2000" b="1" dirty="0" err="1">
                <a:solidFill>
                  <a:schemeClr val="tx1"/>
                </a:solidFill>
                <a:latin typeface="Rockwell" panose="02060603020205020403" pitchFamily="18" charset="0"/>
              </a:rPr>
              <a:t>nums</a:t>
            </a:r>
            <a:r>
              <a:rPr lang="en-US" sz="2000" b="1" dirty="0">
                <a:solidFill>
                  <a:schemeClr val="tx1"/>
                </a:solidFill>
                <a:latin typeface="Rockwell" panose="02060603020205020403" pitchFamily="18" charset="0"/>
              </a:rPr>
              <a:t>[</a:t>
            </a:r>
            <a:r>
              <a:rPr lang="en-US" sz="2000" b="1" dirty="0" err="1">
                <a:solidFill>
                  <a:schemeClr val="tx1"/>
                </a:solidFill>
                <a:latin typeface="Rockwell" panose="02060603020205020403" pitchFamily="18" charset="0"/>
              </a:rPr>
              <a:t>i</a:t>
            </a:r>
            <a:r>
              <a:rPr lang="en-US" sz="2000" b="1" dirty="0">
                <a:solidFill>
                  <a:schemeClr val="tx1"/>
                </a:solidFill>
                <a:latin typeface="Rockwell" panose="02060603020205020403" pitchFamily="18" charset="0"/>
              </a:rPr>
              <a:t>] &gt; maximum: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       maximum = </a:t>
            </a:r>
            <a:r>
              <a:rPr lang="en-US" sz="2000" b="1" dirty="0" err="1">
                <a:latin typeface="Rockwell" panose="02060603020205020403" pitchFamily="18" charset="0"/>
              </a:rPr>
              <a:t>nums</a:t>
            </a:r>
            <a:r>
              <a:rPr lang="en-US" sz="2000" b="1" dirty="0">
                <a:latin typeface="Rockwell" panose="02060603020205020403" pitchFamily="18" charset="0"/>
              </a:rPr>
              <a:t>[</a:t>
            </a:r>
            <a:r>
              <a:rPr lang="en-US" sz="2000" b="1" dirty="0" err="1">
                <a:latin typeface="Rockwell" panose="02060603020205020403" pitchFamily="18" charset="0"/>
              </a:rPr>
              <a:t>i</a:t>
            </a:r>
            <a:r>
              <a:rPr lang="en-US" sz="2000" b="1" dirty="0">
                <a:latin typeface="Rockwell" panose="02060603020205020403" pitchFamily="18" charset="0"/>
              </a:rPr>
              <a:t>]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return maximum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endParaRPr lang="en-US" sz="2000" b="1" dirty="0">
              <a:latin typeface="Rockwell" panose="02060603020205020403" pitchFamily="18" charset="0"/>
            </a:endParaRP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ages = [20, 16, 22, 30, 17, 24]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 err="1">
                <a:latin typeface="Rockwell" panose="02060603020205020403" pitchFamily="18" charset="0"/>
              </a:rPr>
              <a:t>max_age</a:t>
            </a:r>
            <a:r>
              <a:rPr lang="en-US" sz="2000" b="1" dirty="0">
                <a:latin typeface="Rockwell" panose="02060603020205020403" pitchFamily="18" charset="0"/>
              </a:rPr>
              <a:t> = </a:t>
            </a:r>
            <a:r>
              <a:rPr lang="en-US" sz="2000" b="1" dirty="0" err="1">
                <a:latin typeface="Rockwell" panose="02060603020205020403" pitchFamily="18" charset="0"/>
              </a:rPr>
              <a:t>find_max</a:t>
            </a:r>
            <a:r>
              <a:rPr lang="en-US" sz="2000" b="1" dirty="0">
                <a:latin typeface="Rockwell" panose="02060603020205020403" pitchFamily="18" charset="0"/>
              </a:rPr>
              <a:t>(ages) # </a:t>
            </a:r>
            <a:r>
              <a:rPr lang="en-US" sz="2000" b="1" dirty="0" err="1">
                <a:latin typeface="Rockwell" panose="02060603020205020403" pitchFamily="18" charset="0"/>
              </a:rPr>
              <a:t>max_age</a:t>
            </a:r>
            <a:r>
              <a:rPr lang="en-US" sz="2000" b="1" dirty="0">
                <a:latin typeface="Rockwell" panose="02060603020205020403" pitchFamily="18" charset="0"/>
              </a:rPr>
              <a:t> will be 30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print('Maximum age: ' + </a:t>
            </a:r>
            <a:r>
              <a:rPr lang="en-US" sz="2000" b="1" dirty="0" err="1">
                <a:latin typeface="Rockwell" panose="02060603020205020403" pitchFamily="18" charset="0"/>
              </a:rPr>
              <a:t>str</a:t>
            </a:r>
            <a:r>
              <a:rPr lang="en-US" sz="2000" b="1" dirty="0">
                <a:latin typeface="Rockwell" panose="02060603020205020403" pitchFamily="18" charset="0"/>
              </a:rPr>
              <a:t>(</a:t>
            </a:r>
            <a:r>
              <a:rPr lang="en-US" sz="2000" b="1" dirty="0" err="1">
                <a:latin typeface="Rockwell" panose="02060603020205020403" pitchFamily="18" charset="0"/>
              </a:rPr>
              <a:t>max_age</a:t>
            </a:r>
            <a:r>
              <a:rPr lang="en-US" sz="2000" b="1" dirty="0">
                <a:latin typeface="Rockwell" panose="02060603020205020403" pitchFamily="18" charset="0"/>
              </a:rPr>
              <a:t>))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endParaRPr lang="en-US" sz="2000" dirty="0">
              <a:latin typeface="Rockwell" panose="02060603020205020403" pitchFamily="18" charset="0"/>
            </a:endParaRPr>
          </a:p>
          <a:p>
            <a:pPr marL="566928" lvl="3" indent="0">
              <a:buNone/>
            </a:pPr>
            <a:endParaRPr lang="en-US" sz="2000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2842A-88DD-486A-A9A3-0E3D617F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5EE22-7401-4A3E-A809-3D24E713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94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071628D-04D7-474E-B2C5-15FF16AD0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162" y="2562225"/>
            <a:ext cx="752475" cy="342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98AC072-0E77-4133-ADE8-A4C36DDB9E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0942" y="1855194"/>
            <a:ext cx="2464692" cy="193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41021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48E0-9618-4FE7-AD07-A8A2F6F8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execution: find_max.py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F0A4-960D-43EA-9C48-BDB442AD2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def </a:t>
            </a:r>
            <a:r>
              <a:rPr lang="en-US" sz="2000" b="1" dirty="0" err="1">
                <a:latin typeface="Rockwell" panose="02060603020205020403" pitchFamily="18" charset="0"/>
              </a:rPr>
              <a:t>find_max</a:t>
            </a:r>
            <a:r>
              <a:rPr lang="en-US" sz="2000" b="1" dirty="0">
                <a:latin typeface="Rockwell" panose="02060603020205020403" pitchFamily="18" charset="0"/>
              </a:rPr>
              <a:t>(</a:t>
            </a:r>
            <a:r>
              <a:rPr lang="en-US" sz="2000" b="1" dirty="0" err="1">
                <a:latin typeface="Rockwell" panose="02060603020205020403" pitchFamily="18" charset="0"/>
              </a:rPr>
              <a:t>nums</a:t>
            </a:r>
            <a:r>
              <a:rPr lang="en-US" sz="2000" b="1" dirty="0">
                <a:latin typeface="Rockwell" panose="02060603020205020403" pitchFamily="18" charset="0"/>
              </a:rPr>
              <a:t>):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maximum = </a:t>
            </a:r>
            <a:r>
              <a:rPr lang="en-US" sz="2000" b="1" dirty="0" err="1">
                <a:latin typeface="Rockwell" panose="02060603020205020403" pitchFamily="18" charset="0"/>
              </a:rPr>
              <a:t>nums</a:t>
            </a:r>
            <a:r>
              <a:rPr lang="en-US" sz="2000" b="1" dirty="0">
                <a:latin typeface="Rockwell" panose="02060603020205020403" pitchFamily="18" charset="0"/>
              </a:rPr>
              <a:t>[0]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for </a:t>
            </a:r>
            <a:r>
              <a:rPr lang="en-US" sz="2000" b="1" dirty="0" err="1">
                <a:latin typeface="Rockwell" panose="02060603020205020403" pitchFamily="18" charset="0"/>
              </a:rPr>
              <a:t>i</a:t>
            </a:r>
            <a:r>
              <a:rPr lang="en-US" sz="2000" b="1" dirty="0">
                <a:latin typeface="Rockwell" panose="02060603020205020403" pitchFamily="18" charset="0"/>
              </a:rPr>
              <a:t> in range(1, </a:t>
            </a:r>
            <a:r>
              <a:rPr lang="en-US" sz="2000" b="1" dirty="0" err="1">
                <a:latin typeface="Rockwell" panose="02060603020205020403" pitchFamily="18" charset="0"/>
              </a:rPr>
              <a:t>len</a:t>
            </a:r>
            <a:r>
              <a:rPr lang="en-US" sz="2000" b="1" dirty="0">
                <a:latin typeface="Rockwell" panose="02060603020205020403" pitchFamily="18" charset="0"/>
              </a:rPr>
              <a:t>(</a:t>
            </a:r>
            <a:r>
              <a:rPr lang="en-US" sz="2000" b="1" dirty="0" err="1">
                <a:latin typeface="Rockwell" panose="02060603020205020403" pitchFamily="18" charset="0"/>
              </a:rPr>
              <a:t>nums</a:t>
            </a:r>
            <a:r>
              <a:rPr lang="en-US" sz="2000" b="1" dirty="0">
                <a:latin typeface="Rockwell" panose="02060603020205020403" pitchFamily="18" charset="0"/>
              </a:rPr>
              <a:t>)):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    if </a:t>
            </a:r>
            <a:r>
              <a:rPr lang="en-US" sz="2000" b="1" dirty="0" err="1">
                <a:solidFill>
                  <a:schemeClr val="tx1"/>
                </a:solidFill>
                <a:latin typeface="Rockwell" panose="02060603020205020403" pitchFamily="18" charset="0"/>
              </a:rPr>
              <a:t>nums</a:t>
            </a:r>
            <a:r>
              <a:rPr lang="en-US" sz="2000" b="1" dirty="0">
                <a:solidFill>
                  <a:schemeClr val="tx1"/>
                </a:solidFill>
                <a:latin typeface="Rockwell" panose="02060603020205020403" pitchFamily="18" charset="0"/>
              </a:rPr>
              <a:t>[</a:t>
            </a:r>
            <a:r>
              <a:rPr lang="en-US" sz="2000" b="1" dirty="0" err="1">
                <a:solidFill>
                  <a:schemeClr val="tx1"/>
                </a:solidFill>
                <a:latin typeface="Rockwell" panose="02060603020205020403" pitchFamily="18" charset="0"/>
              </a:rPr>
              <a:t>i</a:t>
            </a:r>
            <a:r>
              <a:rPr lang="en-US" sz="2000" b="1" dirty="0">
                <a:solidFill>
                  <a:schemeClr val="tx1"/>
                </a:solidFill>
                <a:latin typeface="Rockwell" panose="02060603020205020403" pitchFamily="18" charset="0"/>
              </a:rPr>
              <a:t>] &gt; maximum: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       maximum = </a:t>
            </a:r>
            <a:r>
              <a:rPr lang="en-US" sz="2000" b="1" dirty="0" err="1">
                <a:latin typeface="Rockwell" panose="02060603020205020403" pitchFamily="18" charset="0"/>
              </a:rPr>
              <a:t>nums</a:t>
            </a:r>
            <a:r>
              <a:rPr lang="en-US" sz="2000" b="1" dirty="0">
                <a:latin typeface="Rockwell" panose="02060603020205020403" pitchFamily="18" charset="0"/>
              </a:rPr>
              <a:t>[</a:t>
            </a:r>
            <a:r>
              <a:rPr lang="en-US" sz="2000" b="1" dirty="0" err="1">
                <a:latin typeface="Rockwell" panose="02060603020205020403" pitchFamily="18" charset="0"/>
              </a:rPr>
              <a:t>i</a:t>
            </a:r>
            <a:r>
              <a:rPr lang="en-US" sz="2000" b="1" dirty="0">
                <a:latin typeface="Rockwell" panose="02060603020205020403" pitchFamily="18" charset="0"/>
              </a:rPr>
              <a:t>]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return maximum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endParaRPr lang="en-US" sz="2000" b="1" dirty="0">
              <a:latin typeface="Rockwell" panose="02060603020205020403" pitchFamily="18" charset="0"/>
            </a:endParaRP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ages = [20, 16, 22, 30, 17, 24]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 err="1">
                <a:latin typeface="Rockwell" panose="02060603020205020403" pitchFamily="18" charset="0"/>
              </a:rPr>
              <a:t>max_age</a:t>
            </a:r>
            <a:r>
              <a:rPr lang="en-US" sz="2000" b="1" dirty="0">
                <a:latin typeface="Rockwell" panose="02060603020205020403" pitchFamily="18" charset="0"/>
              </a:rPr>
              <a:t> = </a:t>
            </a:r>
            <a:r>
              <a:rPr lang="en-US" sz="2000" b="1" dirty="0" err="1">
                <a:latin typeface="Rockwell" panose="02060603020205020403" pitchFamily="18" charset="0"/>
              </a:rPr>
              <a:t>find_max</a:t>
            </a:r>
            <a:r>
              <a:rPr lang="en-US" sz="2000" b="1" dirty="0">
                <a:latin typeface="Rockwell" panose="02060603020205020403" pitchFamily="18" charset="0"/>
              </a:rPr>
              <a:t>(ages) # </a:t>
            </a:r>
            <a:r>
              <a:rPr lang="en-US" sz="2000" b="1" dirty="0" err="1">
                <a:latin typeface="Rockwell" panose="02060603020205020403" pitchFamily="18" charset="0"/>
              </a:rPr>
              <a:t>max_age</a:t>
            </a:r>
            <a:r>
              <a:rPr lang="en-US" sz="2000" b="1" dirty="0">
                <a:latin typeface="Rockwell" panose="02060603020205020403" pitchFamily="18" charset="0"/>
              </a:rPr>
              <a:t> will be 30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print('Maximum age: ' + </a:t>
            </a:r>
            <a:r>
              <a:rPr lang="en-US" sz="2000" b="1" dirty="0" err="1">
                <a:latin typeface="Rockwell" panose="02060603020205020403" pitchFamily="18" charset="0"/>
              </a:rPr>
              <a:t>str</a:t>
            </a:r>
            <a:r>
              <a:rPr lang="en-US" sz="2000" b="1" dirty="0">
                <a:latin typeface="Rockwell" panose="02060603020205020403" pitchFamily="18" charset="0"/>
              </a:rPr>
              <a:t>(</a:t>
            </a:r>
            <a:r>
              <a:rPr lang="en-US" sz="2000" b="1" dirty="0" err="1">
                <a:latin typeface="Rockwell" panose="02060603020205020403" pitchFamily="18" charset="0"/>
              </a:rPr>
              <a:t>max_age</a:t>
            </a:r>
            <a:r>
              <a:rPr lang="en-US" sz="2000" b="1" dirty="0">
                <a:latin typeface="Rockwell" panose="02060603020205020403" pitchFamily="18" charset="0"/>
              </a:rPr>
              <a:t>))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endParaRPr lang="en-US" sz="2000" dirty="0">
              <a:latin typeface="Rockwell" panose="02060603020205020403" pitchFamily="18" charset="0"/>
            </a:endParaRPr>
          </a:p>
          <a:p>
            <a:pPr marL="566928" lvl="3" indent="0">
              <a:buNone/>
            </a:pPr>
            <a:endParaRPr lang="en-US" sz="2000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2842A-88DD-486A-A9A3-0E3D617F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5EE22-7401-4A3E-A809-3D24E713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95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071628D-04D7-474E-B2C5-15FF16AD0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162" y="2943225"/>
            <a:ext cx="752475" cy="342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98AC072-0E77-4133-ADE8-A4C36DDB9E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0942" y="1855194"/>
            <a:ext cx="2464692" cy="193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88516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48E0-9618-4FE7-AD07-A8A2F6F8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execution: find_max.py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F0A4-960D-43EA-9C48-BDB442AD2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def </a:t>
            </a:r>
            <a:r>
              <a:rPr lang="en-US" sz="2000" b="1" dirty="0" err="1">
                <a:latin typeface="Rockwell" panose="02060603020205020403" pitchFamily="18" charset="0"/>
              </a:rPr>
              <a:t>find_max</a:t>
            </a:r>
            <a:r>
              <a:rPr lang="en-US" sz="2000" b="1" dirty="0">
                <a:latin typeface="Rockwell" panose="02060603020205020403" pitchFamily="18" charset="0"/>
              </a:rPr>
              <a:t>(</a:t>
            </a:r>
            <a:r>
              <a:rPr lang="en-US" sz="2000" b="1" dirty="0" err="1">
                <a:latin typeface="Rockwell" panose="02060603020205020403" pitchFamily="18" charset="0"/>
              </a:rPr>
              <a:t>nums</a:t>
            </a:r>
            <a:r>
              <a:rPr lang="en-US" sz="2000" b="1" dirty="0">
                <a:latin typeface="Rockwell" panose="02060603020205020403" pitchFamily="18" charset="0"/>
              </a:rPr>
              <a:t>):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maximum = </a:t>
            </a:r>
            <a:r>
              <a:rPr lang="en-US" sz="2000" b="1" dirty="0" err="1">
                <a:latin typeface="Rockwell" panose="02060603020205020403" pitchFamily="18" charset="0"/>
              </a:rPr>
              <a:t>nums</a:t>
            </a:r>
            <a:r>
              <a:rPr lang="en-US" sz="2000" b="1" dirty="0">
                <a:latin typeface="Rockwell" panose="02060603020205020403" pitchFamily="18" charset="0"/>
              </a:rPr>
              <a:t>[0]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for </a:t>
            </a:r>
            <a:r>
              <a:rPr lang="en-US" sz="2000" b="1" dirty="0" err="1">
                <a:latin typeface="Rockwell" panose="02060603020205020403" pitchFamily="18" charset="0"/>
              </a:rPr>
              <a:t>i</a:t>
            </a:r>
            <a:r>
              <a:rPr lang="en-US" sz="2000" b="1" dirty="0">
                <a:latin typeface="Rockwell" panose="02060603020205020403" pitchFamily="18" charset="0"/>
              </a:rPr>
              <a:t> in range(1, </a:t>
            </a:r>
            <a:r>
              <a:rPr lang="en-US" sz="2000" b="1" dirty="0" err="1">
                <a:latin typeface="Rockwell" panose="02060603020205020403" pitchFamily="18" charset="0"/>
              </a:rPr>
              <a:t>len</a:t>
            </a:r>
            <a:r>
              <a:rPr lang="en-US" sz="2000" b="1" dirty="0">
                <a:latin typeface="Rockwell" panose="02060603020205020403" pitchFamily="18" charset="0"/>
              </a:rPr>
              <a:t>(</a:t>
            </a:r>
            <a:r>
              <a:rPr lang="en-US" sz="2000" b="1" dirty="0" err="1">
                <a:latin typeface="Rockwell" panose="02060603020205020403" pitchFamily="18" charset="0"/>
              </a:rPr>
              <a:t>nums</a:t>
            </a:r>
            <a:r>
              <a:rPr lang="en-US" sz="2000" b="1" dirty="0">
                <a:latin typeface="Rockwell" panose="02060603020205020403" pitchFamily="18" charset="0"/>
              </a:rPr>
              <a:t>)):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    if </a:t>
            </a:r>
            <a:r>
              <a:rPr lang="en-US" sz="2000" b="1" dirty="0" err="1">
                <a:solidFill>
                  <a:srgbClr val="00B050"/>
                </a:solidFill>
                <a:latin typeface="Rockwell" panose="02060603020205020403" pitchFamily="18" charset="0"/>
              </a:rPr>
              <a:t>nums</a:t>
            </a:r>
            <a:r>
              <a:rPr lang="en-US" sz="2000" b="1" dirty="0">
                <a:solidFill>
                  <a:srgbClr val="00B050"/>
                </a:solidFill>
                <a:latin typeface="Rockwell" panose="02060603020205020403" pitchFamily="18" charset="0"/>
              </a:rPr>
              <a:t>[</a:t>
            </a:r>
            <a:r>
              <a:rPr lang="en-US" sz="2000" b="1" dirty="0" err="1">
                <a:solidFill>
                  <a:srgbClr val="00B050"/>
                </a:solidFill>
                <a:latin typeface="Rockwell" panose="02060603020205020403" pitchFamily="18" charset="0"/>
              </a:rPr>
              <a:t>i</a:t>
            </a:r>
            <a:r>
              <a:rPr lang="en-US" sz="2000" b="1" dirty="0">
                <a:solidFill>
                  <a:srgbClr val="00B050"/>
                </a:solidFill>
                <a:latin typeface="Rockwell" panose="02060603020205020403" pitchFamily="18" charset="0"/>
              </a:rPr>
              <a:t>] &gt; maximum:         # True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       maximum = </a:t>
            </a:r>
            <a:r>
              <a:rPr lang="en-US" sz="2000" b="1" dirty="0" err="1">
                <a:latin typeface="Rockwell" panose="02060603020205020403" pitchFamily="18" charset="0"/>
              </a:rPr>
              <a:t>nums</a:t>
            </a:r>
            <a:r>
              <a:rPr lang="en-US" sz="2000" b="1" dirty="0">
                <a:latin typeface="Rockwell" panose="02060603020205020403" pitchFamily="18" charset="0"/>
              </a:rPr>
              <a:t>[</a:t>
            </a:r>
            <a:r>
              <a:rPr lang="en-US" sz="2000" b="1" dirty="0" err="1">
                <a:latin typeface="Rockwell" panose="02060603020205020403" pitchFamily="18" charset="0"/>
              </a:rPr>
              <a:t>i</a:t>
            </a:r>
            <a:r>
              <a:rPr lang="en-US" sz="2000" b="1" dirty="0">
                <a:latin typeface="Rockwell" panose="02060603020205020403" pitchFamily="18" charset="0"/>
              </a:rPr>
              <a:t>]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return maximum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endParaRPr lang="en-US" sz="2000" b="1" dirty="0">
              <a:latin typeface="Rockwell" panose="02060603020205020403" pitchFamily="18" charset="0"/>
            </a:endParaRP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ages = [20, 16, 22, 30, 17, 24]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 err="1">
                <a:latin typeface="Rockwell" panose="02060603020205020403" pitchFamily="18" charset="0"/>
              </a:rPr>
              <a:t>max_age</a:t>
            </a:r>
            <a:r>
              <a:rPr lang="en-US" sz="2000" b="1" dirty="0">
                <a:latin typeface="Rockwell" panose="02060603020205020403" pitchFamily="18" charset="0"/>
              </a:rPr>
              <a:t> = </a:t>
            </a:r>
            <a:r>
              <a:rPr lang="en-US" sz="2000" b="1" dirty="0" err="1">
                <a:latin typeface="Rockwell" panose="02060603020205020403" pitchFamily="18" charset="0"/>
              </a:rPr>
              <a:t>find_max</a:t>
            </a:r>
            <a:r>
              <a:rPr lang="en-US" sz="2000" b="1" dirty="0">
                <a:latin typeface="Rockwell" panose="02060603020205020403" pitchFamily="18" charset="0"/>
              </a:rPr>
              <a:t>(ages) # </a:t>
            </a:r>
            <a:r>
              <a:rPr lang="en-US" sz="2000" b="1" dirty="0" err="1">
                <a:latin typeface="Rockwell" panose="02060603020205020403" pitchFamily="18" charset="0"/>
              </a:rPr>
              <a:t>max_age</a:t>
            </a:r>
            <a:r>
              <a:rPr lang="en-US" sz="2000" b="1" dirty="0">
                <a:latin typeface="Rockwell" panose="02060603020205020403" pitchFamily="18" charset="0"/>
              </a:rPr>
              <a:t> will be 30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print('Maximum age: ' + </a:t>
            </a:r>
            <a:r>
              <a:rPr lang="en-US" sz="2000" b="1" dirty="0" err="1">
                <a:latin typeface="Rockwell" panose="02060603020205020403" pitchFamily="18" charset="0"/>
              </a:rPr>
              <a:t>str</a:t>
            </a:r>
            <a:r>
              <a:rPr lang="en-US" sz="2000" b="1" dirty="0">
                <a:latin typeface="Rockwell" panose="02060603020205020403" pitchFamily="18" charset="0"/>
              </a:rPr>
              <a:t>(</a:t>
            </a:r>
            <a:r>
              <a:rPr lang="en-US" sz="2000" b="1" dirty="0" err="1">
                <a:latin typeface="Rockwell" panose="02060603020205020403" pitchFamily="18" charset="0"/>
              </a:rPr>
              <a:t>max_age</a:t>
            </a:r>
            <a:r>
              <a:rPr lang="en-US" sz="2000" b="1" dirty="0">
                <a:latin typeface="Rockwell" panose="02060603020205020403" pitchFamily="18" charset="0"/>
              </a:rPr>
              <a:t>))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endParaRPr lang="en-US" sz="2000" dirty="0">
              <a:latin typeface="Rockwell" panose="02060603020205020403" pitchFamily="18" charset="0"/>
            </a:endParaRPr>
          </a:p>
          <a:p>
            <a:pPr marL="566928" lvl="3" indent="0">
              <a:buNone/>
            </a:pPr>
            <a:endParaRPr lang="en-US" sz="2000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2842A-88DD-486A-A9A3-0E3D617F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5EE22-7401-4A3E-A809-3D24E713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96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071628D-04D7-474E-B2C5-15FF16AD0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162" y="2943225"/>
            <a:ext cx="752475" cy="342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98AC072-0E77-4133-ADE8-A4C36DDB9E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0942" y="1855194"/>
            <a:ext cx="2464692" cy="193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30290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48E0-9618-4FE7-AD07-A8A2F6F8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execution: find_max.py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F0A4-960D-43EA-9C48-BDB442AD2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def </a:t>
            </a:r>
            <a:r>
              <a:rPr lang="en-US" sz="2000" b="1" dirty="0" err="1">
                <a:latin typeface="Rockwell" panose="02060603020205020403" pitchFamily="18" charset="0"/>
              </a:rPr>
              <a:t>find_max</a:t>
            </a:r>
            <a:r>
              <a:rPr lang="en-US" sz="2000" b="1" dirty="0">
                <a:latin typeface="Rockwell" panose="02060603020205020403" pitchFamily="18" charset="0"/>
              </a:rPr>
              <a:t>(</a:t>
            </a:r>
            <a:r>
              <a:rPr lang="en-US" sz="2000" b="1" dirty="0" err="1">
                <a:latin typeface="Rockwell" panose="02060603020205020403" pitchFamily="18" charset="0"/>
              </a:rPr>
              <a:t>nums</a:t>
            </a:r>
            <a:r>
              <a:rPr lang="en-US" sz="2000" b="1" dirty="0">
                <a:latin typeface="Rockwell" panose="02060603020205020403" pitchFamily="18" charset="0"/>
              </a:rPr>
              <a:t>):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maximum = </a:t>
            </a:r>
            <a:r>
              <a:rPr lang="en-US" sz="2000" b="1" dirty="0" err="1">
                <a:latin typeface="Rockwell" panose="02060603020205020403" pitchFamily="18" charset="0"/>
              </a:rPr>
              <a:t>nums</a:t>
            </a:r>
            <a:r>
              <a:rPr lang="en-US" sz="2000" b="1" dirty="0">
                <a:latin typeface="Rockwell" panose="02060603020205020403" pitchFamily="18" charset="0"/>
              </a:rPr>
              <a:t>[0]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for </a:t>
            </a:r>
            <a:r>
              <a:rPr lang="en-US" sz="2000" b="1" dirty="0" err="1">
                <a:latin typeface="Rockwell" panose="02060603020205020403" pitchFamily="18" charset="0"/>
              </a:rPr>
              <a:t>i</a:t>
            </a:r>
            <a:r>
              <a:rPr lang="en-US" sz="2000" b="1" dirty="0">
                <a:latin typeface="Rockwell" panose="02060603020205020403" pitchFamily="18" charset="0"/>
              </a:rPr>
              <a:t> in range(1, </a:t>
            </a:r>
            <a:r>
              <a:rPr lang="en-US" sz="2000" b="1" dirty="0" err="1">
                <a:latin typeface="Rockwell" panose="02060603020205020403" pitchFamily="18" charset="0"/>
              </a:rPr>
              <a:t>len</a:t>
            </a:r>
            <a:r>
              <a:rPr lang="en-US" sz="2000" b="1" dirty="0">
                <a:latin typeface="Rockwell" panose="02060603020205020403" pitchFamily="18" charset="0"/>
              </a:rPr>
              <a:t>(</a:t>
            </a:r>
            <a:r>
              <a:rPr lang="en-US" sz="2000" b="1" dirty="0" err="1">
                <a:latin typeface="Rockwell" panose="02060603020205020403" pitchFamily="18" charset="0"/>
              </a:rPr>
              <a:t>nums</a:t>
            </a:r>
            <a:r>
              <a:rPr lang="en-US" sz="2000" b="1" dirty="0">
                <a:latin typeface="Rockwell" panose="02060603020205020403" pitchFamily="18" charset="0"/>
              </a:rPr>
              <a:t>)):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    if </a:t>
            </a:r>
            <a:r>
              <a:rPr lang="en-US" sz="2000" b="1" dirty="0" err="1">
                <a:solidFill>
                  <a:schemeClr val="tx1"/>
                </a:solidFill>
                <a:latin typeface="Rockwell" panose="02060603020205020403" pitchFamily="18" charset="0"/>
              </a:rPr>
              <a:t>nums</a:t>
            </a:r>
            <a:r>
              <a:rPr lang="en-US" sz="2000" b="1" dirty="0">
                <a:solidFill>
                  <a:schemeClr val="tx1"/>
                </a:solidFill>
                <a:latin typeface="Rockwell" panose="02060603020205020403" pitchFamily="18" charset="0"/>
              </a:rPr>
              <a:t>[</a:t>
            </a:r>
            <a:r>
              <a:rPr lang="en-US" sz="2000" b="1" dirty="0" err="1">
                <a:solidFill>
                  <a:schemeClr val="tx1"/>
                </a:solidFill>
                <a:latin typeface="Rockwell" panose="02060603020205020403" pitchFamily="18" charset="0"/>
              </a:rPr>
              <a:t>i</a:t>
            </a:r>
            <a:r>
              <a:rPr lang="en-US" sz="2000" b="1" dirty="0">
                <a:solidFill>
                  <a:schemeClr val="tx1"/>
                </a:solidFill>
                <a:latin typeface="Rockwell" panose="02060603020205020403" pitchFamily="18" charset="0"/>
              </a:rPr>
              <a:t>] &gt; maximum: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       maximum = </a:t>
            </a:r>
            <a:r>
              <a:rPr lang="en-US" sz="2000" b="1" dirty="0" err="1">
                <a:latin typeface="Rockwell" panose="02060603020205020403" pitchFamily="18" charset="0"/>
              </a:rPr>
              <a:t>nums</a:t>
            </a:r>
            <a:r>
              <a:rPr lang="en-US" sz="2000" b="1" dirty="0">
                <a:latin typeface="Rockwell" panose="02060603020205020403" pitchFamily="18" charset="0"/>
              </a:rPr>
              <a:t>[</a:t>
            </a:r>
            <a:r>
              <a:rPr lang="en-US" sz="2000" b="1" dirty="0" err="1">
                <a:latin typeface="Rockwell" panose="02060603020205020403" pitchFamily="18" charset="0"/>
              </a:rPr>
              <a:t>i</a:t>
            </a:r>
            <a:r>
              <a:rPr lang="en-US" sz="2000" b="1" dirty="0">
                <a:latin typeface="Rockwell" panose="02060603020205020403" pitchFamily="18" charset="0"/>
              </a:rPr>
              <a:t>]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return maximum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endParaRPr lang="en-US" sz="2000" b="1" dirty="0">
              <a:latin typeface="Rockwell" panose="02060603020205020403" pitchFamily="18" charset="0"/>
            </a:endParaRP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ages = [20, 16, 22, 30, 17, 24]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 err="1">
                <a:latin typeface="Rockwell" panose="02060603020205020403" pitchFamily="18" charset="0"/>
              </a:rPr>
              <a:t>max_age</a:t>
            </a:r>
            <a:r>
              <a:rPr lang="en-US" sz="2000" b="1" dirty="0">
                <a:latin typeface="Rockwell" panose="02060603020205020403" pitchFamily="18" charset="0"/>
              </a:rPr>
              <a:t> = </a:t>
            </a:r>
            <a:r>
              <a:rPr lang="en-US" sz="2000" b="1" dirty="0" err="1">
                <a:latin typeface="Rockwell" panose="02060603020205020403" pitchFamily="18" charset="0"/>
              </a:rPr>
              <a:t>find_max</a:t>
            </a:r>
            <a:r>
              <a:rPr lang="en-US" sz="2000" b="1" dirty="0">
                <a:latin typeface="Rockwell" panose="02060603020205020403" pitchFamily="18" charset="0"/>
              </a:rPr>
              <a:t>(ages) # </a:t>
            </a:r>
            <a:r>
              <a:rPr lang="en-US" sz="2000" b="1" dirty="0" err="1">
                <a:latin typeface="Rockwell" panose="02060603020205020403" pitchFamily="18" charset="0"/>
              </a:rPr>
              <a:t>max_age</a:t>
            </a:r>
            <a:r>
              <a:rPr lang="en-US" sz="2000" b="1" dirty="0">
                <a:latin typeface="Rockwell" panose="02060603020205020403" pitchFamily="18" charset="0"/>
              </a:rPr>
              <a:t> will be 30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print('Maximum age: ' + </a:t>
            </a:r>
            <a:r>
              <a:rPr lang="en-US" sz="2000" b="1" dirty="0" err="1">
                <a:latin typeface="Rockwell" panose="02060603020205020403" pitchFamily="18" charset="0"/>
              </a:rPr>
              <a:t>str</a:t>
            </a:r>
            <a:r>
              <a:rPr lang="en-US" sz="2000" b="1" dirty="0">
                <a:latin typeface="Rockwell" panose="02060603020205020403" pitchFamily="18" charset="0"/>
              </a:rPr>
              <a:t>(</a:t>
            </a:r>
            <a:r>
              <a:rPr lang="en-US" sz="2000" b="1" dirty="0" err="1">
                <a:latin typeface="Rockwell" panose="02060603020205020403" pitchFamily="18" charset="0"/>
              </a:rPr>
              <a:t>max_age</a:t>
            </a:r>
            <a:r>
              <a:rPr lang="en-US" sz="2000" b="1" dirty="0">
                <a:latin typeface="Rockwell" panose="02060603020205020403" pitchFamily="18" charset="0"/>
              </a:rPr>
              <a:t>))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endParaRPr lang="en-US" sz="2000" dirty="0">
              <a:latin typeface="Rockwell" panose="02060603020205020403" pitchFamily="18" charset="0"/>
            </a:endParaRPr>
          </a:p>
          <a:p>
            <a:pPr marL="566928" lvl="3" indent="0">
              <a:buNone/>
            </a:pPr>
            <a:endParaRPr lang="en-US" sz="2000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2842A-88DD-486A-A9A3-0E3D617F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5EE22-7401-4A3E-A809-3D24E713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97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071628D-04D7-474E-B2C5-15FF16AD0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162" y="3305175"/>
            <a:ext cx="752475" cy="342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B7E85E-E65D-4065-B982-D6E431D7EA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4376" y="1845562"/>
            <a:ext cx="2493603" cy="1958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51490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48E0-9618-4FE7-AD07-A8A2F6F8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execution: find_max.py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F0A4-960D-43EA-9C48-BDB442AD2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def </a:t>
            </a:r>
            <a:r>
              <a:rPr lang="en-US" sz="2000" b="1" dirty="0" err="1">
                <a:latin typeface="Rockwell" panose="02060603020205020403" pitchFamily="18" charset="0"/>
              </a:rPr>
              <a:t>find_max</a:t>
            </a:r>
            <a:r>
              <a:rPr lang="en-US" sz="2000" b="1" dirty="0">
                <a:latin typeface="Rockwell" panose="02060603020205020403" pitchFamily="18" charset="0"/>
              </a:rPr>
              <a:t>(</a:t>
            </a:r>
            <a:r>
              <a:rPr lang="en-US" sz="2000" b="1" dirty="0" err="1">
                <a:latin typeface="Rockwell" panose="02060603020205020403" pitchFamily="18" charset="0"/>
              </a:rPr>
              <a:t>nums</a:t>
            </a:r>
            <a:r>
              <a:rPr lang="en-US" sz="2000" b="1" dirty="0">
                <a:latin typeface="Rockwell" panose="02060603020205020403" pitchFamily="18" charset="0"/>
              </a:rPr>
              <a:t>):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maximum = </a:t>
            </a:r>
            <a:r>
              <a:rPr lang="en-US" sz="2000" b="1" dirty="0" err="1">
                <a:latin typeface="Rockwell" panose="02060603020205020403" pitchFamily="18" charset="0"/>
              </a:rPr>
              <a:t>nums</a:t>
            </a:r>
            <a:r>
              <a:rPr lang="en-US" sz="2000" b="1" dirty="0">
                <a:latin typeface="Rockwell" panose="02060603020205020403" pitchFamily="18" charset="0"/>
              </a:rPr>
              <a:t>[0]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for </a:t>
            </a:r>
            <a:r>
              <a:rPr lang="en-US" sz="2000" b="1" dirty="0" err="1">
                <a:latin typeface="Rockwell" panose="02060603020205020403" pitchFamily="18" charset="0"/>
              </a:rPr>
              <a:t>i</a:t>
            </a:r>
            <a:r>
              <a:rPr lang="en-US" sz="2000" b="1" dirty="0">
                <a:latin typeface="Rockwell" panose="02060603020205020403" pitchFamily="18" charset="0"/>
              </a:rPr>
              <a:t> in range(1, </a:t>
            </a:r>
            <a:r>
              <a:rPr lang="en-US" sz="2000" b="1" dirty="0" err="1">
                <a:latin typeface="Rockwell" panose="02060603020205020403" pitchFamily="18" charset="0"/>
              </a:rPr>
              <a:t>len</a:t>
            </a:r>
            <a:r>
              <a:rPr lang="en-US" sz="2000" b="1" dirty="0">
                <a:latin typeface="Rockwell" panose="02060603020205020403" pitchFamily="18" charset="0"/>
              </a:rPr>
              <a:t>(</a:t>
            </a:r>
            <a:r>
              <a:rPr lang="en-US" sz="2000" b="1" dirty="0" err="1">
                <a:latin typeface="Rockwell" panose="02060603020205020403" pitchFamily="18" charset="0"/>
              </a:rPr>
              <a:t>nums</a:t>
            </a:r>
            <a:r>
              <a:rPr lang="en-US" sz="2000" b="1" dirty="0">
                <a:latin typeface="Rockwell" panose="02060603020205020403" pitchFamily="18" charset="0"/>
              </a:rPr>
              <a:t>)):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    if </a:t>
            </a:r>
            <a:r>
              <a:rPr lang="en-US" sz="2000" b="1" dirty="0" err="1">
                <a:solidFill>
                  <a:schemeClr val="tx1"/>
                </a:solidFill>
                <a:latin typeface="Rockwell" panose="02060603020205020403" pitchFamily="18" charset="0"/>
              </a:rPr>
              <a:t>nums</a:t>
            </a:r>
            <a:r>
              <a:rPr lang="en-US" sz="2000" b="1" dirty="0">
                <a:solidFill>
                  <a:schemeClr val="tx1"/>
                </a:solidFill>
                <a:latin typeface="Rockwell" panose="02060603020205020403" pitchFamily="18" charset="0"/>
              </a:rPr>
              <a:t>[</a:t>
            </a:r>
            <a:r>
              <a:rPr lang="en-US" sz="2000" b="1" dirty="0" err="1">
                <a:solidFill>
                  <a:schemeClr val="tx1"/>
                </a:solidFill>
                <a:latin typeface="Rockwell" panose="02060603020205020403" pitchFamily="18" charset="0"/>
              </a:rPr>
              <a:t>i</a:t>
            </a:r>
            <a:r>
              <a:rPr lang="en-US" sz="2000" b="1" dirty="0">
                <a:solidFill>
                  <a:schemeClr val="tx1"/>
                </a:solidFill>
                <a:latin typeface="Rockwell" panose="02060603020205020403" pitchFamily="18" charset="0"/>
              </a:rPr>
              <a:t>] &gt; maximum: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       maximum = </a:t>
            </a:r>
            <a:r>
              <a:rPr lang="en-US" sz="2000" b="1" dirty="0" err="1">
                <a:latin typeface="Rockwell" panose="02060603020205020403" pitchFamily="18" charset="0"/>
              </a:rPr>
              <a:t>nums</a:t>
            </a:r>
            <a:r>
              <a:rPr lang="en-US" sz="2000" b="1" dirty="0">
                <a:latin typeface="Rockwell" panose="02060603020205020403" pitchFamily="18" charset="0"/>
              </a:rPr>
              <a:t>[</a:t>
            </a:r>
            <a:r>
              <a:rPr lang="en-US" sz="2000" b="1" dirty="0" err="1">
                <a:latin typeface="Rockwell" panose="02060603020205020403" pitchFamily="18" charset="0"/>
              </a:rPr>
              <a:t>i</a:t>
            </a:r>
            <a:r>
              <a:rPr lang="en-US" sz="2000" b="1" dirty="0">
                <a:latin typeface="Rockwell" panose="02060603020205020403" pitchFamily="18" charset="0"/>
              </a:rPr>
              <a:t>]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return maximum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endParaRPr lang="en-US" sz="2000" b="1" dirty="0">
              <a:latin typeface="Rockwell" panose="02060603020205020403" pitchFamily="18" charset="0"/>
            </a:endParaRP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ages = [20, 16, 22, 30, 17, 24]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 err="1">
                <a:latin typeface="Rockwell" panose="02060603020205020403" pitchFamily="18" charset="0"/>
              </a:rPr>
              <a:t>max_age</a:t>
            </a:r>
            <a:r>
              <a:rPr lang="en-US" sz="2000" b="1" dirty="0">
                <a:latin typeface="Rockwell" panose="02060603020205020403" pitchFamily="18" charset="0"/>
              </a:rPr>
              <a:t> = </a:t>
            </a:r>
            <a:r>
              <a:rPr lang="en-US" sz="2000" b="1" dirty="0" err="1">
                <a:latin typeface="Rockwell" panose="02060603020205020403" pitchFamily="18" charset="0"/>
              </a:rPr>
              <a:t>find_max</a:t>
            </a:r>
            <a:r>
              <a:rPr lang="en-US" sz="2000" b="1" dirty="0">
                <a:latin typeface="Rockwell" panose="02060603020205020403" pitchFamily="18" charset="0"/>
              </a:rPr>
              <a:t>(ages) # </a:t>
            </a:r>
            <a:r>
              <a:rPr lang="en-US" sz="2000" b="1" dirty="0" err="1">
                <a:latin typeface="Rockwell" panose="02060603020205020403" pitchFamily="18" charset="0"/>
              </a:rPr>
              <a:t>max_age</a:t>
            </a:r>
            <a:r>
              <a:rPr lang="en-US" sz="2000" b="1" dirty="0">
                <a:latin typeface="Rockwell" panose="02060603020205020403" pitchFamily="18" charset="0"/>
              </a:rPr>
              <a:t> will be 30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print('Maximum age: ' + </a:t>
            </a:r>
            <a:r>
              <a:rPr lang="en-US" sz="2000" b="1" dirty="0" err="1">
                <a:latin typeface="Rockwell" panose="02060603020205020403" pitchFamily="18" charset="0"/>
              </a:rPr>
              <a:t>str</a:t>
            </a:r>
            <a:r>
              <a:rPr lang="en-US" sz="2000" b="1" dirty="0">
                <a:latin typeface="Rockwell" panose="02060603020205020403" pitchFamily="18" charset="0"/>
              </a:rPr>
              <a:t>(</a:t>
            </a:r>
            <a:r>
              <a:rPr lang="en-US" sz="2000" b="1" dirty="0" err="1">
                <a:latin typeface="Rockwell" panose="02060603020205020403" pitchFamily="18" charset="0"/>
              </a:rPr>
              <a:t>max_age</a:t>
            </a:r>
            <a:r>
              <a:rPr lang="en-US" sz="2000" b="1" dirty="0">
                <a:latin typeface="Rockwell" panose="02060603020205020403" pitchFamily="18" charset="0"/>
              </a:rPr>
              <a:t>))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endParaRPr lang="en-US" sz="2000" dirty="0">
              <a:latin typeface="Rockwell" panose="02060603020205020403" pitchFamily="18" charset="0"/>
            </a:endParaRPr>
          </a:p>
          <a:p>
            <a:pPr marL="566928" lvl="3" indent="0">
              <a:buNone/>
            </a:pPr>
            <a:endParaRPr lang="en-US" sz="2000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2842A-88DD-486A-A9A3-0E3D617F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5EE22-7401-4A3E-A809-3D24E713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98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071628D-04D7-474E-B2C5-15FF16AD0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162" y="2562225"/>
            <a:ext cx="752475" cy="342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3CBBB63-808B-4473-B503-DCE2B30B53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8766" y="1867623"/>
            <a:ext cx="2486376" cy="1922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57135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48E0-9618-4FE7-AD07-A8A2F6F8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execution: find_max.py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F0A4-960D-43EA-9C48-BDB442AD2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def </a:t>
            </a:r>
            <a:r>
              <a:rPr lang="en-US" sz="2000" b="1" dirty="0" err="1">
                <a:latin typeface="Rockwell" panose="02060603020205020403" pitchFamily="18" charset="0"/>
              </a:rPr>
              <a:t>find_max</a:t>
            </a:r>
            <a:r>
              <a:rPr lang="en-US" sz="2000" b="1" dirty="0">
                <a:latin typeface="Rockwell" panose="02060603020205020403" pitchFamily="18" charset="0"/>
              </a:rPr>
              <a:t>(</a:t>
            </a:r>
            <a:r>
              <a:rPr lang="en-US" sz="2000" b="1" dirty="0" err="1">
                <a:latin typeface="Rockwell" panose="02060603020205020403" pitchFamily="18" charset="0"/>
              </a:rPr>
              <a:t>nums</a:t>
            </a:r>
            <a:r>
              <a:rPr lang="en-US" sz="2000" b="1" dirty="0">
                <a:latin typeface="Rockwell" panose="02060603020205020403" pitchFamily="18" charset="0"/>
              </a:rPr>
              <a:t>):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maximum = </a:t>
            </a:r>
            <a:r>
              <a:rPr lang="en-US" sz="2000" b="1" dirty="0" err="1">
                <a:latin typeface="Rockwell" panose="02060603020205020403" pitchFamily="18" charset="0"/>
              </a:rPr>
              <a:t>nums</a:t>
            </a:r>
            <a:r>
              <a:rPr lang="en-US" sz="2000" b="1" dirty="0">
                <a:latin typeface="Rockwell" panose="02060603020205020403" pitchFamily="18" charset="0"/>
              </a:rPr>
              <a:t>[0]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for </a:t>
            </a:r>
            <a:r>
              <a:rPr lang="en-US" sz="2000" b="1" dirty="0" err="1">
                <a:latin typeface="Rockwell" panose="02060603020205020403" pitchFamily="18" charset="0"/>
              </a:rPr>
              <a:t>i</a:t>
            </a:r>
            <a:r>
              <a:rPr lang="en-US" sz="2000" b="1" dirty="0">
                <a:latin typeface="Rockwell" panose="02060603020205020403" pitchFamily="18" charset="0"/>
              </a:rPr>
              <a:t> in range(1, </a:t>
            </a:r>
            <a:r>
              <a:rPr lang="en-US" sz="2000" b="1" dirty="0" err="1">
                <a:latin typeface="Rockwell" panose="02060603020205020403" pitchFamily="18" charset="0"/>
              </a:rPr>
              <a:t>len</a:t>
            </a:r>
            <a:r>
              <a:rPr lang="en-US" sz="2000" b="1" dirty="0">
                <a:latin typeface="Rockwell" panose="02060603020205020403" pitchFamily="18" charset="0"/>
              </a:rPr>
              <a:t>(</a:t>
            </a:r>
            <a:r>
              <a:rPr lang="en-US" sz="2000" b="1" dirty="0" err="1">
                <a:latin typeface="Rockwell" panose="02060603020205020403" pitchFamily="18" charset="0"/>
              </a:rPr>
              <a:t>nums</a:t>
            </a:r>
            <a:r>
              <a:rPr lang="en-US" sz="2000" b="1" dirty="0">
                <a:latin typeface="Rockwell" panose="02060603020205020403" pitchFamily="18" charset="0"/>
              </a:rPr>
              <a:t>)):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    if </a:t>
            </a:r>
            <a:r>
              <a:rPr lang="en-US" sz="2000" b="1" dirty="0" err="1">
                <a:solidFill>
                  <a:schemeClr val="tx1"/>
                </a:solidFill>
                <a:latin typeface="Rockwell" panose="02060603020205020403" pitchFamily="18" charset="0"/>
              </a:rPr>
              <a:t>nums</a:t>
            </a:r>
            <a:r>
              <a:rPr lang="en-US" sz="2000" b="1" dirty="0">
                <a:solidFill>
                  <a:schemeClr val="tx1"/>
                </a:solidFill>
                <a:latin typeface="Rockwell" panose="02060603020205020403" pitchFamily="18" charset="0"/>
              </a:rPr>
              <a:t>[</a:t>
            </a:r>
            <a:r>
              <a:rPr lang="en-US" sz="2000" b="1" dirty="0" err="1">
                <a:solidFill>
                  <a:schemeClr val="tx1"/>
                </a:solidFill>
                <a:latin typeface="Rockwell" panose="02060603020205020403" pitchFamily="18" charset="0"/>
              </a:rPr>
              <a:t>i</a:t>
            </a:r>
            <a:r>
              <a:rPr lang="en-US" sz="2000" b="1" dirty="0">
                <a:solidFill>
                  <a:schemeClr val="tx1"/>
                </a:solidFill>
                <a:latin typeface="Rockwell" panose="02060603020205020403" pitchFamily="18" charset="0"/>
              </a:rPr>
              <a:t>] &gt; maximum: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       maximum = </a:t>
            </a:r>
            <a:r>
              <a:rPr lang="en-US" sz="2000" b="1" dirty="0" err="1">
                <a:latin typeface="Rockwell" panose="02060603020205020403" pitchFamily="18" charset="0"/>
              </a:rPr>
              <a:t>nums</a:t>
            </a:r>
            <a:r>
              <a:rPr lang="en-US" sz="2000" b="1" dirty="0">
                <a:latin typeface="Rockwell" panose="02060603020205020403" pitchFamily="18" charset="0"/>
              </a:rPr>
              <a:t>[</a:t>
            </a:r>
            <a:r>
              <a:rPr lang="en-US" sz="2000" b="1" dirty="0" err="1">
                <a:latin typeface="Rockwell" panose="02060603020205020403" pitchFamily="18" charset="0"/>
              </a:rPr>
              <a:t>i</a:t>
            </a:r>
            <a:r>
              <a:rPr lang="en-US" sz="2000" b="1" dirty="0">
                <a:latin typeface="Rockwell" panose="02060603020205020403" pitchFamily="18" charset="0"/>
              </a:rPr>
              <a:t>]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    return maximum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endParaRPr lang="en-US" sz="2000" b="1" dirty="0">
              <a:latin typeface="Rockwell" panose="02060603020205020403" pitchFamily="18" charset="0"/>
            </a:endParaRP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ages = [20, 16, 22, 30, 17, 24]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 err="1">
                <a:latin typeface="Rockwell" panose="02060603020205020403" pitchFamily="18" charset="0"/>
              </a:rPr>
              <a:t>max_age</a:t>
            </a:r>
            <a:r>
              <a:rPr lang="en-US" sz="2000" b="1" dirty="0">
                <a:latin typeface="Rockwell" panose="02060603020205020403" pitchFamily="18" charset="0"/>
              </a:rPr>
              <a:t> = </a:t>
            </a:r>
            <a:r>
              <a:rPr lang="en-US" sz="2000" b="1" dirty="0" err="1">
                <a:latin typeface="Rockwell" panose="02060603020205020403" pitchFamily="18" charset="0"/>
              </a:rPr>
              <a:t>find_max</a:t>
            </a:r>
            <a:r>
              <a:rPr lang="en-US" sz="2000" b="1" dirty="0">
                <a:latin typeface="Rockwell" panose="02060603020205020403" pitchFamily="18" charset="0"/>
              </a:rPr>
              <a:t>(ages) # </a:t>
            </a:r>
            <a:r>
              <a:rPr lang="en-US" sz="2000" b="1" dirty="0" err="1">
                <a:latin typeface="Rockwell" panose="02060603020205020403" pitchFamily="18" charset="0"/>
              </a:rPr>
              <a:t>max_age</a:t>
            </a:r>
            <a:r>
              <a:rPr lang="en-US" sz="2000" b="1" dirty="0">
                <a:latin typeface="Rockwell" panose="02060603020205020403" pitchFamily="18" charset="0"/>
              </a:rPr>
              <a:t> will be 30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Rockwell" panose="02060603020205020403" pitchFamily="18" charset="0"/>
              </a:rPr>
              <a:t>print('Maximum age: ' + </a:t>
            </a:r>
            <a:r>
              <a:rPr lang="en-US" sz="2000" b="1" dirty="0" err="1">
                <a:latin typeface="Rockwell" panose="02060603020205020403" pitchFamily="18" charset="0"/>
              </a:rPr>
              <a:t>str</a:t>
            </a:r>
            <a:r>
              <a:rPr lang="en-US" sz="2000" b="1" dirty="0">
                <a:latin typeface="Rockwell" panose="02060603020205020403" pitchFamily="18" charset="0"/>
              </a:rPr>
              <a:t>(</a:t>
            </a:r>
            <a:r>
              <a:rPr lang="en-US" sz="2000" b="1" dirty="0" err="1">
                <a:latin typeface="Rockwell" panose="02060603020205020403" pitchFamily="18" charset="0"/>
              </a:rPr>
              <a:t>max_age</a:t>
            </a:r>
            <a:r>
              <a:rPr lang="en-US" sz="2000" b="1" dirty="0">
                <a:latin typeface="Rockwell" panose="02060603020205020403" pitchFamily="18" charset="0"/>
              </a:rPr>
              <a:t>))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endParaRPr lang="en-US" sz="2000" dirty="0">
              <a:latin typeface="Rockwell" panose="02060603020205020403" pitchFamily="18" charset="0"/>
            </a:endParaRPr>
          </a:p>
          <a:p>
            <a:pPr marL="566928" lvl="3" indent="0">
              <a:buNone/>
            </a:pPr>
            <a:endParaRPr lang="en-US" sz="2000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2842A-88DD-486A-A9A3-0E3D617F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5EE22-7401-4A3E-A809-3D24E713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99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071628D-04D7-474E-B2C5-15FF16AD0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162" y="2943225"/>
            <a:ext cx="752475" cy="342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3CBBB63-808B-4473-B503-DCE2B30B53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8766" y="1867623"/>
            <a:ext cx="2486376" cy="1922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40503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3443</TotalTime>
  <Words>13322</Words>
  <Application>Microsoft Office PowerPoint</Application>
  <PresentationFormat>Widescreen</PresentationFormat>
  <Paragraphs>1615</Paragraphs>
  <Slides>141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141</vt:i4>
      </vt:variant>
    </vt:vector>
  </HeadingPairs>
  <TitlesOfParts>
    <vt:vector size="147" baseType="lpstr">
      <vt:lpstr>Arial</vt:lpstr>
      <vt:lpstr>Calibri</vt:lpstr>
      <vt:lpstr>Calibri Light</vt:lpstr>
      <vt:lpstr>Rockwell</vt:lpstr>
      <vt:lpstr>Verdana</vt:lpstr>
      <vt:lpstr>Retrospect</vt:lpstr>
      <vt:lpstr>Introduction to Computational and Algorithmic Thinking</vt:lpstr>
      <vt:lpstr>Announcements</vt:lpstr>
      <vt:lpstr>The Sieve of Eratosthenes</vt:lpstr>
      <vt:lpstr>The Sieve of Eratosthenes</vt:lpstr>
      <vt:lpstr>The Sieve of Eratosthenes</vt:lpstr>
      <vt:lpstr>Devising an algorithm</vt:lpstr>
      <vt:lpstr>Devising an algorithm</vt:lpstr>
      <vt:lpstr>Collections</vt:lpstr>
      <vt:lpstr>Lists</vt:lpstr>
      <vt:lpstr>Lists of strings</vt:lpstr>
      <vt:lpstr>Empty lists</vt:lpstr>
      <vt:lpstr>Iteration</vt:lpstr>
      <vt:lpstr>for-loops</vt:lpstr>
      <vt:lpstr>for-loops</vt:lpstr>
      <vt:lpstr>Example: sum()</vt:lpstr>
      <vt:lpstr>Example: sum()</vt:lpstr>
      <vt:lpstr>Example: sum()</vt:lpstr>
      <vt:lpstr>Example: sum()</vt:lpstr>
      <vt:lpstr>Example: sum()</vt:lpstr>
      <vt:lpstr>Example: sum()</vt:lpstr>
      <vt:lpstr>Trace execution: sum()</vt:lpstr>
      <vt:lpstr>Trace execution: sum()</vt:lpstr>
      <vt:lpstr>Trace execution: sum()</vt:lpstr>
      <vt:lpstr>Trace execution: sum()</vt:lpstr>
      <vt:lpstr>Trace execution: sum()</vt:lpstr>
      <vt:lpstr>Trace execution: sum()</vt:lpstr>
      <vt:lpstr>Trace execution: sum()</vt:lpstr>
      <vt:lpstr>Trace execution: sum()</vt:lpstr>
      <vt:lpstr>Trace execution in PyCharm</vt:lpstr>
      <vt:lpstr>Trace execution in PyCharm</vt:lpstr>
      <vt:lpstr>Trace execution in PyCharm</vt:lpstr>
      <vt:lpstr>Trace execution in PyCharm</vt:lpstr>
      <vt:lpstr>Trace execution in PyCharm</vt:lpstr>
      <vt:lpstr>List indexes</vt:lpstr>
      <vt:lpstr>List indexes</vt:lpstr>
      <vt:lpstr>List indexes</vt:lpstr>
      <vt:lpstr>Iteration using list indexes</vt:lpstr>
      <vt:lpstr>Iteration using list indexes</vt:lpstr>
      <vt:lpstr>Iteration using list indexes</vt:lpstr>
      <vt:lpstr>Iteration using list indexes</vt:lpstr>
      <vt:lpstr>Iteration using list indexes</vt:lpstr>
      <vt:lpstr>Iteration using list indexes</vt:lpstr>
      <vt:lpstr>Iteration using list indexes</vt:lpstr>
      <vt:lpstr>Iteration using list indexes</vt:lpstr>
      <vt:lpstr>Iteration using list indexes</vt:lpstr>
      <vt:lpstr>Iteration using list indexes</vt:lpstr>
      <vt:lpstr>Iteration using list indexes</vt:lpstr>
      <vt:lpstr>Iteration using list indexes</vt:lpstr>
      <vt:lpstr>Iteration using list indexes</vt:lpstr>
      <vt:lpstr>String indexes</vt:lpstr>
      <vt:lpstr>Making lists of numbers</vt:lpstr>
      <vt:lpstr>Back to the Sieve algorithm</vt:lpstr>
      <vt:lpstr>Back to the Sieve algorithm</vt:lpstr>
      <vt:lpstr>PythonLabs</vt:lpstr>
      <vt:lpstr>SieveLab</vt:lpstr>
      <vt:lpstr>SieveLab</vt:lpstr>
      <vt:lpstr>SieveLab</vt:lpstr>
      <vt:lpstr>SieveLab</vt:lpstr>
      <vt:lpstr>SieveLab</vt:lpstr>
      <vt:lpstr>SieveLab</vt:lpstr>
      <vt:lpstr>SieveLab</vt:lpstr>
      <vt:lpstr>SieveLab</vt:lpstr>
      <vt:lpstr>SieveLab</vt:lpstr>
      <vt:lpstr>SieveLab</vt:lpstr>
      <vt:lpstr>SieveLab</vt:lpstr>
      <vt:lpstr>SieveLab</vt:lpstr>
      <vt:lpstr>Sieve algorithm: a helper function</vt:lpstr>
      <vt:lpstr>Stepping through the worksheet</vt:lpstr>
      <vt:lpstr>Stepping through the worksheet</vt:lpstr>
      <vt:lpstr>Stepping through the worksheet</vt:lpstr>
      <vt:lpstr>The sieve() function</vt:lpstr>
      <vt:lpstr>The sieve() function</vt:lpstr>
      <vt:lpstr>sieve()’s main loop</vt:lpstr>
      <vt:lpstr>Sieve: remove the placeholders</vt:lpstr>
      <vt:lpstr>Sieve: remove the placeholders</vt:lpstr>
      <vt:lpstr>Sieve: remove the placeholders</vt:lpstr>
      <vt:lpstr>Sieve: remove the placeholders</vt:lpstr>
      <vt:lpstr>Sieve: remove the placeholders</vt:lpstr>
      <vt:lpstr>Aside: appending to a List</vt:lpstr>
      <vt:lpstr>The Sieve algorithm: completed!</vt:lpstr>
      <vt:lpstr>Completed sieve() function</vt:lpstr>
      <vt:lpstr>Abstraction</vt:lpstr>
      <vt:lpstr>Additional examples</vt:lpstr>
      <vt:lpstr>Example: find the maximum</vt:lpstr>
      <vt:lpstr>Example: find_max.py</vt:lpstr>
      <vt:lpstr>Trace execution: find_max.py</vt:lpstr>
      <vt:lpstr>Trace execution: find_max.py</vt:lpstr>
      <vt:lpstr>Trace execution: find_max.py</vt:lpstr>
      <vt:lpstr>Trace execution: find_max.py</vt:lpstr>
      <vt:lpstr>Trace execution: find_max.py</vt:lpstr>
      <vt:lpstr>Trace execution: find_max.py</vt:lpstr>
      <vt:lpstr>Trace execution: find_max.py</vt:lpstr>
      <vt:lpstr>Trace execution: find_max.py</vt:lpstr>
      <vt:lpstr>Trace execution: find_max.py</vt:lpstr>
      <vt:lpstr>Trace execution: find_max.py</vt:lpstr>
      <vt:lpstr>Trace execution: find_max.py</vt:lpstr>
      <vt:lpstr>Trace execution: find_max.py</vt:lpstr>
      <vt:lpstr>Trace execution: find_max.py</vt:lpstr>
      <vt:lpstr>Trace execution: find_max.py</vt:lpstr>
      <vt:lpstr>Trace execution: find_max.py</vt:lpstr>
      <vt:lpstr>Trace execution: find_max.py</vt:lpstr>
      <vt:lpstr>Trace execution: find_max.py</vt:lpstr>
      <vt:lpstr>Trace execution: find_max.py</vt:lpstr>
      <vt:lpstr>Trace execution: find_max.py</vt:lpstr>
      <vt:lpstr>Example: count the vowels</vt:lpstr>
      <vt:lpstr>Example: vowels.py</vt:lpstr>
      <vt:lpstr>Example: vowels.py</vt:lpstr>
      <vt:lpstr>Example: vowels.py</vt:lpstr>
      <vt:lpstr>Example: vowels.py</vt:lpstr>
      <vt:lpstr>Example: vowels.py</vt:lpstr>
      <vt:lpstr>Example: vowels.py</vt:lpstr>
      <vt:lpstr>Example: vowels.py</vt:lpstr>
      <vt:lpstr>Example: vowels.py</vt:lpstr>
      <vt:lpstr>Example: vowels.py</vt:lpstr>
      <vt:lpstr>Example: vowels.py</vt:lpstr>
      <vt:lpstr>Example: vowels.py</vt:lpstr>
      <vt:lpstr>Example: vowels.py</vt:lpstr>
      <vt:lpstr>Example: vowels.py</vt:lpstr>
      <vt:lpstr>Example: vowels.py</vt:lpstr>
      <vt:lpstr>Example: vowels.py</vt:lpstr>
      <vt:lpstr>Example: vowels.py</vt:lpstr>
      <vt:lpstr>Example: vowels.py</vt:lpstr>
      <vt:lpstr>Example: vowels.py</vt:lpstr>
      <vt:lpstr>Example: vowels.py</vt:lpstr>
      <vt:lpstr>Example: vowels.py</vt:lpstr>
      <vt:lpstr>Example: vowels.py</vt:lpstr>
      <vt:lpstr>A list of lists</vt:lpstr>
      <vt:lpstr>Example: compute averages (v1)</vt:lpstr>
      <vt:lpstr>Example: averages_v1.py</vt:lpstr>
      <vt:lpstr>Example: averages_v1.py</vt:lpstr>
      <vt:lpstr>Example: averages_v1.py</vt:lpstr>
      <vt:lpstr>Example: averages_v1.py</vt:lpstr>
      <vt:lpstr>Example: averages_v1.py</vt:lpstr>
      <vt:lpstr>Example: compute averages (v2)</vt:lpstr>
      <vt:lpstr>Example: averages_v2.py</vt:lpstr>
      <vt:lpstr>Example: averages_v2.py</vt:lpstr>
      <vt:lpstr>Example: compute averages (v3)</vt:lpstr>
      <vt:lpstr>Example: averages_v3.py</vt:lpstr>
      <vt:lpstr>Example: bottles of beer/milk</vt:lpstr>
      <vt:lpstr>Example: bottles.py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Computational and Algorithmic Thinking</dc:title>
  <dc:creator>Antonino Mione</dc:creator>
  <cp:lastModifiedBy>Pravin Pawar</cp:lastModifiedBy>
  <cp:revision>202</cp:revision>
  <cp:lastPrinted>2019-03-21T05:20:48Z</cp:lastPrinted>
  <dcterms:created xsi:type="dcterms:W3CDTF">2018-01-06T23:48:52Z</dcterms:created>
  <dcterms:modified xsi:type="dcterms:W3CDTF">2019-03-21T05:20:50Z</dcterms:modified>
</cp:coreProperties>
</file>