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6"/>
  </p:notesMasterIdLst>
  <p:sldIdLst>
    <p:sldId id="256" r:id="rId2"/>
    <p:sldId id="322" r:id="rId3"/>
    <p:sldId id="323" r:id="rId4"/>
    <p:sldId id="338" r:id="rId5"/>
    <p:sldId id="337" r:id="rId6"/>
    <p:sldId id="336" r:id="rId7"/>
    <p:sldId id="335" r:id="rId8"/>
    <p:sldId id="334" r:id="rId9"/>
    <p:sldId id="333" r:id="rId10"/>
    <p:sldId id="332" r:id="rId11"/>
    <p:sldId id="331" r:id="rId12"/>
    <p:sldId id="330" r:id="rId13"/>
    <p:sldId id="329" r:id="rId14"/>
    <p:sldId id="328" r:id="rId15"/>
    <p:sldId id="32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26" r:id="rId33"/>
    <p:sldId id="358" r:id="rId34"/>
    <p:sldId id="357" r:id="rId35"/>
    <p:sldId id="356" r:id="rId36"/>
    <p:sldId id="355" r:id="rId37"/>
    <p:sldId id="354" r:id="rId38"/>
    <p:sldId id="353" r:id="rId39"/>
    <p:sldId id="352" r:id="rId40"/>
    <p:sldId id="351" r:id="rId41"/>
    <p:sldId id="375" r:id="rId42"/>
    <p:sldId id="374" r:id="rId43"/>
    <p:sldId id="373" r:id="rId44"/>
    <p:sldId id="372" r:id="rId45"/>
    <p:sldId id="371" r:id="rId46"/>
    <p:sldId id="370" r:id="rId47"/>
    <p:sldId id="369" r:id="rId48"/>
    <p:sldId id="368" r:id="rId49"/>
    <p:sldId id="367" r:id="rId50"/>
    <p:sldId id="366" r:id="rId51"/>
    <p:sldId id="350" r:id="rId52"/>
    <p:sldId id="349" r:id="rId53"/>
    <p:sldId id="385" r:id="rId54"/>
    <p:sldId id="388" r:id="rId55"/>
    <p:sldId id="387" r:id="rId56"/>
    <p:sldId id="386" r:id="rId57"/>
    <p:sldId id="389" r:id="rId58"/>
    <p:sldId id="390" r:id="rId59"/>
    <p:sldId id="391" r:id="rId60"/>
    <p:sldId id="392" r:id="rId61"/>
    <p:sldId id="393" r:id="rId62"/>
    <p:sldId id="384" r:id="rId63"/>
    <p:sldId id="383" r:id="rId64"/>
    <p:sldId id="404" r:id="rId65"/>
    <p:sldId id="403" r:id="rId66"/>
    <p:sldId id="402" r:id="rId67"/>
    <p:sldId id="401" r:id="rId68"/>
    <p:sldId id="400" r:id="rId69"/>
    <p:sldId id="399" r:id="rId70"/>
    <p:sldId id="398" r:id="rId71"/>
    <p:sldId id="397" r:id="rId72"/>
    <p:sldId id="396" r:id="rId73"/>
    <p:sldId id="395" r:id="rId74"/>
    <p:sldId id="394" r:id="rId75"/>
    <p:sldId id="382" r:id="rId76"/>
    <p:sldId id="381" r:id="rId77"/>
    <p:sldId id="380" r:id="rId78"/>
    <p:sldId id="379" r:id="rId79"/>
    <p:sldId id="420" r:id="rId80"/>
    <p:sldId id="419" r:id="rId81"/>
    <p:sldId id="418" r:id="rId82"/>
    <p:sldId id="417" r:id="rId83"/>
    <p:sldId id="416" r:id="rId84"/>
    <p:sldId id="415" r:id="rId85"/>
    <p:sldId id="414" r:id="rId86"/>
    <p:sldId id="413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12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11" r:id="rId118"/>
    <p:sldId id="406" r:id="rId119"/>
    <p:sldId id="410" r:id="rId120"/>
    <p:sldId id="409" r:id="rId121"/>
    <p:sldId id="408" r:id="rId122"/>
    <p:sldId id="407" r:id="rId123"/>
    <p:sldId id="466" r:id="rId124"/>
    <p:sldId id="465" r:id="rId125"/>
    <p:sldId id="464" r:id="rId126"/>
    <p:sldId id="463" r:id="rId127"/>
    <p:sldId id="462" r:id="rId128"/>
    <p:sldId id="457" r:id="rId129"/>
    <p:sldId id="461" r:id="rId130"/>
    <p:sldId id="460" r:id="rId131"/>
    <p:sldId id="459" r:id="rId132"/>
    <p:sldId id="458" r:id="rId133"/>
    <p:sldId id="456" r:id="rId134"/>
    <p:sldId id="455" r:id="rId135"/>
    <p:sldId id="454" r:id="rId136"/>
    <p:sldId id="453" r:id="rId137"/>
    <p:sldId id="452" r:id="rId138"/>
    <p:sldId id="451" r:id="rId139"/>
    <p:sldId id="480" r:id="rId140"/>
    <p:sldId id="479" r:id="rId141"/>
    <p:sldId id="478" r:id="rId142"/>
    <p:sldId id="477" r:id="rId143"/>
    <p:sldId id="476" r:id="rId144"/>
    <p:sldId id="475" r:id="rId145"/>
    <p:sldId id="474" r:id="rId146"/>
    <p:sldId id="473" r:id="rId147"/>
    <p:sldId id="472" r:id="rId148"/>
    <p:sldId id="471" r:id="rId149"/>
    <p:sldId id="470" r:id="rId150"/>
    <p:sldId id="469" r:id="rId151"/>
    <p:sldId id="468" r:id="rId152"/>
    <p:sldId id="488" r:id="rId153"/>
    <p:sldId id="467" r:id="rId154"/>
    <p:sldId id="487" r:id="rId155"/>
    <p:sldId id="486" r:id="rId156"/>
    <p:sldId id="485" r:id="rId157"/>
    <p:sldId id="484" r:id="rId158"/>
    <p:sldId id="483" r:id="rId159"/>
    <p:sldId id="482" r:id="rId160"/>
    <p:sldId id="490" r:id="rId161"/>
    <p:sldId id="489" r:id="rId162"/>
    <p:sldId id="481" r:id="rId163"/>
    <p:sldId id="405" r:id="rId164"/>
    <p:sldId id="318" r:id="rId1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en/sort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go.net/en/sorting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 – Divide and conquer algorithms. Recursion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is based on an iteration (loop) that keeps making the search region smaller and smaller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initial region is the complete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one is either the upper half or lower half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one after that is one quarter, then one eighth, then…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heart of the algorithm contains these operations: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b="1" dirty="0">
                <a:latin typeface="Rockwell" panose="02060603020205020403" pitchFamily="18" charset="0"/>
              </a:rPr>
              <a:t>mid</a:t>
            </a:r>
            <a:r>
              <a:rPr lang="en-US" b="1" dirty="0"/>
              <a:t> </a:t>
            </a:r>
            <a:r>
              <a:rPr lang="en-US" dirty="0"/>
              <a:t>to a location halfway between lower and upper: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mid = (lower + upper) // </a:t>
            </a:r>
            <a:r>
              <a:rPr lang="en-US" b="1" dirty="0">
                <a:latin typeface="Rockwell" panose="02060603020205020403" pitchFamily="18" charset="0"/>
              </a:rPr>
              <a:t>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item is at this location, then we’re done: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    return mid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11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a[j] &lt;= x:   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8757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33656-8125-4D9D-A3D8-C9EA48B3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58" y="1819387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97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119484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68C42-4524-49E6-95FF-8000A88D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78" y="1797967"/>
            <a:ext cx="232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175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62384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D6C06-C8F9-4C5B-91AD-05BE1725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87" y="1799416"/>
            <a:ext cx="2352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2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14D53-8928-4293-9575-D0674D7B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66" y="1812116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67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a[j] &lt;= x:   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7708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14D53-8928-4293-9575-D0674D7B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66" y="1812116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1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B8E7C-7588-4157-8A00-82E3D51A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81" y="1806964"/>
            <a:ext cx="239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59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a[j] &lt;= x:   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7708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B8E7C-7588-4157-8A00-82E3D51A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81" y="1806964"/>
            <a:ext cx="239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23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1, 8</a:t>
            </a:r>
            <a:r>
              <a:rPr lang="pt-BR" b="1" dirty="0">
                <a:latin typeface="Rockwell" panose="02060603020205020403" pitchFamily="18" charset="0"/>
              </a:rPr>
              <a:t>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118435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0E9F-2748-4A39-9A3B-704AE2DB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70" y="1804702"/>
            <a:ext cx="2352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53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62384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BAB65-3B39-42EB-B21D-66D1BA4B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64" y="1788709"/>
            <a:ext cx="2362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511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D899-8DBB-4F82-97B6-D78F97B2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43" y="1792129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heart of the algorithm (continued):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move one of the “brackets” to the current mid-point for the next iteration: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if x &lt; mid: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lower = mid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87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a[j] &lt;= x:   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7708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D899-8DBB-4F82-97B6-D78F97B2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43" y="1792129"/>
            <a:ext cx="23526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105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4093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4289D-FC9E-4172-9465-0F624CA1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11" y="1773076"/>
            <a:ext cx="2371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28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a[j] &lt;= x:         # True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9368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4289D-FC9E-4172-9465-0F624CA1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11" y="1773076"/>
            <a:ext cx="2371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24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6,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11179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2095A-01A0-409E-AE7B-1EB01249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61" y="1798588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6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2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6</a:t>
            </a:r>
            <a:r>
              <a:rPr lang="pt-BR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62313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2095A-01A0-409E-AE7B-1EB01249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61" y="1798588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72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2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1, 3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a[p], a[</a:t>
            </a:r>
            <a:r>
              <a:rPr lang="en-US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] = a[</a:t>
            </a:r>
            <a:r>
              <a:rPr lang="en-US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767113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C1A90-9339-4DAE-B207-08714179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61" y="1798792"/>
            <a:ext cx="2314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76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2, 1, 3, 5</a:t>
            </a:r>
            <a:r>
              <a:rPr lang="pt-BR" b="1" dirty="0">
                <a:latin typeface="Rockwell" panose="02060603020205020403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8</a:t>
            </a:r>
            <a:r>
              <a:rPr lang="pt-BR" b="1" dirty="0">
                <a:latin typeface="Rockwell" panose="02060603020205020403" pitchFamily="18" charset="0"/>
              </a:rPr>
              <a:t>, 7,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b="1" dirty="0">
                <a:latin typeface="Rockwell" panose="02060603020205020403" pitchFamily="18" charset="0"/>
              </a:rPr>
              <a:t>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</a:t>
            </a:r>
            <a:r>
              <a:rPr lang="pt-BR" b="1" dirty="0">
                <a:solidFill>
                  <a:srgbClr val="7030A0"/>
                </a:solidFill>
                <a:latin typeface="Rockwell" panose="02060603020205020403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Rockwell" panose="02060603020205020403" pitchFamily="18" charset="0"/>
              </a:rPr>
              <a:t>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a[p], a[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] = a[</a:t>
            </a:r>
            <a:r>
              <a:rPr lang="en-US" b="1" dirty="0" err="1">
                <a:solidFill>
                  <a:schemeClr val="tx1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085895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C1A90-9339-4DAE-B207-08714179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61" y="1798792"/>
            <a:ext cx="2314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014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partition </a:t>
            </a:r>
            <a:r>
              <a:rPr lang="en-US" dirty="0"/>
              <a:t>function will do most of the work in the </a:t>
            </a:r>
            <a:r>
              <a:rPr lang="en-US" b="1" dirty="0"/>
              <a:t>quicksort algorithm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partition the entire list. The first pivot element will now be at its final position.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Take the first sub-region of the list and partition it, and likewise for the second sub-region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now, 3 elements (the 3 pivot elements) are in their final positions and we have 4 small regions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partition those 4 sub-regions, causing 4 more pivot elements to be finally positioned (7 total pivots)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process continues until a region is so small that there is nothing to partition (zero elements in the region)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84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qsort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top-level function is </a:t>
            </a:r>
            <a:r>
              <a:rPr lang="en-US" b="1" dirty="0" err="1"/>
              <a:t>qsort</a:t>
            </a:r>
            <a:r>
              <a:rPr lang="en-US" dirty="0"/>
              <a:t>, which depends on a helper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called </a:t>
            </a:r>
            <a:r>
              <a:rPr lang="en-US" b="1" dirty="0" err="1"/>
              <a:t>qs</a:t>
            </a:r>
            <a:r>
              <a:rPr lang="en-US" dirty="0"/>
              <a:t>, which in turn calls </a:t>
            </a:r>
            <a:r>
              <a:rPr lang="en-US" b="1" dirty="0"/>
              <a:t>partition</a:t>
            </a:r>
            <a:r>
              <a:rPr lang="en-US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qsort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qs</a:t>
            </a:r>
            <a:r>
              <a:rPr lang="en-US" b="1" dirty="0">
                <a:latin typeface="Rockwell" panose="02060603020205020403" pitchFamily="18" charset="0"/>
              </a:rPr>
              <a:t>(a, 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(a)-1) # sort the entire list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def qs(a,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p &lt; r: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q</a:t>
            </a:r>
            <a:r>
              <a:rPr lang="fr-FR" b="1" dirty="0">
                <a:latin typeface="Rockwell" panose="02060603020205020403" pitchFamily="18" charset="0"/>
              </a:rPr>
              <a:t> = partition(a, p, r)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qs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p, q-1</a:t>
            </a:r>
            <a:r>
              <a:rPr lang="en-US" b="1" dirty="0">
                <a:latin typeface="Rockwell" panose="02060603020205020403" pitchFamily="18" charset="0"/>
              </a:rPr>
              <a:t>) # recursively sort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first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qs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q+1, r</a:t>
            </a:r>
            <a:r>
              <a:rPr lang="en-US" b="1" dirty="0">
                <a:latin typeface="Rockwell" panose="02060603020205020403" pitchFamily="18" charset="0"/>
              </a:rPr>
              <a:t>) # and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second</a:t>
            </a:r>
            <a:r>
              <a:rPr lang="en-US" b="1" dirty="0">
                <a:latin typeface="Rockwell" panose="02060603020205020403" pitchFamily="18" charset="0"/>
              </a:rPr>
              <a:t> sub-regions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regions: [... </a:t>
            </a:r>
            <a:r>
              <a:rPr lang="pt-BR" b="1" dirty="0">
                <a:solidFill>
                  <a:srgbClr val="0070C0"/>
                </a:solidFill>
                <a:latin typeface="Rockwell" panose="02060603020205020403" pitchFamily="18" charset="0"/>
              </a:rPr>
              <a:t>p p+1 ... q-1 </a:t>
            </a:r>
            <a:r>
              <a:rPr lang="pt-BR" b="1" dirty="0">
                <a:solidFill>
                  <a:srgbClr val="FF0000"/>
                </a:solidFill>
                <a:latin typeface="Rockwell" panose="02060603020205020403" pitchFamily="18" charset="0"/>
              </a:rPr>
              <a:t>q</a:t>
            </a:r>
            <a:r>
              <a:rPr lang="pt-BR" b="1" dirty="0">
                <a:solidFill>
                  <a:srgbClr val="00B050"/>
                </a:solidFill>
                <a:latin typeface="Rockwell" panose="02060603020205020403" pitchFamily="18" charset="0"/>
              </a:rPr>
              <a:t> q+1 ... r r + 1 </a:t>
            </a:r>
            <a:r>
              <a:rPr lang="pt-BR" b="1" dirty="0">
                <a:latin typeface="Rockwell" panose="02060603020205020403" pitchFamily="18" charset="0"/>
              </a:rPr>
              <a:t>...]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77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qsort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b="1" dirty="0">
                <a:latin typeface="Rockwell" panose="02060603020205020403" pitchFamily="18" charset="0"/>
              </a:rPr>
              <a:t>[55, 46, 89, 64, 93, 45, 15, 96]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 indicates a pivot element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Values in brackets are parts of sub-regions that are being partitioned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value outside brackets is a pivot element that was positioned during an earlier round of partitioning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[15, 46, 45,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en-US" b="1" dirty="0">
                <a:latin typeface="Rockwell" panose="02060603020205020403" pitchFamily="18" charset="0"/>
              </a:rPr>
              <a:t>, 93, 89, 64, 96] </a:t>
            </a:r>
            <a:r>
              <a:rPr lang="en-US" dirty="0"/>
              <a:t>1st partition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Rockwell" panose="02060603020205020403" pitchFamily="18" charset="0"/>
              </a:rPr>
              <a:t>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15</a:t>
            </a:r>
            <a:r>
              <a:rPr lang="fr-FR" b="1" dirty="0">
                <a:latin typeface="Rockwell" panose="02060603020205020403" pitchFamily="18" charset="0"/>
              </a:rPr>
              <a:t>, 46, 45]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fr-FR" b="1" dirty="0">
                <a:latin typeface="Rockwell" panose="02060603020205020403" pitchFamily="18" charset="0"/>
              </a:rPr>
              <a:t> [64, 89,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93</a:t>
            </a:r>
            <a:r>
              <a:rPr lang="fr-FR" b="1" dirty="0">
                <a:latin typeface="Rockwell" panose="02060603020205020403" pitchFamily="18" charset="0"/>
              </a:rPr>
              <a:t>, 96]</a:t>
            </a:r>
            <a:r>
              <a:rPr lang="fr-FR" b="1" dirty="0"/>
              <a:t> </a:t>
            </a:r>
            <a:r>
              <a:rPr lang="fr-FR" dirty="0"/>
              <a:t>2nd partitions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15</a:t>
            </a:r>
            <a:r>
              <a:rPr lang="fr-FR" b="1" dirty="0">
                <a:latin typeface="Rockwell" panose="02060603020205020403" pitchFamily="18" charset="0"/>
              </a:rPr>
              <a:t> 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45</a:t>
            </a:r>
            <a:r>
              <a:rPr lang="fr-FR" b="1" dirty="0">
                <a:latin typeface="Rockwell" panose="02060603020205020403" pitchFamily="18" charset="0"/>
              </a:rPr>
              <a:t>, 46]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fr-FR" b="1" dirty="0">
                <a:latin typeface="Rockwell" panose="02060603020205020403" pitchFamily="18" charset="0"/>
              </a:rPr>
              <a:t> 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64</a:t>
            </a:r>
            <a:r>
              <a:rPr lang="fr-FR" b="1" dirty="0">
                <a:latin typeface="Rockwell" panose="02060603020205020403" pitchFamily="18" charset="0"/>
              </a:rPr>
              <a:t>, 89] 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93</a:t>
            </a:r>
            <a:r>
              <a:rPr lang="fr-FR" b="1" dirty="0">
                <a:latin typeface="Rockwell" panose="02060603020205020403" pitchFamily="18" charset="0"/>
              </a:rPr>
              <a:t> [</a:t>
            </a:r>
            <a:r>
              <a:rPr lang="fr-FR" b="1" dirty="0">
                <a:solidFill>
                  <a:srgbClr val="FF0000"/>
                </a:solidFill>
                <a:latin typeface="Rockwell" panose="02060603020205020403" pitchFamily="18" charset="0"/>
              </a:rPr>
              <a:t>96</a:t>
            </a:r>
            <a:r>
              <a:rPr lang="fr-FR" b="1" dirty="0">
                <a:latin typeface="Rockwell" panose="02060603020205020403" pitchFamily="18" charset="0"/>
              </a:rPr>
              <a:t>] </a:t>
            </a:r>
            <a:r>
              <a:rPr lang="fr-FR" dirty="0"/>
              <a:t>3rd partitions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15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45</a:t>
            </a:r>
            <a:r>
              <a:rPr lang="en-US" b="1" dirty="0">
                <a:latin typeface="Rockwell" panose="02060603020205020403" pitchFamily="18" charset="0"/>
              </a:rPr>
              <a:t> 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46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55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64</a:t>
            </a:r>
            <a:r>
              <a:rPr lang="en-US" b="1" dirty="0">
                <a:latin typeface="Rockwell" panose="02060603020205020403" pitchFamily="18" charset="0"/>
              </a:rPr>
              <a:t> 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89]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93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96</a:t>
            </a:r>
            <a:r>
              <a:rPr lang="en-US" b="1" dirty="0"/>
              <a:t> </a:t>
            </a:r>
            <a:r>
              <a:rPr lang="en-US" dirty="0"/>
              <a:t>4th partitions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[15, 45, 46, 55, 64, 89, 93, 96] </a:t>
            </a:r>
            <a:r>
              <a:rPr lang="en-US" dirty="0"/>
              <a:t>Done!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129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revisit our example from earlier. The star in the figure shows how the value of mid changes with each iteration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66D7C-96A7-4C57-8431-53483D34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03" y="2432774"/>
            <a:ext cx="9186994" cy="37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832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qsort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0273A-DF30-4956-B38B-51485738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28" y="1807347"/>
            <a:ext cx="5962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52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qsort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8707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Another way to visualize the partitioning steps: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D7E59-1EB8-4DCD-8A0B-FD3E2682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43" y="2333222"/>
            <a:ext cx="53816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35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D08F4-B428-4E95-85BF-649A4BF8C3E9}"/>
              </a:ext>
            </a:extLst>
          </p:cNvPr>
          <p:cNvSpPr txBox="1"/>
          <p:nvPr/>
        </p:nvSpPr>
        <p:spPr>
          <a:xfrm>
            <a:off x="3338818" y="1266738"/>
            <a:ext cx="5721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Additional Examples of</a:t>
            </a:r>
          </a:p>
          <a:p>
            <a:pPr algn="ctr"/>
            <a:r>
              <a:rPr lang="en-US" sz="4800" dirty="0"/>
              <a:t>Recursive Solutions to</a:t>
            </a:r>
          </a:p>
          <a:p>
            <a:pPr algn="ctr"/>
            <a:r>
              <a:rPr lang="en-US" sz="4800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8618187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of 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Although computing a sum is computed most efficiently with a loop, it is a simple problem to understand, which makes it a good candidate for solving with recursion.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problem of trying to compute the following sum, where n is a positive integer: 1 + 1/2 + 1/3 + … + 1/</a:t>
            </a:r>
            <a:r>
              <a:rPr lang="en-US" i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 </a:t>
            </a:r>
            <a:r>
              <a:rPr lang="en-US" b="1" dirty="0" err="1">
                <a:latin typeface="Rockwell" panose="02060603020205020403" pitchFamily="18" charset="0"/>
              </a:rPr>
              <a:t>sum_fracs</a:t>
            </a:r>
            <a:r>
              <a:rPr lang="en-US" b="1" dirty="0">
                <a:latin typeface="Rockwell" panose="02060603020205020403" pitchFamily="18" charset="0"/>
              </a:rPr>
              <a:t>() </a:t>
            </a:r>
            <a:r>
              <a:rPr lang="en-US" dirty="0"/>
              <a:t>that computes and returns this sum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(base case) is where </a:t>
            </a:r>
            <a:r>
              <a:rPr lang="en-US" i="1" dirty="0"/>
              <a:t>n</a:t>
            </a:r>
            <a:r>
              <a:rPr lang="en-US" dirty="0"/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&gt;1 we can compute the sum as 1/n plus the sum of 1 + 1/2 + 1/3 + … + 1/n-1, </a:t>
            </a:r>
            <a:r>
              <a:rPr lang="en-US" i="1" dirty="0"/>
              <a:t>which we will compute recursively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0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of Fractions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sum_fracs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1/n + sum_fracs(n - 1)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63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sum_fracs(4)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F13DA-30D3-4D7D-A362-8CCDA2DB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96" y="1799240"/>
            <a:ext cx="6912397" cy="44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27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want to write a function </a:t>
            </a:r>
            <a:r>
              <a:rPr lang="en-US" b="1" dirty="0" err="1">
                <a:latin typeface="Rockwell" panose="02060603020205020403" pitchFamily="18" charset="0"/>
              </a:rPr>
              <a:t>rsum</a:t>
            </a:r>
            <a:r>
              <a:rPr lang="en-US" b="1" dirty="0"/>
              <a:t> </a:t>
            </a:r>
            <a:r>
              <a:rPr lang="en-US" dirty="0"/>
              <a:t>that computes the sum of the values in the list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/>
              <a:t> </a:t>
            </a:r>
            <a:r>
              <a:rPr lang="en-US" dirty="0"/>
              <a:t>has just one item, then the sum is just the value of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the sum is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 </a:t>
            </a:r>
            <a:r>
              <a:rPr lang="en-US" dirty="0"/>
              <a:t>plus the sum of the rest of the values, which is computed by a recursive call to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rsum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[0] + </a:t>
            </a:r>
            <a:r>
              <a:rPr lang="en-US" b="1" dirty="0" err="1">
                <a:latin typeface="Rockwell" panose="02060603020205020403" pitchFamily="18" charset="0"/>
              </a:rPr>
              <a:t>rsum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[1:len(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the following two equivalent expressions: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[1:len(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051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rsum</a:t>
            </a:r>
            <a:r>
              <a:rPr lang="en-US" dirty="0"/>
              <a:t>([8,1,4,5])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46325-0E7C-4924-800F-2B12E1A6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75" y="2087024"/>
            <a:ext cx="7467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90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way to compute a</a:t>
            </a:r>
            <a:r>
              <a:rPr lang="en-US" baseline="30000" dirty="0"/>
              <a:t>n</a:t>
            </a:r>
            <a:r>
              <a:rPr lang="en-US" dirty="0"/>
              <a:t> for integer n is to multiply a by itself n times: a</a:t>
            </a:r>
            <a:r>
              <a:rPr lang="en-US" baseline="30000" dirty="0"/>
              <a:t>n</a:t>
            </a:r>
            <a:r>
              <a:rPr lang="en-US" dirty="0"/>
              <a:t> = a*a* … *a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easy to implement using a loop, but it I somewhat inefficient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efficient approach </a:t>
            </a:r>
            <a:r>
              <a:rPr lang="en-US" dirty="0" err="1"/>
              <a:t>ues</a:t>
            </a:r>
            <a:r>
              <a:rPr lang="en-US" dirty="0"/>
              <a:t> recursion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suppose we want to compute 2</a:t>
            </a:r>
            <a:r>
              <a:rPr lang="en-US" baseline="30000" dirty="0"/>
              <a:t>8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laws of exponents we know 2</a:t>
            </a:r>
            <a:r>
              <a:rPr lang="en-US" baseline="30000" dirty="0"/>
              <a:t>8</a:t>
            </a:r>
            <a:r>
              <a:rPr lang="en-US" dirty="0"/>
              <a:t> = 2</a:t>
            </a:r>
            <a:r>
              <a:rPr lang="en-US" baseline="30000" dirty="0"/>
              <a:t>4</a:t>
            </a:r>
            <a:r>
              <a:rPr lang="en-US" dirty="0"/>
              <a:t> * 2</a:t>
            </a:r>
            <a:r>
              <a:rPr lang="en-US" baseline="30000" dirty="0"/>
              <a:t>4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compute the value of 2</a:t>
            </a:r>
            <a:r>
              <a:rPr lang="en-US" baseline="30000" dirty="0"/>
              <a:t>4</a:t>
            </a:r>
            <a:r>
              <a:rPr lang="en-US" dirty="0"/>
              <a:t> once, we can simply multiply the value of 24 by itself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Likewise, 2</a:t>
            </a:r>
            <a:r>
              <a:rPr lang="en-US" baseline="30000" dirty="0"/>
              <a:t>4</a:t>
            </a:r>
            <a:r>
              <a:rPr lang="en-US" dirty="0"/>
              <a:t> = 2</a:t>
            </a:r>
            <a:r>
              <a:rPr lang="en-US" baseline="30000" dirty="0"/>
              <a:t>2</a:t>
            </a:r>
            <a:r>
              <a:rPr lang="en-US" dirty="0"/>
              <a:t> * 2</a:t>
            </a:r>
            <a:r>
              <a:rPr lang="en-US" baseline="30000" dirty="0"/>
              <a:t>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a</a:t>
            </a:r>
            <a:r>
              <a:rPr lang="en-US" baseline="30000" dirty="0"/>
              <a:t>n</a:t>
            </a:r>
            <a:r>
              <a:rPr lang="en-US" dirty="0"/>
              <a:t> = a</a:t>
            </a:r>
            <a:r>
              <a:rPr lang="en-US" baseline="30000" dirty="0"/>
              <a:t>n/2 </a:t>
            </a:r>
            <a:r>
              <a:rPr lang="en-US" dirty="0"/>
              <a:t>* a</a:t>
            </a:r>
            <a:r>
              <a:rPr lang="en-US" baseline="30000" dirty="0"/>
              <a:t>n/2 </a:t>
            </a:r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even and a</a:t>
            </a:r>
            <a:r>
              <a:rPr lang="en-US" baseline="30000" dirty="0"/>
              <a:t>n</a:t>
            </a:r>
            <a:r>
              <a:rPr lang="en-US" dirty="0"/>
              <a:t>=a</a:t>
            </a:r>
            <a:r>
              <a:rPr lang="en-US" baseline="30000" dirty="0"/>
              <a:t>(n-1)/2 </a:t>
            </a:r>
            <a:r>
              <a:rPr lang="en-US" dirty="0"/>
              <a:t>* a</a:t>
            </a:r>
            <a:r>
              <a:rPr lang="en-US" baseline="30000" dirty="0"/>
              <a:t>(n-1)/2</a:t>
            </a:r>
            <a:r>
              <a:rPr lang="en-US" dirty="0"/>
              <a:t>*a when </a:t>
            </a:r>
            <a:r>
              <a:rPr lang="en-US" i="1" dirty="0"/>
              <a:t>n</a:t>
            </a:r>
            <a:r>
              <a:rPr lang="en-US" dirty="0"/>
              <a:t> is odd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do we handle the case when the target item is not in the list?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to add a condition that makes sure that </a:t>
            </a: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b="1" dirty="0"/>
              <a:t> </a:t>
            </a:r>
            <a:r>
              <a:rPr lang="en-US" dirty="0"/>
              <a:t>is still to the left of </a:t>
            </a:r>
            <a:r>
              <a:rPr lang="en-US" b="1" dirty="0">
                <a:latin typeface="Rockwell" panose="02060603020205020403" pitchFamily="18" charset="0"/>
              </a:rPr>
              <a:t>upper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>
                <a:latin typeface="Rockwell" panose="02060603020205020403" pitchFamily="18" charset="0"/>
              </a:rPr>
              <a:t>upper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b="1" dirty="0"/>
              <a:t> </a:t>
            </a:r>
            <a:r>
              <a:rPr lang="en-US" dirty="0"/>
              <a:t>pointers meet each other, this means that the search region has no elements in it – the search has failed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now write the complete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/>
              <a:t> </a:t>
            </a:r>
            <a:r>
              <a:rPr lang="en-US" dirty="0"/>
              <a:t>function, which returns: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index of the target item in the list, when the search is successful, or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dirty="0"/>
              <a:t>, if the target item is not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983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use these formulas to write a function that recursively computes the </a:t>
            </a:r>
            <a:r>
              <a:rPr lang="en-US" i="1" dirty="0"/>
              <a:t>n</a:t>
            </a:r>
            <a:r>
              <a:rPr lang="en-US" dirty="0"/>
              <a:t>th power of any nonzero integer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base case we will use the fact that any non-zero value raised to the 0th power is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10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def power(base, exponent):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if exponent == 0: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                                # base case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exponent % 2 == 0:        # even exponent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temp = power(base, exponent // 2)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temp * temp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else:                                           # odd exponent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temp = power(base, exponent // 2)</a:t>
            </a:r>
          </a:p>
          <a:p>
            <a:pPr marL="201168" lvl="1" indent="0"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temp * temp * 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16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power(3,5)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E7AEA-C07C-4896-AE60-E2213E4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18" y="1804201"/>
            <a:ext cx="7426414" cy="44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898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Reverse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problem of taking a string and reversing its characters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convert ‘stony’ to ‘</a:t>
            </a:r>
            <a:r>
              <a:rPr lang="en-US" dirty="0" err="1"/>
              <a:t>ytons</a:t>
            </a:r>
            <a:r>
              <a:rPr lang="en-US" dirty="0"/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explore a recursive function </a:t>
            </a:r>
            <a:r>
              <a:rPr lang="en-US" b="1" dirty="0">
                <a:latin typeface="Rockwell" panose="02060603020205020403" pitchFamily="18" charset="0"/>
              </a:rPr>
              <a:t>rev</a:t>
            </a:r>
            <a:r>
              <a:rPr lang="en-US" dirty="0"/>
              <a:t> that solves this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 n be the length of a string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base case </a:t>
            </a:r>
            <a:r>
              <a:rPr lang="en-US" i="1" dirty="0"/>
              <a:t>n</a:t>
            </a:r>
            <a:r>
              <a:rPr lang="en-US" dirty="0"/>
              <a:t>=1, since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  <a:r>
              <a:rPr lang="en-US" dirty="0"/>
              <a:t> has only one character, just return s (“reversing” a single letter requires no work)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when </a:t>
            </a:r>
            <a:r>
              <a:rPr lang="en-US" i="1" dirty="0"/>
              <a:t>n</a:t>
            </a:r>
            <a:r>
              <a:rPr lang="en-US" dirty="0"/>
              <a:t>&gt;1, return a string consisting of the last letter in s, followed by the reverse of the first </a:t>
            </a:r>
            <a:r>
              <a:rPr lang="en-US" i="1" dirty="0"/>
              <a:t>n</a:t>
            </a:r>
            <a:r>
              <a:rPr lang="en-US" dirty="0"/>
              <a:t>-1 characters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Doing this will require a recursive call to the </a:t>
            </a:r>
            <a:r>
              <a:rPr lang="en-US" b="1" dirty="0">
                <a:latin typeface="Rockwell" panose="02060603020205020403" pitchFamily="18" charset="0"/>
              </a:rPr>
              <a:t>rev</a:t>
            </a:r>
            <a:r>
              <a:rPr lang="en-US" dirty="0"/>
              <a:t> function.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81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Reverse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slicing notation that will help us: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s[-1] </a:t>
            </a:r>
            <a:r>
              <a:rPr lang="en-US" dirty="0"/>
              <a:t>means “get the last character of string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  <a:r>
              <a:rPr lang="en-US" dirty="0"/>
              <a:t>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s[:-1] </a:t>
            </a:r>
            <a:r>
              <a:rPr lang="en-US" dirty="0"/>
              <a:t>means “get all but the last character of string </a:t>
            </a:r>
            <a:r>
              <a:rPr lang="en-US" b="1" dirty="0">
                <a:latin typeface="Rockwell" panose="02060603020205020403" pitchFamily="18" charset="0"/>
              </a:rPr>
              <a:t>s</a:t>
            </a:r>
            <a:r>
              <a:rPr lang="en-US" dirty="0"/>
              <a:t>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 syntaxes can also be used to with lists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rev(s):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(s) ==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s[-1] + rev(s[:-1])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49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rev('stony')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79C3F-8063-4228-AE85-8B60C984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4" y="1774273"/>
            <a:ext cx="8119582" cy="43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98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method named </a:t>
            </a:r>
            <a:r>
              <a:rPr lang="en-US" b="1" dirty="0">
                <a:latin typeface="Rockwell" panose="02060603020205020403" pitchFamily="18" charset="0"/>
              </a:rPr>
              <a:t>count()</a:t>
            </a:r>
            <a:r>
              <a:rPr lang="en-US" dirty="0"/>
              <a:t>, which counts the number of times a target character appears in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b="1" dirty="0">
                <a:latin typeface="Rockwell" panose="02060603020205020403" pitchFamily="18" charset="0"/>
              </a:rPr>
              <a:t>‘</a:t>
            </a:r>
            <a:r>
              <a:rPr lang="en-US" b="1" dirty="0" err="1">
                <a:latin typeface="Rockwell" panose="02060603020205020403" pitchFamily="18" charset="0"/>
              </a:rPr>
              <a:t>stonybrook</a:t>
            </a:r>
            <a:r>
              <a:rPr lang="en-US" b="1" dirty="0">
                <a:latin typeface="Rockwell" panose="02060603020205020403" pitchFamily="18" charset="0"/>
              </a:rPr>
              <a:t>’.count(‘o’) </a:t>
            </a:r>
            <a:r>
              <a:rPr lang="en-US" dirty="0"/>
              <a:t>is 3 because there are three lowercase o’s in </a:t>
            </a:r>
            <a:r>
              <a:rPr lang="en-US" b="1" dirty="0"/>
              <a:t>‘</a:t>
            </a:r>
            <a:r>
              <a:rPr lang="en-US" b="1" dirty="0" err="1"/>
              <a:t>stonybrook</a:t>
            </a:r>
            <a:r>
              <a:rPr lang="en-US" b="1" dirty="0"/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might we implement a recursive function that solves the same problem?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inspect the first character of the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character matches the target, we need to add 1 to the number of matches in the </a:t>
            </a:r>
            <a:r>
              <a:rPr lang="en-US" i="1" dirty="0"/>
              <a:t>remainder </a:t>
            </a:r>
            <a:r>
              <a:rPr lang="en-US" dirty="0"/>
              <a:t>of the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we simply continue by counting the number of matches in the remainder of the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81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But, how do we know how many times the target character appears in the remainder of the string?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perform a recursive call to the function!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here’s our algorithm: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If the string has at least one character in it then: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If the first character matches, then return</a:t>
            </a:r>
          </a:p>
          <a:p>
            <a:pPr marL="566928" lvl="3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(1 + the # of matches of the target in the rest of the string)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Otherwise, return the # of matches in the rest of the string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Otherwise, return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11CD8-6D4A-4B5D-8C8F-14FD597C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221547"/>
            <a:ext cx="219075" cy="132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332E4-29AB-4A02-940A-6DFA3E09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55" y="3595377"/>
            <a:ext cx="232554" cy="6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343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count_occurrences</a:t>
            </a:r>
            <a:r>
              <a:rPr lang="en-US" b="1" dirty="0">
                <a:latin typeface="Rockwell" panose="02060603020205020403" pitchFamily="18" charset="0"/>
              </a:rPr>
              <a:t>(string,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(string) &gt;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string[0] ==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1 + </a:t>
            </a:r>
            <a:r>
              <a:rPr lang="en-US" b="1" dirty="0" err="1">
                <a:latin typeface="Rockwell" panose="02060603020205020403" pitchFamily="18" charset="0"/>
              </a:rPr>
              <a:t>count_occurrences</a:t>
            </a:r>
            <a:r>
              <a:rPr lang="en-US" b="1" dirty="0">
                <a:latin typeface="Rockwell" panose="02060603020205020403" pitchFamily="18" charset="0"/>
              </a:rPr>
              <a:t>(string[1:],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return </a:t>
            </a:r>
            <a:r>
              <a:rPr lang="en-US" b="1" dirty="0" err="1">
                <a:latin typeface="Rockwell" panose="02060603020205020403" pitchFamily="18" charset="0"/>
              </a:rPr>
              <a:t>count_occurrences</a:t>
            </a:r>
            <a:r>
              <a:rPr lang="en-US" b="1" dirty="0">
                <a:latin typeface="Rockwell" panose="02060603020205020403" pitchFamily="18" charset="0"/>
              </a:rPr>
              <a:t>(string[1:], </a:t>
            </a:r>
            <a:r>
              <a:rPr lang="en-US" b="1" dirty="0" err="1">
                <a:latin typeface="Rockwell" panose="02060603020205020403" pitchFamily="18" charset="0"/>
              </a:rPr>
              <a:t>ch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13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count_occurrences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0748B-174C-4C09-A8F3-6F705CCD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76" y="1855706"/>
            <a:ext cx="6595844" cy="44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bsearch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lower = -1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upper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a[mid]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x &lt; a[mid]: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upper =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lower =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See </a:t>
            </a: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bsearch_tests.py </a:t>
            </a:r>
            <a:r>
              <a:rPr lang="en-US" dirty="0"/>
              <a:t>for fully commented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3842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palindrome is a word or phrase that can be read backwards and forwards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Examples: radar, dad, toot, 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function,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</a:rPr>
              <a:t>is_palindrome</a:t>
            </a:r>
            <a:r>
              <a:rPr lang="en-US" dirty="0"/>
              <a:t>, which returns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if its argument is a palindrome, and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if not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could we formulate a recursive solution to this problem?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consider the base case(s) and recursive step(s)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69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(base case) would be a string with exactly one character, which, by definition, would be a palindrome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more general case we have two sub-problems: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Verify that the first character and the last character of the string are equal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they match, ignore the two end characters and check whether the rest of the substring is a palindrome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first and last characters don’t match, then the string (or sub-string) is not a palindrome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notation to slice out the first and last elements of string </a:t>
            </a:r>
            <a:r>
              <a:rPr lang="en-US" b="1" dirty="0"/>
              <a:t>s </a:t>
            </a:r>
            <a:r>
              <a:rPr lang="en-US" dirty="0"/>
              <a:t>and keep the remaining characters is </a:t>
            </a:r>
            <a:r>
              <a:rPr lang="en-US" b="1" dirty="0">
                <a:latin typeface="Rockwell" panose="02060603020205020403" pitchFamily="18" charset="0"/>
              </a:rPr>
              <a:t>s[1:-1]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222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is_palindrome</a:t>
            </a:r>
            <a:r>
              <a:rPr lang="en-US" b="1" dirty="0">
                <a:latin typeface="Rockwell" panose="02060603020205020403" pitchFamily="18" charset="0"/>
              </a:rPr>
              <a:t>(s):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(s) &lt;= 1: # a string of 0 or 1 characters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True # is a palindrome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s[0] != s[-1]: # the first and last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False # characters don't match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is_palindrome</a:t>
            </a:r>
            <a:r>
              <a:rPr lang="en-US" b="1" dirty="0">
                <a:latin typeface="Rockwell" panose="02060603020205020403" pitchFamily="18" charset="0"/>
              </a:rPr>
              <a:t>(s[1:-1])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20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is_palindrome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21618-CD96-4BD6-9095-49E3257C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26" y="1838718"/>
            <a:ext cx="7851374" cy="43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87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is_palindrome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53E2E-64C7-4A86-BD4B-49F66D64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80" y="1782315"/>
            <a:ext cx="8003276" cy="44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8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is_palindrome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FC9E8-6B4A-4021-88A6-B19C677F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82" y="2033412"/>
            <a:ext cx="9573953" cy="40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62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a peculiar function named </a:t>
            </a:r>
            <a:r>
              <a:rPr lang="en-US" b="1" dirty="0"/>
              <a:t>replace_mult5 </a:t>
            </a:r>
            <a:r>
              <a:rPr lang="en-US" dirty="0"/>
              <a:t>that takes a list of numbers and replaces all multiples of 5 with a substitute number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and the substitute are passed as arguments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an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[5,3,15,50,2,4,6,60]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replace_mult5(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77)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/>
              <a:t> </a:t>
            </a:r>
            <a:r>
              <a:rPr lang="en-US" dirty="0"/>
              <a:t>becomes: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,3,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,2,4,6,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77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this function does not return a value, it’s not entirely clear how to write it recursively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Consider: how do we keep track of what part of the list we have processed so far?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00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implement </a:t>
            </a:r>
            <a:r>
              <a:rPr lang="en-US" b="1" dirty="0">
                <a:latin typeface="Rockwell" panose="02060603020205020403" pitchFamily="18" charset="0"/>
              </a:rPr>
              <a:t>replace_mult5 </a:t>
            </a:r>
            <a:r>
              <a:rPr lang="en-US" dirty="0"/>
              <a:t>more easily if we use a </a:t>
            </a:r>
            <a:r>
              <a:rPr lang="en-US" b="1" dirty="0"/>
              <a:t>helper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 err="1"/>
              <a:t>qs</a:t>
            </a:r>
            <a:r>
              <a:rPr lang="en-US" b="1" dirty="0"/>
              <a:t> </a:t>
            </a:r>
            <a:r>
              <a:rPr lang="en-US" dirty="0"/>
              <a:t>helper function that helped us implement the </a:t>
            </a:r>
            <a:r>
              <a:rPr lang="en-US" b="1" dirty="0" err="1"/>
              <a:t>qsort</a:t>
            </a:r>
            <a:r>
              <a:rPr lang="en-US" b="1" dirty="0"/>
              <a:t> </a:t>
            </a:r>
            <a:r>
              <a:rPr lang="en-US" dirty="0"/>
              <a:t>function earlier in this Unit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helper function, </a:t>
            </a:r>
            <a:r>
              <a:rPr lang="en-US" b="1" dirty="0">
                <a:latin typeface="Rockwell" panose="02060603020205020403" pitchFamily="18" charset="0"/>
              </a:rPr>
              <a:t>replace_mult5_helper</a:t>
            </a:r>
            <a:r>
              <a:rPr lang="en-US" dirty="0"/>
              <a:t>, will take the same two arguments as </a:t>
            </a:r>
            <a:r>
              <a:rPr lang="en-US" b="1" dirty="0">
                <a:latin typeface="Rockwell" panose="02060603020205020403" pitchFamily="18" charset="0"/>
              </a:rPr>
              <a:t>replace_mult5</a:t>
            </a:r>
            <a:r>
              <a:rPr lang="en-US" dirty="0"/>
              <a:t>, plus a third argument that tracks what part of the list we have already processed: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replace_mult5 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sub)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replace_mult5_helper(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sub,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 certain sense, the helper function will simulate the behavior of a loop, as we can see in the implementation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333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def replace_mult5(</a:t>
            </a:r>
            <a:r>
              <a:rPr lang="en-US" b="1" dirty="0" err="1"/>
              <a:t>nums</a:t>
            </a:r>
            <a:r>
              <a:rPr lang="en-US" b="1" dirty="0"/>
              <a:t>, sub):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replace_mult5_helper(</a:t>
            </a:r>
            <a:r>
              <a:rPr lang="en-US" b="1" dirty="0" err="1"/>
              <a:t>nums</a:t>
            </a:r>
            <a:r>
              <a:rPr lang="en-US" b="1" dirty="0"/>
              <a:t>, sub,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def replace_mult5_helper(</a:t>
            </a:r>
            <a:r>
              <a:rPr lang="en-US" b="1" dirty="0" err="1"/>
              <a:t>nums</a:t>
            </a:r>
            <a:r>
              <a:rPr lang="en-US" b="1" dirty="0"/>
              <a:t>, sub, </a:t>
            </a:r>
            <a:r>
              <a:rPr lang="en-US" b="1" dirty="0" err="1"/>
              <a:t>i</a:t>
            </a:r>
            <a:r>
              <a:rPr lang="en-US" b="1" dirty="0"/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if </a:t>
            </a:r>
            <a:r>
              <a:rPr lang="en-US" b="1" dirty="0" err="1"/>
              <a:t>i</a:t>
            </a:r>
            <a:r>
              <a:rPr lang="en-US" b="1" dirty="0"/>
              <a:t> ==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): #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return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if </a:t>
            </a:r>
            <a:r>
              <a:rPr lang="en-US" b="1" dirty="0" err="1"/>
              <a:t>nums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% 5 ==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    </a:t>
            </a:r>
            <a:r>
              <a:rPr lang="en-US" b="1" dirty="0" err="1"/>
              <a:t>nums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= sub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    replace_mult5_helper(</a:t>
            </a:r>
            <a:r>
              <a:rPr lang="en-US" b="1" dirty="0" err="1"/>
              <a:t>nums</a:t>
            </a:r>
            <a:r>
              <a:rPr lang="en-US" b="1" dirty="0"/>
              <a:t>, sub, i+1)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26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Replace Multiples of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recursive helper function could be written iteratively using the code below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replace_mult5_helper(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sub,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)):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% 5 == 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sub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this code with the recursive version. Do you see how the recursive version is essentially simulating a for-loop?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7A6EB-D17F-4035-AE50-6FF1B49B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151" y="1923212"/>
            <a:ext cx="2318632" cy="822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8" y="2695849"/>
            <a:ext cx="534230" cy="2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462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replace_mult5_helper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17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[4,10,2,5]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replace_mult5_helper(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8, 0)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Abbreviating </a:t>
            </a:r>
            <a:r>
              <a:rPr lang="en-US" b="1" dirty="0">
                <a:latin typeface="Rockwell" panose="02060603020205020403" pitchFamily="18" charset="0"/>
              </a:rPr>
              <a:t>replace_mult5_helper </a:t>
            </a:r>
            <a:r>
              <a:rPr lang="en-US" dirty="0"/>
              <a:t>as </a:t>
            </a:r>
            <a:r>
              <a:rPr lang="en-US" b="1" dirty="0" err="1">
                <a:latin typeface="Rockwell" panose="02060603020205020403" pitchFamily="18" charset="0"/>
              </a:rPr>
              <a:t>rmh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([4,10,2,5],8,0)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([4,10,2,5],8,1)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([4,10,2,5],8,1)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Rockwell" panose="02060603020205020403" pitchFamily="18" charset="0"/>
              </a:rPr>
              <a:t>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([4,8,2,5],8,2)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   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([4,8,2,5],8,2)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</a:t>
            </a:r>
            <a:r>
              <a:rPr lang="fr-FR" dirty="0">
                <a:latin typeface="Rockwell" panose="02060603020205020403" pitchFamily="18" charset="0"/>
              </a:rPr>
              <a:t>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([4,8,2,5],8,3)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latin typeface="Rockwell" panose="02060603020205020403" pitchFamily="18" charset="0"/>
              </a:rPr>
              <a:t>           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([4,8,2,5],8,3)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 </a:t>
            </a:r>
            <a:r>
              <a:rPr lang="fr-FR" b="1" dirty="0" err="1">
                <a:latin typeface="Rockwell" panose="02060603020205020403" pitchFamily="18" charset="0"/>
              </a:rPr>
              <a:t>rmh</a:t>
            </a:r>
            <a:r>
              <a:rPr lang="fr-FR" b="1" dirty="0">
                <a:latin typeface="Rockwell" panose="02060603020205020403" pitchFamily="18" charset="0"/>
              </a:rPr>
              <a:t>([4,8,2,8],8,3)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</a:t>
            </a:r>
            <a:r>
              <a:rPr lang="en-US" b="1" dirty="0" err="1">
                <a:latin typeface="Rockwell" panose="02060603020205020403" pitchFamily="18" charset="0"/>
              </a:rPr>
              <a:t>rmh</a:t>
            </a:r>
            <a:r>
              <a:rPr lang="en-US" b="1" dirty="0">
                <a:latin typeface="Rockwell" panose="02060603020205020403" pitchFamily="18" charset="0"/>
              </a:rPr>
              <a:t>([4,8,2,8],8,3) </a:t>
            </a:r>
            <a:r>
              <a:rPr lang="fr-FR" b="1" dirty="0">
                <a:latin typeface="Rockwell" panose="02060603020205020403" pitchFamily="18" charset="0"/>
                <a:sym typeface="Wingdings" panose="05000000000000000000" pitchFamily="2" charset="2"/>
              </a:rPr>
              <a:t> </a:t>
            </a:r>
            <a:r>
              <a:rPr lang="en-US" b="1" dirty="0">
                <a:latin typeface="Rockwell" panose="02060603020205020403" pitchFamily="18" charset="0"/>
              </a:rPr>
              <a:t>do nothing &amp; return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the recursive call is the last statement in the function, the four recursive calls now simply return to each other, in sequence, performing no additional work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contents of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latin typeface="Rockwell" panose="02060603020205020403" pitchFamily="18" charset="0"/>
              </a:rPr>
              <a:t>[4,8,2,8]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042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Index of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has a built-in string method called </a:t>
            </a:r>
            <a:r>
              <a:rPr lang="en-US" b="1" dirty="0"/>
              <a:t>index </a:t>
            </a:r>
            <a:r>
              <a:rPr lang="en-US" dirty="0"/>
              <a:t>that returns the index of the first occurrence of a character (or substring, actually) in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school = 'stony brook’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pos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school.index</a:t>
            </a:r>
            <a:r>
              <a:rPr lang="en-US" b="1" dirty="0">
                <a:latin typeface="Rockwell" panose="02060603020205020403" pitchFamily="18" charset="0"/>
              </a:rPr>
              <a:t>('o’) # </a:t>
            </a:r>
            <a:r>
              <a:rPr lang="en-US" b="1" dirty="0" err="1">
                <a:latin typeface="Rockwell" panose="02060603020205020403" pitchFamily="18" charset="0"/>
              </a:rPr>
              <a:t>pos</a:t>
            </a:r>
            <a:r>
              <a:rPr lang="en-US" b="1" dirty="0">
                <a:latin typeface="Rockwell" panose="02060603020205020403" pitchFamily="18" charset="0"/>
              </a:rPr>
              <a:t> will be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target character or substring does not appear in the string, the program crashes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consider a recursive solution to this problem and implement it in a function </a:t>
            </a:r>
            <a:r>
              <a:rPr lang="en-US" b="1" dirty="0" err="1">
                <a:latin typeface="Rockwell" panose="02060603020205020403" pitchFamily="18" charset="0"/>
              </a:rPr>
              <a:t>rindex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cases where the target string is not found, the </a:t>
            </a:r>
            <a:r>
              <a:rPr lang="en-US" b="1" dirty="0" err="1">
                <a:latin typeface="Rockwell" panose="02060603020205020403" pitchFamily="18" charset="0"/>
              </a:rPr>
              <a:t>rindex</a:t>
            </a:r>
            <a:r>
              <a:rPr lang="en-US" b="1" dirty="0"/>
              <a:t> </a:t>
            </a:r>
            <a:r>
              <a:rPr lang="en-US" dirty="0"/>
              <a:t>function will simply return </a:t>
            </a:r>
            <a:r>
              <a:rPr lang="en-US" b="1" dirty="0">
                <a:latin typeface="Rockwell" panose="02060603020205020403" pitchFamily="18" charset="0"/>
              </a:rPr>
              <a:t>None</a:t>
            </a:r>
            <a:r>
              <a:rPr lang="en-US" b="1" dirty="0"/>
              <a:t> </a:t>
            </a:r>
            <a:r>
              <a:rPr lang="en-US" dirty="0"/>
              <a:t>instead of crashing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951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Index of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challenge we face is that somehow we need to keep track of what part of the string we have searched so far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write a helper function,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dirty="0"/>
              <a:t>, that will assist with this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helper function will ultimately solve the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that </a:t>
            </a:r>
            <a:r>
              <a:rPr lang="en-US" b="1" dirty="0" err="1"/>
              <a:t>rindex</a:t>
            </a:r>
            <a:r>
              <a:rPr lang="en-US" b="1" dirty="0"/>
              <a:t> </a:t>
            </a:r>
            <a:r>
              <a:rPr lang="en-US" dirty="0"/>
              <a:t>will need to do is call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with the correct arguments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99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 Index of Char.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rindex</a:t>
            </a:r>
            <a:r>
              <a:rPr lang="en-US" b="1" dirty="0">
                <a:latin typeface="Rockwell" panose="02060603020205020403" pitchFamily="18" charset="0"/>
              </a:rPr>
              <a:t>(string, target):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(string, target, 0)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(string, target,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&gt;=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(string):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string[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== target: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rindex_helper</a:t>
            </a:r>
            <a:r>
              <a:rPr lang="en-US" b="1" dirty="0">
                <a:latin typeface="Rockwell" panose="02060603020205020403" pitchFamily="18" charset="0"/>
              </a:rPr>
              <a:t>(string, target, i+1)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rindex_helper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7A3DA-A052-46C2-B27C-85E52DDD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95" y="1879106"/>
            <a:ext cx="7260702" cy="44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302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</a:t>
            </a:r>
            <a:r>
              <a:rPr lang="en-US" dirty="0" err="1"/>
              <a:t>rindex_helper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4F1B0-07EC-4EB7-B4AD-1BC44914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10" y="1792870"/>
            <a:ext cx="7209940" cy="45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183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following material is based on notes by Jayesh Ranjan, a computer science major who served as a TA for CSE 101 many times during his studies at Stony Book University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focus on this guide is on understanding the relationship between iteration and recursion: both are forms of repetition, but each implements the repetition in a different way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you wanted to use a loop find the sum of all integers from 0 through </a:t>
            </a:r>
            <a:r>
              <a:rPr lang="en-US" i="1" dirty="0"/>
              <a:t>n</a:t>
            </a:r>
            <a:r>
              <a:rPr lang="en-US" dirty="0"/>
              <a:t>, inclusive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possible solution is given on the next slide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while-loop is used because it will match up more closely with the recursive version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iter_to_rec.py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614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iter_sum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total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&lt;= 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total +=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total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Somehow we need to map this iterative algorithm to a recursive implementation, specifically: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total</a:t>
            </a:r>
            <a:r>
              <a:rPr lang="en-US" b="1" dirty="0"/>
              <a:t> </a:t>
            </a:r>
            <a:r>
              <a:rPr lang="en-US" dirty="0"/>
              <a:t>variables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while-loop condition and body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return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42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Ultimately, we want a function </a:t>
            </a:r>
            <a:r>
              <a:rPr lang="en-US" b="1" dirty="0" err="1">
                <a:latin typeface="Rockwell" panose="02060603020205020403" pitchFamily="18" charset="0"/>
              </a:rPr>
              <a:t>rec_sum</a:t>
            </a:r>
            <a:r>
              <a:rPr lang="en-US" b="1" dirty="0">
                <a:latin typeface="Rockwell" panose="02060603020205020403" pitchFamily="18" charset="0"/>
              </a:rPr>
              <a:t>(n) </a:t>
            </a:r>
            <a:r>
              <a:rPr lang="en-US" dirty="0"/>
              <a:t>we can call that will return the correct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use a recursive helper function to keep track of the </a:t>
            </a:r>
            <a:r>
              <a:rPr lang="en-US" b="1" dirty="0"/>
              <a:t>i </a:t>
            </a:r>
            <a:r>
              <a:rPr lang="en-US" dirty="0"/>
              <a:t>variable by taking it as an argument to the helper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total</a:t>
            </a:r>
            <a:r>
              <a:rPr lang="en-US" b="1" dirty="0"/>
              <a:t> </a:t>
            </a:r>
            <a:r>
              <a:rPr lang="en-US" dirty="0"/>
              <a:t>variable will be implemented as the return value of the helper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while-loop’s condition in the iterative solution will need to be replaced with a condition for an if-statement that will terminate the recursion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in both the iterative and recursive solutions we need a </a:t>
            </a:r>
            <a:r>
              <a:rPr lang="en-US" dirty="0" err="1"/>
              <a:t>carefullywritten</a:t>
            </a:r>
            <a:r>
              <a:rPr lang="en-US" dirty="0"/>
              <a:t> condition to stop the repetition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recursive implementation is given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40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rec_sum</a:t>
            </a:r>
            <a:r>
              <a:rPr lang="en-US" b="1" dirty="0">
                <a:latin typeface="Rockwell" panose="02060603020205020403" pitchFamily="18" charset="0"/>
              </a:rPr>
              <a:t>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return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1)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== 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i+1)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try to understand now how this code matches up with the iterative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2779739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EDE9D-C239-4B1D-BD79-880107C8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55" y="1930854"/>
            <a:ext cx="2260249" cy="10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903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Iterative version:                          Recursive version: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                                           </a:t>
            </a:r>
            <a:r>
              <a:rPr lang="en-US" b="1" dirty="0" err="1"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1)</a:t>
            </a: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Initializing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to 1 in the iterative version is akin to calling the recursive helper function with an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argument of 1.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151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Iterative version:                          Recursive version: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while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&lt;= n                            if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== n</a:t>
            </a: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while-loop will stop iterating (repeating) once </a:t>
            </a:r>
            <a:r>
              <a:rPr lang="en-US" b="1" dirty="0" err="1"/>
              <a:t>i</a:t>
            </a:r>
            <a:r>
              <a:rPr lang="en-US" b="1" dirty="0"/>
              <a:t> &gt; n</a:t>
            </a:r>
            <a:r>
              <a:rPr lang="en-US" dirty="0"/>
              <a:t>. Similarly, the recursive version will stop making function calls once </a:t>
            </a:r>
            <a:r>
              <a:rPr lang="en-US" b="1" dirty="0" err="1"/>
              <a:t>i</a:t>
            </a:r>
            <a:r>
              <a:rPr lang="en-US" b="1" dirty="0"/>
              <a:t> == n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 err="1"/>
              <a:t>i</a:t>
            </a:r>
            <a:r>
              <a:rPr lang="en-US" b="1" dirty="0"/>
              <a:t> == n </a:t>
            </a:r>
            <a:r>
              <a:rPr lang="en-US" dirty="0"/>
              <a:t>in the recursive version, we return </a:t>
            </a:r>
            <a:r>
              <a:rPr lang="en-US" b="1" dirty="0"/>
              <a:t>n </a:t>
            </a:r>
            <a:r>
              <a:rPr lang="en-US" dirty="0"/>
              <a:t>itself. This means that </a:t>
            </a:r>
            <a:r>
              <a:rPr lang="en-US" b="1" dirty="0"/>
              <a:t>n </a:t>
            </a:r>
            <a:r>
              <a:rPr lang="en-US" dirty="0"/>
              <a:t>will be added to the running total that the function is recursively computing.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376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Iterative version:                          Recursive version: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total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+= I </a:t>
            </a:r>
            <a:r>
              <a:rPr lang="en-US" b="1" dirty="0">
                <a:latin typeface="Rockwell" panose="02060603020205020403" pitchFamily="18" charset="0"/>
              </a:rPr>
              <a:t>                        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return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</a:rPr>
              <a:t>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 += 1                                                    </a:t>
            </a:r>
            <a:r>
              <a:rPr lang="en-US" b="1" dirty="0" err="1">
                <a:solidFill>
                  <a:srgbClr val="00B050"/>
                </a:solidFill>
                <a:latin typeface="Rockwell" panose="02060603020205020403" pitchFamily="18" charset="0"/>
              </a:rPr>
              <a:t>rec_sum_helper</a:t>
            </a:r>
            <a:r>
              <a:rPr lang="en-US" b="1" dirty="0">
                <a:latin typeface="Rockwell" panose="02060603020205020403" pitchFamily="18" charset="0"/>
              </a:rPr>
              <a:t>(n, 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i+1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  <a:endParaRPr lang="en-US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two </a:t>
            </a:r>
            <a:r>
              <a:rPr lang="en-US" b="1" dirty="0"/>
              <a:t>+= </a:t>
            </a:r>
            <a:r>
              <a:rPr lang="en-US" dirty="0"/>
              <a:t>statements from the iterative version are captured in the single line from the recursive version.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Color is used to show the connection between versions. There is no </a:t>
            </a:r>
            <a:r>
              <a:rPr lang="en-US" b="1" dirty="0"/>
              <a:t>total </a:t>
            </a:r>
            <a:r>
              <a:rPr lang="en-US" dirty="0"/>
              <a:t>variable for the recursive function. Rather, the function’s return value serves this purpose.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571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def </a:t>
            </a:r>
            <a:r>
              <a:rPr lang="en-US" b="1" dirty="0" err="1"/>
              <a:t>iter_sum</a:t>
            </a:r>
            <a:r>
              <a:rPr lang="en-US" b="1" dirty="0"/>
              <a:t>(n):                   def </a:t>
            </a:r>
            <a:r>
              <a:rPr lang="en-US" b="1" dirty="0" err="1"/>
              <a:t>rec_sum</a:t>
            </a:r>
            <a:r>
              <a:rPr lang="en-US" b="1" dirty="0"/>
              <a:t>(n):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</a:t>
            </a:r>
            <a:r>
              <a:rPr lang="en-US" b="1" dirty="0" err="1">
                <a:solidFill>
                  <a:srgbClr val="FFC000"/>
                </a:solidFill>
              </a:rPr>
              <a:t>i</a:t>
            </a:r>
            <a:r>
              <a:rPr lang="en-US" b="1" dirty="0">
                <a:solidFill>
                  <a:srgbClr val="FFC000"/>
                </a:solidFill>
              </a:rPr>
              <a:t> = 1                              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rec_sum_helper</a:t>
            </a:r>
            <a:r>
              <a:rPr lang="en-US" b="1" dirty="0"/>
              <a:t>(n, 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total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while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&lt;= n</a:t>
            </a:r>
            <a:r>
              <a:rPr lang="en-US" b="1" dirty="0"/>
              <a:t>:                       def </a:t>
            </a:r>
            <a:r>
              <a:rPr lang="en-US" b="1" dirty="0" err="1"/>
              <a:t>rec_sum_helper</a:t>
            </a:r>
            <a:r>
              <a:rPr lang="en-US" b="1" dirty="0"/>
              <a:t>(n, </a:t>
            </a:r>
            <a:r>
              <a:rPr lang="en-US" b="1" dirty="0" err="1"/>
              <a:t>i</a:t>
            </a:r>
            <a:r>
              <a:rPr lang="en-US" b="1" dirty="0"/>
              <a:t>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total</a:t>
            </a:r>
            <a:r>
              <a:rPr lang="en-US" b="1" dirty="0"/>
              <a:t> += I                            </a:t>
            </a:r>
            <a:r>
              <a:rPr lang="en-US" b="1" dirty="0">
                <a:solidFill>
                  <a:srgbClr val="7030A0"/>
                </a:solidFill>
              </a:rPr>
              <a:t>if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== n</a:t>
            </a:r>
            <a:r>
              <a:rPr lang="en-US" b="1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</a:t>
            </a:r>
            <a:r>
              <a:rPr lang="en-US" b="1" dirty="0" err="1"/>
              <a:t>i</a:t>
            </a:r>
            <a:r>
              <a:rPr lang="en-US" b="1" dirty="0"/>
              <a:t> += 1                                      </a:t>
            </a:r>
            <a:r>
              <a:rPr lang="en-US" b="1" dirty="0">
                <a:solidFill>
                  <a:srgbClr val="00B050"/>
                </a:solidFill>
              </a:rPr>
              <a:t>return 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return total                          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                                                                </a:t>
            </a:r>
            <a:r>
              <a:rPr lang="en-US" b="1" dirty="0" err="1">
                <a:solidFill>
                  <a:srgbClr val="00B050"/>
                </a:solidFill>
              </a:rPr>
              <a:t>rec_sum_helper</a:t>
            </a:r>
            <a:r>
              <a:rPr lang="en-US" b="1" dirty="0"/>
              <a:t>(n, i+1)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It’s not really possible to make a perfect one-to-one matching between the code in both versions, but I’ve attempted to do so here using color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855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123688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067D4-820F-4981-84B3-52B9B4B4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38" y="1935434"/>
            <a:ext cx="2231907" cy="14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5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upper &gt; lower + 1: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442470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067D4-820F-4981-84B3-52B9B4B4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38" y="1935434"/>
            <a:ext cx="2231907" cy="14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0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769641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DB89DB-FD0F-429D-9ECA-B4ABCF2A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08" y="1950978"/>
            <a:ext cx="2251901" cy="16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</a:t>
            </a:r>
            <a:r>
              <a:rPr lang="en-US" dirty="0"/>
              <a:t>Divide and conquer algorithms. Recursion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Reading: Read Chapter 5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this lecture slides are based on CSE 101 lecture notes by Prof. Kevin McDonald at SBU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 6</a:t>
            </a:r>
            <a:r>
              <a:rPr lang="pt-BR" sz="1800" b="1" dirty="0">
                <a:latin typeface="Rockwell" panose="02060603020205020403" pitchFamily="18" charset="0"/>
              </a:rPr>
              <a:t>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FF0000"/>
                </a:solidFill>
                <a:latin typeface="Rockwell" panose="02060603020205020403" pitchFamily="18" charset="0"/>
              </a:rPr>
              <a:t>a[mid] == x:            # False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080034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6E876-9B43-4456-AB7C-0E0A04E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44" y="1964659"/>
            <a:ext cx="2202794" cy="20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[1, 2, 3, 5, 6,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4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FF0000"/>
                </a:solidFill>
                <a:latin typeface="Rockwell" panose="02060603020205020403" pitchFamily="18" charset="0"/>
              </a:rPr>
              <a:t>x &lt; a[mid]:                # False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725987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6E876-9B43-4456-AB7C-0E0A04E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44" y="1964659"/>
            <a:ext cx="2202794" cy="20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5690722"/>
            <a:ext cx="534230" cy="29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DC36E-C49A-4252-A756-F90D36D3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12" y="1943257"/>
            <a:ext cx="2265931" cy="20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11,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5 6 7 8 9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upper &gt; lower + 1: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442470"/>
            <a:ext cx="534230" cy="29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DC36E-C49A-4252-A756-F90D36D3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12" y="1943257"/>
            <a:ext cx="2265931" cy="20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775845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59F6-03C3-4E31-88EB-D13E1542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0" y="1942789"/>
            <a:ext cx="2251901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FF0000"/>
                </a:solidFill>
                <a:latin typeface="Rockwell" panose="02060603020205020403" pitchFamily="18" charset="0"/>
              </a:rPr>
              <a:t>a[mid] == x:           # False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080645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59F6-03C3-4E31-88EB-D13E1542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0" y="1942789"/>
            <a:ext cx="2251901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x &lt; a[mid]:  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728345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F59F6-03C3-4E31-88EB-D13E1542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90" y="1942789"/>
            <a:ext cx="2251901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5061720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0CAEB-BE27-4FFA-B7B4-BA67D164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68" y="1954587"/>
            <a:ext cx="2216825" cy="20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55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8, 9,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11]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5 6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upper &gt; lower + 1: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435056"/>
            <a:ext cx="534230" cy="29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0CAEB-BE27-4FFA-B7B4-BA67D164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68" y="1954587"/>
            <a:ext cx="2216825" cy="20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84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sz="1800" b="1" dirty="0">
                <a:latin typeface="Rockwell" panose="02060603020205020403" pitchFamily="18" charset="0"/>
              </a:rPr>
              <a:t>, 9, </a:t>
            </a:r>
            <a:r>
              <a:rPr lang="pt-BR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en-US" sz="1800" b="1" dirty="0">
                <a:latin typeface="Rockwell" panose="02060603020205020403" pitchFamily="18" charset="0"/>
              </a:rPr>
              <a:t> 6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  <a:endParaRPr lang="en-US" sz="1800" b="1" dirty="0">
              <a:solidFill>
                <a:srgbClr val="FF0000"/>
              </a:solidFill>
              <a:latin typeface="Rockwell" panose="02060603020205020403" pitchFamily="18" charset="0"/>
            </a:endParaRP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3771937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2057-B2FE-484D-9F55-158A01EE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9" y="1929859"/>
            <a:ext cx="2230854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strategy for the linear search and insertion sort algorithms was the same: iterate over every location in the list and perform some operation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now look at a different strategy: </a:t>
            </a:r>
            <a:r>
              <a:rPr lang="en-US" b="1" dirty="0"/>
              <a:t>divide and 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idea: break a problem into smaller sub-problems and solve the smaller sub-problems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Sub-problems are chosen in such a way that their solutions can be combined to provide the solution to the original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may not seem like that big a deal, but the improvement can be dramatic, as we will see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sz="1800" b="1" dirty="0">
                <a:latin typeface="Rockwell" panose="02060603020205020403" pitchFamily="18" charset="0"/>
              </a:rPr>
              <a:t>, 9, </a:t>
            </a:r>
            <a:r>
              <a:rPr lang="pt-BR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en-US" sz="1800" b="1" dirty="0">
                <a:latin typeface="Rockwell" panose="02060603020205020403" pitchFamily="18" charset="0"/>
              </a:rPr>
              <a:t> 6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rgbClr val="00B050"/>
                </a:solidFill>
                <a:latin typeface="Rockwell" panose="02060603020205020403" pitchFamily="18" charset="0"/>
              </a:rPr>
              <a:t>a[mid] == x:           # True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076737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2057-B2FE-484D-9F55-158A01EE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9" y="1929859"/>
            <a:ext cx="2230854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bsearch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010"/>
            <a:ext cx="10058400" cy="4546677"/>
          </a:xfrm>
        </p:spPr>
        <p:txBody>
          <a:bodyPr>
            <a:noAutofit/>
          </a:bodyPr>
          <a:lstStyle/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latin typeface="Rockwell" panose="02060603020205020403" pitchFamily="18" charset="0"/>
              </a:rPr>
              <a:t>a:  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1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2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3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5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800" b="1" dirty="0">
                <a:latin typeface="Rockwell" panose="02060603020205020403" pitchFamily="18" charset="0"/>
              </a:rPr>
              <a:t>[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6</a:t>
            </a:r>
            <a:r>
              <a:rPr lang="pt-BR" sz="1800" b="1" dirty="0">
                <a:latin typeface="Rockwell" panose="02060603020205020403" pitchFamily="18" charset="0"/>
              </a:rPr>
              <a:t>, 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8</a:t>
            </a:r>
            <a:r>
              <a:rPr lang="pt-BR" sz="1800" b="1" dirty="0">
                <a:latin typeface="Rockwell" panose="02060603020205020403" pitchFamily="18" charset="0"/>
              </a:rPr>
              <a:t>, 9, </a:t>
            </a:r>
            <a:r>
              <a:rPr lang="pt-BR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11</a:t>
            </a:r>
            <a:r>
              <a:rPr lang="pt-BR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]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  <a:latin typeface="Rockwell" panose="02060603020205020403" pitchFamily="18" charset="0"/>
              </a:rPr>
              <a:t>, 14, 17]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index: 0 1 2 3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4</a:t>
            </a:r>
            <a:r>
              <a:rPr lang="en-US" sz="1800" b="1" dirty="0">
                <a:latin typeface="Rockwell" panose="02060603020205020403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Rockwell" panose="02060603020205020403" pitchFamily="18" charset="0"/>
              </a:rPr>
              <a:t>5</a:t>
            </a:r>
            <a:r>
              <a:rPr lang="en-US" sz="1800" b="1" dirty="0">
                <a:latin typeface="Rockwell" panose="02060603020205020403" pitchFamily="18" charset="0"/>
              </a:rPr>
              <a:t> 6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7</a:t>
            </a:r>
            <a:r>
              <a:rPr lang="en-US" sz="1800" b="1" dirty="0">
                <a:latin typeface="Rockwell" panose="02060603020205020403" pitchFamily="18" charset="0"/>
              </a:rPr>
              <a:t> 8 9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def </a:t>
            </a:r>
            <a:r>
              <a:rPr lang="en-US" sz="1800" b="1" dirty="0" err="1">
                <a:latin typeface="Rockwell" panose="02060603020205020403" pitchFamily="18" charset="0"/>
              </a:rPr>
              <a:t>bsearch</a:t>
            </a:r>
            <a:r>
              <a:rPr lang="en-US" sz="1800" b="1" dirty="0">
                <a:latin typeface="Rockwell" panose="02060603020205020403" pitchFamily="18" charset="0"/>
              </a:rPr>
              <a:t>(a, x):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lower = -1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upper = </a:t>
            </a:r>
            <a:r>
              <a:rPr lang="en-US" sz="1800" b="1" dirty="0" err="1">
                <a:latin typeface="Rockwell" panose="02060603020205020403" pitchFamily="18" charset="0"/>
              </a:rPr>
              <a:t>len</a:t>
            </a:r>
            <a:r>
              <a:rPr lang="en-US" sz="1800" b="1" dirty="0">
                <a:latin typeface="Rockwell" panose="02060603020205020403" pitchFamily="18" charset="0"/>
              </a:rPr>
              <a:t>(a)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while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upper &gt; lower + 1: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mid = (lower + upper) // 2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a[mid] == x: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return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if </a:t>
            </a:r>
            <a:r>
              <a:rPr lang="en-US" sz="1800" b="1" dirty="0">
                <a:solidFill>
                  <a:schemeClr val="tx1"/>
                </a:solidFill>
                <a:latin typeface="Rockwell" panose="02060603020205020403" pitchFamily="18" charset="0"/>
              </a:rPr>
              <a:t>x &lt; a[mid]: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upper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else: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        lower = mid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ckwell" panose="02060603020205020403" pitchFamily="18" charset="0"/>
              </a:rPr>
              <a:t>    return None</a:t>
            </a:r>
            <a:endParaRPr lang="en-US" sz="1800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ECD5-8735-4F52-9D55-3BAFB97E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7" y="4422812"/>
            <a:ext cx="534230" cy="2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2057-B2FE-484D-9F55-158A01EEE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59" y="1929859"/>
            <a:ext cx="2230854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3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bsearch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In the </a:t>
            </a:r>
            <a:r>
              <a:rPr lang="en-US" dirty="0" err="1"/>
              <a:t>PythonLabs</a:t>
            </a:r>
            <a:r>
              <a:rPr lang="en-US" dirty="0"/>
              <a:t> module called </a:t>
            </a:r>
            <a:r>
              <a:rPr lang="en-US" dirty="0" err="1"/>
              <a:t>RecursionLab</a:t>
            </a:r>
            <a:r>
              <a:rPr lang="en-US" dirty="0"/>
              <a:t> there is a function named </a:t>
            </a:r>
            <a:r>
              <a:rPr lang="en-US" b="1" dirty="0" err="1">
                <a:latin typeface="Rockwell" panose="02060603020205020403" pitchFamily="18" charset="0"/>
              </a:rPr>
              <a:t>print_bsearch_brackets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that will let us visualize how the </a:t>
            </a: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upper</a:t>
            </a:r>
            <a:r>
              <a:rPr lang="en-US" b="1" dirty="0"/>
              <a:t> </a:t>
            </a:r>
            <a:r>
              <a:rPr lang="en-US" dirty="0"/>
              <a:t>pointers change as the search progresses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call to this function goes near the top of the loop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See the code on the next slide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bsearch</a:t>
            </a:r>
            <a:r>
              <a:rPr lang="en-US" dirty="0"/>
              <a:t>() with Print-outs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lower = -1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upper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while upper &gt; lower + 1: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mid = (lower + upper) //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print_bsearch_brackets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Rockwell" panose="02060603020205020403" pitchFamily="18" charset="0"/>
              </a:rPr>
              <a:t>a,lower,mid,upper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a[mid] ==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return mid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x &lt; a[mid]: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upper = mid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lower = mid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None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5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bsearch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dirty="0"/>
              <a:t>list: </a:t>
            </a:r>
            <a:r>
              <a:rPr lang="da-DK" b="1" dirty="0"/>
              <a:t>[5, 12, 16, 40, 58, 62, 72, 84, 88, 90]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 element: 72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sample visualizations below, the brackets indicate the current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region, and * indicates the middle element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[5 12 16 40 *58 62 72 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[62 72 *84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*62 72] 84 88 90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62 [72] 84 88 90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2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bsearch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a-DK" dirty="0"/>
              <a:t>list: </a:t>
            </a:r>
            <a:r>
              <a:rPr lang="da-DK" b="1" dirty="0"/>
              <a:t>[5, 12, 16, 40, 58, 62, 72, 84, 88, 90]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 element: 65 (not present in list)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sample visualizations below, the brackets indicate the current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region, and * indicates the middle element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[5 12 16 40 *58 62 72 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[62 72 *84 88 90]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5 12 16 40 58 *62 72] 84 88 90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  <a:r>
              <a:rPr lang="en-US" b="1" dirty="0"/>
              <a:t>None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2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the Problem Down to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should be clear why we say that the binary search algorithm uses a divide-and-conquer strategy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problem is to find an item within a given range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each step, the problem is split into two equal sub-problems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then turns to one sub-problem for the next step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7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iterations made by this algorithm when it searches a list containing </a:t>
            </a:r>
            <a:r>
              <a:rPr lang="en-US" i="1" dirty="0"/>
              <a:t>n</a:t>
            </a:r>
            <a:r>
              <a:rPr lang="en-US" dirty="0"/>
              <a:t> items is roughly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see why, consider the question from the other direction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start with a list containing 1 item. Suppose each step of an iteration doubles the size of the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</a:t>
            </a:r>
            <a:r>
              <a:rPr lang="en-US" i="1" dirty="0"/>
              <a:t>n</a:t>
            </a:r>
            <a:r>
              <a:rPr lang="en-US" dirty="0"/>
              <a:t> steps, we will have 2</a:t>
            </a:r>
            <a:r>
              <a:rPr lang="en-US" baseline="30000" dirty="0"/>
              <a:t>n</a:t>
            </a:r>
            <a:r>
              <a:rPr lang="en-US" dirty="0"/>
              <a:t> items in the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definition of logarithm, if x=2</a:t>
            </a:r>
            <a:r>
              <a:rPr lang="en-US" baseline="30000" dirty="0"/>
              <a:t>y</a:t>
            </a:r>
            <a:r>
              <a:rPr lang="en-US" dirty="0"/>
              <a:t>, then y=log</a:t>
            </a:r>
            <a:r>
              <a:rPr lang="en-US" baseline="-25000" dirty="0"/>
              <a:t>2</a:t>
            </a:r>
            <a:r>
              <a:rPr lang="en-US" dirty="0"/>
              <a:t> 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During searching we’re reducing a region of size n down to a region of size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successful search might return after the first comparison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unsuccessful search does all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+ 1 comparisons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Exampe</a:t>
            </a:r>
            <a:r>
              <a:rPr lang="en-US" dirty="0"/>
              <a:t>: 8-&gt;4-&gt;2-&gt;1, or 4 comparisons (note: log</a:t>
            </a:r>
            <a:r>
              <a:rPr lang="en-US" baseline="-25000" dirty="0"/>
              <a:t>2 </a:t>
            </a:r>
            <a:r>
              <a:rPr lang="en-US" dirty="0"/>
              <a:t>8 =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2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Long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58000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Divide-and-conquer might seem like a lot of extra work for such a simple problem (searching)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large lists, however, that work leads to a very efficient search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would need at most 30 comparisons to find something in a list of 1 billion items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worst case for linear search would be 1 billion comparisons!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9B0B3-9483-475D-A122-561F09DD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1845734"/>
            <a:ext cx="3095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divide-and-conquer strategy used to make a more efficient search algorithm can also be applied to </a:t>
            </a:r>
            <a:r>
              <a:rPr lang="en-US" b="1" dirty="0"/>
              <a:t>sorting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well-known sorting algorithms: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Merge Sort</a:t>
            </a:r>
            <a:r>
              <a:rPr lang="en-US" dirty="0"/>
              <a:t>: sort subgroups of size 2, merge them into sorted groups of size 4, merge those into sorted groups of size 8, and so 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Quicksort</a:t>
            </a:r>
            <a:r>
              <a:rPr lang="en-US" dirty="0"/>
              <a:t>: divide a list into big values and small values, then sort each part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first explore merge sort and see how it can be implemented in Python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 a general sense of how the divide-and-conquer strategy improves search, consider how people find information in a (physical) phone book or dictionary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you want to find “janissary” in a dictionary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Open the book near the middle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heading on the top left page is “kiwi”, so move back a small number of pages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 you find “hypotenuse”, so move forward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Find “ichthyology”, move forward again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number of pages you move gets smaller (or at least adjusts in response to the words you find)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0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merge sort algorithm works from “the bottom up”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by solving the smallest pieces of the main problem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Keep combining their results into larger solutions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Eventually the original problem will be solved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sorting playing cards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Divide the cards into groups of two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 each group, putting the smaller of the two on the top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Merge groups of two into groups of four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Merge groups of four into groups of eight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so on ...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try an example of merge sort with 7 playing cards: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    Q     J       7      A      10      5           </a:t>
            </a:r>
            <a:r>
              <a:rPr lang="en-US" dirty="0">
                <a:solidFill>
                  <a:srgbClr val="FF0000"/>
                </a:solidFill>
              </a:rPr>
              <a:t>Original list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Q        7 J            10 A            5           </a:t>
            </a:r>
            <a:r>
              <a:rPr lang="en-US" dirty="0">
                <a:solidFill>
                  <a:srgbClr val="FF0000"/>
                </a:solidFill>
              </a:rPr>
              <a:t>Sorted pairs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7 J Q                   5 10 A                     </a:t>
            </a:r>
            <a:r>
              <a:rPr lang="en-US" dirty="0">
                <a:solidFill>
                  <a:srgbClr val="FF0000"/>
                </a:solidFill>
              </a:rPr>
              <a:t>Merged pairs into sorted groups of 3 or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/>
              <a:t>2 5 7 10 J Q A                                       </a:t>
            </a:r>
            <a:r>
              <a:rPr lang="en-US" dirty="0">
                <a:solidFill>
                  <a:srgbClr val="FF0000"/>
                </a:solidFill>
              </a:rPr>
              <a:t>Merged smaller groups into 1 large sorted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7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makes this method more effective than simple insertion sort?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Merging </a:t>
            </a:r>
            <a:r>
              <a:rPr lang="en-US" dirty="0"/>
              <a:t>two piles is a very simple operation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need to look at the two cards currently on the top of each pile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need to look deeper into either group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our example, we had these two piles at one point: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[2 7 J Q] </a:t>
            </a:r>
            <a:r>
              <a:rPr lang="en-US" dirty="0"/>
              <a:t>and </a:t>
            </a:r>
            <a:r>
              <a:rPr lang="en-US" b="1" dirty="0"/>
              <a:t>[5 10 A]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2 with 5, pick up the 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5 with 7, pick up the 5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7 with 10, pick up the 7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so on 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5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msort_visualization.py for an animation of merge 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 see </a:t>
            </a:r>
            <a:r>
              <a:rPr lang="en-US" dirty="0">
                <a:hlinkClick r:id="rId2"/>
              </a:rPr>
              <a:t>visualgo.net/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/sorting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Watching a few animations of merge sort in action will give you a stronger sense of how the algorithm sorts a list of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now see how to implement merge sort as a function called </a:t>
            </a:r>
            <a:r>
              <a:rPr lang="en-US" b="1" dirty="0" err="1"/>
              <a:t>msort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msort</a:t>
            </a:r>
            <a:r>
              <a:rPr lang="en-US" b="1" dirty="0"/>
              <a:t> </a:t>
            </a:r>
            <a:r>
              <a:rPr lang="en-US" dirty="0"/>
              <a:t>depends on two helper functions: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merge</a:t>
            </a:r>
            <a:r>
              <a:rPr lang="en-US" dirty="0"/>
              <a:t>, which merges two sorted lists into one. This function is already implemented in the built-in </a:t>
            </a:r>
            <a:r>
              <a:rPr lang="en-US" b="1" dirty="0" err="1"/>
              <a:t>heapq</a:t>
            </a:r>
            <a:r>
              <a:rPr lang="en-US" b="1" dirty="0"/>
              <a:t> </a:t>
            </a:r>
            <a:r>
              <a:rPr lang="en-US" dirty="0"/>
              <a:t>module in Python.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merge_groups</a:t>
            </a:r>
            <a:r>
              <a:rPr lang="en-US" dirty="0"/>
              <a:t>, which calls </a:t>
            </a:r>
            <a:r>
              <a:rPr lang="en-US" b="1" dirty="0"/>
              <a:t>merge </a:t>
            </a:r>
            <a:r>
              <a:rPr lang="en-US" dirty="0"/>
              <a:t>and tells it exactly which sub-lists of the original list to merge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9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Merge Sort (next)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look at an example of the </a:t>
            </a:r>
            <a:r>
              <a:rPr lang="en-US" b="1" dirty="0"/>
              <a:t>merge </a:t>
            </a:r>
            <a:r>
              <a:rPr lang="en-US" dirty="0"/>
              <a:t>function so we understand how it works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import </a:t>
            </a:r>
            <a:r>
              <a:rPr lang="en-US" b="1" dirty="0" err="1"/>
              <a:t>heapq</a:t>
            </a: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a-DK" b="1" dirty="0"/>
              <a:t>list1 = [1, 4, 6, 8]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a-DK" b="1" dirty="0"/>
              <a:t>list2 = [2, 5, 7, 9, 10, 13, 19]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merged_list</a:t>
            </a:r>
            <a:r>
              <a:rPr lang="en-US" b="1" dirty="0"/>
              <a:t> = </a:t>
            </a:r>
            <a:r>
              <a:rPr lang="en-US" b="1" dirty="0" err="1"/>
              <a:t>heapq.merge</a:t>
            </a:r>
            <a:r>
              <a:rPr lang="en-US" b="1" dirty="0"/>
              <a:t>(list1, list2)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merged_list</a:t>
            </a:r>
            <a:r>
              <a:rPr lang="en-US" b="1" dirty="0"/>
              <a:t> </a:t>
            </a:r>
            <a:r>
              <a:rPr lang="en-US" dirty="0"/>
              <a:t>will be: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[1, 2, 4, 5, 6, 7, 8, 9, 10, 13, 19]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7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helper function which we will write ourselves is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function takes two arguments: the list and the size of a group,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(e.g., 2, 4, 8, ...)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takes adjacent groups of </a:t>
            </a:r>
            <a:r>
              <a:rPr lang="en-US" i="1" dirty="0"/>
              <a:t>sorted </a:t>
            </a:r>
            <a:r>
              <a:rPr lang="en-US" dirty="0"/>
              <a:t>values two at a time and merges them into single groups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the group size is 2, this means that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will merge adjacent pairs into quartets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depends on Python’s </a:t>
            </a:r>
            <a:r>
              <a:rPr lang="en-US" b="1" i="1" dirty="0"/>
              <a:t>slicing notation</a:t>
            </a:r>
            <a:r>
              <a:rPr lang="en-US" dirty="0"/>
              <a:t>, which works with lists and 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Code like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dirty="0"/>
              <a:t>means “create a new list containing elements </a:t>
            </a:r>
            <a:r>
              <a:rPr lang="en-US" b="1" dirty="0"/>
              <a:t>I </a:t>
            </a:r>
            <a:r>
              <a:rPr lang="en-US" dirty="0"/>
              <a:t>through </a:t>
            </a:r>
            <a:r>
              <a:rPr lang="en-US" b="1" dirty="0">
                <a:latin typeface="Rockwell" panose="02060603020205020403" pitchFamily="18" charset="0"/>
              </a:rPr>
              <a:t>j-1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dirty="0"/>
              <a:t>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1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of slicing: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[23, 6, 21, 45, 82, 4, 10]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      0    1  2     3     4    5   6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[2:6])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  <a:r>
              <a:rPr lang="en-US" b="1" dirty="0">
                <a:latin typeface="Rockwell" panose="02060603020205020403" pitchFamily="18" charset="0"/>
              </a:rPr>
              <a:t>[21, 45, 82,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Slicing notation can be used to change the contents of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[1:3] = [11, 22, 33]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nums</a:t>
            </a:r>
            <a:r>
              <a:rPr lang="en-US" b="1" dirty="0"/>
              <a:t> </a:t>
            </a:r>
            <a:r>
              <a:rPr lang="en-US" dirty="0"/>
              <a:t>becomes: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[23,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11, 22, 33</a:t>
            </a:r>
            <a:r>
              <a:rPr lang="en-US" b="1" dirty="0">
                <a:latin typeface="Rockwell" panose="02060603020205020403" pitchFamily="18" charset="0"/>
              </a:rPr>
              <a:t>, 45, 82, 4, 10]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/>
              <a:t>6 </a:t>
            </a:r>
            <a:r>
              <a:rPr lang="en-US" dirty="0"/>
              <a:t>and </a:t>
            </a:r>
            <a:r>
              <a:rPr lang="en-US" b="1" dirty="0"/>
              <a:t>21 </a:t>
            </a:r>
            <a:r>
              <a:rPr lang="en-US" dirty="0"/>
              <a:t>have been replaced with the numbers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2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Examples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 of slicing: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names = ['Abe', 'Barbara', 'Chris’, 'Dave', 'Erin', 'Frank', 'Harry']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print(names[2:6])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  <a:r>
              <a:rPr lang="en-US" b="1" dirty="0">
                <a:latin typeface="Rockwell" panose="02060603020205020403" pitchFamily="18" charset="0"/>
              </a:rPr>
              <a:t>['Chris', 'Dave', 'Erin', 'Frank']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Slicing notation can be used to change the contents of a list: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names[1:3] = ['Mike', 'Nathan', 'Opal']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names</a:t>
            </a:r>
            <a:r>
              <a:rPr lang="en-US" b="1" dirty="0"/>
              <a:t> </a:t>
            </a:r>
            <a:r>
              <a:rPr lang="en-US" dirty="0"/>
              <a:t>becomes: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['Abe',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'Mike', 'Nathan', 'Opal', </a:t>
            </a:r>
            <a:r>
              <a:rPr lang="en-US" b="1" dirty="0">
                <a:latin typeface="Rockwell" panose="02060603020205020403" pitchFamily="18" charset="0"/>
              </a:rPr>
              <a:t>'Dave', 'Erin’, 'Frank', 'Harry']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>
                <a:latin typeface="Rockwell" panose="02060603020205020403" pitchFamily="18" charset="0"/>
              </a:rPr>
              <a:t>'Barbara'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'Chris'</a:t>
            </a:r>
            <a:r>
              <a:rPr lang="en-US" b="1" dirty="0"/>
              <a:t> </a:t>
            </a:r>
            <a:r>
              <a:rPr lang="en-US" dirty="0"/>
              <a:t>have been replaced with the words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9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understand how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/>
              <a:t> </a:t>
            </a:r>
            <a:r>
              <a:rPr lang="en-US" dirty="0"/>
              <a:t>needs to work, consider the task of merging two quartets into one octet (“quartets” means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quartets are adjacent to each other in the list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Generally, there are several or many such pairs of quartets we need to merge together, and we have to merge all such pairs of quartets into octets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variables to tell us where each pair of quartets begins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Call these variables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is the starting index of the first quartet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</a:t>
            </a:r>
            <a:r>
              <a:rPr lang="en-US" b="1" dirty="0"/>
              <a:t> </a:t>
            </a:r>
            <a:r>
              <a:rPr lang="en-US" dirty="0"/>
              <a:t>is the starting index of the second quartet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more detailed specification of this process: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goal is to search for a word </a:t>
            </a:r>
            <a:r>
              <a:rPr lang="en-US" i="1" dirty="0"/>
              <a:t>w </a:t>
            </a:r>
            <a:r>
              <a:rPr lang="en-US" dirty="0"/>
              <a:t>in a region of the book.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initial region is the entire book.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At each step, pick a word </a:t>
            </a:r>
            <a:r>
              <a:rPr lang="en-US" i="1" dirty="0"/>
              <a:t>x </a:t>
            </a:r>
            <a:r>
              <a:rPr lang="en-US" dirty="0"/>
              <a:t>in the middle of the current region.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There are now two smaller regions: the part before </a:t>
            </a:r>
            <a:r>
              <a:rPr lang="en-US" i="1" dirty="0"/>
              <a:t>x </a:t>
            </a:r>
            <a:r>
              <a:rPr lang="en-US" dirty="0"/>
              <a:t>and the part after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w </a:t>
            </a:r>
            <a:r>
              <a:rPr lang="en-US" dirty="0"/>
              <a:t>comes before </a:t>
            </a:r>
            <a:r>
              <a:rPr lang="en-US" i="1" dirty="0"/>
              <a:t>x</a:t>
            </a:r>
            <a:r>
              <a:rPr lang="en-US" dirty="0"/>
              <a:t>, repeat the search on the region before </a:t>
            </a:r>
            <a:r>
              <a:rPr lang="en-US" i="1" dirty="0"/>
              <a:t>x</a:t>
            </a:r>
            <a:r>
              <a:rPr lang="en-US" dirty="0"/>
              <a:t>. Otherwise, search the region following </a:t>
            </a:r>
            <a:r>
              <a:rPr lang="en-US" i="1" dirty="0"/>
              <a:t>x </a:t>
            </a:r>
            <a:r>
              <a:rPr lang="en-US" dirty="0"/>
              <a:t>(go back to step 3).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at first a “region” is a group of pages, but eventually a region is a set of words on a single page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2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merging those quartets together, we need to move to the next two quartets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can be found at indexes </a:t>
            </a:r>
            <a:r>
              <a:rPr lang="en-US" b="1" dirty="0">
                <a:latin typeface="Rockwell" panose="02060603020205020403" pitchFamily="18" charset="0"/>
              </a:rPr>
              <a:t>i+8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j+8 </a:t>
            </a:r>
            <a:r>
              <a:rPr lang="en-US" dirty="0"/>
              <a:t>since we need to skip over the octet we just created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Initially,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the second iteration,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8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j = 12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+ 4 </a:t>
            </a:r>
            <a:r>
              <a:rPr lang="en-US" dirty="0"/>
              <a:t>which means that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16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b="1" dirty="0">
                <a:latin typeface="Rockwell" panose="02060603020205020403" pitchFamily="18" charset="0"/>
              </a:rPr>
              <a:t>j = 20</a:t>
            </a:r>
            <a:r>
              <a:rPr lang="en-US" b="1" dirty="0"/>
              <a:t> </a:t>
            </a:r>
            <a:r>
              <a:rPr lang="en-US" dirty="0"/>
              <a:t>(again,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general, after merging two groups together,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/>
              <a:t> </a:t>
            </a:r>
            <a:r>
              <a:rPr lang="en-US" dirty="0"/>
              <a:t>will increase by 2 ×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and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</a:t>
            </a:r>
            <a:r>
              <a:rPr lang="en-US" b="1" dirty="0"/>
              <a:t> </a:t>
            </a:r>
            <a:r>
              <a:rPr lang="en-US" dirty="0"/>
              <a:t>will simply become </a:t>
            </a: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7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merge_groups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Now that we have worked out this logic, we can implement the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function: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for-loop doubles the group size until the list is just one large group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merge_groups_tests.py </a:t>
            </a:r>
            <a:r>
              <a:rPr lang="en-US" dirty="0"/>
              <a:t>for examples of this function in action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7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[8, 6, 7, 5, 3, 1,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will iterate as: </a:t>
            </a:r>
            <a:r>
              <a:rPr lang="en-US" b="1" dirty="0" err="1"/>
              <a:t>i</a:t>
            </a:r>
            <a:r>
              <a:rPr lang="en-US" b="1" dirty="0"/>
              <a:t> = 0, 2, 4, 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0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8, 6, </a:t>
            </a:r>
            <a:r>
              <a:rPr lang="en-US" b="1" dirty="0">
                <a:latin typeface="Rockwell" panose="02060603020205020403" pitchFamily="18" charset="0"/>
              </a:rPr>
              <a:t>7, 5, 3, 1,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0:2</a:t>
            </a:r>
            <a:r>
              <a:rPr lang="en-US" b="1" dirty="0">
                <a:latin typeface="Rockwell" panose="02060603020205020403" pitchFamily="18" charset="0"/>
              </a:rPr>
              <a:t>] = merge(a[0:1], a[1:2])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7, 5, 3, 1, 2, 4]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5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7, 5, </a:t>
            </a:r>
            <a:r>
              <a:rPr lang="en-US" b="1" dirty="0">
                <a:latin typeface="Rockwell" panose="02060603020205020403" pitchFamily="18" charset="0"/>
              </a:rPr>
              <a:t>3, 1,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3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2:4</a:t>
            </a:r>
            <a:r>
              <a:rPr lang="en-US" b="1" dirty="0">
                <a:latin typeface="Rockwell" panose="02060603020205020403" pitchFamily="18" charset="0"/>
              </a:rPr>
              <a:t>] = merge(a[2:3], a[3:4])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5, 7, 3, 1, 2, 4]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3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5, 7,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3, 1, </a:t>
            </a:r>
            <a:r>
              <a:rPr lang="en-US" b="1" dirty="0">
                <a:latin typeface="Rockwell" panose="02060603020205020403" pitchFamily="18" charset="0"/>
              </a:rPr>
              <a:t>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5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4:6</a:t>
            </a:r>
            <a:r>
              <a:rPr lang="en-US" b="1" dirty="0">
                <a:latin typeface="Rockwell" panose="02060603020205020403" pitchFamily="18" charset="0"/>
              </a:rPr>
              <a:t>] = merge(a[4:5], a[5:6])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5, 7, 1, 3, 2, 4]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8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2, 4</a:t>
            </a:r>
            <a:r>
              <a:rPr lang="en-US" b="1" dirty="0">
                <a:latin typeface="Rockwell" panose="02060603020205020403" pitchFamily="18" charset="0"/>
              </a:rPr>
              <a:t>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5, 7, 1, 3,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+ 1 = 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+ 1 = 8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6:8</a:t>
            </a:r>
            <a:r>
              <a:rPr lang="en-US" b="1" dirty="0">
                <a:latin typeface="Rockwell" panose="02060603020205020403" pitchFamily="18" charset="0"/>
              </a:rPr>
              <a:t>] = merge(a[6:7], a[7:8])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[6, 8, 5, 7, 1, 3,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3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[6, 8, 5, 7, 1, 3,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will iterate as: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0,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3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2)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6, 8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, 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5, 7</a:t>
            </a:r>
            <a:r>
              <a:rPr lang="en-US" b="1" dirty="0">
                <a:latin typeface="Rockwell" panose="02060603020205020403" pitchFamily="18" charset="0"/>
              </a:rPr>
              <a:t>, 1, 3, 2,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+ 2 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k = j + 2 =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0:4</a:t>
            </a:r>
            <a:r>
              <a:rPr lang="en-US" b="1" dirty="0">
                <a:latin typeface="Rockwell" panose="02060603020205020403" pitchFamily="18" charset="0"/>
              </a:rPr>
              <a:t>] = merge(a[0:2], a[2:4])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[5, 6, 7, 8, 1, 3, 2, 4]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0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[5, 6, 7, 8, 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1, 3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u="sng" dirty="0">
                <a:solidFill>
                  <a:srgbClr val="FF0000"/>
                </a:solidFill>
                <a:latin typeface="Rockwell" panose="02060603020205020403" pitchFamily="18" charset="0"/>
              </a:rPr>
              <a:t>2, 4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+ 2 = 6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k = j + 2 = 8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4:8</a:t>
            </a:r>
            <a:r>
              <a:rPr lang="en-US" b="1" dirty="0">
                <a:latin typeface="Rockwell" panose="02060603020205020403" pitchFamily="18" charset="0"/>
              </a:rPr>
              <a:t>] = merge(a[4:6], a[6:8])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[5, 6, 7, 8, 1, 2, 3, 4]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Data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important note: an efficient search depends on having the data organized in some fashion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books in a library are scattered all over the place we have to do an iterative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at one end of the room and progress toward the other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books are </a:t>
            </a:r>
            <a:r>
              <a:rPr lang="en-US" dirty="0">
                <a:solidFill>
                  <a:srgbClr val="FF0000"/>
                </a:solidFill>
              </a:rPr>
              <a:t>sorted</a:t>
            </a:r>
            <a:r>
              <a:rPr lang="en-US" dirty="0"/>
              <a:t> or carefully </a:t>
            </a:r>
            <a:r>
              <a:rPr lang="en-US" dirty="0">
                <a:solidFill>
                  <a:srgbClr val="FF0000"/>
                </a:solidFill>
              </a:rPr>
              <a:t>cataloged</a:t>
            </a:r>
            <a:r>
              <a:rPr lang="en-US" dirty="0"/>
              <a:t> we can try a more efficient method that exploits the sorted nature of the books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5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[5, 6, 7, 8, 1, 2, 3, 4]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loop will iterate as: </a:t>
            </a:r>
            <a:r>
              <a:rPr lang="en-US" b="1" dirty="0" err="1"/>
              <a:t>i</a:t>
            </a:r>
            <a:r>
              <a:rPr lang="en-US" b="1" dirty="0"/>
              <a:t> = 0, 8 </a:t>
            </a:r>
            <a:r>
              <a:rPr lang="en-US" dirty="0"/>
              <a:t>(iterate once only)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6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</a:t>
            </a:r>
            <a:r>
              <a:rPr lang="en-US" dirty="0" err="1"/>
              <a:t>merge_groups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in range(0,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(a), 2*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k = j +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a[</a:t>
            </a:r>
            <a:r>
              <a:rPr lang="en-US" b="1" dirty="0" err="1">
                <a:latin typeface="Rockwell" panose="02060603020205020403" pitchFamily="18" charset="0"/>
              </a:rPr>
              <a:t>i:k</a:t>
            </a:r>
            <a:r>
              <a:rPr lang="en-US" b="1" dirty="0">
                <a:latin typeface="Rockwell" panose="02060603020205020403" pitchFamily="18" charset="0"/>
              </a:rPr>
              <a:t>] = list(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r>
              <a:rPr lang="en-US" b="1" dirty="0">
                <a:latin typeface="Rockwell" panose="02060603020205020403" pitchFamily="18" charset="0"/>
              </a:rPr>
              <a:t>(a[</a:t>
            </a:r>
            <a:r>
              <a:rPr lang="en-US" b="1" dirty="0" err="1">
                <a:latin typeface="Rockwell" panose="02060603020205020403" pitchFamily="18" charset="0"/>
              </a:rPr>
              <a:t>i:j</a:t>
            </a:r>
            <a:r>
              <a:rPr lang="en-US" b="1" dirty="0">
                <a:latin typeface="Rockwell" panose="02060603020205020403" pitchFamily="18" charset="0"/>
              </a:rPr>
              <a:t>], a[</a:t>
            </a:r>
            <a:r>
              <a:rPr lang="en-US" b="1" dirty="0" err="1">
                <a:latin typeface="Rockwell" panose="02060603020205020403" pitchFamily="18" charset="0"/>
              </a:rPr>
              <a:t>j:k</a:t>
            </a:r>
            <a:r>
              <a:rPr lang="en-US" b="1" dirty="0">
                <a:latin typeface="Rockwell" panose="02060603020205020403" pitchFamily="18" charset="0"/>
              </a:rPr>
              <a:t>]))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: [8, 6, 7, 5, 3, 1, 2, 4]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Function call: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4)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b="1" dirty="0">
                <a:latin typeface="Rockwell" panose="02060603020205020403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5, 6, 7, 8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1, 2, 3, 4</a:t>
            </a:r>
            <a:r>
              <a:rPr lang="en-US" b="1" dirty="0">
                <a:latin typeface="Rockwell" panose="02060603020205020403" pitchFamily="18" charset="0"/>
              </a:rPr>
              <a:t>] </a:t>
            </a:r>
            <a:r>
              <a:rPr lang="en-US" b="1" dirty="0" err="1">
                <a:latin typeface="Rockwell" panose="02060603020205020403" pitchFamily="18" charset="0"/>
              </a:rPr>
              <a:t>group_size</a:t>
            </a:r>
            <a:r>
              <a:rPr lang="en-US" b="1" dirty="0">
                <a:latin typeface="Rockwell" panose="02060603020205020403" pitchFamily="18" charset="0"/>
              </a:rPr>
              <a:t> =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j =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+ 4 = 4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k = j + 4 = 8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a[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0:8</a:t>
            </a:r>
            <a:r>
              <a:rPr lang="en-US" b="1" dirty="0">
                <a:latin typeface="Rockwell" panose="02060603020205020403" pitchFamily="18" charset="0"/>
              </a:rPr>
              <a:t>] = merge(a[0:4], a[4:8])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a</a:t>
            </a:r>
            <a:r>
              <a:rPr lang="pt-BR" dirty="0">
                <a:latin typeface="Rockwell" panose="02060603020205020403" pitchFamily="18" charset="0"/>
              </a:rPr>
              <a:t>: </a:t>
            </a:r>
            <a:r>
              <a:rPr lang="pt-BR" b="1" dirty="0">
                <a:latin typeface="Rockwell" panose="02060603020205020403" pitchFamily="18" charset="0"/>
              </a:rPr>
              <a:t>[1, 2, 3, 4, 5, 6, 7, 8]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2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write merge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function uses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b="1" dirty="0"/>
              <a:t> </a:t>
            </a:r>
            <a:r>
              <a:rPr lang="en-US" dirty="0"/>
              <a:t>from the </a:t>
            </a:r>
            <a:r>
              <a:rPr lang="en-US" b="1" dirty="0" err="1">
                <a:latin typeface="Rockwell" panose="02060603020205020403" pitchFamily="18" charset="0"/>
              </a:rPr>
              <a:t>heapq</a:t>
            </a:r>
            <a:r>
              <a:rPr lang="en-US" b="1" dirty="0"/>
              <a:t> </a:t>
            </a:r>
            <a:r>
              <a:rPr lang="en-US" dirty="0"/>
              <a:t>module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write our own </a:t>
            </a:r>
            <a:r>
              <a:rPr lang="en-US" b="1" dirty="0"/>
              <a:t>merge </a:t>
            </a:r>
            <a:r>
              <a:rPr lang="en-US" dirty="0"/>
              <a:t>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takes two parameters: list </a:t>
            </a:r>
            <a:r>
              <a:rPr lang="en-US" b="1" dirty="0">
                <a:latin typeface="Rockwell" panose="02060603020205020403" pitchFamily="18" charset="0"/>
              </a:rPr>
              <a:t>u</a:t>
            </a:r>
            <a:r>
              <a:rPr lang="en-US" b="1" dirty="0"/>
              <a:t> </a:t>
            </a:r>
            <a:r>
              <a:rPr lang="en-US" dirty="0"/>
              <a:t>and list </a:t>
            </a:r>
            <a:r>
              <a:rPr lang="en-US" b="1" dirty="0">
                <a:latin typeface="Rockwell" panose="02060603020205020403" pitchFamily="18" charset="0"/>
              </a:rPr>
              <a:t>v</a:t>
            </a:r>
            <a:r>
              <a:rPr lang="en-US" dirty="0"/>
              <a:t>, both are sorted in increasing order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returns a sorted list containing all the elements in </a:t>
            </a:r>
            <a:r>
              <a:rPr lang="en-US" b="1" dirty="0">
                <a:latin typeface="Rockwell" panose="02060603020205020403" pitchFamily="18" charset="0"/>
              </a:rPr>
              <a:t>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v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Write a </a:t>
            </a:r>
            <a:r>
              <a:rPr lang="en-US" b="1" dirty="0">
                <a:latin typeface="Rockwell" panose="02060603020205020403" pitchFamily="18" charset="0"/>
              </a:rPr>
              <a:t>main</a:t>
            </a:r>
            <a:r>
              <a:rPr lang="en-US" b="1" dirty="0"/>
              <a:t> </a:t>
            </a:r>
            <a:r>
              <a:rPr lang="en-US" dirty="0"/>
              <a:t>function that tests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b="1" dirty="0"/>
              <a:t> </a:t>
            </a:r>
            <a:r>
              <a:rPr lang="en-US" dirty="0"/>
              <a:t>that you write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2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msort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that remains now is to write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dirty="0"/>
              <a:t>, which will be straightforward with the help of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which in turn uses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thing that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b="1" dirty="0"/>
              <a:t> </a:t>
            </a:r>
            <a:r>
              <a:rPr lang="en-US" dirty="0"/>
              <a:t>needs to do is tell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how large each group is. But that’s easy: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First, we take single elements and merge them into sorted pairs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Then, merge all the sorted pairs into sorted quartets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Next, merge all the sorted quartets into sorted octets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so on ...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implementations of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b="1" dirty="0"/>
              <a:t> </a:t>
            </a:r>
            <a:r>
              <a:rPr lang="en-US" dirty="0"/>
              <a:t>(make sure you study these two)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msort.py </a:t>
            </a:r>
            <a:r>
              <a:rPr lang="en-US" dirty="0"/>
              <a:t>using </a:t>
            </a:r>
            <a:r>
              <a:rPr lang="en-US" b="1" dirty="0" err="1">
                <a:latin typeface="Rockwell" panose="02060603020205020403" pitchFamily="18" charset="0"/>
              </a:rPr>
              <a:t>heapq.merge</a:t>
            </a:r>
            <a:endParaRPr lang="en-US" b="1" dirty="0">
              <a:latin typeface="Rockwell" panose="02060603020205020403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msort2.py </a:t>
            </a:r>
            <a:r>
              <a:rPr lang="en-US" dirty="0"/>
              <a:t>using our own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b="1" dirty="0"/>
              <a:t> </a:t>
            </a:r>
            <a:r>
              <a:rPr lang="en-US" dirty="0"/>
              <a:t>(see the previous slide)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want to visualize the progress of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dirty="0"/>
              <a:t>, you can call a function from </a:t>
            </a:r>
            <a:r>
              <a:rPr lang="en-US" dirty="0" err="1"/>
              <a:t>RecursionLab</a:t>
            </a:r>
            <a:r>
              <a:rPr lang="en-US" dirty="0"/>
              <a:t> called </a:t>
            </a: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dirty="0"/>
              <a:t>(continued on the next slides)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24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msort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from </a:t>
            </a:r>
            <a:r>
              <a:rPr lang="en-US" b="1" dirty="0" err="1">
                <a:latin typeface="Rockwell" panose="02060603020205020403" pitchFamily="18" charset="0"/>
              </a:rPr>
              <a:t>PythonLabs.RecursionLab</a:t>
            </a:r>
            <a:r>
              <a:rPr lang="en-US" b="1" dirty="0">
                <a:latin typeface="Rockwell" panose="02060603020205020403" pitchFamily="18" charset="0"/>
              </a:rPr>
              <a:t> import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size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while size &lt;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r>
              <a:rPr lang="en-US" b="1" dirty="0">
                <a:latin typeface="Rockwell" panose="02060603020205020403" pitchFamily="18" charset="0"/>
              </a:rPr>
              <a:t>(a, size)         # optional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merge_groups</a:t>
            </a:r>
            <a:r>
              <a:rPr lang="en-US" b="1" dirty="0">
                <a:latin typeface="Rockwell" panose="02060603020205020403" pitchFamily="18" charset="0"/>
              </a:rPr>
              <a:t>(a, size)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size = size *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</a:t>
            </a:r>
            <a:r>
              <a:rPr lang="en-US" b="1" dirty="0" err="1">
                <a:latin typeface="Rockwell" panose="02060603020205020403" pitchFamily="18" charset="0"/>
              </a:rPr>
              <a:t>print_msort_brackets</a:t>
            </a:r>
            <a:r>
              <a:rPr lang="en-US" b="1" dirty="0">
                <a:latin typeface="Rockwell" panose="02060603020205020403" pitchFamily="18" charset="0"/>
              </a:rPr>
              <a:t>(a,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(a))      # optional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msort_tests.py for a test run of the </a:t>
            </a:r>
            <a:r>
              <a:rPr lang="en-US" b="1" dirty="0" err="1"/>
              <a:t>msort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6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msort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Example run of </a:t>
            </a:r>
            <a:r>
              <a:rPr lang="en-US" b="1" dirty="0" err="1"/>
              <a:t>msort</a:t>
            </a:r>
            <a:r>
              <a:rPr lang="en-US" dirty="0"/>
              <a:t>, with </a:t>
            </a:r>
            <a:r>
              <a:rPr lang="en-US" b="1" dirty="0" err="1"/>
              <a:t>print_msort_brackets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nums</a:t>
            </a:r>
            <a:r>
              <a:rPr lang="en-US" b="1" dirty="0"/>
              <a:t>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[33,  93,  7,  15,  50,  11,  65,  43]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[33]  [93]  [7]  [15]  [50]  [11]  [65]  [43]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[33  93]   [7  15]   [11  50]   [43  65]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[7  15  33  93]    [11  43  50  65]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[7  11  15  33  43  50  65  93]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2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in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completely sort a list with n items requires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iterations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Why? The group size starts at 1 and doubles with each iteration. The group size equals or exceeds n after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rounds of doubling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During each iteration of </a:t>
            </a:r>
            <a:r>
              <a:rPr lang="en-US" b="1" dirty="0" err="1">
                <a:latin typeface="Rockwell" panose="02060603020205020403" pitchFamily="18" charset="0"/>
              </a:rPr>
              <a:t>msort</a:t>
            </a:r>
            <a:r>
              <a:rPr lang="en-US" dirty="0"/>
              <a:t> there are at most n comparisons. Why?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Comparisons occur in the built-in </a:t>
            </a:r>
            <a:r>
              <a:rPr lang="en-US" b="1" dirty="0">
                <a:latin typeface="Rockwell" panose="02060603020205020403" pitchFamily="18" charset="0"/>
              </a:rPr>
              <a:t>merge</a:t>
            </a:r>
            <a:r>
              <a:rPr lang="en-US" dirty="0"/>
              <a:t> method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compares values at the front of each group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may have to work all the way to the end of each group, but might stop early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the total number of comparisons is roughly 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1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61220" cy="40233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So, merge sort is a O(</a:t>
            </a:r>
            <a:r>
              <a:rPr lang="en-US" i="1" dirty="0"/>
              <a:t>n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new formula that much better than the comparisons made by insertion sort?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 that big of a difference for small lists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 as the length of the list increases, the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savings start to add up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1C8E7-63A1-40D9-B222-80874FBA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73" y="2702984"/>
            <a:ext cx="4821122" cy="31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2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algorithm that uses divide and conquer can be written using iteration or </a:t>
            </a:r>
            <a:r>
              <a:rPr lang="en-US" b="1" dirty="0"/>
              <a:t>recursion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recursive </a:t>
            </a:r>
            <a:r>
              <a:rPr lang="en-US" dirty="0"/>
              <a:t>solution to a problem features “self-similarity”, meaning that a function that solves a problem </a:t>
            </a:r>
            <a:r>
              <a:rPr lang="en-US" i="1" dirty="0"/>
              <a:t>calls itself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actually already have familiarity with this concept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factorial operation in mathematics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n! = n x (n-1)! for integers n≥1, where 0! = 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how factorial is defined in terms of itself (i.e., the ! Symbol appears on both sides of the equals sign)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recursive definition </a:t>
            </a:r>
            <a:r>
              <a:rPr lang="en-US" dirty="0"/>
              <a:t>of factorial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of a recursive definition is called the </a:t>
            </a:r>
            <a:r>
              <a:rPr lang="en-US" i="1" dirty="0"/>
              <a:t>base case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a recursive Python function that implements factorial is very straightforward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define both the recursive part (which is when the factorial function calls itself), and the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factorial(n):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0:             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#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 * factorial(n-1)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recursion_examples.py for code for many of the example recursive functions from these notes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08D22-F6BE-483A-B88E-6395D3B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33" y="3587955"/>
            <a:ext cx="3254492" cy="6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binary search </a:t>
            </a:r>
            <a:r>
              <a:rPr lang="en-US" dirty="0"/>
              <a:t>algorithm uses the divide-and-conquer strategy to search through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list must be sorted for this algorithm to work properly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“zeroing in” strategy for looking up a word in the dictionary won’t work if the words are not in alphabetical order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Similarly, binary search will not work for a list of values unless the list is sorted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search a list of n items, first look at the item in location </a:t>
            </a:r>
            <a:r>
              <a:rPr lang="en-US" i="1" dirty="0"/>
              <a:t>n</a:t>
            </a:r>
            <a:r>
              <a:rPr lang="en-US" dirty="0"/>
              <a:t>/2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this is the item we want, then the search has ended successfully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Otherwise, search either the region from 1 to (</a:t>
            </a:r>
            <a:r>
              <a:rPr lang="en-US" i="1" dirty="0"/>
              <a:t>n</a:t>
            </a:r>
            <a:r>
              <a:rPr lang="en-US" dirty="0"/>
              <a:t>/2)-1 or the region from (</a:t>
            </a:r>
            <a:r>
              <a:rPr lang="en-US" i="1" dirty="0"/>
              <a:t>n</a:t>
            </a:r>
            <a:r>
              <a:rPr lang="en-US" dirty="0"/>
              <a:t>/2)+1 to 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0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recursive functions have the following characteristics: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</a:t>
            </a:r>
            <a:r>
              <a:rPr lang="en-US" b="1" dirty="0"/>
              <a:t>base cases </a:t>
            </a:r>
            <a:r>
              <a:rPr lang="en-US" dirty="0"/>
              <a:t>(the simplest cases) are used to stop recursion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a </a:t>
            </a:r>
            <a:r>
              <a:rPr lang="en-US" b="1" dirty="0"/>
              <a:t>recursive calls </a:t>
            </a:r>
            <a:r>
              <a:rPr lang="en-US" dirty="0"/>
              <a:t>that reduce the original problem in size, bringing it increasingly closer to a base case until it becomes that 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recursive call can result in many more recursive calls, because the method keeps on dividing a sub-problem into new sub-problems </a:t>
            </a:r>
            <a:r>
              <a:rPr lang="en-US" i="1" dirty="0"/>
              <a:t>that are of smaller size than the original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sub-problems are of the same nature as the original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Please note: </a:t>
            </a:r>
            <a:r>
              <a:rPr lang="en-US" i="1" dirty="0"/>
              <a:t>solutions </a:t>
            </a:r>
            <a:r>
              <a:rPr lang="en-US" dirty="0"/>
              <a:t>can be recursive, not problems!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factorial(4)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A9922-4014-45F0-8F62-A95298F79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162" y="1846263"/>
            <a:ext cx="6448001" cy="4022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08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factorial(4)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FD1D4-C08A-4A15-88C6-7CB61E3C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44" y="1762527"/>
            <a:ext cx="7465322" cy="4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true benefit of </a:t>
            </a:r>
            <a:r>
              <a:rPr lang="en-US" i="1" dirty="0"/>
              <a:t>recursive thinking </a:t>
            </a:r>
            <a:r>
              <a:rPr lang="en-US" dirty="0"/>
              <a:t>is not realized until one starts trying to solve challenging problems that are more complicated than what we will explore in CSE 101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(but not all) of the problems described in these lecture notes would be better solved using iterative, non-recursive functions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notable exception is sorting, which </a:t>
            </a:r>
            <a:r>
              <a:rPr lang="en-US" i="1" dirty="0"/>
              <a:t>can </a:t>
            </a:r>
            <a:r>
              <a:rPr lang="en-US" dirty="0"/>
              <a:t>be solved efficiently using recursive algorithms like merge sort or Quicksort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of these examples, therefore, is to help you understand </a:t>
            </a:r>
            <a:r>
              <a:rPr lang="en-US" i="1" dirty="0"/>
              <a:t>how to think recursively </a:t>
            </a:r>
            <a:r>
              <a:rPr lang="en-US" dirty="0"/>
              <a:t>when solving problems, not necessarily how to solve the stated problems in the most efficient manner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8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we have one pair of rabbits (male and female) at the beginning of a year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Rabbit pairs are not fertile during their first month of life but thereafter give birth to one new male and female pair at the end of every month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these are immortal rabbits and never die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30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we can now compute how many rabbit </a:t>
            </a:r>
            <a:r>
              <a:rPr lang="en-US" i="1" dirty="0"/>
              <a:t>pairs </a:t>
            </a:r>
            <a:r>
              <a:rPr lang="en-US" dirty="0"/>
              <a:t>will be alive at the end of month </a:t>
            </a:r>
            <a:r>
              <a:rPr lang="en-US" i="1" dirty="0"/>
              <a:t>k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B0E33-C1F4-424F-9F11-2CD41898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03" y="2207528"/>
            <a:ext cx="8284511" cy="39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40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start of the year (after 0 months), we have F</a:t>
            </a:r>
            <a:r>
              <a:rPr lang="en-US" baseline="-25000" dirty="0"/>
              <a:t>0</a:t>
            </a:r>
            <a:r>
              <a:rPr lang="en-US" dirty="0"/>
              <a:t> = 1 pair of rabbits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end of the first month we still have only F</a:t>
            </a:r>
            <a:r>
              <a:rPr lang="en-US" baseline="-25000" dirty="0"/>
              <a:t>1</a:t>
            </a:r>
            <a:r>
              <a:rPr lang="en-US" dirty="0"/>
              <a:t> = 1 pair of rabbits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end of k months there will be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 = F</a:t>
            </a:r>
            <a:r>
              <a:rPr lang="en-US" baseline="-25000" dirty="0"/>
              <a:t>k-1</a:t>
            </a:r>
            <a:r>
              <a:rPr lang="en-US" dirty="0"/>
              <a:t> + F</a:t>
            </a:r>
            <a:r>
              <a:rPr lang="en-US" baseline="-25000" dirty="0"/>
              <a:t>k-2 </a:t>
            </a:r>
            <a:r>
              <a:rPr lang="en-US" dirty="0"/>
              <a:t>pairs of rabbits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baseline="-25000" dirty="0"/>
              <a:t>k-1</a:t>
            </a:r>
            <a:r>
              <a:rPr lang="en-US" dirty="0"/>
              <a:t> is how many rabbits were alive the previous month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baseline="-25000" dirty="0"/>
              <a:t>k-2 </a:t>
            </a:r>
            <a:r>
              <a:rPr lang="en-US" dirty="0"/>
              <a:t>is how many rabbits were alive two months ago, which equals how many rabbit will be born in month 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now you have probably guessed that F is the Fibonacci sequence (1, 1, 2, 3, 5, 8, 13, 21,…)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Let’s see a function that returns the nth Fibonacci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7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fib(n):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0 or n == 1: # two base cases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fib(n - 1) + fib(n - 2)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fib(0)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fib(1)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fib(2) = fib(1) + fib(0) = 1 + 1 =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fib(3) = fib(2) + fib(1) = 2 + 1 =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fib(4) = fib(3) + fib(2) = 3 + 2 = 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F7172-A983-4E82-B4AB-1986AEC2B5D3}"/>
              </a:ext>
            </a:extLst>
          </p:cNvPr>
          <p:cNvSpPr txBox="1"/>
          <p:nvPr/>
        </p:nvSpPr>
        <p:spPr>
          <a:xfrm>
            <a:off x="5504796" y="3244334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</p:spTree>
    <p:extLst>
      <p:ext uri="{BB962C8B-B14F-4D97-AF65-F5344CB8AC3E}">
        <p14:creationId xmlns:p14="http://schemas.microsoft.com/office/powerpoint/2010/main" val="674911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fib(5)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20640"/>
            <a:ext cx="10058400" cy="74845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i="1" dirty="0"/>
              <a:t>call tree </a:t>
            </a:r>
            <a:r>
              <a:rPr lang="en-US" dirty="0"/>
              <a:t>diagram illustrates how the initial call to </a:t>
            </a:r>
            <a:r>
              <a:rPr lang="en-US" b="1" dirty="0"/>
              <a:t>fib(n) </a:t>
            </a:r>
            <a:r>
              <a:rPr lang="en-US" dirty="0"/>
              <a:t>generates a large number of recursive calls, even for a small value for </a:t>
            </a:r>
            <a:r>
              <a:rPr lang="en-US" b="1" dirty="0"/>
              <a:t>n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C5819-3383-4889-994C-62B7C04E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00" y="1909165"/>
            <a:ext cx="7011260" cy="32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661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recursive binary search (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dirty="0"/>
              <a:t>), the idea is basically the same as iterative binary search (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dirty="0"/>
              <a:t>, page 14)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But, the while-loop is replaced with a recursive call to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checks the middle element to see if it equals the target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not, the function calls itself on the first half or second half, depending on whether the middle element is greater than or less than the target (respectively)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searching for 46 in a sorted list of 15 numbers: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how the search moves backward and forward, quickly finding the </a:t>
            </a:r>
            <a:r>
              <a:rPr lang="en-US" b="1" dirty="0"/>
              <a:t>target element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D4DBF-EC1F-4B3A-B9DB-313C2FBF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347912"/>
            <a:ext cx="6773761" cy="17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929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rsearch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upper):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upper == lower + 1: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mid = (lower + upper) //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a[mid]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x &lt; a[mid]: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mid)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mid, upper)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rsearch_tests.py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35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2645D-39F7-4BD6-96FB-3E867391F70F}"/>
              </a:ext>
            </a:extLst>
          </p:cNvPr>
          <p:cNvSpPr txBox="1"/>
          <p:nvPr/>
        </p:nvSpPr>
        <p:spPr>
          <a:xfrm>
            <a:off x="1238250" y="1895475"/>
            <a:ext cx="40005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Iterative</a:t>
            </a:r>
            <a:r>
              <a:rPr lang="en-US" sz="2400" dirty="0"/>
              <a:t> version:</a:t>
            </a:r>
          </a:p>
          <a:p>
            <a:endParaRPr lang="en-US" dirty="0"/>
          </a:p>
          <a:p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bsearch</a:t>
            </a:r>
            <a:r>
              <a:rPr lang="en-US" b="1" dirty="0">
                <a:latin typeface="Rockwell" panose="02060603020205020403" pitchFamily="18" charset="0"/>
              </a:rPr>
              <a:t>(a, x):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lower = -1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upper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(a)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while upper &gt; lower + 1: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mid = (lower + upper) // 2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if a[mid] == x: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return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if x &lt; a[mid]: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upper =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else: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    lower =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return None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7455C-EBBB-4D74-948D-D1D8842D26C5}"/>
              </a:ext>
            </a:extLst>
          </p:cNvPr>
          <p:cNvSpPr txBox="1"/>
          <p:nvPr/>
        </p:nvSpPr>
        <p:spPr>
          <a:xfrm>
            <a:off x="5362575" y="1971675"/>
            <a:ext cx="561975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Recursive</a:t>
            </a:r>
            <a:r>
              <a:rPr lang="en-US" sz="2400" dirty="0"/>
              <a:t> version:</a:t>
            </a:r>
          </a:p>
          <a:p>
            <a:endParaRPr lang="en-US" dirty="0"/>
          </a:p>
          <a:p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upper):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if upper == lower + 1: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mid = (lower + upper) // 2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if a[mid] == x: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mid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if x &lt; a[mid]: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mid)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mid, upper)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53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Quicksort is a recursive sorting algorithm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Like merge sort, quicksort breaks a list into smaller sub-lists and sorts the smaller lists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divides the list into sub-lists in a different manner, however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element in a region to be sorted is chosen as the </a:t>
            </a:r>
            <a:r>
              <a:rPr lang="en-US" b="1" dirty="0"/>
              <a:t>pivot element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region is then </a:t>
            </a:r>
            <a:r>
              <a:rPr lang="en-US" b="1" dirty="0"/>
              <a:t>partitioned </a:t>
            </a:r>
            <a:r>
              <a:rPr lang="en-US" dirty="0"/>
              <a:t>into two sub-regions with a helper function called </a:t>
            </a:r>
            <a:r>
              <a:rPr lang="en-US" b="1" dirty="0">
                <a:latin typeface="Rockwell" panose="02060603020205020403" pitchFamily="18" charset="0"/>
              </a:rPr>
              <a:t>partition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21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E9935-E19A-48E6-BFF9-435BB47A3ED9}"/>
              </a:ext>
            </a:extLst>
          </p:cNvPr>
          <p:cNvSpPr txBox="1"/>
          <p:nvPr/>
        </p:nvSpPr>
        <p:spPr>
          <a:xfrm>
            <a:off x="7296150" y="2067247"/>
            <a:ext cx="260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Once an</a:t>
            </a:r>
          </a:p>
          <a:p>
            <a:r>
              <a:rPr lang="en-US" dirty="0"/>
              <a:t>element is picked as a</a:t>
            </a:r>
          </a:p>
          <a:p>
            <a:r>
              <a:rPr lang="en-US" dirty="0"/>
              <a:t>pivot, it is already in</a:t>
            </a:r>
          </a:p>
          <a:p>
            <a:r>
              <a:rPr lang="en-US" dirty="0"/>
              <a:t>its eventual place!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25451-DF5A-4913-BE9F-715E0635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48291"/>
            <a:ext cx="4074956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partition</a:t>
            </a:r>
            <a:r>
              <a:rPr lang="en-US" b="1" dirty="0"/>
              <a:t> </a:t>
            </a:r>
            <a:r>
              <a:rPr lang="en-US" dirty="0"/>
              <a:t>function performs this work: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Elements less than the pivot element are put in the left sub-region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Elements greater than the pivot element are put in the right sub-region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pivot element is placed between the two sub-regions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pivot element is now in its final position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Quicksort works in a “top-down” approach by repeatedly splitting largest lists into smaller ones, whereas merge sort works in a “bottom-up” manner to recombine smaller lists into larger ones.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visualgo.net/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/sorting </a:t>
            </a:r>
            <a:r>
              <a:rPr lang="en-US" dirty="0"/>
              <a:t>for animations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1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latin typeface="Rockwell" panose="02060603020205020403" pitchFamily="18" charset="0"/>
              </a:rPr>
              <a:t>partition</a:t>
            </a:r>
            <a:r>
              <a:rPr lang="en-US" b="1" dirty="0"/>
              <a:t> </a:t>
            </a:r>
            <a:r>
              <a:rPr lang="en-US" dirty="0"/>
              <a:t>function partitions only a portion of a list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takes three arguments: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list of numbers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starting index of the region to partition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ending index of the region to partition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instance, </a:t>
            </a:r>
            <a:r>
              <a:rPr lang="en-US" b="1" dirty="0">
                <a:latin typeface="Rockwell" panose="02060603020205020403" pitchFamily="18" charset="0"/>
              </a:rPr>
              <a:t>partition(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4, 15) </a:t>
            </a:r>
            <a:r>
              <a:rPr lang="en-US" dirty="0"/>
              <a:t>means that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[4]</a:t>
            </a:r>
            <a:r>
              <a:rPr lang="en-US" b="1" dirty="0"/>
              <a:t> </a:t>
            </a:r>
            <a:r>
              <a:rPr lang="en-US" dirty="0"/>
              <a:t>is the pivot element and that we want to partition elements in the range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[4:16]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 = [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62</a:t>
            </a:r>
            <a:r>
              <a:rPr lang="en-US" b="1" dirty="0">
                <a:latin typeface="Rockwell" panose="02060603020205020403" pitchFamily="18" charset="0"/>
              </a:rPr>
              <a:t> 88 6 85 39 19 82 23]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call: </a:t>
            </a:r>
            <a:r>
              <a:rPr lang="en-US" b="1" dirty="0">
                <a:latin typeface="Rockwell" panose="02060603020205020403" pitchFamily="18" charset="0"/>
              </a:rPr>
              <a:t>partition(</a:t>
            </a:r>
            <a:r>
              <a:rPr lang="en-US" b="1" dirty="0" err="1">
                <a:latin typeface="Rockwell" panose="02060603020205020403" pitchFamily="18" charset="0"/>
              </a:rPr>
              <a:t>nums</a:t>
            </a:r>
            <a:r>
              <a:rPr lang="en-US" b="1" dirty="0">
                <a:latin typeface="Rockwell" panose="02060603020205020403" pitchFamily="18" charset="0"/>
              </a:rPr>
              <a:t>, 0, 7)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Pivot element: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62</a:t>
            </a:r>
            <a:r>
              <a:rPr lang="en-US" b="1" dirty="0"/>
              <a:t> </a:t>
            </a:r>
            <a:r>
              <a:rPr lang="en-US" dirty="0"/>
              <a:t>(element </a:t>
            </a:r>
            <a:r>
              <a:rPr lang="en-US" b="1" dirty="0"/>
              <a:t>[0] </a:t>
            </a:r>
            <a:r>
              <a:rPr lang="en-US" dirty="0"/>
              <a:t>is always the pivot element)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partition: </a:t>
            </a:r>
            <a:r>
              <a:rPr lang="en-US" b="1" dirty="0">
                <a:latin typeface="Rockwell" panose="02060603020205020403" pitchFamily="18" charset="0"/>
              </a:rPr>
              <a:t>[23 6 39 19 62 85 82 88]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17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function returns the index of where the pivot element eventually winds up in a[]. That number also happens to be the number of elements ≤ the pivot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8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007D6-DA13-434A-88E8-37959F95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30" y="1976402"/>
            <a:ext cx="22288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45E45-DC56-4E62-83C9-F410F4CF0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2205002"/>
            <a:ext cx="3286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351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675A9-11B3-4EC9-8C2B-59E3A09D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281237"/>
            <a:ext cx="238125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9B172-D490-4635-9F81-74E09352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543174"/>
            <a:ext cx="3333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E3389-E6A0-4B41-9FB0-C1972A0E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6" y="2453607"/>
            <a:ext cx="18669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6CC66-B24D-4032-B769-EB3C85F0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6" y="2733676"/>
            <a:ext cx="1009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the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uses two variables to keep track of the boundaries of the region to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lower</a:t>
            </a:r>
            <a:r>
              <a:rPr lang="en-US" dirty="0"/>
              <a:t>: the index one position below the leftmost item in the region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upper</a:t>
            </a:r>
            <a:r>
              <a:rPr lang="en-US" dirty="0"/>
              <a:t>: the index one position above the rightmost item in the region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values when searching a list of </a:t>
            </a:r>
            <a:r>
              <a:rPr lang="en-US" i="1" dirty="0"/>
              <a:t>n </a:t>
            </a:r>
            <a:r>
              <a:rPr lang="en-US" dirty="0"/>
              <a:t>items: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lower = -1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upper = 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15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C922A-7F2F-4914-AAE4-118FCA76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5" y="2801267"/>
            <a:ext cx="1952625" cy="149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9CA74-EFCF-4EBA-A94C-A3174441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3076575"/>
            <a:ext cx="2009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070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B8D28-D631-4C56-9C43-C3E923D6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4" y="3080176"/>
            <a:ext cx="1990725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2EB85-7FF1-4F6B-B6FF-A4A2106C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3429000"/>
            <a:ext cx="26574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9C21-E452-47E7-AB9C-5C0473D9C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5242630"/>
            <a:ext cx="6772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291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74596-6917-418C-8C36-C0522413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4076700"/>
            <a:ext cx="29622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16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C1D63-C0FA-4674-BA05-FD39BB96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4027913"/>
            <a:ext cx="3133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5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partition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0310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6BD88-06D8-478D-A81F-5ECEF4F0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400550"/>
            <a:ext cx="5591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40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6604D-CAB8-4727-91AE-58D8F341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1780964"/>
            <a:ext cx="2466975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819189"/>
            <a:ext cx="571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3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146360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9C4A0-D178-422E-9A7D-D9700E3B3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25" y="1798878"/>
            <a:ext cx="2352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1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5142"/>
            <a:ext cx="57150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B7963-54A4-4BCF-8764-411C1DCA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84" y="1812244"/>
            <a:ext cx="2343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49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a[j] &lt;= x:         # False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758757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333C8-794C-4A53-BF2E-C94D2E1B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06" y="1805894"/>
            <a:ext cx="2352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12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Execution: partition()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a: [5, 8, 1, 6, 3, 7, 2]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index: 0 1 2 3 4 5 6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partition(a, p, 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x =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= p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for j in range(p+1, r+1):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a[j] &lt;=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 +=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        a[i], a[j] = a[j], a[i]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a[p],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 = a[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r>
              <a:rPr lang="en-US" b="1" dirty="0">
                <a:latin typeface="Rockwell" panose="02060603020205020403" pitchFamily="18" charset="0"/>
              </a:rPr>
              <a:t>], a[p]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return </a:t>
            </a:r>
            <a:r>
              <a:rPr lang="en-US" b="1" dirty="0" err="1">
                <a:latin typeface="Rockwell" panose="02060603020205020403" pitchFamily="18" charset="0"/>
              </a:rPr>
              <a:t>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5F1B6-1E96-4DB5-BE29-E894302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65142"/>
            <a:ext cx="5715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33656-8125-4D9D-A3D8-C9EA48B3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58" y="1819387"/>
            <a:ext cx="236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33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6211</TotalTime>
  <Words>17878</Words>
  <Application>Microsoft Office PowerPoint</Application>
  <PresentationFormat>Widescreen</PresentationFormat>
  <Paragraphs>1823</Paragraphs>
  <Slides>164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9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Divide and Conquer</vt:lpstr>
      <vt:lpstr>Example: Searching a Dictionary</vt:lpstr>
      <vt:lpstr>Example: Searching a Dictionary</vt:lpstr>
      <vt:lpstr>A Note About Data Organization</vt:lpstr>
      <vt:lpstr>Binary Search: Overview</vt:lpstr>
      <vt:lpstr>Binary Search: Example</vt:lpstr>
      <vt:lpstr>Binary Search: the Details</vt:lpstr>
      <vt:lpstr>Binary Search: the Details</vt:lpstr>
      <vt:lpstr>Binary Search: the Details</vt:lpstr>
      <vt:lpstr>Binary Search: the Details</vt:lpstr>
      <vt:lpstr>Binary Search: the Details</vt:lpstr>
      <vt:lpstr>Completed bsearch() Function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Trace Execution: bsearch()</vt:lpstr>
      <vt:lpstr>Completed bsearch() Function</vt:lpstr>
      <vt:lpstr>bsearch() with Print-outs</vt:lpstr>
      <vt:lpstr>bsearch() Example</vt:lpstr>
      <vt:lpstr>bsearch() Example</vt:lpstr>
      <vt:lpstr>Cutting the Problem Down to Size</vt:lpstr>
      <vt:lpstr>Number of Comparisons</vt:lpstr>
      <vt:lpstr>Searching Long Lists</vt:lpstr>
      <vt:lpstr>Divide and Conquer Sorting</vt:lpstr>
      <vt:lpstr>Merge Sort</vt:lpstr>
      <vt:lpstr>Merge Sort: Example</vt:lpstr>
      <vt:lpstr>Merge Sort</vt:lpstr>
      <vt:lpstr>Merge Sort Visualization</vt:lpstr>
      <vt:lpstr>Implementing Merge Sort</vt:lpstr>
      <vt:lpstr>Implementing Merge Sort (next)</vt:lpstr>
      <vt:lpstr>The merge_groups Function</vt:lpstr>
      <vt:lpstr>Slicing Examples</vt:lpstr>
      <vt:lpstr>Slicing Examples 2</vt:lpstr>
      <vt:lpstr>The merge_groups Function</vt:lpstr>
      <vt:lpstr>The merge_groups Function</vt:lpstr>
      <vt:lpstr>The merge_groups Function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Trace Execution: merge_groups</vt:lpstr>
      <vt:lpstr>Exercise: write merge Function</vt:lpstr>
      <vt:lpstr>Completed msort Function</vt:lpstr>
      <vt:lpstr>Completed msort Function</vt:lpstr>
      <vt:lpstr>Completed msort Function</vt:lpstr>
      <vt:lpstr>Comparisons in Merge Sort</vt:lpstr>
      <vt:lpstr>Scalability of Merge Sort</vt:lpstr>
      <vt:lpstr>Recursion</vt:lpstr>
      <vt:lpstr>Recursion Example: Factorial</vt:lpstr>
      <vt:lpstr>Recursion</vt:lpstr>
      <vt:lpstr>Trace: factorial(4)</vt:lpstr>
      <vt:lpstr>Trace: factorial(4)</vt:lpstr>
      <vt:lpstr>A Disclaimer</vt:lpstr>
      <vt:lpstr>Example: Fibonacci Numbers</vt:lpstr>
      <vt:lpstr>Example: Fibonacci Numbers</vt:lpstr>
      <vt:lpstr>Example: Fibonacci Numbers</vt:lpstr>
      <vt:lpstr>Example: Fibonacci Numbers</vt:lpstr>
      <vt:lpstr>Trace: fib(5)</vt:lpstr>
      <vt:lpstr>Recursive Binary Search</vt:lpstr>
      <vt:lpstr>Completed rsearch Function</vt:lpstr>
      <vt:lpstr>Binary Search Algorithms</vt:lpstr>
      <vt:lpstr>Quicksort</vt:lpstr>
      <vt:lpstr>Quicksort Example</vt:lpstr>
      <vt:lpstr>Quicksort</vt:lpstr>
      <vt:lpstr>Quicksort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Completed partition Function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Trace Execution: partition()</vt:lpstr>
      <vt:lpstr>Quicksort</vt:lpstr>
      <vt:lpstr>Completed qsort Function</vt:lpstr>
      <vt:lpstr>Trace Execution: qsort()</vt:lpstr>
      <vt:lpstr>Trace Execution: qsort()</vt:lpstr>
      <vt:lpstr>Trace Execution: qsort()</vt:lpstr>
      <vt:lpstr>PowerPoint Presentation</vt:lpstr>
      <vt:lpstr>Example: Sum of Fractions</vt:lpstr>
      <vt:lpstr>Example: Sum of Fractions</vt:lpstr>
      <vt:lpstr>Trace: sum_fracs(4)</vt:lpstr>
      <vt:lpstr>Example: Sum a List</vt:lpstr>
      <vt:lpstr>Example: Sum a List</vt:lpstr>
      <vt:lpstr>Trace: rsum([8,1,4,5])</vt:lpstr>
      <vt:lpstr>Example: Exponentiation</vt:lpstr>
      <vt:lpstr>Example: Exponentiation</vt:lpstr>
      <vt:lpstr>Example: Exponentiation</vt:lpstr>
      <vt:lpstr>Trace: power(3,5)</vt:lpstr>
      <vt:lpstr>Example: Reverse a String</vt:lpstr>
      <vt:lpstr>Example: Reverse a String</vt:lpstr>
      <vt:lpstr>Trace: rev('stony')</vt:lpstr>
      <vt:lpstr>Example: Count Occurrences</vt:lpstr>
      <vt:lpstr>Example: Count Occurrences</vt:lpstr>
      <vt:lpstr>Example: Count Occurrences</vt:lpstr>
      <vt:lpstr>Trace: count_occurrences()</vt:lpstr>
      <vt:lpstr>Example: Find Palindromes</vt:lpstr>
      <vt:lpstr>Example: Find Palindromes</vt:lpstr>
      <vt:lpstr>Example: Find Palindromes</vt:lpstr>
      <vt:lpstr>Trace: is_palindrome()</vt:lpstr>
      <vt:lpstr>Trace: is_palindrome()</vt:lpstr>
      <vt:lpstr>Trace: is_palindrome()</vt:lpstr>
      <vt:lpstr>Example: Replace Multiples of 5</vt:lpstr>
      <vt:lpstr>Example: Replace Multiples of 5</vt:lpstr>
      <vt:lpstr>Example: Replace Multiples of 5</vt:lpstr>
      <vt:lpstr>Example: Replace Multiples of 5</vt:lpstr>
      <vt:lpstr>Trace: replace_mult5_helper</vt:lpstr>
      <vt:lpstr>Example: Find Index of Character</vt:lpstr>
      <vt:lpstr>Example: Find Index of Character</vt:lpstr>
      <vt:lpstr>Example: Find Index of Char.</vt:lpstr>
      <vt:lpstr>Trace: rindex_helper</vt:lpstr>
      <vt:lpstr>Trace: rindex_helper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Recursive Helper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482</cp:revision>
  <dcterms:created xsi:type="dcterms:W3CDTF">2018-01-06T23:48:52Z</dcterms:created>
  <dcterms:modified xsi:type="dcterms:W3CDTF">2019-04-23T07:14:37Z</dcterms:modified>
</cp:coreProperties>
</file>