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81" r:id="rId15"/>
    <p:sldId id="282" r:id="rId16"/>
    <p:sldId id="283" r:id="rId17"/>
    <p:sldId id="322" r:id="rId18"/>
    <p:sldId id="323" r:id="rId19"/>
    <p:sldId id="324" r:id="rId20"/>
    <p:sldId id="325" r:id="rId21"/>
    <p:sldId id="326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352" r:id="rId30"/>
    <p:sldId id="354" r:id="rId31"/>
    <p:sldId id="355" r:id="rId32"/>
    <p:sldId id="356" r:id="rId33"/>
    <p:sldId id="357" r:id="rId34"/>
    <p:sldId id="358" r:id="rId35"/>
    <p:sldId id="359" r:id="rId36"/>
    <p:sldId id="360" r:id="rId37"/>
    <p:sldId id="361" r:id="rId38"/>
    <p:sldId id="365" r:id="rId39"/>
    <p:sldId id="366" r:id="rId40"/>
    <p:sldId id="367" r:id="rId41"/>
    <p:sldId id="368" r:id="rId42"/>
    <p:sldId id="369" r:id="rId43"/>
    <p:sldId id="370" r:id="rId44"/>
    <p:sldId id="395" r:id="rId45"/>
    <p:sldId id="396" r:id="rId46"/>
    <p:sldId id="397" r:id="rId47"/>
    <p:sldId id="398" r:id="rId48"/>
    <p:sldId id="399" r:id="rId49"/>
    <p:sldId id="400" r:id="rId50"/>
    <p:sldId id="401" r:id="rId51"/>
    <p:sldId id="402" r:id="rId52"/>
    <p:sldId id="394" r:id="rId53"/>
  </p:sldIdLst>
  <p:sldSz cx="10058400" cy="7772400"/>
  <p:notesSz cx="10058400" cy="7772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02" autoAdjust="0"/>
    <p:restoredTop sz="94660"/>
  </p:normalViewPr>
  <p:slideViewPr>
    <p:cSldViewPr>
      <p:cViewPr varScale="1">
        <p:scale>
          <a:sx n="107" d="100"/>
          <a:sy n="107" d="100"/>
        </p:scale>
        <p:origin x="1662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FA6C0-B0A0-4B1F-9F6E-9ED4FE17E1E0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DAA6F-6FB9-4798-84A4-8B3A0DD76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23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CDAA6F-6FB9-4798-84A4-8B3A0DD769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18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23520" y="1"/>
            <a:ext cx="4156075" cy="77724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3641" y="1036321"/>
            <a:ext cx="7641840" cy="3953368"/>
          </a:xfrm>
        </p:spPr>
        <p:txBody>
          <a:bodyPr anchor="b">
            <a:normAutofit/>
          </a:bodyPr>
          <a:lstStyle>
            <a:lvl1pPr algn="r">
              <a:defRPr sz="594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16663" y="4989689"/>
            <a:ext cx="6338819" cy="1546468"/>
          </a:xfrm>
        </p:spPr>
        <p:txBody>
          <a:bodyPr anchor="t">
            <a:normAutofit/>
          </a:bodyPr>
          <a:lstStyle>
            <a:lvl1pPr marL="0" indent="0" algn="r">
              <a:buNone/>
              <a:defRPr sz="1980">
                <a:solidFill>
                  <a:schemeClr val="tx1"/>
                </a:solidFill>
              </a:defRPr>
            </a:lvl1pPr>
            <a:lvl2pPr marL="50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4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3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58351" y="6932982"/>
            <a:ext cx="943220" cy="413808"/>
          </a:xfrm>
        </p:spPr>
        <p:txBody>
          <a:bodyPr/>
          <a:lstStyle/>
          <a:p>
            <a:fld id="{6C7B05AC-9E04-41D0-9B59-63A48D1ECA74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86106" y="6932982"/>
            <a:ext cx="3970382" cy="413808"/>
          </a:xfrm>
        </p:spPr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02852" y="6932982"/>
            <a:ext cx="452628" cy="413808"/>
          </a:xfrm>
        </p:spPr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lang="en-US" sz="1000" spc="15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1000" spc="16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lang="en-US" sz="1000" spc="18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23" name="Freeform 12"/>
          <p:cNvSpPr/>
          <p:nvPr/>
        </p:nvSpPr>
        <p:spPr bwMode="auto">
          <a:xfrm>
            <a:off x="223520" y="4274820"/>
            <a:ext cx="398145" cy="102553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616428" y="4382771"/>
            <a:ext cx="68104" cy="91758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595261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4876" y="5363914"/>
            <a:ext cx="8267590" cy="642303"/>
          </a:xfrm>
        </p:spPr>
        <p:txBody>
          <a:bodyPr anchor="b">
            <a:normAutofit/>
          </a:bodyPr>
          <a:lstStyle>
            <a:lvl1pPr algn="ctr">
              <a:defRPr sz="26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68973" y="1056394"/>
            <a:ext cx="6788172" cy="358697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760"/>
            </a:lvl2pPr>
            <a:lvl3pPr marL="1005840" indent="0">
              <a:buNone/>
              <a:defRPr sz="176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4876" y="6006217"/>
            <a:ext cx="8267590" cy="559540"/>
          </a:xfrm>
        </p:spPr>
        <p:txBody>
          <a:bodyPr>
            <a:normAutofit/>
          </a:bodyPr>
          <a:lstStyle>
            <a:lvl1pPr marL="0" indent="0" algn="ctr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7AEED-FAF7-49B1-B0C2-6939C1C49690}" type="datetime1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lang="en-US" sz="1000" spc="15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1000" spc="16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lang="en-US" sz="1000" spc="18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2144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4877" y="777240"/>
            <a:ext cx="8267590" cy="3454400"/>
          </a:xfrm>
        </p:spPr>
        <p:txBody>
          <a:bodyPr anchor="ctr">
            <a:normAutofit/>
          </a:bodyPr>
          <a:lstStyle>
            <a:lvl1pPr algn="ctr">
              <a:defRPr sz="352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4877" y="4922520"/>
            <a:ext cx="8267591" cy="16408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873B-80BC-4DC6-8B09-CFF69A73DE8C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lang="en-US" sz="1000" spc="15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1000" spc="16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lang="en-US" sz="1000" spc="18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2272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066364" y="978093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89417" y="3195319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415" y="777242"/>
            <a:ext cx="7671527" cy="3108959"/>
          </a:xfrm>
        </p:spPr>
        <p:txBody>
          <a:bodyPr anchor="ctr">
            <a:normAutofit/>
          </a:bodyPr>
          <a:lstStyle>
            <a:lvl1pPr algn="ctr">
              <a:defRPr sz="352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758058" y="3886199"/>
            <a:ext cx="7294241" cy="4318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980"/>
            </a:lvl1pPr>
            <a:lvl2pPr marL="502920" indent="0">
              <a:buFontTx/>
              <a:buNone/>
              <a:defRPr/>
            </a:lvl2pPr>
            <a:lvl3pPr marL="1005840" indent="0">
              <a:buFontTx/>
              <a:buNone/>
              <a:defRPr/>
            </a:lvl3pPr>
            <a:lvl4pPr marL="1508760" indent="0">
              <a:buFontTx/>
              <a:buNone/>
              <a:defRPr/>
            </a:lvl4pPr>
            <a:lvl5pPr marL="20116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4876" y="4922520"/>
            <a:ext cx="8267590" cy="16408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11A6-9458-40E8-81D4-3E10487790F0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lang="en-US" sz="1000" spc="15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1000" spc="16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lang="en-US" sz="1000" spc="18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90425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4878" y="3749725"/>
            <a:ext cx="8267588" cy="1664640"/>
          </a:xfrm>
        </p:spPr>
        <p:txBody>
          <a:bodyPr anchor="b">
            <a:normAutofit/>
          </a:bodyPr>
          <a:lstStyle>
            <a:lvl1pPr algn="r">
              <a:defRPr sz="352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4876" y="5414365"/>
            <a:ext cx="8267589" cy="975120"/>
          </a:xfrm>
        </p:spPr>
        <p:txBody>
          <a:bodyPr anchor="t">
            <a:normAutofit/>
          </a:bodyPr>
          <a:lstStyle>
            <a:lvl1pPr marL="0" indent="0" algn="r">
              <a:buNone/>
              <a:defRPr sz="2200">
                <a:solidFill>
                  <a:schemeClr val="tx1"/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9F9F-DA7C-4BC9-9838-78EF830EAD10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lang="en-US" sz="1000" spc="15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1000" spc="16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lang="en-US" sz="1000" spc="18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9873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066364" y="978093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89417" y="3195319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415" y="777242"/>
            <a:ext cx="7671527" cy="3108959"/>
          </a:xfrm>
        </p:spPr>
        <p:txBody>
          <a:bodyPr anchor="ctr">
            <a:normAutofit/>
          </a:bodyPr>
          <a:lstStyle>
            <a:lvl1pPr algn="ctr">
              <a:defRPr sz="352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24878" y="4404360"/>
            <a:ext cx="8267589" cy="1007533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64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4876" y="5411893"/>
            <a:ext cx="8267589" cy="1151467"/>
          </a:xfrm>
        </p:spPr>
        <p:txBody>
          <a:bodyPr anchor="t">
            <a:normAutofit/>
          </a:bodyPr>
          <a:lstStyle>
            <a:lvl1pPr marL="0" indent="0" algn="r">
              <a:buNone/>
              <a:defRPr sz="1980">
                <a:solidFill>
                  <a:schemeClr val="tx1"/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5402-C0CF-4D5C-BF91-A330EAF22B30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lang="en-US" sz="1000" spc="15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1000" spc="16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lang="en-US" sz="1000" spc="18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0071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4878" y="777242"/>
            <a:ext cx="8267590" cy="30909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24877" y="3972560"/>
            <a:ext cx="8267591" cy="94996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08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4877" y="4922520"/>
            <a:ext cx="8267591" cy="1640840"/>
          </a:xfrm>
        </p:spPr>
        <p:txBody>
          <a:bodyPr anchor="t">
            <a:normAutofit/>
          </a:bodyPr>
          <a:lstStyle>
            <a:lvl1pPr marL="0" indent="0" algn="l">
              <a:buNone/>
              <a:defRPr sz="1980">
                <a:solidFill>
                  <a:schemeClr val="tx1"/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A590A-6DA9-43C5-A62A-FAA7C999FD2D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lang="en-US" sz="1000" spc="15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1000" spc="16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lang="en-US" sz="1000" spc="18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6186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462F-F58C-4B12-9BCF-D5083DB8C9FF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lang="en-US" sz="1000" spc="15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1000" spc="16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lang="en-US" sz="1000" spc="18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4272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31533" y="777240"/>
            <a:ext cx="1460935" cy="57861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24877" y="777240"/>
            <a:ext cx="6618010" cy="578612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37F8-884B-43A5-92E1-1508985B276E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lang="en-US" sz="1000" spc="15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1000" spc="16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lang="en-US" sz="1000" spc="18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25217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(C) Prof. Paul S. Wang, Kent State Univ., Pravin Pawar - SUNY Korea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E487C-BEE4-433D-B07A-54E30CA5524F}" type="datetime1">
              <a:rPr lang="en-US" smtClean="0"/>
              <a:t>11/20/2019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3806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347" y="518161"/>
            <a:ext cx="8475134" cy="22453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347" y="3022600"/>
            <a:ext cx="8475134" cy="377719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78763" y="6922597"/>
            <a:ext cx="943220" cy="413808"/>
          </a:xfrm>
        </p:spPr>
        <p:txBody>
          <a:bodyPr/>
          <a:lstStyle/>
          <a:p>
            <a:fld id="{B7D5BB4D-4F1C-485E-92D3-41D95E456891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69912" y="6922597"/>
            <a:ext cx="5845969" cy="413808"/>
          </a:xfrm>
        </p:spPr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84864" y="6922597"/>
            <a:ext cx="470616" cy="413808"/>
          </a:xfrm>
        </p:spPr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lang="en-US" sz="1000" spc="15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1000" spc="16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lang="en-US" sz="1000" spc="18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8385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5695" y="3022598"/>
            <a:ext cx="7369786" cy="2674747"/>
          </a:xfrm>
        </p:spPr>
        <p:txBody>
          <a:bodyPr anchor="b"/>
          <a:lstStyle>
            <a:lvl1pPr algn="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5698" y="5697346"/>
            <a:ext cx="7369782" cy="975120"/>
          </a:xfrm>
        </p:spPr>
        <p:txBody>
          <a:bodyPr anchor="t">
            <a:normAutofit/>
          </a:bodyPr>
          <a:lstStyle>
            <a:lvl1pPr marL="0" indent="0" algn="r">
              <a:buNone/>
              <a:defRPr sz="2200">
                <a:solidFill>
                  <a:schemeClr val="tx1"/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62633-AF58-4E66-AA79-CEF17D395F10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00649" y="6931547"/>
            <a:ext cx="454831" cy="413808"/>
          </a:xfrm>
        </p:spPr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lang="en-US" sz="1000" spc="15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1000" spc="16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lang="en-US" sz="1000" spc="18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1602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347" y="777242"/>
            <a:ext cx="8475134" cy="19862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0346" y="3022600"/>
            <a:ext cx="4113886" cy="3817831"/>
          </a:xfrm>
        </p:spPr>
        <p:txBody>
          <a:bodyPr>
            <a:normAutofit/>
          </a:bodyPr>
          <a:lstStyle>
            <a:lvl1pPr>
              <a:defRPr sz="1980"/>
            </a:lvl1pPr>
            <a:lvl2pPr>
              <a:defRPr sz="1760"/>
            </a:lvl2pPr>
            <a:lvl3pPr>
              <a:defRPr sz="1540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1594" y="3022600"/>
            <a:ext cx="4113886" cy="3793067"/>
          </a:xfrm>
        </p:spPr>
        <p:txBody>
          <a:bodyPr>
            <a:normAutofit/>
          </a:bodyPr>
          <a:lstStyle>
            <a:lvl1pPr>
              <a:defRPr sz="1980"/>
            </a:lvl1pPr>
            <a:lvl2pPr>
              <a:defRPr sz="1760"/>
            </a:lvl2pPr>
            <a:lvl3pPr>
              <a:defRPr sz="1540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2229-730C-4695-B6EC-C6FC1E65BD15}" type="datetime1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lang="en-US" sz="1000" spc="15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1000" spc="16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lang="en-US" sz="1000" spc="18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8224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2430" y="3013004"/>
            <a:ext cx="3801920" cy="653097"/>
          </a:xfrm>
        </p:spPr>
        <p:txBody>
          <a:bodyPr anchor="b">
            <a:noAutofit/>
          </a:bodyPr>
          <a:lstStyle>
            <a:lvl1pPr marL="0" indent="0">
              <a:buNone/>
              <a:defRPr sz="3080" b="0">
                <a:solidFill>
                  <a:schemeClr val="accent1">
                    <a:lumMod val="75000"/>
                  </a:schemeClr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4875" y="3780048"/>
            <a:ext cx="4039473" cy="3020627"/>
          </a:xfrm>
        </p:spPr>
        <p:txBody>
          <a:bodyPr anchor="t">
            <a:normAutofit/>
          </a:bodyPr>
          <a:lstStyle>
            <a:lvl1pPr>
              <a:defRPr sz="1980"/>
            </a:lvl1pPr>
            <a:lvl2pPr>
              <a:defRPr sz="1760"/>
            </a:lvl2pPr>
            <a:lvl3pPr>
              <a:defRPr sz="1540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77881" y="3022600"/>
            <a:ext cx="3814587" cy="653097"/>
          </a:xfrm>
        </p:spPr>
        <p:txBody>
          <a:bodyPr anchor="b">
            <a:noAutofit/>
          </a:bodyPr>
          <a:lstStyle>
            <a:lvl1pPr marL="0" indent="0">
              <a:buNone/>
              <a:defRPr sz="3080" b="0">
                <a:solidFill>
                  <a:schemeClr val="accent1">
                    <a:lumMod val="75000"/>
                  </a:schemeClr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52993" y="3780048"/>
            <a:ext cx="4039473" cy="3020627"/>
          </a:xfrm>
        </p:spPr>
        <p:txBody>
          <a:bodyPr anchor="t">
            <a:normAutofit/>
          </a:bodyPr>
          <a:lstStyle>
            <a:lvl1pPr>
              <a:defRPr sz="1980"/>
            </a:lvl1pPr>
            <a:lvl2pPr>
              <a:defRPr sz="1760"/>
            </a:lvl2pPr>
            <a:lvl3pPr>
              <a:defRPr sz="1540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C138-077F-4F95-9527-0269C0ABD576}" type="datetime1">
              <a:rPr lang="en-US" smtClean="0"/>
              <a:t>11/20/2019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lang="en-US" sz="1000" spc="15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1000" spc="16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lang="en-US" sz="1000" spc="18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411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AA5C3-8F0D-44A8-87E8-DC869409431E}" type="datetime1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lang="en-US" sz="1000" spc="15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1000" spc="16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lang="en-US" sz="1000" spc="18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488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C57D-F83E-4C0D-A188-AE34090A396C}" type="datetime1">
              <a:rPr lang="en-US" smtClean="0"/>
              <a:t>11/20/2019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lang="en-US" sz="1000" spc="15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1000" spc="16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lang="en-US" sz="1000" spc="18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4410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4877" y="1813560"/>
            <a:ext cx="2928787" cy="1554480"/>
          </a:xfrm>
        </p:spPr>
        <p:txBody>
          <a:bodyPr anchor="b">
            <a:normAutofit/>
          </a:bodyPr>
          <a:lstStyle>
            <a:lvl1pPr algn="ctr">
              <a:defRPr sz="26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2308" y="777241"/>
            <a:ext cx="5150158" cy="5786121"/>
          </a:xfrm>
        </p:spPr>
        <p:txBody>
          <a:bodyPr anchor="ctr">
            <a:normAutofit/>
          </a:bodyPr>
          <a:lstStyle>
            <a:lvl1pPr>
              <a:defRPr sz="2200"/>
            </a:lvl1pPr>
            <a:lvl2pPr>
              <a:defRPr sz="1980"/>
            </a:lvl2pPr>
            <a:lvl3pPr>
              <a:defRPr sz="1760"/>
            </a:lvl3pPr>
            <a:lvl4pPr>
              <a:defRPr sz="1540"/>
            </a:lvl4pPr>
            <a:lvl5pPr>
              <a:defRPr sz="1540"/>
            </a:lvl5pPr>
            <a:lvl6pPr>
              <a:defRPr sz="1540"/>
            </a:lvl6pPr>
            <a:lvl7pPr>
              <a:defRPr sz="1540"/>
            </a:lvl7pPr>
            <a:lvl8pPr>
              <a:defRPr sz="1540"/>
            </a:lvl8pPr>
            <a:lvl9pPr>
              <a:defRPr sz="15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4877" y="3368040"/>
            <a:ext cx="2928787" cy="2072640"/>
          </a:xfrm>
        </p:spPr>
        <p:txBody>
          <a:bodyPr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ED0E-FCBD-4F57-B2F8-80F62339AFEF}" type="datetime1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lang="en-US" sz="1000" spc="15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1000" spc="16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lang="en-US" sz="1000" spc="18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9997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3566" y="1986279"/>
            <a:ext cx="4477747" cy="1554480"/>
          </a:xfrm>
        </p:spPr>
        <p:txBody>
          <a:bodyPr anchor="b">
            <a:normAutofit/>
          </a:bodyPr>
          <a:lstStyle>
            <a:lvl1pPr algn="ctr">
              <a:defRPr sz="30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67245" y="1036320"/>
            <a:ext cx="2707508" cy="51816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760"/>
            </a:lvl2pPr>
            <a:lvl3pPr marL="1005840" indent="0">
              <a:buNone/>
              <a:defRPr sz="176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3566" y="3540759"/>
            <a:ext cx="4477747" cy="2072640"/>
          </a:xfrm>
        </p:spPr>
        <p:txBody>
          <a:bodyPr>
            <a:normAutofit/>
          </a:bodyPr>
          <a:lstStyle>
            <a:lvl1pPr marL="0" indent="0" algn="ctr">
              <a:buNone/>
              <a:defRPr sz="198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E36D-CC11-495B-9BC8-225B399583E7}" type="datetime1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lang="en-US" sz="1000" spc="15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1000" spc="16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lang="en-US" sz="1000" spc="18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9889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" y="1"/>
            <a:ext cx="2345214" cy="77724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347" y="518161"/>
            <a:ext cx="8475134" cy="224536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347" y="3022601"/>
            <a:ext cx="8475133" cy="3804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94548" y="6931547"/>
            <a:ext cx="94322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72C85E7-9FF4-4FC1-9806-98003709611F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5697" y="6931547"/>
            <a:ext cx="5845969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00649" y="6931547"/>
            <a:ext cx="454831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lang="en-US" sz="1000" spc="15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1000" spc="16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lang="en-US" sz="1000" spc="18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3004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3" r:id="rId18"/>
  </p:sldLayoutIdLst>
  <p:hf hdr="0" dt="0"/>
  <p:txStyles>
    <p:titleStyle>
      <a:lvl1pPr algn="ctr" defTabSz="50292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14325" indent="-314325" algn="l" defTabSz="502920" rtl="0" eaLnBrk="1" latinLnBrk="0" hangingPunct="1">
        <a:spcBef>
          <a:spcPct val="20000"/>
        </a:spcBef>
        <a:spcAft>
          <a:spcPts val="6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6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817245" indent="-314325" algn="l" defTabSz="502920" rtl="0" eaLnBrk="1" latinLnBrk="0" hangingPunct="1">
        <a:spcBef>
          <a:spcPct val="20000"/>
        </a:spcBef>
        <a:spcAft>
          <a:spcPts val="6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320165" indent="-314325" algn="l" defTabSz="502920" rtl="0" eaLnBrk="1" latinLnBrk="0" hangingPunct="1">
        <a:spcBef>
          <a:spcPct val="20000"/>
        </a:spcBef>
        <a:spcAft>
          <a:spcPts val="6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8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97355" indent="-188595" algn="l" defTabSz="502920" rtl="0" eaLnBrk="1" latinLnBrk="0" hangingPunct="1">
        <a:spcBef>
          <a:spcPct val="20000"/>
        </a:spcBef>
        <a:spcAft>
          <a:spcPts val="6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7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200275" indent="-188595" algn="l" defTabSz="502920" rtl="0" eaLnBrk="1" latinLnBrk="0" hangingPunct="1">
        <a:spcBef>
          <a:spcPct val="20000"/>
        </a:spcBef>
        <a:spcAft>
          <a:spcPts val="6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766060" indent="-251460" algn="l" defTabSz="502920" rtl="0" eaLnBrk="1" latinLnBrk="0" hangingPunct="1">
        <a:spcBef>
          <a:spcPct val="20000"/>
        </a:spcBef>
        <a:spcAft>
          <a:spcPts val="6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268980" indent="-251460" algn="l" defTabSz="502920" rtl="0" eaLnBrk="1" latinLnBrk="0" hangingPunct="1">
        <a:spcBef>
          <a:spcPct val="20000"/>
        </a:spcBef>
        <a:spcAft>
          <a:spcPts val="6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771900" indent="-251460" algn="l" defTabSz="502920" rtl="0" eaLnBrk="1" latinLnBrk="0" hangingPunct="1">
        <a:spcBef>
          <a:spcPct val="20000"/>
        </a:spcBef>
        <a:spcAft>
          <a:spcPts val="6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274820" indent="-251460" algn="l" defTabSz="502920" rtl="0" eaLnBrk="1" latinLnBrk="0" hangingPunct="1">
        <a:spcBef>
          <a:spcPct val="20000"/>
        </a:spcBef>
        <a:spcAft>
          <a:spcPts val="6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ppawar.github.io/Fall2019/CSE102-F19/programs/exc06/RollImg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pawar.github.io/Fall2019/CSE102-F19/programs/exc06/Convert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pawar.github.io/Fall2019/CSE102-F19/programs/exc06/Alert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ppawar.github.io/Fall2019/CSE102-F19/programs/exc06/Prompt.html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pawar.github.io/Fall2019/CSE102-F19/programs/exc06/Confirm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bc.org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bc.org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ppawar.github.io/Fall2019/CSE102-F19/programs/exc06/PopupWindow.html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ppawar.github.io/Fall2019/CSE102-F19/programs/exc06/check.html" TargetMode="Externa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sunykcse102.epizy.com/exc06/scroll/Scroll.html" TargetMode="Externa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sunykcse102.epizy.com/exc06/scroll/Transform.html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sunykcse102.epizy.com/exc06/scroll/Headline.html" TargetMode="Externa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met_document_removeeventlistener.asp" TargetMode="External"/><Relationship Id="rId2" Type="http://schemas.openxmlformats.org/officeDocument/2006/relationships/hyperlink" Target="https://www.w3schools.com/jsref/met_document_addeventlistener.asp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hyperlink" Target="https://javascript.info/" TargetMode="External"/><Relationship Id="rId3" Type="http://schemas.openxmlformats.org/officeDocument/2006/relationships/hyperlink" Target="https://developer.mozilla.org/en-US/docs/Web/HTML" TargetMode="External"/><Relationship Id="rId7" Type="http://schemas.openxmlformats.org/officeDocument/2006/relationships/hyperlink" Target="http://www.java2s.com/Code/JavaScript/GUI-Components/CatalogGUI-Components.htm" TargetMode="External"/><Relationship Id="rId2" Type="http://schemas.openxmlformats.org/officeDocument/2006/relationships/hyperlink" Target="https://www.w3schools.com/html/html5_intro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mployees.oneonta.edu/higgindm/javascript/scriptexamples.html" TargetMode="External"/><Relationship Id="rId5" Type="http://schemas.openxmlformats.org/officeDocument/2006/relationships/hyperlink" Target="http://www.w3schools.com/js/js_examples.asp" TargetMode="External"/><Relationship Id="rId4" Type="http://schemas.openxmlformats.org/officeDocument/2006/relationships/hyperlink" Target="http://www.w3schools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ppawar.github.io/Fall2019/CSE102-F19/programs/exc06/AgentDate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0533" y="-5398"/>
            <a:ext cx="4137304" cy="7777799"/>
            <a:chOff x="2928938" y="-4763"/>
            <a:chExt cx="5014912" cy="686276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58400" cy="777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84121" y="1"/>
            <a:ext cx="4137304" cy="7772398"/>
            <a:chOff x="2928938" y="-4763"/>
            <a:chExt cx="5014912" cy="6862763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598121" y="2437297"/>
            <a:ext cx="6184750" cy="15466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12700" indent="0" algn="ctr" defTabSz="457200">
              <a:spcAft>
                <a:spcPts val="600"/>
              </a:spcAft>
              <a:buNone/>
            </a:pPr>
            <a:r>
              <a:rPr lang="en-US" sz="3200" b="1" spc="125" dirty="0">
                <a:latin typeface="Arial" panose="020B0604020202020204" pitchFamily="34" charset="0"/>
                <a:cs typeface="Arial" panose="020B0604020202020204" pitchFamily="34" charset="0"/>
              </a:rPr>
              <a:t>Dynamic</a:t>
            </a:r>
            <a:r>
              <a:rPr lang="en-US" sz="3200" b="1" spc="40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70" dirty="0">
                <a:latin typeface="Arial" panose="020B0604020202020204" pitchFamily="34" charset="0"/>
                <a:cs typeface="Arial" panose="020B0604020202020204" pitchFamily="34" charset="0"/>
              </a:rPr>
              <a:t>User Interface </a:t>
            </a:r>
            <a:r>
              <a:rPr lang="en-US" sz="3200" b="1" spc="210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US" sz="3200" b="1" spc="114" dirty="0">
                <a:latin typeface="Arial" panose="020B0604020202020204" pitchFamily="34" charset="0"/>
                <a:cs typeface="Arial" panose="020B0604020202020204" pitchFamily="34" charset="0"/>
              </a:rPr>
              <a:t> J</a:t>
            </a:r>
            <a:r>
              <a:rPr lang="en-US" sz="3200" b="1" spc="-15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3200" b="1" spc="-105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3200" b="1" spc="80" dirty="0">
                <a:latin typeface="Arial" panose="020B0604020202020204" pitchFamily="34" charset="0"/>
                <a:cs typeface="Arial" panose="020B0604020202020204" pitchFamily="34" charset="0"/>
              </a:rPr>
              <a:t>aScript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9035281" y="6667711"/>
            <a:ext cx="454712" cy="4138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spc="170"/>
              <a:t>J</a:t>
            </a:r>
            <a:r>
              <a:rPr lang="en-US" sz="700" spc="150"/>
              <a:t>a</a:t>
            </a:r>
            <a:r>
              <a:rPr lang="en-US" sz="700" spc="160"/>
              <a:t>v</a:t>
            </a:r>
            <a:r>
              <a:rPr lang="en-US" sz="700" spc="180"/>
              <a:t>aScript-</a:t>
            </a:r>
            <a:fld id="{81D60167-4931-47E6-BA6A-407CBD079E47}" type="slidenum">
              <a:rPr lang="en-US" sz="700" spc="140" smtClean="0"/>
              <a:pPr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en-US" sz="70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C1CF8-3001-4A22-9D9B-4D2427CC2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075" y="-88587"/>
            <a:ext cx="8475134" cy="2245360"/>
          </a:xfrm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 marL="1257935">
              <a:lnSpc>
                <a:spcPct val="100000"/>
              </a:lnSpc>
            </a:pPr>
            <a:r>
              <a:rPr sz="2950" b="1" spc="30" dirty="0">
                <a:solidFill>
                  <a:srgbClr val="B20000"/>
                </a:solidFill>
                <a:latin typeface="Arial"/>
                <a:cs typeface="Arial"/>
              </a:rPr>
              <a:t>J</a:t>
            </a:r>
            <a:r>
              <a:rPr sz="2950" b="1" spc="-60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-75" dirty="0">
                <a:solidFill>
                  <a:srgbClr val="B20000"/>
                </a:solidFill>
                <a:latin typeface="Arial"/>
                <a:cs typeface="Arial"/>
              </a:rPr>
              <a:t>v</a:t>
            </a:r>
            <a:r>
              <a:rPr sz="2950" b="1" spc="55" dirty="0">
                <a:solidFill>
                  <a:srgbClr val="B20000"/>
                </a:solidFill>
                <a:latin typeface="Arial"/>
                <a:cs typeface="Arial"/>
              </a:rPr>
              <a:t>aScript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75" dirty="0">
                <a:solidFill>
                  <a:srgbClr val="B20000"/>
                </a:solidFill>
                <a:latin typeface="Arial"/>
                <a:cs typeface="Arial"/>
              </a:rPr>
              <a:t>in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Separate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0" dirty="0">
                <a:solidFill>
                  <a:srgbClr val="B20000"/>
                </a:solidFill>
                <a:latin typeface="Arial"/>
                <a:cs typeface="Arial"/>
              </a:rPr>
              <a:t>Files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786198"/>
            <a:ext cx="7727315" cy="32677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25" dirty="0">
                <a:solidFill>
                  <a:srgbClr val="000072"/>
                </a:solidFill>
                <a:latin typeface="Arial"/>
                <a:cs typeface="Arial"/>
              </a:rPr>
              <a:t>Use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77"/>
              </a:spcBef>
              <a:buClr>
                <a:srgbClr val="000072"/>
              </a:buClr>
              <a:buFont typeface="Arial"/>
              <a:buChar char="•"/>
            </a:pPr>
            <a:endParaRPr sz="1100" dirty="0"/>
          </a:p>
          <a:p>
            <a:pPr marL="274955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&lt;script type="text/javascript" src="file.js"&gt;&lt;/script&gt;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1100"/>
              </a:lnSpc>
              <a:spcBef>
                <a:spcPts val="77"/>
              </a:spcBef>
            </a:pPr>
            <a:endParaRPr sz="1100" dirty="0"/>
          </a:p>
          <a:p>
            <a:pPr marL="274955">
              <a:lnSpc>
                <a:spcPct val="100000"/>
              </a:lnSpc>
            </a:pP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include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file.js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page.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src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attribute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&lt;script&gt;</a:t>
            </a:r>
            <a:endParaRPr sz="2050" dirty="0">
              <a:latin typeface="Courier New"/>
              <a:cs typeface="Courier New"/>
            </a:endParaRPr>
          </a:p>
          <a:p>
            <a:pPr marL="274955">
              <a:lnSpc>
                <a:spcPct val="100000"/>
              </a:lnSpc>
              <a:spcBef>
                <a:spcPts val="465"/>
              </a:spcBef>
            </a:pP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gi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URL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program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file.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</a:pPr>
            <a:endParaRPr sz="1100" dirty="0"/>
          </a:p>
          <a:p>
            <a:pPr marL="274955" marR="2921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de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usually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placed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inside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head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but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placed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elsewhere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page.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Just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efore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end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body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 g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placeme</a:t>
            </a:r>
            <a:r>
              <a:rPr sz="2050" spc="-12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155" dirty="0">
                <a:solidFill>
                  <a:srgbClr val="000072"/>
                </a:solidFill>
                <a:latin typeface="Arial"/>
                <a:cs typeface="Arial"/>
              </a:rPr>
              <a:t>ecause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70" dirty="0">
                <a:solidFill>
                  <a:srgbClr val="000072"/>
                </a:solidFill>
                <a:latin typeface="Arial"/>
                <a:cs typeface="Arial"/>
              </a:rPr>
              <a:t>it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oids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aScript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del</a:t>
            </a:r>
            <a:r>
              <a:rPr sz="2050" spc="-12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ying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displ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B3C85-BD0C-467E-A3EB-96C5F317B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76200" y="-457200"/>
            <a:ext cx="8475134" cy="2245360"/>
          </a:xfrm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 marL="2449830">
              <a:lnSpc>
                <a:spcPct val="100000"/>
              </a:lnSpc>
            </a:pP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Image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5" dirty="0">
                <a:solidFill>
                  <a:srgbClr val="B20000"/>
                </a:solidFill>
                <a:latin typeface="Arial"/>
                <a:cs typeface="Arial"/>
              </a:rPr>
              <a:t>Roll</a:t>
            </a:r>
            <a:r>
              <a:rPr sz="2950" b="1" spc="-20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20" dirty="0">
                <a:solidFill>
                  <a:srgbClr val="B20000"/>
                </a:solidFill>
                <a:latin typeface="Arial"/>
                <a:cs typeface="Arial"/>
              </a:rPr>
              <a:t>v</a:t>
            </a:r>
            <a:r>
              <a:rPr sz="2950" b="1" spc="40" dirty="0">
                <a:solidFill>
                  <a:srgbClr val="B20000"/>
                </a:solidFill>
                <a:latin typeface="Arial"/>
                <a:cs typeface="Arial"/>
              </a:rPr>
              <a:t>er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26907" y="1295400"/>
            <a:ext cx="2802293" cy="28228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11621" y="1295400"/>
            <a:ext cx="2802293" cy="28228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CD0BC-EDD7-44F6-9F08-698F7D756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8A972C27-6F4F-4B1E-B289-9A72C4E58D5D}"/>
              </a:ext>
            </a:extLst>
          </p:cNvPr>
          <p:cNvSpPr txBox="1"/>
          <p:nvPr/>
        </p:nvSpPr>
        <p:spPr>
          <a:xfrm>
            <a:off x="2257704" y="4445636"/>
            <a:ext cx="5123180" cy="203136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01040" marR="12700" indent="-688975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&lt;img onmouseover="this.src=’wt2.png’" onmouseout="this.src=’wt1.png’" src="wt1.png" id="icon" alt="webtong.com logo" /&gt;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0072"/>
                </a:solidFill>
                <a:latin typeface="Arial"/>
                <a:cs typeface="Arial"/>
                <a:hlinkClick r:id="rId4"/>
              </a:rPr>
              <a:t>Ex: </a:t>
            </a:r>
            <a:r>
              <a:rPr sz="2050" b="1" spc="-220" dirty="0">
                <a:solidFill>
                  <a:srgbClr val="000072"/>
                </a:solidFill>
                <a:latin typeface="Arial"/>
                <a:cs typeface="Arial"/>
                <a:hlinkClick r:id="rId4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4"/>
              </a:rPr>
              <a:t>RollImg</a:t>
            </a:r>
            <a:endParaRPr sz="20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18161"/>
            <a:ext cx="9098281" cy="826844"/>
          </a:xfrm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 marL="119063">
              <a:lnSpc>
                <a:spcPct val="100000"/>
              </a:lnSpc>
            </a:pPr>
            <a:r>
              <a:rPr sz="2950" b="1" spc="175" dirty="0">
                <a:solidFill>
                  <a:srgbClr val="B20000"/>
                </a:solidFill>
                <a:latin typeface="Arial"/>
                <a:cs typeface="Arial"/>
              </a:rPr>
              <a:t>E</a:t>
            </a:r>
            <a:r>
              <a:rPr sz="2950" b="1" spc="55" dirty="0">
                <a:solidFill>
                  <a:srgbClr val="B20000"/>
                </a:solidFill>
                <a:latin typeface="Arial"/>
                <a:cs typeface="Arial"/>
              </a:rPr>
              <a:t>v</a:t>
            </a:r>
            <a:r>
              <a:rPr sz="2950" b="1" spc="-35" dirty="0">
                <a:solidFill>
                  <a:srgbClr val="B20000"/>
                </a:solidFill>
                <a:latin typeface="Arial"/>
                <a:cs typeface="Arial"/>
              </a:rPr>
              <a:t>e</a:t>
            </a:r>
            <a:r>
              <a:rPr sz="2950" b="1" spc="-135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31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30" dirty="0">
                <a:solidFill>
                  <a:srgbClr val="B20000"/>
                </a:solidFill>
                <a:latin typeface="Arial"/>
                <a:cs typeface="Arial"/>
              </a:rPr>
              <a:t>Actions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19200" y="1524000"/>
            <a:ext cx="7516495" cy="48133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general,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ou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gi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one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more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aScript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stateme</a:t>
            </a:r>
            <a:r>
              <a:rPr sz="2050" spc="-10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(separated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;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)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inside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quotation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marks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action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res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onse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on</a:t>
            </a:r>
            <a:r>
              <a:rPr sz="2050" i="1" spc="-85" dirty="0">
                <a:solidFill>
                  <a:srgbClr val="000072"/>
                </a:solidFill>
                <a:latin typeface="Arial"/>
                <a:cs typeface="Arial"/>
              </a:rPr>
              <a:t>SomeE</a:t>
            </a:r>
            <a:r>
              <a:rPr sz="2050" i="1" spc="-12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i="1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i="1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=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"</a:t>
            </a:r>
            <a:r>
              <a:rPr sz="2050" i="1" spc="-40" dirty="0">
                <a:solidFill>
                  <a:srgbClr val="000072"/>
                </a:solidFill>
                <a:latin typeface="Arial"/>
                <a:cs typeface="Arial"/>
              </a:rPr>
              <a:t>st1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;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i="1" spc="-40" dirty="0">
                <a:solidFill>
                  <a:srgbClr val="000072"/>
                </a:solidFill>
                <a:latin typeface="Arial"/>
                <a:cs typeface="Arial"/>
              </a:rPr>
              <a:t>st2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;</a:t>
            </a:r>
            <a:r>
              <a:rPr sz="2050" spc="-869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...</a:t>
            </a:r>
            <a:r>
              <a:rPr sz="2050" spc="-869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 dirty="0"/>
          </a:p>
          <a:p>
            <a:pPr marL="274955" marR="6096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General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mouseover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mouseou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t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other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from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2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rigger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ell-defined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55" dirty="0">
                <a:solidFill>
                  <a:srgbClr val="000072"/>
                </a:solidFill>
                <a:latin typeface="Arial"/>
                <a:cs typeface="Arial"/>
              </a:rPr>
              <a:t>aSc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ript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actions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 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page.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dynamic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eff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ects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only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limited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our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design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imagination.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77"/>
              </a:spcBef>
            </a:pPr>
            <a:endParaRPr sz="1100" dirty="0"/>
          </a:p>
          <a:p>
            <a:pPr marL="274955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&lt;!-- One-image rollover --&gt;</a:t>
            </a:r>
            <a:endParaRPr sz="2050" dirty="0">
              <a:latin typeface="Courier New"/>
              <a:cs typeface="Courier New"/>
            </a:endParaRPr>
          </a:p>
          <a:p>
            <a:pPr marL="963930" marR="1454785" indent="-688975">
              <a:lnSpc>
                <a:spcPct val="118900"/>
              </a:lnSpc>
              <a:tabLst>
                <a:tab pos="578548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&lt;img src="wt.png" alt="webtong.com logo" onmouseover="this.style.opacity=0.4" onmouseout="this.style.opacity=1"	/&gt;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1100"/>
              </a:lnSpc>
              <a:spcBef>
                <a:spcPts val="77"/>
              </a:spcBef>
            </a:pPr>
            <a:endParaRPr sz="1100" dirty="0"/>
          </a:p>
          <a:p>
            <a:pPr marL="274955">
              <a:lnSpc>
                <a:spcPct val="100000"/>
              </a:lnSpc>
            </a:pPr>
            <a:r>
              <a:rPr sz="2050" i="1" spc="15" dirty="0">
                <a:solidFill>
                  <a:srgbClr val="000072"/>
                </a:solidFill>
                <a:latin typeface="Arial"/>
                <a:cs typeface="Arial"/>
              </a:rPr>
              <a:t>targe</a:t>
            </a:r>
            <a:r>
              <a:rPr sz="2050" i="1" spc="14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i="1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.style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.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pro</a:t>
            </a:r>
            <a:r>
              <a:rPr sz="2050" i="1" spc="6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i="1" spc="4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i="1" spc="-3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i="1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=</a:t>
            </a:r>
            <a:r>
              <a:rPr sz="2050" i="1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alue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9502C-B0E2-46FE-A8EA-74F483EBA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1260" y="-76200"/>
            <a:ext cx="8475134" cy="2245360"/>
          </a:xfrm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 marL="24130">
              <a:lnSpc>
                <a:spcPct val="100000"/>
              </a:lnSpc>
            </a:pPr>
            <a:r>
              <a:rPr sz="2950" b="1" spc="105" dirty="0">
                <a:solidFill>
                  <a:srgbClr val="B20000"/>
                </a:solidFill>
                <a:latin typeface="Arial"/>
                <a:cs typeface="Arial"/>
              </a:rPr>
              <a:t>Manipulating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470" dirty="0">
                <a:solidFill>
                  <a:srgbClr val="B20000"/>
                </a:solidFill>
                <a:latin typeface="Arial"/>
                <a:cs typeface="Arial"/>
              </a:rPr>
              <a:t>HTML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Eleme</a:t>
            </a:r>
            <a:r>
              <a:rPr sz="2950" b="1" spc="-40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31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85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100" dirty="0">
                <a:solidFill>
                  <a:srgbClr val="B20000"/>
                </a:solidFill>
                <a:latin typeface="Arial"/>
                <a:cs typeface="Arial"/>
              </a:rPr>
              <a:t>ttributes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693252"/>
            <a:ext cx="7517130" cy="35179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18900"/>
              </a:lnSpc>
            </a:pPr>
            <a:r>
              <a:rPr lang="en-US" sz="2050" spc="225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also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ossible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access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set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attributes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from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aScript: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i="1" spc="15" dirty="0">
                <a:solidFill>
                  <a:srgbClr val="000072"/>
                </a:solidFill>
                <a:latin typeface="Arial"/>
                <a:cs typeface="Arial"/>
              </a:rPr>
              <a:t>targe</a:t>
            </a:r>
            <a:r>
              <a:rPr sz="2050" i="1" spc="14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i="1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.hasAttribute(</a:t>
            </a:r>
            <a:r>
              <a:rPr sz="2050" i="1" spc="60" dirty="0">
                <a:solidFill>
                  <a:srgbClr val="000072"/>
                </a:solidFill>
                <a:latin typeface="Arial"/>
                <a:cs typeface="Arial"/>
              </a:rPr>
              <a:t>attribut</a:t>
            </a:r>
            <a:r>
              <a:rPr sz="2050" i="1" spc="22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90" dirty="0">
                <a:solidFill>
                  <a:srgbClr val="000072"/>
                </a:solidFill>
                <a:latin typeface="Arial"/>
                <a:cs typeface="Arial"/>
              </a:rPr>
              <a:t>name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)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459" dirty="0">
                <a:solidFill>
                  <a:srgbClr val="000072"/>
                </a:solidFill>
                <a:latin typeface="Arial"/>
                <a:cs typeface="Arial"/>
              </a:rPr>
              <a:t>//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true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false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300"/>
              </a:lnSpc>
              <a:spcBef>
                <a:spcPts val="91"/>
              </a:spcBef>
            </a:pPr>
            <a:endParaRPr sz="1300" dirty="0"/>
          </a:p>
          <a:p>
            <a:pPr marL="12700">
              <a:lnSpc>
                <a:spcPct val="100000"/>
              </a:lnSpc>
            </a:pPr>
            <a:r>
              <a:rPr sz="2050" i="1" spc="15" dirty="0">
                <a:solidFill>
                  <a:srgbClr val="000072"/>
                </a:solidFill>
                <a:latin typeface="Arial"/>
                <a:cs typeface="Arial"/>
              </a:rPr>
              <a:t>targe</a:t>
            </a:r>
            <a:r>
              <a:rPr sz="2050" i="1" spc="14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i="1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.getAttribute(</a:t>
            </a:r>
            <a:r>
              <a:rPr sz="2050" i="1" spc="60" dirty="0">
                <a:solidFill>
                  <a:srgbClr val="000072"/>
                </a:solidFill>
                <a:latin typeface="Arial"/>
                <a:cs typeface="Arial"/>
              </a:rPr>
              <a:t>attribut</a:t>
            </a:r>
            <a:r>
              <a:rPr sz="2050" i="1" spc="22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90" dirty="0">
                <a:solidFill>
                  <a:srgbClr val="000072"/>
                </a:solidFill>
                <a:latin typeface="Arial"/>
                <a:cs typeface="Arial"/>
              </a:rPr>
              <a:t>name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)</a:t>
            </a:r>
            <a:endParaRPr sz="2050" dirty="0">
              <a:latin typeface="Courier New"/>
              <a:cs typeface="Courier New"/>
            </a:endParaRPr>
          </a:p>
          <a:p>
            <a:pPr marL="12700" marR="1691005" indent="0">
              <a:lnSpc>
                <a:spcPct val="237900"/>
              </a:lnSpc>
            </a:pPr>
            <a:r>
              <a:rPr sz="2050" i="1" spc="15" dirty="0">
                <a:solidFill>
                  <a:srgbClr val="000072"/>
                </a:solidFill>
                <a:latin typeface="Arial"/>
                <a:cs typeface="Arial"/>
              </a:rPr>
              <a:t>targe</a:t>
            </a:r>
            <a:r>
              <a:rPr sz="2050" i="1" spc="14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i="1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.setAttribute(</a:t>
            </a:r>
            <a:r>
              <a:rPr sz="2050" i="1" spc="60" dirty="0">
                <a:solidFill>
                  <a:srgbClr val="000072"/>
                </a:solidFill>
                <a:latin typeface="Arial"/>
                <a:cs typeface="Arial"/>
              </a:rPr>
              <a:t>attribut</a:t>
            </a:r>
            <a:r>
              <a:rPr sz="2050" i="1" spc="22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90" dirty="0">
                <a:solidFill>
                  <a:srgbClr val="000072"/>
                </a:solidFill>
                <a:latin typeface="Arial"/>
                <a:cs typeface="Arial"/>
              </a:rPr>
              <a:t>name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, </a:t>
            </a:r>
            <a:r>
              <a:rPr sz="2050" i="1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alue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) </a:t>
            </a:r>
            <a:r>
              <a:rPr sz="2050" i="1" spc="15" dirty="0">
                <a:solidFill>
                  <a:srgbClr val="000072"/>
                </a:solidFill>
                <a:latin typeface="Arial"/>
                <a:cs typeface="Arial"/>
              </a:rPr>
              <a:t>targe</a:t>
            </a:r>
            <a:r>
              <a:rPr sz="2050" i="1" spc="14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i="1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.removeAttribute(</a:t>
            </a:r>
            <a:r>
              <a:rPr sz="2050" i="1" spc="60" dirty="0">
                <a:solidFill>
                  <a:srgbClr val="000072"/>
                </a:solidFill>
                <a:latin typeface="Arial"/>
                <a:cs typeface="Arial"/>
              </a:rPr>
              <a:t>attribut</a:t>
            </a:r>
            <a:r>
              <a:rPr sz="2050" i="1" spc="22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90" dirty="0">
                <a:solidFill>
                  <a:srgbClr val="000072"/>
                </a:solidFill>
                <a:latin typeface="Arial"/>
                <a:cs typeface="Arial"/>
              </a:rPr>
              <a:t>name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)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984A4-3525-4A23-A2FB-2D6848BD8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0347" y="518161"/>
            <a:ext cx="8475134" cy="1539239"/>
          </a:xfrm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950" b="1" spc="380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5" dirty="0">
                <a:solidFill>
                  <a:srgbClr val="B20000"/>
                </a:solidFill>
                <a:latin typeface="Arial"/>
                <a:cs typeface="Arial"/>
              </a:rPr>
              <a:t>Co</a:t>
            </a:r>
            <a:r>
              <a:rPr sz="2950" b="1" spc="-40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20" dirty="0">
                <a:solidFill>
                  <a:srgbClr val="B20000"/>
                </a:solidFill>
                <a:latin typeface="Arial"/>
                <a:cs typeface="Arial"/>
              </a:rPr>
              <a:t>v</a:t>
            </a:r>
            <a:r>
              <a:rPr sz="2950" b="1" spc="-45" dirty="0">
                <a:solidFill>
                  <a:srgbClr val="B20000"/>
                </a:solidFill>
                <a:latin typeface="Arial"/>
                <a:cs typeface="Arial"/>
              </a:rPr>
              <a:t>ersion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70" dirty="0">
                <a:solidFill>
                  <a:srgbClr val="B20000"/>
                </a:solidFill>
                <a:latin typeface="Arial"/>
                <a:cs typeface="Arial"/>
              </a:rPr>
              <a:t>Calculator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14</a:t>
            </a:fld>
            <a:endParaRPr sz="1000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4A9D1-7CD3-497F-A161-ADD4B021A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DE5318-0796-43BF-87C7-5F1243E6E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601" y="2057400"/>
            <a:ext cx="5762625" cy="1562100"/>
          </a:xfrm>
          <a:prstGeom prst="rect">
            <a:avLst/>
          </a:prstGeom>
        </p:spPr>
      </p:pic>
      <p:sp>
        <p:nvSpPr>
          <p:cNvPr id="7" name="object 4">
            <a:extLst>
              <a:ext uri="{FF2B5EF4-FFF2-40B4-BE49-F238E27FC236}">
                <a16:creationId xmlns:a16="http://schemas.microsoft.com/office/drawing/2014/main" id="{3098C24F-B6FA-45AC-A730-1C0659076B0B}"/>
              </a:ext>
            </a:extLst>
          </p:cNvPr>
          <p:cNvSpPr txBox="1"/>
          <p:nvPr/>
        </p:nvSpPr>
        <p:spPr>
          <a:xfrm>
            <a:off x="3657600" y="4572000"/>
            <a:ext cx="2404745" cy="339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0072"/>
                </a:solidFill>
                <a:latin typeface="Arial"/>
                <a:cs typeface="Arial"/>
                <a:hlinkClick r:id="rId3"/>
              </a:rPr>
              <a:t>Ex: </a:t>
            </a:r>
            <a:r>
              <a:rPr sz="2050" b="1" spc="-220" dirty="0">
                <a:solidFill>
                  <a:srgbClr val="000072"/>
                </a:solidFill>
                <a:latin typeface="Arial"/>
                <a:cs typeface="Arial"/>
                <a:hlinkClick r:id="rId3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3"/>
              </a:rPr>
              <a:t>Convert</a:t>
            </a:r>
            <a:endParaRPr sz="20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4330" y="76200"/>
            <a:ext cx="8475134" cy="2245360"/>
          </a:xfrm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 marL="1558925">
              <a:lnSpc>
                <a:spcPct val="100000"/>
              </a:lnSpc>
            </a:pPr>
            <a:r>
              <a:rPr sz="2950" b="1" spc="380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5" dirty="0">
                <a:solidFill>
                  <a:srgbClr val="B20000"/>
                </a:solidFill>
                <a:latin typeface="Arial"/>
                <a:cs typeface="Arial"/>
              </a:rPr>
              <a:t>Co</a:t>
            </a:r>
            <a:r>
              <a:rPr sz="2950" b="1" spc="-40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20" dirty="0">
                <a:solidFill>
                  <a:srgbClr val="B20000"/>
                </a:solidFill>
                <a:latin typeface="Arial"/>
                <a:cs typeface="Arial"/>
              </a:rPr>
              <a:t>v</a:t>
            </a:r>
            <a:r>
              <a:rPr sz="2950" b="1" spc="-45" dirty="0">
                <a:solidFill>
                  <a:srgbClr val="B20000"/>
                </a:solidFill>
                <a:latin typeface="Arial"/>
                <a:cs typeface="Arial"/>
              </a:rPr>
              <a:t>ersion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70" dirty="0">
                <a:solidFill>
                  <a:srgbClr val="B20000"/>
                </a:solidFill>
                <a:latin typeface="Arial"/>
                <a:cs typeface="Arial"/>
              </a:rPr>
              <a:t>Calculator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52299"/>
            <a:ext cx="8016240" cy="49447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HTML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de: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&lt;head&gt;&lt;meta charset="utf-8"/&gt;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&lt;title&gt;Unit Conversion Demo&lt;/title&gt;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&lt;script type="text/javascript" src="convert.js"&gt;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&lt;/script&gt;&lt;/head&gt;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&lt;body style="background-color:#def" onload="init()"&gt;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&lt;section&gt;&lt;h1&gt;Inch-Centimeter Converter&lt;/h1&gt;&lt;p&gt;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&lt;label&gt;in &lt;input id="in" size="10" type="number"</a:t>
            </a:r>
            <a:endParaRPr sz="2050" dirty="0">
              <a:latin typeface="Courier New"/>
              <a:cs typeface="Courier New"/>
            </a:endParaRPr>
          </a:p>
          <a:p>
            <a:pPr marL="235458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onfocus="reset()" /&gt;&lt;/label&gt;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&lt;input type="button" value="Convert" onclick="convert()"/&gt;</a:t>
            </a:r>
            <a:endParaRPr sz="2050" dirty="0">
              <a:latin typeface="Courier New"/>
              <a:cs typeface="Courier New"/>
            </a:endParaRPr>
          </a:p>
          <a:p>
            <a:pPr marL="287655" marR="1803400" indent="-275590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&lt;label&gt;&lt;input id="cm" size="10" type="number" onfocus="reset()" /&gt;cm&lt;/label&gt;&lt;/p&gt;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&lt;/section&gt;&lt;/body&gt;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C557B-E1F4-4CBD-A926-6783676EE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5426" y="435995"/>
            <a:ext cx="8475134" cy="1158239"/>
          </a:xfrm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 marL="60325">
              <a:lnSpc>
                <a:spcPct val="100000"/>
              </a:lnSpc>
            </a:pPr>
            <a:r>
              <a:rPr sz="2950" b="1" spc="380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5" dirty="0">
                <a:solidFill>
                  <a:srgbClr val="B20000"/>
                </a:solidFill>
                <a:latin typeface="Arial"/>
                <a:cs typeface="Arial"/>
              </a:rPr>
              <a:t>Co</a:t>
            </a:r>
            <a:r>
              <a:rPr sz="2950" b="1" spc="-40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20" dirty="0">
                <a:solidFill>
                  <a:srgbClr val="B20000"/>
                </a:solidFill>
                <a:latin typeface="Arial"/>
                <a:cs typeface="Arial"/>
              </a:rPr>
              <a:t>v</a:t>
            </a:r>
            <a:r>
              <a:rPr sz="2950" b="1" spc="-45" dirty="0">
                <a:solidFill>
                  <a:srgbClr val="B20000"/>
                </a:solidFill>
                <a:latin typeface="Arial"/>
                <a:cs typeface="Arial"/>
              </a:rPr>
              <a:t>ersion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70" dirty="0">
                <a:solidFill>
                  <a:srgbClr val="B20000"/>
                </a:solidFill>
                <a:latin typeface="Arial"/>
                <a:cs typeface="Arial"/>
              </a:rPr>
              <a:t>Calculator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524000"/>
            <a:ext cx="5398770" cy="47834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aScript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de: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40"/>
              </a:spcBef>
            </a:pPr>
            <a:endParaRPr sz="850" dirty="0"/>
          </a:p>
          <a:p>
            <a:pPr marL="12700" marR="3318510">
              <a:lnSpc>
                <a:spcPct val="1155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var inf, cmf; function init()</a:t>
            </a:r>
            <a:endParaRPr sz="2050" dirty="0">
              <a:latin typeface="Courier New"/>
              <a:cs typeface="Courier New"/>
            </a:endParaRPr>
          </a:p>
          <a:p>
            <a:pPr marL="287655" marR="149860" indent="-275590">
              <a:lnSpc>
                <a:spcPct val="1155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{ inf = document.getElementById(’in’); cmf = document.getElementById(’cm’);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}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200"/>
              </a:lnSpc>
              <a:spcBef>
                <a:spcPts val="24"/>
              </a:spcBef>
            </a:pPr>
            <a:endParaRPr sz="12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function convert()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{ var i = inf.value.replace(/ /,"");</a:t>
            </a:r>
            <a:endParaRPr sz="2050" dirty="0">
              <a:latin typeface="Courier New"/>
              <a:cs typeface="Courier New"/>
            </a:endParaRPr>
          </a:p>
          <a:p>
            <a:pPr marL="287655" marR="12700">
              <a:lnSpc>
                <a:spcPct val="1155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if (i){ cmf.value = i*2.54; return; } var c = cmf.value.replace(/ /,"");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380"/>
              </a:spcBef>
              <a:tabLst>
                <a:tab pos="194119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if ( c ) {	inf.value = c / 2.54; }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}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5A75-66AA-4A01-8388-192B8B9EA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0" y="7139661"/>
            <a:ext cx="5845969" cy="413808"/>
          </a:xfrm>
        </p:spPr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7C34990E-0B49-437C-ABE3-B27CB2222147}"/>
              </a:ext>
            </a:extLst>
          </p:cNvPr>
          <p:cNvSpPr txBox="1"/>
          <p:nvPr/>
        </p:nvSpPr>
        <p:spPr>
          <a:xfrm>
            <a:off x="1130262" y="6297830"/>
            <a:ext cx="2367915" cy="7105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function reset()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{ inf.value = "";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2F2405D9-AE34-4FD2-8BFA-F7B42934C5F0}"/>
              </a:ext>
            </a:extLst>
          </p:cNvPr>
          <p:cNvSpPr txBox="1"/>
          <p:nvPr/>
        </p:nvSpPr>
        <p:spPr>
          <a:xfrm>
            <a:off x="3885598" y="6669405"/>
            <a:ext cx="2367915" cy="339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cmf.value = ""; }</a:t>
            </a:r>
            <a:endParaRPr sz="20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52400" y="152400"/>
            <a:ext cx="8475134" cy="2245360"/>
          </a:xfrm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 marL="2305050">
              <a:lnSpc>
                <a:spcPct val="100000"/>
              </a:lnSpc>
            </a:pPr>
            <a:r>
              <a:rPr sz="2950" b="1" spc="140" dirty="0">
                <a:solidFill>
                  <a:srgbClr val="B20000"/>
                </a:solidFill>
                <a:latin typeface="Arial"/>
                <a:cs typeface="Arial"/>
              </a:rPr>
              <a:t>Wind</a:t>
            </a: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110" dirty="0">
                <a:solidFill>
                  <a:srgbClr val="B20000"/>
                </a:solidFill>
                <a:latin typeface="Arial"/>
                <a:cs typeface="Arial"/>
              </a:rPr>
              <a:t>w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35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290" dirty="0">
                <a:solidFill>
                  <a:srgbClr val="B20000"/>
                </a:solidFill>
                <a:latin typeface="Arial"/>
                <a:cs typeface="Arial"/>
              </a:rPr>
              <a:t>b</a:t>
            </a:r>
            <a:r>
              <a:rPr sz="2950" b="1" spc="-30" dirty="0">
                <a:solidFill>
                  <a:srgbClr val="B20000"/>
                </a:solidFill>
                <a:latin typeface="Arial"/>
                <a:cs typeface="Arial"/>
              </a:rPr>
              <a:t>jects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17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727151"/>
            <a:ext cx="7587615" cy="2921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332740" indent="-262890" algn="just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window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je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ct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represe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wind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br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wser.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loaded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ebp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ag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has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its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predefined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global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window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ject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tai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ns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all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other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jects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related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page.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/>
          </a:p>
          <a:p>
            <a:pPr marL="27495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If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cume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tains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iframe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s,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additional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wind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ject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created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ea</a:t>
            </a:r>
            <a:r>
              <a:rPr sz="2050" spc="-204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iframe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inside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page.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/>
          </a:p>
          <a:p>
            <a:pPr marL="274955" marR="116459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window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je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ovides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pro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erties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meth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trolling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wind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w.</a:t>
            </a:r>
            <a:endParaRPr sz="205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C2569-830C-49AE-8731-DB3C9469F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0346" y="569182"/>
            <a:ext cx="6935535" cy="650018"/>
          </a:xfrm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 marL="1349375">
              <a:lnSpc>
                <a:spcPct val="100000"/>
              </a:lnSpc>
            </a:pPr>
            <a:r>
              <a:rPr sz="2950" b="1" spc="140" dirty="0">
                <a:solidFill>
                  <a:srgbClr val="B20000"/>
                </a:solidFill>
                <a:latin typeface="Arial"/>
                <a:cs typeface="Arial"/>
              </a:rPr>
              <a:t>Wind</a:t>
            </a: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110" dirty="0">
                <a:solidFill>
                  <a:srgbClr val="B20000"/>
                </a:solidFill>
                <a:latin typeface="Arial"/>
                <a:cs typeface="Arial"/>
              </a:rPr>
              <a:t>w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35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290" dirty="0">
                <a:solidFill>
                  <a:srgbClr val="B20000"/>
                </a:solidFill>
                <a:latin typeface="Arial"/>
                <a:cs typeface="Arial"/>
              </a:rPr>
              <a:t>b</a:t>
            </a: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ject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95" dirty="0">
                <a:solidFill>
                  <a:srgbClr val="B20000"/>
                </a:solidFill>
                <a:latin typeface="Arial"/>
                <a:cs typeface="Arial"/>
              </a:rPr>
              <a:t>Pro</a:t>
            </a:r>
            <a:r>
              <a:rPr sz="2950" b="1" spc="200" dirty="0">
                <a:solidFill>
                  <a:srgbClr val="B20000"/>
                </a:solidFill>
                <a:latin typeface="Arial"/>
                <a:cs typeface="Arial"/>
              </a:rPr>
              <a:t>p</a:t>
            </a:r>
            <a:r>
              <a:rPr sz="2950" b="1" spc="10" dirty="0">
                <a:solidFill>
                  <a:srgbClr val="B20000"/>
                </a:solidFill>
                <a:latin typeface="Arial"/>
                <a:cs typeface="Arial"/>
              </a:rPr>
              <a:t>erties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693252"/>
            <a:ext cx="7423784" cy="41052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18900"/>
              </a:lnSpc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window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165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ct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tains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all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other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jects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related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ma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pro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75" dirty="0">
                <a:solidFill>
                  <a:srgbClr val="000072"/>
                </a:solidFill>
                <a:latin typeface="Arial"/>
                <a:cs typeface="Arial"/>
              </a:rPr>
              <a:t>rt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ie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(attributes),</a:t>
            </a:r>
            <a:r>
              <a:rPr sz="2050" spc="13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including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48450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navigator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—an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ject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represe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br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wser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sof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 dirty="0"/>
          </a:p>
          <a:p>
            <a:pPr marL="484505" marR="522605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document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—the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ject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repres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structure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te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ebpage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(HTML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de)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 dirty="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48450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location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—an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ject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taining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curre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URL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 dirty="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48450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histor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y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—a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sequence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URLs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vi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ited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previously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 dirty="0"/>
          </a:p>
          <a:p>
            <a:pPr marL="484505" marR="531495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frames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—an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arr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wind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ws,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ea</a:t>
            </a:r>
            <a:r>
              <a:rPr sz="2050" spc="-204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iframe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ebpage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4D1F9-7EA5-4EE0-BC17-A013C553A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0347" y="518161"/>
            <a:ext cx="6387253" cy="1392555"/>
          </a:xfrm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 marL="1846580">
              <a:lnSpc>
                <a:spcPct val="100000"/>
              </a:lnSpc>
            </a:pPr>
            <a:r>
              <a:rPr sz="2950" b="1" spc="254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105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40" dirty="0">
                <a:solidFill>
                  <a:srgbClr val="B20000"/>
                </a:solidFill>
                <a:latin typeface="Arial"/>
                <a:cs typeface="Arial"/>
              </a:rPr>
              <a:t>vigating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65" dirty="0">
                <a:solidFill>
                  <a:srgbClr val="B20000"/>
                </a:solidFill>
                <a:latin typeface="Arial"/>
                <a:cs typeface="Arial"/>
              </a:rPr>
              <a:t>via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spc="-250" dirty="0">
                <a:solidFill>
                  <a:srgbClr val="B20000"/>
                </a:solidFill>
                <a:latin typeface="Courier New"/>
                <a:cs typeface="Courier New"/>
              </a:rPr>
              <a:t>window</a:t>
            </a:r>
            <a:endParaRPr sz="295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19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837034"/>
            <a:ext cx="6091555" cy="13925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window.location = </a:t>
            </a:r>
            <a:r>
              <a:rPr sz="2050" i="1" spc="-40" dirty="0">
                <a:solidFill>
                  <a:srgbClr val="000072"/>
                </a:solidFill>
                <a:latin typeface="Arial"/>
                <a:cs typeface="Arial"/>
              </a:rPr>
              <a:t>someURL</a:t>
            </a:r>
            <a:endParaRPr sz="2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location = </a:t>
            </a:r>
            <a:r>
              <a:rPr sz="2050" i="1" spc="-40" dirty="0">
                <a:solidFill>
                  <a:srgbClr val="000072"/>
                </a:solidFill>
                <a:latin typeface="Arial"/>
                <a:cs typeface="Arial"/>
              </a:rPr>
              <a:t>someURL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900"/>
              </a:lnSpc>
              <a:spcBef>
                <a:spcPts val="12"/>
              </a:spcBef>
            </a:pPr>
            <a:endParaRPr sz="9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loads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wind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new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gi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URL.</a:t>
            </a:r>
            <a:endParaRPr sz="2050" dirty="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982211"/>
              </p:ext>
            </p:extLst>
          </p:nvPr>
        </p:nvGraphicFramePr>
        <p:xfrm>
          <a:off x="1117562" y="3409588"/>
          <a:ext cx="7645438" cy="11325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32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9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494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history.back();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reloads</a:t>
                      </a:r>
                      <a:r>
                        <a:rPr sz="2050" spc="-1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the</a:t>
                      </a:r>
                      <a:r>
                        <a:rPr sz="2050" spc="-1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previous</a:t>
                      </a:r>
                      <a:r>
                        <a:rPr sz="2050" spc="-1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page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575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history.forward();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reloads</a:t>
                      </a:r>
                      <a:r>
                        <a:rPr sz="2050" spc="-1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the</a:t>
                      </a:r>
                      <a:r>
                        <a:rPr sz="2050" spc="-1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next</a:t>
                      </a:r>
                      <a:r>
                        <a:rPr sz="2050" spc="-1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page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494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history.go(-3);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goes</a:t>
                      </a:r>
                      <a:r>
                        <a:rPr sz="2050" spc="-1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back</a:t>
                      </a:r>
                      <a:r>
                        <a:rPr sz="2050" spc="-1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three</a:t>
                      </a:r>
                      <a:r>
                        <a:rPr sz="2050" spc="-1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pages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2BFC3-D312-4C5E-86C0-33FCE47F1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3048"/>
            <a:ext cx="8475134" cy="2245360"/>
          </a:xfrm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 marL="1555750">
              <a:lnSpc>
                <a:spcPct val="100000"/>
              </a:lnSpc>
            </a:pPr>
            <a:r>
              <a:rPr sz="2950" b="1" spc="85" dirty="0">
                <a:solidFill>
                  <a:srgbClr val="B20000"/>
                </a:solidFill>
                <a:latin typeface="Arial"/>
                <a:cs typeface="Arial"/>
              </a:rPr>
              <a:t>Dynamic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45" dirty="0">
                <a:solidFill>
                  <a:srgbClr val="B20000"/>
                </a:solidFill>
                <a:latin typeface="Arial"/>
                <a:cs typeface="Arial"/>
              </a:rPr>
              <a:t>User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45" dirty="0">
                <a:solidFill>
                  <a:srgbClr val="B20000"/>
                </a:solidFill>
                <a:latin typeface="Arial"/>
                <a:cs typeface="Arial"/>
              </a:rPr>
              <a:t>I</a:t>
            </a:r>
            <a:r>
              <a:rPr sz="2950" b="1" spc="229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-30" dirty="0">
                <a:solidFill>
                  <a:srgbClr val="B20000"/>
                </a:solidFill>
                <a:latin typeface="Arial"/>
                <a:cs typeface="Arial"/>
              </a:rPr>
              <a:t>terfaces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690387"/>
            <a:ext cx="7651409" cy="5182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46990" indent="-262890">
              <a:lnSpc>
                <a:spcPct val="116199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Dynamism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ebpage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clie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side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means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res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onsi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enie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user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terface.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900"/>
              </a:lnSpc>
              <a:spcBef>
                <a:spcPts val="40"/>
              </a:spcBef>
              <a:buClr>
                <a:srgbClr val="000072"/>
              </a:buClr>
              <a:buFont typeface="Arial"/>
              <a:buChar char="•"/>
            </a:pPr>
            <a:endParaRPr sz="900" dirty="0"/>
          </a:p>
          <a:p>
            <a:pPr marL="274955" marR="257810" indent="-262890">
              <a:lnSpc>
                <a:spcPct val="116199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ell-designed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user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teractions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enhance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functionali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usabili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displ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pages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hie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th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aScript,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standard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sc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ipting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language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trol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br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wser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actions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ell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all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parts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00" dirty="0">
                <a:solidFill>
                  <a:srgbClr val="000072"/>
                </a:solidFill>
                <a:latin typeface="Arial"/>
                <a:cs typeface="Arial"/>
              </a:rPr>
              <a:t>ebpage.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900"/>
              </a:lnSpc>
              <a:spcBef>
                <a:spcPts val="40"/>
              </a:spcBef>
              <a:buClr>
                <a:srgbClr val="000072"/>
              </a:buClr>
              <a:buFont typeface="Arial"/>
              <a:buChar char="•"/>
            </a:pPr>
            <a:endParaRPr sz="900" dirty="0"/>
          </a:p>
          <a:p>
            <a:pPr marL="274955" marR="12700" indent="-262890">
              <a:lnSpc>
                <a:spcPct val="116199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aScript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programs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ass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ciated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ebpage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loaded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br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together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its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HTML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24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23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de.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endParaRPr lang="en-US" sz="2050" spc="-220" dirty="0">
              <a:solidFill>
                <a:srgbClr val="000072"/>
              </a:solidFill>
              <a:latin typeface="Arial"/>
              <a:cs typeface="Arial"/>
            </a:endParaRPr>
          </a:p>
          <a:p>
            <a:pPr marL="274955" marR="12700" indent="-262890">
              <a:lnSpc>
                <a:spcPct val="116199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text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br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wser,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jects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represe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wind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ws,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 </a:t>
            </a: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HTML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cume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cume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attributes,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tyles,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 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made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ailable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access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manipulation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aScript.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300"/>
              </a:lnSpc>
              <a:spcBef>
                <a:spcPts val="38"/>
              </a:spcBef>
              <a:buClr>
                <a:srgbClr val="000072"/>
              </a:buClr>
              <a:buFont typeface="Arial"/>
              <a:buChar char="•"/>
            </a:pPr>
            <a:endParaRPr sz="13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AA2CB-493D-473A-8832-44721C3F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0347" y="518161"/>
            <a:ext cx="8475134" cy="853439"/>
          </a:xfrm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950" b="1" spc="60" dirty="0">
                <a:solidFill>
                  <a:srgbClr val="B20000"/>
                </a:solidFill>
                <a:latin typeface="Arial"/>
                <a:cs typeface="Arial"/>
              </a:rPr>
              <a:t>Dialog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40" dirty="0">
                <a:solidFill>
                  <a:srgbClr val="B20000"/>
                </a:solidFill>
                <a:latin typeface="Arial"/>
                <a:cs typeface="Arial"/>
              </a:rPr>
              <a:t>Wind</a:t>
            </a: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-120" dirty="0">
                <a:solidFill>
                  <a:srgbClr val="B20000"/>
                </a:solidFill>
                <a:latin typeface="Arial"/>
                <a:cs typeface="Arial"/>
              </a:rPr>
              <a:t>ws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52299"/>
            <a:ext cx="6099175" cy="19742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ou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solicit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user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teraction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rom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aScript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/>
          </a:p>
          <a:p>
            <a:pPr>
              <a:lnSpc>
                <a:spcPts val="1000"/>
              </a:lnSpc>
            </a:pPr>
            <a:endParaRPr sz="1000"/>
          </a:p>
          <a:p>
            <a:pPr marL="48450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alert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wind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/>
          </a:p>
          <a:p>
            <a:pPr marL="48450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prompt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wind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/>
          </a:p>
          <a:p>
            <a:pPr marL="48450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confirmation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wind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endParaRPr sz="205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5B3E3-CD97-4DF3-8BEA-16535CB9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465770" y="228600"/>
            <a:ext cx="8475134" cy="2245360"/>
          </a:xfrm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 marL="2531110">
              <a:lnSpc>
                <a:spcPct val="100000"/>
              </a:lnSpc>
            </a:pPr>
            <a:r>
              <a:rPr sz="2950" b="1" spc="170" dirty="0">
                <a:solidFill>
                  <a:srgbClr val="B20000"/>
                </a:solidFill>
                <a:latin typeface="Arial"/>
                <a:cs typeface="Arial"/>
              </a:rPr>
              <a:t>Alert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40" dirty="0">
                <a:solidFill>
                  <a:srgbClr val="B20000"/>
                </a:solidFill>
                <a:latin typeface="Arial"/>
                <a:cs typeface="Arial"/>
              </a:rPr>
              <a:t>Wind</a:t>
            </a: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110" dirty="0">
                <a:solidFill>
                  <a:srgbClr val="B20000"/>
                </a:solidFill>
                <a:latin typeface="Arial"/>
                <a:cs typeface="Arial"/>
              </a:rPr>
              <a:t>w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34FA0-2D9F-4FEB-ABF9-187B5CDD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995612-14B4-4D1E-88B1-80EE7967F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507" y="1828800"/>
            <a:ext cx="5410200" cy="1628775"/>
          </a:xfrm>
          <a:prstGeom prst="rect">
            <a:avLst/>
          </a:prstGeom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56DF4AA2-8DA8-440F-B9A9-D655264F7620}"/>
              </a:ext>
            </a:extLst>
          </p:cNvPr>
          <p:cNvSpPr txBox="1"/>
          <p:nvPr/>
        </p:nvSpPr>
        <p:spPr>
          <a:xfrm>
            <a:off x="1376151" y="3568961"/>
            <a:ext cx="7465059" cy="3251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function checkCC(number)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  <a:tabLst>
                <a:tab pos="4018279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{if ( </a:t>
            </a:r>
            <a:r>
              <a:rPr sz="2050" i="1" spc="25" dirty="0">
                <a:solidFill>
                  <a:srgbClr val="000072"/>
                </a:solidFill>
                <a:latin typeface="Arial"/>
                <a:cs typeface="Arial"/>
              </a:rPr>
              <a:t>credit</a:t>
            </a:r>
            <a:r>
              <a:rPr sz="2050" i="1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30" dirty="0">
                <a:solidFill>
                  <a:srgbClr val="000072"/>
                </a:solidFill>
                <a:latin typeface="Arial"/>
                <a:cs typeface="Arial"/>
              </a:rPr>
              <a:t>card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i="1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i="1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i="1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i="1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i="1" spc="30" dirty="0">
                <a:solidFill>
                  <a:srgbClr val="000072"/>
                </a:solidFill>
                <a:latin typeface="Arial"/>
                <a:cs typeface="Arial"/>
              </a:rPr>
              <a:t>alid	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)</a:t>
            </a:r>
            <a:endParaRPr sz="2050" dirty="0">
              <a:latin typeface="Courier New"/>
              <a:cs typeface="Courier New"/>
            </a:endParaRPr>
          </a:p>
          <a:p>
            <a:pPr marL="425450" marR="12700" indent="-275590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{ window.alert("The credit card number is invalid."); return false;</a:t>
            </a:r>
            <a:endParaRPr sz="2050" dirty="0">
              <a:latin typeface="Courier New"/>
              <a:cs typeface="Courier New"/>
            </a:endParaRPr>
          </a:p>
          <a:p>
            <a:pPr marL="14986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}</a:t>
            </a:r>
            <a:endParaRPr sz="2050" dirty="0">
              <a:latin typeface="Courier New"/>
              <a:cs typeface="Courier New"/>
            </a:endParaRPr>
          </a:p>
          <a:p>
            <a:pPr marL="14986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else return true;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}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900"/>
              </a:lnSpc>
              <a:spcBef>
                <a:spcPts val="12"/>
              </a:spcBef>
            </a:pPr>
            <a:endParaRPr sz="9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0072"/>
                </a:solidFill>
                <a:latin typeface="Arial"/>
                <a:cs typeface="Arial"/>
                <a:hlinkClick r:id="rId3"/>
              </a:rPr>
              <a:t>Ex: </a:t>
            </a:r>
            <a:r>
              <a:rPr sz="2050" b="1" spc="-220" dirty="0">
                <a:solidFill>
                  <a:srgbClr val="000072"/>
                </a:solidFill>
                <a:latin typeface="Arial"/>
                <a:cs typeface="Arial"/>
                <a:hlinkClick r:id="rId3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3"/>
              </a:rPr>
              <a:t>Alert</a:t>
            </a:r>
            <a:endParaRPr sz="20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0347" y="518161"/>
            <a:ext cx="8475134" cy="1386839"/>
          </a:xfrm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 marL="111125">
              <a:lnSpc>
                <a:spcPct val="100000"/>
              </a:lnSpc>
            </a:pPr>
            <a:r>
              <a:rPr sz="2950" b="1" spc="150" dirty="0">
                <a:solidFill>
                  <a:srgbClr val="B20000"/>
                </a:solidFill>
                <a:latin typeface="Arial"/>
                <a:cs typeface="Arial"/>
              </a:rPr>
              <a:t>Prompt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40" dirty="0">
                <a:solidFill>
                  <a:srgbClr val="B20000"/>
                </a:solidFill>
                <a:latin typeface="Arial"/>
                <a:cs typeface="Arial"/>
              </a:rPr>
              <a:t>Wind</a:t>
            </a: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110" dirty="0">
                <a:solidFill>
                  <a:srgbClr val="B20000"/>
                </a:solidFill>
                <a:latin typeface="Arial"/>
                <a:cs typeface="Arial"/>
              </a:rPr>
              <a:t>w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58476" y="2055175"/>
            <a:ext cx="4741206" cy="2938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BD7F9-FE09-4051-8E82-19181DA0E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62" y="732888"/>
            <a:ext cx="5949950" cy="23647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087120">
              <a:lnSpc>
                <a:spcPts val="448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window.prompt(</a:t>
            </a:r>
            <a:r>
              <a:rPr sz="2050" i="1" spc="-155" dirty="0">
                <a:solidFill>
                  <a:srgbClr val="000072"/>
                </a:solidFill>
                <a:latin typeface="Arial"/>
                <a:cs typeface="Arial"/>
              </a:rPr>
              <a:t>message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, </a:t>
            </a:r>
            <a:r>
              <a:rPr sz="2050" i="1" spc="15" dirty="0">
                <a:solidFill>
                  <a:srgbClr val="000072"/>
                </a:solidFill>
                <a:latin typeface="Arial"/>
                <a:cs typeface="Arial"/>
              </a:rPr>
              <a:t>default-string</a:t>
            </a:r>
            <a:r>
              <a:rPr sz="2050" i="1" spc="-1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) var email = window.prompt(</a:t>
            </a:r>
            <a:endParaRPr sz="2050" dirty="0">
              <a:latin typeface="Courier New"/>
              <a:cs typeface="Courier New"/>
            </a:endParaRPr>
          </a:p>
          <a:p>
            <a:pPr marL="976630">
              <a:lnSpc>
                <a:spcPts val="244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’Please enter your email address:’);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  <a:tabLst>
                <a:tab pos="373189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window.confirm("Email is:	" + email);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0072"/>
                </a:solidFill>
                <a:latin typeface="Arial"/>
                <a:cs typeface="Arial"/>
                <a:hlinkClick r:id="rId2"/>
              </a:rPr>
              <a:t>Ex: </a:t>
            </a:r>
            <a:r>
              <a:rPr sz="2050" b="1" spc="-220" dirty="0">
                <a:solidFill>
                  <a:srgbClr val="000072"/>
                </a:solidFill>
                <a:latin typeface="Arial"/>
                <a:cs typeface="Arial"/>
                <a:hlinkClick r:id="rId2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Prompt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D080EC-D6DF-4CD7-956E-EA1079E37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47551" y="893584"/>
            <a:ext cx="4163060" cy="482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950" b="1" spc="75" dirty="0">
                <a:solidFill>
                  <a:srgbClr val="B20000"/>
                </a:solidFill>
                <a:latin typeface="Arial"/>
                <a:cs typeface="Arial"/>
              </a:rPr>
              <a:t>Confirmation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40" dirty="0">
                <a:solidFill>
                  <a:srgbClr val="B20000"/>
                </a:solidFill>
                <a:latin typeface="Arial"/>
                <a:cs typeface="Arial"/>
              </a:rPr>
              <a:t>Wind</a:t>
            </a: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110" dirty="0">
                <a:solidFill>
                  <a:srgbClr val="B20000"/>
                </a:solidFill>
                <a:latin typeface="Arial"/>
                <a:cs typeface="Arial"/>
              </a:rPr>
              <a:t>w</a:t>
            </a:r>
            <a:endParaRPr sz="29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25166" y="2055135"/>
            <a:ext cx="4207783" cy="30224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0262" y="5560428"/>
            <a:ext cx="2404745" cy="339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0072"/>
                </a:solidFill>
                <a:latin typeface="Arial"/>
                <a:cs typeface="Arial"/>
                <a:hlinkClick r:id="rId3"/>
              </a:rPr>
              <a:t>Ex: </a:t>
            </a:r>
            <a:r>
              <a:rPr sz="2050" b="1" spc="-220" dirty="0">
                <a:solidFill>
                  <a:srgbClr val="000072"/>
                </a:solidFill>
                <a:latin typeface="Arial"/>
                <a:cs typeface="Arial"/>
                <a:hlinkClick r:id="rId3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3"/>
              </a:rPr>
              <a:t>Confirm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474B6-7704-4057-B5AF-C68DF9F8256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 marL="1663700">
              <a:lnSpc>
                <a:spcPct val="100000"/>
              </a:lnSpc>
            </a:pPr>
            <a:r>
              <a:rPr sz="2950" b="1" spc="135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200" dirty="0">
                <a:solidFill>
                  <a:srgbClr val="B20000"/>
                </a:solidFill>
                <a:latin typeface="Arial"/>
                <a:cs typeface="Arial"/>
              </a:rPr>
              <a:t>p</a:t>
            </a:r>
            <a:r>
              <a:rPr sz="2950" b="1" spc="-20" dirty="0">
                <a:solidFill>
                  <a:srgbClr val="B20000"/>
                </a:solidFill>
                <a:latin typeface="Arial"/>
                <a:cs typeface="Arial"/>
              </a:rPr>
              <a:t>ening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60" dirty="0">
                <a:solidFill>
                  <a:srgbClr val="B20000"/>
                </a:solidFill>
                <a:latin typeface="Arial"/>
                <a:cs typeface="Arial"/>
              </a:rPr>
              <a:t>New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40" dirty="0">
                <a:solidFill>
                  <a:srgbClr val="B20000"/>
                </a:solidFill>
                <a:latin typeface="Arial"/>
                <a:cs typeface="Arial"/>
              </a:rPr>
              <a:t>Wind</a:t>
            </a: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-120" dirty="0">
                <a:solidFill>
                  <a:srgbClr val="B20000"/>
                </a:solidFill>
                <a:latin typeface="Arial"/>
                <a:cs typeface="Arial"/>
              </a:rPr>
              <a:t>ws</a:t>
            </a:r>
            <a:endParaRPr sz="29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window.open("URL", "window-name", "options")</a:t>
            </a:r>
            <a:endParaRPr sz="2050" dirty="0">
              <a:latin typeface="Courier New"/>
              <a:cs typeface="Courier New"/>
            </a:endParaRPr>
          </a:p>
          <a:p>
            <a:pPr marL="12700" marR="701040">
              <a:lnSpc>
                <a:spcPct val="237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window.open("http://www.abc.org","Abc")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window.open("http://www.abc.org","Abc",</a:t>
            </a:r>
            <a:endParaRPr sz="2050" dirty="0">
              <a:latin typeface="Courier New"/>
              <a:cs typeface="Courier New"/>
            </a:endParaRPr>
          </a:p>
          <a:p>
            <a:pPr marL="166560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"scrollbars=yes,toolbar=no")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1C63A-E8A1-4114-B922-18E21A8FB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0"/>
            <a:ext cx="7805249" cy="2245360"/>
          </a:xfrm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 marL="58738">
              <a:lnSpc>
                <a:spcPct val="100000"/>
              </a:lnSpc>
            </a:pPr>
            <a:r>
              <a:rPr sz="2950" b="1" spc="380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15" dirty="0">
                <a:solidFill>
                  <a:srgbClr val="B20000"/>
                </a:solidFill>
                <a:latin typeface="Arial"/>
                <a:cs typeface="Arial"/>
              </a:rPr>
              <a:t>P</a:t>
            </a:r>
            <a:r>
              <a:rPr sz="2950" b="1" spc="100" dirty="0">
                <a:solidFill>
                  <a:srgbClr val="B20000"/>
                </a:solidFill>
                <a:latin typeface="Arial"/>
                <a:cs typeface="Arial"/>
              </a:rPr>
              <a:t>op-Up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00" dirty="0">
                <a:solidFill>
                  <a:srgbClr val="B20000"/>
                </a:solidFill>
                <a:latin typeface="Arial"/>
                <a:cs typeface="Arial"/>
              </a:rPr>
              <a:t>Picture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84359" y="1644061"/>
            <a:ext cx="5689549" cy="4747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4447B-F774-40C7-9CFD-FCA68A126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0347" y="518161"/>
            <a:ext cx="8475134" cy="1386839"/>
          </a:xfrm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950" b="1" spc="215" dirty="0">
                <a:solidFill>
                  <a:srgbClr val="B20000"/>
                </a:solidFill>
                <a:latin typeface="Arial"/>
                <a:cs typeface="Arial"/>
              </a:rPr>
              <a:t>P</a:t>
            </a:r>
            <a:r>
              <a:rPr sz="2950" b="1" spc="100" dirty="0">
                <a:solidFill>
                  <a:srgbClr val="B20000"/>
                </a:solidFill>
                <a:latin typeface="Arial"/>
                <a:cs typeface="Arial"/>
              </a:rPr>
              <a:t>op-Up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40" dirty="0">
                <a:solidFill>
                  <a:srgbClr val="B20000"/>
                </a:solidFill>
                <a:latin typeface="Arial"/>
                <a:cs typeface="Arial"/>
              </a:rPr>
              <a:t>Wind</a:t>
            </a: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110" dirty="0">
                <a:solidFill>
                  <a:srgbClr val="B20000"/>
                </a:solidFill>
                <a:latin typeface="Arial"/>
                <a:cs typeface="Arial"/>
              </a:rPr>
              <a:t>w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65" dirty="0">
                <a:solidFill>
                  <a:srgbClr val="B20000"/>
                </a:solidFill>
                <a:latin typeface="Arial"/>
                <a:cs typeface="Arial"/>
              </a:rPr>
              <a:t>Example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27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51009"/>
            <a:ext cx="7602855" cy="51733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href="javascript:window.open(’http://www.abc.org’)"&gt;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200"/>
              </a:lnSpc>
              <a:spcBef>
                <a:spcPts val="86"/>
              </a:spcBef>
            </a:pPr>
            <a:endParaRPr sz="12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function popWindow(URL, w, h)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{window.open(URL, "", "toolbar=no" +</a:t>
            </a:r>
            <a:endParaRPr sz="2050" dirty="0">
              <a:latin typeface="Courier New"/>
              <a:cs typeface="Courier New"/>
            </a:endParaRPr>
          </a:p>
          <a:p>
            <a:pPr marL="3043555" marR="1803400">
              <a:lnSpc>
                <a:spcPct val="116799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",dependent=yes" + ",innerwidth="+ w + ",innerheight="+ h);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}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950"/>
              </a:lnSpc>
              <a:spcBef>
                <a:spcPts val="38"/>
              </a:spcBef>
            </a:pPr>
            <a:endParaRPr sz="950" dirty="0"/>
          </a:p>
          <a:p>
            <a:pPr marL="484505" marR="326390" indent="-262890">
              <a:lnSpc>
                <a:spcPct val="116799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dependent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—Ma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new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wind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hild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curre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 wind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so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70" dirty="0">
                <a:solidFill>
                  <a:srgbClr val="000072"/>
                </a:solidFill>
                <a:latin typeface="Arial"/>
                <a:cs typeface="Arial"/>
              </a:rPr>
              <a:t>it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will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close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automatically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if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th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curre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wind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closes.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1"/>
              </a:spcBef>
              <a:buClr>
                <a:srgbClr val="000072"/>
              </a:buClr>
              <a:buFont typeface="Arial"/>
              <a:buChar char="•"/>
            </a:pPr>
            <a:endParaRPr sz="1400" dirty="0"/>
          </a:p>
          <a:p>
            <a:pPr marL="48450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location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—Displ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ys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th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location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35" dirty="0">
                <a:solidFill>
                  <a:srgbClr val="000072"/>
                </a:solidFill>
                <a:latin typeface="Arial"/>
                <a:cs typeface="Arial"/>
              </a:rPr>
              <a:t>try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not.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1"/>
              </a:spcBef>
              <a:buClr>
                <a:srgbClr val="000072"/>
              </a:buClr>
              <a:buFont typeface="Arial"/>
              <a:buChar char="•"/>
            </a:pPr>
            <a:endParaRPr sz="1400" dirty="0"/>
          </a:p>
          <a:p>
            <a:pPr marL="48450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menuba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r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—Adds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me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bar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not.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D105-137B-4AE1-AE59-5FA72A41E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62" y="927706"/>
            <a:ext cx="5207635" cy="2413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indent="20955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resizable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—All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ws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resizing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not.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 dirty="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48450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scrollbar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s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—Enables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scroll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bars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not.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 dirty="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48450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status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—Adds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ottom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status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bar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not.</a:t>
            </a:r>
            <a:endParaRPr sz="2050" dirty="0">
              <a:latin typeface="Arial"/>
              <a:cs typeface="Arial"/>
            </a:endParaRPr>
          </a:p>
          <a:p>
            <a:pPr marL="12700" marR="329565" indent="209550">
              <a:lnSpc>
                <a:spcPct val="1660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toolba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r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—Includes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olbar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not.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0072"/>
                </a:solidFill>
                <a:latin typeface="Arial"/>
                <a:cs typeface="Arial"/>
                <a:hlinkClick r:id="rId2"/>
              </a:rPr>
              <a:t>Ex: </a:t>
            </a:r>
            <a:r>
              <a:rPr sz="2050" b="1" spc="-220" dirty="0">
                <a:solidFill>
                  <a:srgbClr val="000072"/>
                </a:solidFill>
                <a:latin typeface="Arial"/>
                <a:cs typeface="Arial"/>
                <a:hlinkClick r:id="rId2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PopupWindow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C1BFA-CAB0-4399-9094-9D733A52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0347" y="518161"/>
            <a:ext cx="8475134" cy="1234439"/>
          </a:xfrm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950" b="1" spc="170" dirty="0">
                <a:solidFill>
                  <a:srgbClr val="B20000"/>
                </a:solidFill>
                <a:latin typeface="Arial"/>
                <a:cs typeface="Arial"/>
              </a:rPr>
              <a:t>Input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15" dirty="0">
                <a:solidFill>
                  <a:srgbClr val="B20000"/>
                </a:solidFill>
                <a:latin typeface="Arial"/>
                <a:cs typeface="Arial"/>
              </a:rPr>
              <a:t>P</a:t>
            </a:r>
            <a:r>
              <a:rPr sz="2950" b="1" spc="120" dirty="0">
                <a:solidFill>
                  <a:srgbClr val="B20000"/>
                </a:solidFill>
                <a:latin typeface="Arial"/>
                <a:cs typeface="Arial"/>
              </a:rPr>
              <a:t>attern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Che</a:t>
            </a:r>
            <a:r>
              <a:rPr sz="2950" b="1" spc="-80" dirty="0">
                <a:solidFill>
                  <a:srgbClr val="B20000"/>
                </a:solidFill>
                <a:latin typeface="Arial"/>
                <a:cs typeface="Arial"/>
              </a:rPr>
              <a:t>c</a:t>
            </a:r>
            <a:r>
              <a:rPr sz="2950" b="1" spc="114" dirty="0">
                <a:solidFill>
                  <a:srgbClr val="B20000"/>
                </a:solidFill>
                <a:latin typeface="Arial"/>
                <a:cs typeface="Arial"/>
              </a:rPr>
              <a:t>k</a:t>
            </a:r>
            <a:r>
              <a:rPr sz="2950" b="1" spc="0" dirty="0">
                <a:solidFill>
                  <a:srgbClr val="B20000"/>
                </a:solidFill>
                <a:latin typeface="Arial"/>
                <a:cs typeface="Arial"/>
              </a:rPr>
              <a:t>ing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29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5746D-57DC-454C-9E85-12425769C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5926AF-5AAE-4929-93C2-BFC169FDF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189" y="1781432"/>
            <a:ext cx="4743450" cy="1419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34AAF6-3463-459C-A81B-813A1FBFA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647" y="4038600"/>
            <a:ext cx="5648325" cy="18002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3817" y="1752600"/>
            <a:ext cx="7766832" cy="304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12700">
              <a:lnSpc>
                <a:spcPct val="118900"/>
              </a:lnSpc>
            </a:pP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105" dirty="0">
                <a:solidFill>
                  <a:srgbClr val="000072"/>
                </a:solidFill>
                <a:latin typeface="Arial"/>
                <a:cs typeface="Arial"/>
              </a:rPr>
              <a:t>HTML5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0" dirty="0">
                <a:solidFill>
                  <a:srgbClr val="000072"/>
                </a:solidFill>
                <a:latin typeface="Arial"/>
                <a:cs typeface="Arial"/>
              </a:rPr>
              <a:t>standard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50" dirty="0">
                <a:solidFill>
                  <a:srgbClr val="000072"/>
                </a:solidFill>
                <a:latin typeface="Arial"/>
                <a:cs typeface="Arial"/>
              </a:rPr>
              <a:t>descri</a:t>
            </a:r>
            <a:r>
              <a:rPr lang="en-US" sz="2050" spc="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lang="en-US" sz="2050" spc="-229" dirty="0">
                <a:solidFill>
                  <a:srgbClr val="000072"/>
                </a:solidFill>
                <a:latin typeface="Arial"/>
                <a:cs typeface="Arial"/>
              </a:rPr>
              <a:t>es</a:t>
            </a:r>
            <a:r>
              <a:rPr lang="en-US"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105" dirty="0">
                <a:solidFill>
                  <a:srgbClr val="000072"/>
                </a:solidFill>
                <a:latin typeface="Arial"/>
                <a:cs typeface="Arial"/>
              </a:rPr>
              <a:t>HTML5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i="1" spc="7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lang="en-US" sz="2050" i="1" spc="-20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lang="en-US" sz="2050" i="1" spc="-35" dirty="0">
                <a:solidFill>
                  <a:srgbClr val="000072"/>
                </a:solidFill>
                <a:latin typeface="Arial"/>
                <a:cs typeface="Arial"/>
              </a:rPr>
              <a:t>cument</a:t>
            </a:r>
            <a:r>
              <a:rPr lang="en-US"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i="1" spc="-15" dirty="0">
                <a:solidFill>
                  <a:srgbClr val="000072"/>
                </a:solidFill>
                <a:latin typeface="Arial"/>
                <a:cs typeface="Arial"/>
              </a:rPr>
              <a:t>Obj</a:t>
            </a:r>
            <a:r>
              <a:rPr lang="en-US" sz="2050" i="1" spc="-30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lang="en-US" sz="2050" i="1" spc="15" dirty="0">
                <a:solidFill>
                  <a:srgbClr val="000072"/>
                </a:solidFill>
                <a:latin typeface="Arial"/>
                <a:cs typeface="Arial"/>
              </a:rPr>
              <a:t>ct</a:t>
            </a:r>
            <a:r>
              <a:rPr lang="en-US" sz="2050" dirty="0">
                <a:latin typeface="Arial"/>
                <a:cs typeface="Arial"/>
              </a:rPr>
              <a:t> </a:t>
            </a:r>
            <a:r>
              <a:rPr sz="2050" i="1" spc="135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i="1" spc="-20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i="1" spc="-75" dirty="0">
                <a:solidFill>
                  <a:srgbClr val="000072"/>
                </a:solidFill>
                <a:latin typeface="Arial"/>
                <a:cs typeface="Arial"/>
              </a:rPr>
              <a:t>del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(DOM),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whi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ecifies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iff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jects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structured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5" dirty="0">
                <a:solidFill>
                  <a:srgbClr val="000072"/>
                </a:solidFill>
                <a:latin typeface="Arial"/>
                <a:cs typeface="Arial"/>
              </a:rPr>
              <a:t>accessed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ell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they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organized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DOM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tree.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</a:pPr>
            <a:endParaRPr sz="1100" dirty="0"/>
          </a:p>
          <a:p>
            <a:pPr marL="274955" marR="194945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HTML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DOM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ovides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tan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dardized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APIs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cume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165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cts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user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terface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 dirty="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35" dirty="0">
                <a:solidFill>
                  <a:srgbClr val="000072"/>
                </a:solidFill>
                <a:latin typeface="Arial"/>
                <a:cs typeface="Arial"/>
              </a:rPr>
              <a:t>All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jor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br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wsers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impleme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these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APIs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aScript.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D31DC4DD-0AAB-4233-9E2C-9809E32B50D2}"/>
              </a:ext>
            </a:extLst>
          </p:cNvPr>
          <p:cNvSpPr txBox="1">
            <a:spLocks/>
          </p:cNvSpPr>
          <p:nvPr/>
        </p:nvSpPr>
        <p:spPr>
          <a:xfrm>
            <a:off x="381000" y="955040"/>
            <a:ext cx="8475134" cy="1407160"/>
          </a:xfrm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>
            <a:lvl1pPr algn="ctr" defTabSz="50292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555750"/>
            <a:r>
              <a:rPr lang="en-US" sz="2950" b="1" spc="85" dirty="0">
                <a:solidFill>
                  <a:srgbClr val="B20000"/>
                </a:solidFill>
                <a:latin typeface="Arial"/>
                <a:cs typeface="Arial"/>
              </a:rPr>
              <a:t>Dynamic</a:t>
            </a:r>
            <a:r>
              <a:rPr lang="en-US"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lang="en-US" sz="2950" b="1" spc="45" dirty="0">
                <a:solidFill>
                  <a:srgbClr val="B20000"/>
                </a:solidFill>
                <a:latin typeface="Arial"/>
                <a:cs typeface="Arial"/>
              </a:rPr>
              <a:t>User</a:t>
            </a:r>
            <a:r>
              <a:rPr lang="en-US"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lang="en-US" sz="2950" b="1" spc="145" dirty="0">
                <a:solidFill>
                  <a:srgbClr val="B20000"/>
                </a:solidFill>
                <a:latin typeface="Arial"/>
                <a:cs typeface="Arial"/>
              </a:rPr>
              <a:t>I</a:t>
            </a:r>
            <a:r>
              <a:rPr lang="en-US" sz="2950" b="1" spc="229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lang="en-US" sz="2950" b="1" spc="-30" dirty="0">
                <a:solidFill>
                  <a:srgbClr val="B20000"/>
                </a:solidFill>
                <a:latin typeface="Arial"/>
                <a:cs typeface="Arial"/>
              </a:rPr>
              <a:t>terfaces</a:t>
            </a:r>
            <a:endParaRPr lang="en-US" sz="2950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7CC0A-073E-43AA-98AE-1CD2E5BB8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62" y="927706"/>
            <a:ext cx="7189470" cy="4573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HTML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de: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</a:pPr>
            <a:endParaRPr sz="1100" dirty="0"/>
          </a:p>
          <a:p>
            <a:pPr marL="838835" marR="287655" indent="-826769">
              <a:lnSpc>
                <a:spcPct val="118900"/>
              </a:lnSpc>
              <a:tabLst>
                <a:tab pos="290512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&lt;form method="post"	action="../exc5/showpost.php" onsubmit="return(checkForm(this))"&gt;</a:t>
            </a:r>
            <a:endParaRPr sz="2050" dirty="0">
              <a:latin typeface="Courier New"/>
              <a:cs typeface="Courier New"/>
            </a:endParaRPr>
          </a:p>
          <a:p>
            <a:pPr marL="12700" marR="425450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&lt;label&gt;Your 5+4 ZIP Code &lt;input maxlength="10" required="" placeholder="55555-4444" name="zip_9" pattern="[0-9]{5}-[0-9]{4}" size="10" /&gt;&lt;/label&gt;</a:t>
            </a:r>
            <a:endParaRPr sz="2050" dirty="0">
              <a:latin typeface="Courier New"/>
              <a:cs typeface="Courier New"/>
            </a:endParaRPr>
          </a:p>
          <a:p>
            <a:pPr marL="12700" marR="12700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&amp;nbsp;&amp;nbsp;&amp;nbsp;&lt;label&gt;Expiration date &lt;input name="expiration_date" placeholder="mm/yy" size="10" required="" pattern="(0[1-9]|1[0-2])/[12][1-9]" maxlength="5" onchange="checkExpire(this)" /&gt;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&lt;/label&gt;&lt;br /&gt;&lt;br /&gt;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&lt;input type="submit" value="Proceed" /&gt;&lt;/form&gt;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B39AF-9B0B-43A6-BBCB-1C81F32EE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62" y="927706"/>
            <a:ext cx="5674360" cy="55537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input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he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king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functions: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300"/>
              </a:lnSpc>
              <a:spcBef>
                <a:spcPts val="64"/>
              </a:spcBef>
            </a:pPr>
            <a:endParaRPr sz="13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function checkForm(form)</a:t>
            </a:r>
            <a:endParaRPr sz="2050" dirty="0">
              <a:latin typeface="Courier New"/>
              <a:cs typeface="Courier New"/>
            </a:endParaRPr>
          </a:p>
          <a:p>
            <a:pPr marL="838835" marR="12700" indent="-826769">
              <a:lnSpc>
                <a:spcPct val="116399"/>
              </a:lnSpc>
              <a:tabLst>
                <a:tab pos="425450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{	if (checkExpire(form.expiration_date)) form.submit();</a:t>
            </a:r>
            <a:endParaRPr sz="2050" dirty="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40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return false;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}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200"/>
              </a:lnSpc>
              <a:spcBef>
                <a:spcPts val="68"/>
              </a:spcBef>
            </a:pPr>
            <a:endParaRPr sz="12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function checkExpire(field)</a:t>
            </a:r>
            <a:endParaRPr sz="2050" dirty="0">
              <a:latin typeface="Courier New"/>
              <a:cs typeface="Courier New"/>
            </a:endParaRPr>
          </a:p>
          <a:p>
            <a:pPr marL="425450" marR="701040" indent="-413384">
              <a:lnSpc>
                <a:spcPct val="116399"/>
              </a:lnSpc>
              <a:tabLst>
                <a:tab pos="425450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{	var arr = field.value.split("/"); var mm=arr[0], yy=arr[1];</a:t>
            </a:r>
            <a:endParaRPr sz="2050" dirty="0">
              <a:latin typeface="Courier New"/>
              <a:cs typeface="Courier New"/>
            </a:endParaRPr>
          </a:p>
          <a:p>
            <a:pPr marL="1527810" marR="976630" indent="-1102360">
              <a:lnSpc>
                <a:spcPct val="116399"/>
              </a:lnSpc>
              <a:tabLst>
                <a:tab pos="4420870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if ( ! (1 &lt;= mm &amp;&amp; 12 &gt;= mm	&amp;&amp; 11 &lt;=yy &amp;&amp; 22 &gt;= yy))</a:t>
            </a:r>
            <a:endParaRPr sz="2050" dirty="0">
              <a:latin typeface="Courier New"/>
              <a:cs typeface="Courier New"/>
            </a:endParaRPr>
          </a:p>
          <a:p>
            <a:pPr marL="425450" marR="425450">
              <a:lnSpc>
                <a:spcPct val="116399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return formErr(field, field.value); return true;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}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48017" y="7243507"/>
            <a:ext cx="1176655" cy="1727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aScript-100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047370-C1CB-4B13-8B16-053B813CA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448C31-C01A-4FC3-98AE-D2A266DD9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lang="en-US" sz="1000" spc="15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1000" spc="16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lang="en-US" sz="1000" spc="18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31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62" y="927706"/>
            <a:ext cx="5260975" cy="23437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function formErr(entry, msg)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  <a:tabLst>
                <a:tab pos="425450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{	alert(entry.name + ": " + msg +</a:t>
            </a:r>
            <a:endParaRPr sz="2050" dirty="0">
              <a:latin typeface="Courier New"/>
              <a:cs typeface="Courier New"/>
            </a:endParaRPr>
          </a:p>
          <a:p>
            <a:pPr marL="425450" marR="12700" indent="2617470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 is invalid."); (); return false; }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lang="en-US" sz="2050" spc="-150" dirty="0" err="1">
                <a:solidFill>
                  <a:srgbClr val="000072"/>
                </a:solidFill>
                <a:latin typeface="Courier New"/>
                <a:cs typeface="Courier New"/>
              </a:rPr>
              <a:t>entry.focus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(); </a:t>
            </a:r>
            <a:r>
              <a:rPr lang="en-US" sz="2050" spc="-150" dirty="0" err="1">
                <a:solidFill>
                  <a:srgbClr val="000072"/>
                </a:solidFill>
                <a:latin typeface="Courier New"/>
                <a:cs typeface="Courier New"/>
              </a:rPr>
              <a:t>entry.select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0072"/>
                </a:solidFill>
                <a:latin typeface="Arial"/>
                <a:cs typeface="Arial"/>
                <a:hlinkClick r:id="rId2"/>
              </a:rPr>
              <a:t>Ex: </a:t>
            </a:r>
            <a:r>
              <a:rPr sz="2050" b="1" spc="-220" dirty="0">
                <a:solidFill>
                  <a:srgbClr val="000072"/>
                </a:solidFill>
                <a:latin typeface="Arial"/>
                <a:cs typeface="Arial"/>
                <a:hlinkClick r:id="rId2"/>
              </a:rPr>
              <a:t> 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Check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D3C03A-D815-4533-ACEC-90FF0C39B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 marL="2556510">
              <a:lnSpc>
                <a:spcPct val="100000"/>
              </a:lnSpc>
            </a:pPr>
            <a:r>
              <a:rPr sz="2950" b="1" dirty="0">
                <a:solidFill>
                  <a:srgbClr val="B20000"/>
                </a:solidFill>
                <a:latin typeface="Arial"/>
                <a:cs typeface="Arial"/>
              </a:rPr>
              <a:t>Scrolling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4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95" dirty="0">
                <a:solidFill>
                  <a:srgbClr val="B20000"/>
                </a:solidFill>
                <a:latin typeface="Arial"/>
                <a:cs typeface="Arial"/>
              </a:rPr>
              <a:t>ext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4244F-7747-4B67-A234-060E26AFF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F4056C-AB30-4D40-84CF-6750ADAC0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275" y="2763521"/>
            <a:ext cx="8435789" cy="1509562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 marL="1771650">
              <a:lnSpc>
                <a:spcPct val="100000"/>
              </a:lnSpc>
            </a:pPr>
            <a:r>
              <a:rPr sz="2950" b="1" spc="-50" dirty="0">
                <a:solidFill>
                  <a:srgbClr val="B20000"/>
                </a:solidFill>
                <a:latin typeface="Arial"/>
                <a:cs typeface="Arial"/>
              </a:rPr>
              <a:t>Sm</a:t>
            </a:r>
            <a:r>
              <a:rPr sz="2950" b="1" spc="55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75" dirty="0">
                <a:solidFill>
                  <a:srgbClr val="B20000"/>
                </a:solidFill>
                <a:latin typeface="Arial"/>
                <a:cs typeface="Arial"/>
              </a:rPr>
              <a:t>oth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0" dirty="0">
                <a:solidFill>
                  <a:srgbClr val="B20000"/>
                </a:solidFill>
                <a:latin typeface="Arial"/>
                <a:cs typeface="Arial"/>
              </a:rPr>
              <a:t>Scrolling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4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0" dirty="0">
                <a:solidFill>
                  <a:srgbClr val="B20000"/>
                </a:solidFill>
                <a:latin typeface="Arial"/>
                <a:cs typeface="Arial"/>
              </a:rPr>
              <a:t>e</a:t>
            </a: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x</a:t>
            </a:r>
            <a:r>
              <a:rPr sz="2950" b="1" spc="31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52299"/>
            <a:ext cx="7051675" cy="3087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HTML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de: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</a:pPr>
            <a:endParaRPr sz="1100" dirty="0"/>
          </a:p>
          <a:p>
            <a:pPr marL="838835" marR="2078989" indent="-826769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&lt;body style="background-color: #def" onload="init_scroll()"&gt;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&lt;section&gt;&lt;h1&gt;Scrolling Text Demo&lt;/h1&gt;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&lt;div class="scrollbox" id="sd"&gt;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&lt;div onclick="ss(this)" id="st" class="scrolltext"&gt;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&lt;b&gt;Lorem ipsum dolor sit </a:t>
            </a:r>
            <a:r>
              <a:rPr lang="en-US" sz="2050" spc="-150" dirty="0" err="1">
                <a:solidFill>
                  <a:srgbClr val="000072"/>
                </a:solidFill>
                <a:latin typeface="Courier New"/>
                <a:cs typeface="Courier New"/>
              </a:rPr>
              <a:t>amet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, </a:t>
            </a:r>
            <a:r>
              <a:rPr lang="en-US" sz="2050" spc="-150" dirty="0" err="1">
                <a:solidFill>
                  <a:srgbClr val="000072"/>
                </a:solidFill>
                <a:latin typeface="Courier New"/>
                <a:cs typeface="Courier New"/>
              </a:rPr>
              <a:t>consectetur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lang="en-US" sz="2050" spc="-150" dirty="0" err="1">
                <a:solidFill>
                  <a:srgbClr val="000072"/>
                </a:solidFill>
                <a:latin typeface="Courier New"/>
                <a:cs typeface="Courier New"/>
              </a:rPr>
              <a:t>adipisicing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lang="en-US" sz="2050" spc="-150" dirty="0" err="1">
                <a:solidFill>
                  <a:srgbClr val="000072"/>
                </a:solidFill>
                <a:latin typeface="Courier New"/>
                <a:cs typeface="Courier New"/>
              </a:rPr>
              <a:t>elit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, sed do </a:t>
            </a:r>
            <a:r>
              <a:rPr lang="en-US" sz="2050" spc="-150" dirty="0" err="1">
                <a:solidFill>
                  <a:srgbClr val="000072"/>
                </a:solidFill>
                <a:latin typeface="Courier New"/>
                <a:cs typeface="Courier New"/>
              </a:rPr>
              <a:t>eiusmod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lang="en-US" sz="2050" spc="-150" dirty="0" err="1">
                <a:solidFill>
                  <a:srgbClr val="000072"/>
                </a:solidFill>
                <a:latin typeface="Courier New"/>
                <a:cs typeface="Courier New"/>
              </a:rPr>
              <a:t>tempor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lang="en-US" sz="2050" spc="-150" dirty="0" err="1">
                <a:solidFill>
                  <a:srgbClr val="000072"/>
                </a:solidFill>
                <a:latin typeface="Courier New"/>
                <a:cs typeface="Courier New"/>
              </a:rPr>
              <a:t>incididunt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lang="en-US" sz="2050" spc="-150" dirty="0" err="1">
                <a:solidFill>
                  <a:srgbClr val="000072"/>
                </a:solidFill>
                <a:latin typeface="Courier New"/>
                <a:cs typeface="Courier New"/>
              </a:rPr>
              <a:t>ut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lang="en-US" sz="2050" spc="-150" dirty="0" err="1">
                <a:solidFill>
                  <a:srgbClr val="000072"/>
                </a:solidFill>
                <a:latin typeface="Courier New"/>
                <a:cs typeface="Courier New"/>
              </a:rPr>
              <a:t>labore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 et dolore magna </a:t>
            </a:r>
            <a:r>
              <a:rPr lang="en-US" sz="2050" spc="-150" dirty="0" err="1">
                <a:solidFill>
                  <a:srgbClr val="000072"/>
                </a:solidFill>
                <a:latin typeface="Courier New"/>
                <a:cs typeface="Courier New"/>
              </a:rPr>
              <a:t>aliqua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.&lt;/b&gt;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&gt;&lt;span id="endMarker"&gt;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&amp;nbsp;&amp;nbsp;&lt;/span&gt;&lt;/div&gt;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E2027-9B44-40A5-88B2-E34C54D24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 marL="1771650">
              <a:lnSpc>
                <a:spcPct val="100000"/>
              </a:lnSpc>
            </a:pPr>
            <a:r>
              <a:rPr sz="2950" b="1" spc="-50" dirty="0">
                <a:solidFill>
                  <a:srgbClr val="B20000"/>
                </a:solidFill>
                <a:latin typeface="Arial"/>
                <a:cs typeface="Arial"/>
              </a:rPr>
              <a:t>Sm</a:t>
            </a:r>
            <a:r>
              <a:rPr sz="2950" b="1" spc="55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75" dirty="0">
                <a:solidFill>
                  <a:srgbClr val="B20000"/>
                </a:solidFill>
                <a:latin typeface="Arial"/>
                <a:cs typeface="Arial"/>
              </a:rPr>
              <a:t>oth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0" dirty="0">
                <a:solidFill>
                  <a:srgbClr val="B20000"/>
                </a:solidFill>
                <a:latin typeface="Arial"/>
                <a:cs typeface="Arial"/>
              </a:rPr>
              <a:t>Scrolling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4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0" dirty="0">
                <a:solidFill>
                  <a:srgbClr val="B20000"/>
                </a:solidFill>
                <a:latin typeface="Arial"/>
                <a:cs typeface="Arial"/>
              </a:rPr>
              <a:t>e</a:t>
            </a: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x</a:t>
            </a:r>
            <a:r>
              <a:rPr sz="2950" b="1" spc="31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52299"/>
            <a:ext cx="6224905" cy="49447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5" dirty="0">
                <a:solidFill>
                  <a:srgbClr val="000072"/>
                </a:solidFill>
                <a:latin typeface="Arial"/>
                <a:cs typeface="Arial"/>
              </a:rPr>
              <a:t>CSS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de: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div.scrolltext</a:t>
            </a:r>
            <a:endParaRPr sz="2050">
              <a:latin typeface="Courier New"/>
              <a:cs typeface="Courier New"/>
            </a:endParaRPr>
          </a:p>
          <a:p>
            <a:pPr marL="425450" marR="701040" indent="-413384">
              <a:lnSpc>
                <a:spcPct val="118900"/>
              </a:lnSpc>
              <a:tabLst>
                <a:tab pos="425450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{	color: darkblue; font-size: medium; white-space: nowrap; margin-left: 0px</a:t>
            </a:r>
            <a:endParaRPr sz="205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font-family: Arial, Helvetica, sans-serif;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}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div.scrollbox</a:t>
            </a:r>
            <a:endParaRPr sz="2050">
              <a:latin typeface="Courier New"/>
              <a:cs typeface="Courier New"/>
            </a:endParaRPr>
          </a:p>
          <a:p>
            <a:pPr marL="425450" marR="1527810" indent="-413384">
              <a:lnSpc>
                <a:spcPct val="118900"/>
              </a:lnSpc>
              <a:tabLst>
                <a:tab pos="425450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{	width: 500px; overflow: hidden; border: 1px solid darkblue;</a:t>
            </a:r>
            <a:endParaRPr sz="2050">
              <a:latin typeface="Courier New"/>
              <a:cs typeface="Courier New"/>
            </a:endParaRPr>
          </a:p>
          <a:p>
            <a:pPr marL="425450" marR="838835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border-left: 3em solid transparent; border-right: 3em solid transparent;</a:t>
            </a:r>
            <a:endParaRPr sz="205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padding-top: 0.5em; padding-bottom: 0.5em;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}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B3485-C00B-4199-8AF9-8913CEEEB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 marL="1771650">
              <a:lnSpc>
                <a:spcPct val="100000"/>
              </a:lnSpc>
            </a:pPr>
            <a:r>
              <a:rPr sz="2950" b="1" spc="-50" dirty="0">
                <a:solidFill>
                  <a:srgbClr val="B20000"/>
                </a:solidFill>
                <a:latin typeface="Arial"/>
                <a:cs typeface="Arial"/>
              </a:rPr>
              <a:t>Sm</a:t>
            </a:r>
            <a:r>
              <a:rPr sz="2950" b="1" spc="55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75" dirty="0">
                <a:solidFill>
                  <a:srgbClr val="B20000"/>
                </a:solidFill>
                <a:latin typeface="Arial"/>
                <a:cs typeface="Arial"/>
              </a:rPr>
              <a:t>oth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0" dirty="0">
                <a:solidFill>
                  <a:srgbClr val="B20000"/>
                </a:solidFill>
                <a:latin typeface="Arial"/>
                <a:cs typeface="Arial"/>
              </a:rPr>
              <a:t>Scrolling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4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0" dirty="0">
                <a:solidFill>
                  <a:srgbClr val="B20000"/>
                </a:solidFill>
                <a:latin typeface="Arial"/>
                <a:cs typeface="Arial"/>
              </a:rPr>
              <a:t>e</a:t>
            </a: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x</a:t>
            </a:r>
            <a:r>
              <a:rPr sz="2950" b="1" spc="31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endParaRPr sz="29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07785"/>
            <a:ext cx="5949950" cy="812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aScript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de: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1"/>
              </a:spcBef>
            </a:pPr>
            <a:endParaRPr sz="12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var speed=30, advance=2, // scrolling speed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81344" y="2494226"/>
            <a:ext cx="1816735" cy="7486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155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boxwidth=500, endwidth=50,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10079" y="2542651"/>
            <a:ext cx="3607435" cy="7004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7663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// scroll box width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// left/right border width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262" y="3216121"/>
            <a:ext cx="6776084" cy="32753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527810" indent="550545">
              <a:lnSpc>
                <a:spcPct val="1155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scrollNode, em, sd_end, sc_offset; function init_scroll()</a:t>
            </a:r>
            <a:endParaRPr sz="2050" dirty="0">
              <a:latin typeface="Courier New"/>
              <a:cs typeface="Courier New"/>
            </a:endParaRPr>
          </a:p>
          <a:p>
            <a:pPr marL="425450" marR="12700" indent="-413384">
              <a:lnSpc>
                <a:spcPct val="115500"/>
              </a:lnSpc>
              <a:tabLst>
                <a:tab pos="425450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{	var scrollDiv = document.getElementById("sd"); sd_end = xPosition(scrollDiv)+endwidth ; sc_offset = boxwidth-endwidth;</a:t>
            </a:r>
            <a:endParaRPr sz="2050" dirty="0">
              <a:latin typeface="Courier New"/>
              <a:cs typeface="Courier New"/>
            </a:endParaRPr>
          </a:p>
          <a:p>
            <a:pPr marL="425450" marR="425450">
              <a:lnSpc>
                <a:spcPct val="1155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scrollNode = document.getElementById("st"); em = document.getElementById("endMarker"); scrollNode.pauseFlag=false; scroll();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}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FB7CF7-C15D-46F8-8A10-70F218CF9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62" y="927706"/>
            <a:ext cx="6638290" cy="56883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function scroll()</a:t>
            </a:r>
            <a:endParaRPr sz="2050" dirty="0">
              <a:latin typeface="Courier New"/>
              <a:cs typeface="Courier New"/>
            </a:endParaRPr>
          </a:p>
          <a:p>
            <a:pPr marL="425450" marR="12700" indent="-413384">
              <a:lnSpc>
                <a:spcPct val="118900"/>
              </a:lnSpc>
              <a:tabLst>
                <a:tab pos="425450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{	if ( scrollNode.pauseFlag ) return; scrollNode.style.marginLeft = sc_offset+"px"; sc_offset -= advance;</a:t>
            </a:r>
            <a:endParaRPr sz="2050" dirty="0">
              <a:latin typeface="Courier New"/>
              <a:cs typeface="Courier New"/>
            </a:endParaRPr>
          </a:p>
          <a:p>
            <a:pPr marL="838835" marR="1665605" indent="-413384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if ( xPosition(em)&lt;sd_end ) sc_offset=boxwidth - endwidth;</a:t>
            </a:r>
            <a:endParaRPr sz="2050" dirty="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setTimeout("scroll()",speed);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}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300"/>
              </a:lnSpc>
              <a:spcBef>
                <a:spcPts val="91"/>
              </a:spcBef>
            </a:pPr>
            <a:endParaRPr sz="13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function ss(node)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  <a:tabLst>
                <a:tab pos="425450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{	if ( node.pauseFlag )</a:t>
            </a:r>
            <a:endParaRPr sz="2050" dirty="0">
              <a:latin typeface="Courier New"/>
              <a:cs typeface="Courier New"/>
            </a:endParaRPr>
          </a:p>
          <a:p>
            <a:pPr marL="425450" marR="1114425">
              <a:lnSpc>
                <a:spcPct val="118900"/>
              </a:lnSpc>
              <a:tabLst>
                <a:tab pos="838835" algn="l"/>
                <a:tab pos="538543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{	node.pauseFlag=false; scroll();	} else node.pauseFlag = true;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}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0072"/>
                </a:solidFill>
                <a:latin typeface="Arial"/>
                <a:cs typeface="Arial"/>
                <a:hlinkClick r:id="rId2"/>
              </a:rPr>
              <a:t>Ex: </a:t>
            </a:r>
            <a:r>
              <a:rPr sz="2050" b="1" spc="-220" dirty="0">
                <a:solidFill>
                  <a:srgbClr val="000072"/>
                </a:solidFill>
                <a:latin typeface="Arial"/>
                <a:cs typeface="Arial"/>
                <a:hlinkClick r:id="rId2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Scroll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37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CEBC01-44A8-4D81-B27A-CF2C15229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6355" y="304800"/>
            <a:ext cx="8475134" cy="1524000"/>
          </a:xfrm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950" b="1" spc="20" dirty="0">
                <a:solidFill>
                  <a:srgbClr val="B20000"/>
                </a:solidFill>
                <a:latin typeface="Arial"/>
                <a:cs typeface="Arial"/>
              </a:rPr>
              <a:t>CSS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4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-20" dirty="0">
                <a:solidFill>
                  <a:srgbClr val="B20000"/>
                </a:solidFill>
                <a:latin typeface="Arial"/>
                <a:cs typeface="Arial"/>
              </a:rPr>
              <a:t>ransforms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676942"/>
            <a:ext cx="7767320" cy="51968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34290" indent="0">
              <a:lnSpc>
                <a:spcPct val="117300"/>
              </a:lnSpc>
            </a:pPr>
            <a:r>
              <a:rPr sz="2050" spc="-155" dirty="0">
                <a:solidFill>
                  <a:srgbClr val="000072"/>
                </a:solidFill>
                <a:latin typeface="Arial"/>
                <a:cs typeface="Arial"/>
              </a:rPr>
              <a:t>CSS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transform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ovides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ys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us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ma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o-dimensional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geometric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transforms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bl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inline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Su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transforms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include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translate,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rotate,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scale,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ew.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Plus,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ou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define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r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20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i="1" spc="-9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-10" dirty="0">
                <a:solidFill>
                  <a:srgbClr val="000072"/>
                </a:solidFill>
                <a:latin typeface="Arial"/>
                <a:cs typeface="Arial"/>
              </a:rPr>
              <a:t>dinate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11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ansformation</a:t>
            </a:r>
            <a:r>
              <a:rPr sz="2050" i="1" spc="17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45" dirty="0">
                <a:solidFill>
                  <a:srgbClr val="000072"/>
                </a:solidFill>
                <a:latin typeface="Arial"/>
                <a:cs typeface="Arial"/>
              </a:rPr>
              <a:t>matrix</a:t>
            </a:r>
            <a:r>
              <a:rPr sz="2050" i="1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(CTM)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arbitrary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transform.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800"/>
              </a:lnSpc>
              <a:spcBef>
                <a:spcPts val="33"/>
              </a:spcBef>
            </a:pPr>
            <a:endParaRPr sz="8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transform:</a:t>
            </a:r>
            <a:r>
              <a:rPr sz="2050" spc="540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i="1" spc="5" dirty="0">
                <a:solidFill>
                  <a:srgbClr val="000072"/>
                </a:solidFill>
                <a:latin typeface="Arial"/>
                <a:cs typeface="Arial"/>
              </a:rPr>
              <a:t>transfor</a:t>
            </a:r>
            <a:r>
              <a:rPr sz="2050" i="1" spc="145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25" dirty="0">
                <a:solidFill>
                  <a:srgbClr val="000072"/>
                </a:solidFill>
                <a:latin typeface="Arial"/>
                <a:cs typeface="Arial"/>
              </a:rPr>
              <a:t>function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200"/>
              </a:lnSpc>
              <a:spcBef>
                <a:spcPts val="12"/>
              </a:spcBef>
            </a:pPr>
            <a:endParaRPr sz="1200" dirty="0"/>
          </a:p>
          <a:p>
            <a:pPr marL="12700" marR="17780">
              <a:lnSpc>
                <a:spcPct val="117300"/>
              </a:lnSpc>
            </a:pP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example,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translate(50px)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horizo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tally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 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rig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50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x,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rotate(45deg)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rotates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cl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kwise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45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degrees,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scale(2)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scales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oubles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size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100"/>
              </a:lnSpc>
              <a:spcBef>
                <a:spcPts val="16"/>
              </a:spcBef>
            </a:pPr>
            <a:endParaRPr sz="1100" dirty="0"/>
          </a:p>
          <a:p>
            <a:pPr marL="12700">
              <a:lnSpc>
                <a:spcPct val="100000"/>
              </a:lnSpc>
            </a:pP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ransform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functions: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54"/>
              </a:spcBef>
            </a:pPr>
            <a:endParaRPr sz="1400" dirty="0"/>
          </a:p>
          <a:p>
            <a:pPr marL="48450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translate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(</a:t>
            </a:r>
            <a:r>
              <a:rPr sz="2050" i="1" spc="60" dirty="0">
                <a:solidFill>
                  <a:srgbClr val="000072"/>
                </a:solidFill>
                <a:latin typeface="Arial"/>
                <a:cs typeface="Arial"/>
              </a:rPr>
              <a:t>x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, </a:t>
            </a:r>
            <a:r>
              <a:rPr sz="2050" i="1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)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—translates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gi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lengths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C6792-1DBD-45B9-BE72-3E9434F6C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62" y="927706"/>
            <a:ext cx="7617459" cy="35274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84505">
              <a:lnSpc>
                <a:spcPct val="100000"/>
              </a:lnSpc>
            </a:pP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x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directions. </a:t>
            </a:r>
            <a:r>
              <a:rPr sz="2050" spc="-2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optional.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</a:pPr>
            <a:endParaRPr sz="1100" dirty="0"/>
          </a:p>
          <a:p>
            <a:pPr marL="48450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scale(</a:t>
            </a:r>
            <a:r>
              <a:rPr sz="2050" i="1" spc="55" dirty="0">
                <a:solidFill>
                  <a:srgbClr val="000072"/>
                </a:solidFill>
                <a:latin typeface="Arial"/>
                <a:cs typeface="Arial"/>
              </a:rPr>
              <a:t>xf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, </a:t>
            </a:r>
            <a:r>
              <a:rPr sz="2050" i="1" spc="55" dirty="0">
                <a:solidFill>
                  <a:srgbClr val="000072"/>
                </a:solidFill>
                <a:latin typeface="Arial"/>
                <a:cs typeface="Arial"/>
              </a:rPr>
              <a:t>yf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)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—scales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gi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factors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 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x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directions,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eeping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transform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origin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fix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 dirty="0"/>
          </a:p>
          <a:p>
            <a:pPr marL="484505" marR="274955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rotate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(</a:t>
            </a:r>
            <a:r>
              <a:rPr sz="2050" i="1" spc="-75" dirty="0">
                <a:solidFill>
                  <a:srgbClr val="000072"/>
                </a:solidFill>
                <a:latin typeface="Arial"/>
                <a:cs typeface="Arial"/>
              </a:rPr>
              <a:t>angle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deg)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—rotates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cl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7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around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transform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origin.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 dirty="0"/>
          </a:p>
          <a:p>
            <a:pPr marL="484505" marR="42672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skew(</a:t>
            </a:r>
            <a:r>
              <a:rPr sz="2050" i="1" spc="30" dirty="0">
                <a:solidFill>
                  <a:srgbClr val="000072"/>
                </a:solidFill>
                <a:latin typeface="Arial"/>
                <a:cs typeface="Arial"/>
              </a:rPr>
              <a:t>xd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deg, </a:t>
            </a:r>
            <a:r>
              <a:rPr sz="2050" i="1" spc="30" dirty="0">
                <a:solidFill>
                  <a:srgbClr val="000072"/>
                </a:solidFill>
                <a:latin typeface="Arial"/>
                <a:cs typeface="Arial"/>
              </a:rPr>
              <a:t>yd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deg)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—s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ews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30" dirty="0">
                <a:solidFill>
                  <a:srgbClr val="000072"/>
                </a:solidFill>
                <a:latin typeface="Arial"/>
                <a:cs typeface="Arial"/>
              </a:rPr>
              <a:t>xd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(</a:t>
            </a:r>
            <a:r>
              <a:rPr sz="2050" i="1" spc="30" dirty="0">
                <a:solidFill>
                  <a:srgbClr val="000072"/>
                </a:solidFill>
                <a:latin typeface="Arial"/>
                <a:cs typeface="Arial"/>
              </a:rPr>
              <a:t>yd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)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degrees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x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(y)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direction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around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transform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origin.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0072"/>
                </a:solidFill>
                <a:latin typeface="Arial"/>
                <a:cs typeface="Arial"/>
                <a:hlinkClick r:id="rId2"/>
              </a:rPr>
              <a:t>Ex: </a:t>
            </a:r>
            <a:r>
              <a:rPr sz="2050" b="1" spc="-220" dirty="0">
                <a:solidFill>
                  <a:srgbClr val="000072"/>
                </a:solidFill>
                <a:latin typeface="Arial"/>
                <a:cs typeface="Arial"/>
                <a:hlinkClick r:id="rId2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Transform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39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4E224E-69E5-459A-8780-2009E35EF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0347" y="518161"/>
            <a:ext cx="8475134" cy="1158239"/>
          </a:xfrm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 marL="55563">
              <a:lnSpc>
                <a:spcPct val="100000"/>
              </a:lnSpc>
            </a:pPr>
            <a:r>
              <a:rPr sz="2950" b="1" spc="285" dirty="0">
                <a:solidFill>
                  <a:srgbClr val="B20000"/>
                </a:solidFill>
                <a:latin typeface="Arial"/>
                <a:cs typeface="Arial"/>
              </a:rPr>
              <a:t>With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30" dirty="0">
                <a:solidFill>
                  <a:srgbClr val="B20000"/>
                </a:solidFill>
                <a:latin typeface="Arial"/>
                <a:cs typeface="Arial"/>
              </a:rPr>
              <a:t>J</a:t>
            </a:r>
            <a:r>
              <a:rPr sz="2950" b="1" spc="-60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-75" dirty="0">
                <a:solidFill>
                  <a:srgbClr val="B20000"/>
                </a:solidFill>
                <a:latin typeface="Arial"/>
                <a:cs typeface="Arial"/>
              </a:rPr>
              <a:t>v</a:t>
            </a:r>
            <a:r>
              <a:rPr sz="2950" b="1" spc="55" dirty="0">
                <a:solidFill>
                  <a:srgbClr val="B20000"/>
                </a:solidFill>
                <a:latin typeface="Arial"/>
                <a:cs typeface="Arial"/>
              </a:rPr>
              <a:t>aScript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70" dirty="0">
                <a:solidFill>
                  <a:srgbClr val="B20000"/>
                </a:solidFill>
                <a:latin typeface="Arial"/>
                <a:cs typeface="Arial"/>
              </a:rPr>
              <a:t>Y</a:t>
            </a:r>
            <a:r>
              <a:rPr sz="2950" b="1" spc="-55" dirty="0">
                <a:solidFill>
                  <a:srgbClr val="B20000"/>
                </a:solidFill>
                <a:latin typeface="Arial"/>
                <a:cs typeface="Arial"/>
              </a:rPr>
              <a:t>ou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90" dirty="0">
                <a:solidFill>
                  <a:srgbClr val="B20000"/>
                </a:solidFill>
                <a:latin typeface="Arial"/>
                <a:cs typeface="Arial"/>
              </a:rPr>
              <a:t>Can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524000"/>
            <a:ext cx="7421245" cy="51581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Monitor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user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ec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if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reactions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1"/>
              </a:spcBef>
              <a:buClr>
                <a:srgbClr val="000072"/>
              </a:buClr>
              <a:buFont typeface="Arial"/>
              <a:buChar char="•"/>
            </a:pPr>
            <a:endParaRPr sz="12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Ma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computatio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based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input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displ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results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1"/>
              </a:spcBef>
              <a:buClr>
                <a:srgbClr val="000072"/>
              </a:buClr>
              <a:buFont typeface="Arial"/>
              <a:buChar char="•"/>
            </a:pPr>
            <a:endParaRPr sz="12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Change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yle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osition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displ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1"/>
              </a:spcBef>
              <a:buClr>
                <a:srgbClr val="000072"/>
              </a:buClr>
              <a:buFont typeface="Arial"/>
              <a:buChar char="•"/>
            </a:pPr>
            <a:endParaRPr sz="12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Ask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br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wser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displ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informational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arning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messages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1"/>
              </a:spcBef>
              <a:buClr>
                <a:srgbClr val="000072"/>
              </a:buClr>
              <a:buFont typeface="Arial"/>
              <a:buChar char="•"/>
            </a:pPr>
            <a:endParaRPr sz="12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op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up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new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wind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ws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me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us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1"/>
              </a:spcBef>
              <a:buClr>
                <a:srgbClr val="000072"/>
              </a:buClr>
              <a:buFont typeface="Arial"/>
              <a:buChar char="•"/>
            </a:pPr>
            <a:endParaRPr sz="12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Detect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br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wser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ersion,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features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1"/>
              </a:spcBef>
              <a:buClr>
                <a:srgbClr val="000072"/>
              </a:buClr>
              <a:buFont typeface="Arial"/>
              <a:buChar char="•"/>
            </a:pPr>
            <a:endParaRPr sz="12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Generate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HTML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de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parts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1"/>
              </a:spcBef>
              <a:buClr>
                <a:srgbClr val="000072"/>
              </a:buClr>
              <a:buFont typeface="Arial"/>
              <a:buChar char="•"/>
            </a:pPr>
            <a:endParaRPr sz="12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dify/transform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te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1"/>
              </a:spcBef>
              <a:buClr>
                <a:srgbClr val="000072"/>
              </a:buClr>
              <a:buFont typeface="Arial"/>
              <a:buChar char="•"/>
            </a:pPr>
            <a:endParaRPr sz="12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Che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correctness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input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1"/>
              </a:spcBef>
              <a:buClr>
                <a:srgbClr val="000072"/>
              </a:buClr>
              <a:buFont typeface="Arial"/>
              <a:buChar char="•"/>
            </a:pPr>
            <a:endParaRPr sz="12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Go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ba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forth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visited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pages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load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new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pages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1"/>
              </a:spcBef>
              <a:buClr>
                <a:srgbClr val="000072"/>
              </a:buClr>
              <a:buFont typeface="Arial"/>
              <a:buChar char="•"/>
            </a:pPr>
            <a:endParaRPr sz="12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trol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edia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loading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pl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yba</a:t>
            </a:r>
            <a:r>
              <a:rPr sz="2050" spc="-10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endParaRPr lang="en-US" sz="2050" spc="60" dirty="0">
              <a:solidFill>
                <a:srgbClr val="000072"/>
              </a:solidFill>
              <a:latin typeface="Arial"/>
              <a:cs typeface="Arial"/>
            </a:endParaRPr>
          </a:p>
          <a:p>
            <a:pPr marL="274955" indent="-262890"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lang="en-US" sz="2050" spc="-3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lang="en-US" sz="2050" spc="-10" dirty="0">
                <a:solidFill>
                  <a:srgbClr val="000072"/>
                </a:solidFill>
                <a:latin typeface="Arial"/>
                <a:cs typeface="Arial"/>
              </a:rPr>
              <a:t>erform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2050" spc="-6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lang="en-US"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lang="en-US" sz="2050" spc="85" dirty="0">
                <a:solidFill>
                  <a:srgbClr val="000072"/>
                </a:solidFill>
                <a:latin typeface="Arial"/>
                <a:cs typeface="Arial"/>
              </a:rPr>
              <a:t>trol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55" dirty="0">
                <a:solidFill>
                  <a:srgbClr val="000072"/>
                </a:solidFill>
                <a:latin typeface="Arial"/>
                <a:cs typeface="Arial"/>
              </a:rPr>
              <a:t>CSS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60" dirty="0">
                <a:solidFill>
                  <a:srgbClr val="000072"/>
                </a:solidFill>
                <a:latin typeface="Arial"/>
                <a:cs typeface="Arial"/>
              </a:rPr>
              <a:t>tran</a:t>
            </a:r>
            <a:r>
              <a:rPr lang="en-US"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lang="en-US" sz="2050" spc="105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tions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0" dirty="0">
                <a:solidFill>
                  <a:srgbClr val="000072"/>
                </a:solidFill>
                <a:latin typeface="Arial"/>
                <a:cs typeface="Arial"/>
              </a:rPr>
              <a:t>animations</a:t>
            </a:r>
            <a:endParaRPr lang="en-US" sz="2050" dirty="0">
              <a:latin typeface="Arial"/>
              <a:cs typeface="Arial"/>
            </a:endParaRPr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endParaRPr sz="2050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2B022-15A0-46FA-889E-78E4B6EB2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62" y="868658"/>
            <a:ext cx="7740650" cy="34397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626745">
              <a:lnSpc>
                <a:spcPct val="118900"/>
              </a:lnSpc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transform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origin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fixed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oi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eing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transformed. </a:t>
            </a:r>
            <a:r>
              <a:rPr sz="2050" spc="-2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default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transform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origin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ce</a:t>
            </a:r>
            <a:r>
              <a:rPr sz="2050" spc="-17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ter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ou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set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70" dirty="0">
                <a:solidFill>
                  <a:srgbClr val="000072"/>
                </a:solidFill>
                <a:latin typeface="Arial"/>
                <a:cs typeface="Arial"/>
              </a:rPr>
              <a:t>it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transform-origin:</a:t>
            </a:r>
            <a:r>
              <a:rPr sz="2050" spc="-31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i="1" spc="60" dirty="0">
                <a:solidFill>
                  <a:srgbClr val="000072"/>
                </a:solidFill>
                <a:latin typeface="Arial"/>
                <a:cs typeface="Arial"/>
              </a:rPr>
              <a:t>x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%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i="1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%</a:t>
            </a:r>
            <a:endParaRPr sz="205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300"/>
              </a:lnSpc>
              <a:spcBef>
                <a:spcPts val="91"/>
              </a:spcBef>
            </a:pPr>
            <a:endParaRPr sz="130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transform-origin:[left|center|right] [top|center|bottom]</a:t>
            </a:r>
            <a:endParaRPr sz="205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default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  <a:tabLst>
                <a:tab pos="2630170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transform-origin:	center center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40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F7561-F10E-4274-9C90-06E64FFB7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 marL="1975485">
              <a:lnSpc>
                <a:spcPct val="100000"/>
              </a:lnSpc>
            </a:pP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Expanding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60" dirty="0">
                <a:solidFill>
                  <a:srgbClr val="B20000"/>
                </a:solidFill>
                <a:latin typeface="Arial"/>
                <a:cs typeface="Arial"/>
              </a:rPr>
              <a:t>Headline</a:t>
            </a:r>
            <a:endParaRPr sz="295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41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36126" y="2772120"/>
            <a:ext cx="7575580" cy="2479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01157" y="2428844"/>
            <a:ext cx="2584101" cy="1525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8AFF0-C3C3-4EB3-84E1-D79054131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0347" y="518161"/>
            <a:ext cx="8475134" cy="771295"/>
          </a:xfrm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 defTabSz="114300">
              <a:lnSpc>
                <a:spcPct val="100000"/>
              </a:lnSpc>
            </a:pP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Expanding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60" dirty="0">
                <a:solidFill>
                  <a:srgbClr val="B20000"/>
                </a:solidFill>
                <a:latin typeface="Arial"/>
                <a:cs typeface="Arial"/>
              </a:rPr>
              <a:t>Headline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42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663434"/>
            <a:ext cx="7796530" cy="7512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15999"/>
              </a:lnSpc>
            </a:pP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Let’s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apply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5" dirty="0">
                <a:solidFill>
                  <a:srgbClr val="000072"/>
                </a:solidFill>
                <a:latin typeface="Arial"/>
                <a:cs typeface="Arial"/>
              </a:rPr>
              <a:t>CSS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transition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transform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sm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othly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expanding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headline.</a:t>
            </a:r>
            <a:endParaRPr sz="2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262" y="5369154"/>
            <a:ext cx="5674360" cy="11137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25450" marR="12700" indent="-413384">
              <a:lnSpc>
                <a:spcPct val="115999"/>
              </a:lnSpc>
              <a:tabLst>
                <a:tab pos="425450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{	display: table; margin-top: 4em; margin-left: auto; margin-right: auto;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}</a:t>
            </a:r>
            <a:endParaRPr sz="205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954131"/>
              </p:ext>
            </p:extLst>
          </p:nvPr>
        </p:nvGraphicFramePr>
        <p:xfrm>
          <a:off x="1117562" y="2893590"/>
          <a:ext cx="7765738" cy="27578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3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5563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HTML</a:t>
                      </a:r>
                      <a:r>
                        <a:rPr sz="2050" spc="12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2050" spc="55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de:</a:t>
                      </a:r>
                      <a:endParaRPr sz="205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1300"/>
                        </a:lnSpc>
                        <a:spcBef>
                          <a:spcPts val="16"/>
                        </a:spcBef>
                      </a:pPr>
                      <a:endParaRPr sz="1300"/>
                    </a:p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&lt;div</a:t>
                      </a:r>
                      <a:r>
                        <a:rPr sz="2050" spc="-1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id="box"&gt;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3108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&lt;h1</a:t>
                      </a:r>
                      <a:r>
                        <a:rPr sz="2050" spc="-1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id="headline"&gt;Dynamic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  <a:p>
                      <a:pPr marL="2540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&lt;/div&gt;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Web</a:t>
                      </a:r>
                      <a:r>
                        <a:rPr sz="2050" spc="-1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Programming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and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HTML5&lt;/h1&gt;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581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CSS</a:t>
                      </a:r>
                      <a:r>
                        <a:rPr sz="2050" spc="12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2050" spc="55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de: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60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div#box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86A5E6-C347-4C72-B3DD-4545398A6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5400" y="208053"/>
            <a:ext cx="8412480" cy="59391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h1#headline</a:t>
            </a:r>
            <a:endParaRPr sz="2050" dirty="0">
              <a:latin typeface="Courier New"/>
              <a:cs typeface="Courier New"/>
            </a:endParaRPr>
          </a:p>
          <a:p>
            <a:pPr marL="425450" marR="4527550" indent="-413384">
              <a:lnSpc>
                <a:spcPct val="118400"/>
              </a:lnSpc>
              <a:tabLst>
                <a:tab pos="425450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{	white-space: nowrap; letter-spacing: 0px;</a:t>
            </a:r>
            <a:endParaRPr sz="2050" dirty="0">
              <a:latin typeface="Courier New"/>
              <a:cs typeface="Courier New"/>
            </a:endParaRPr>
          </a:p>
          <a:p>
            <a:pPr marL="425450" marR="2185670">
              <a:lnSpc>
                <a:spcPct val="1184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transition: transform 1s linear; transition: letter-spacing 1s linear;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}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h1#headline:hover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  <a:tabLst>
                <a:tab pos="425450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{	letter-spacing: 16px; transform: scale(1.5); }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1100"/>
              </a:lnSpc>
              <a:spcBef>
                <a:spcPts val="10"/>
              </a:spcBef>
            </a:pPr>
            <a:endParaRPr sz="1100" dirty="0"/>
          </a:p>
          <a:p>
            <a:pPr marL="12700" marR="12700">
              <a:lnSpc>
                <a:spcPct val="118400"/>
              </a:lnSpc>
            </a:pP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used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pseudo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class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:hover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acti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ate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animation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transitions. </a:t>
            </a:r>
            <a:r>
              <a:rPr sz="2050" spc="-2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But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also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trigger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transition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aScript.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example,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replace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h1#headline:hover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rule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12"/>
              </a:spcBef>
            </a:pPr>
            <a:endParaRPr sz="55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h1#headline.expand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  <a:tabLst>
                <a:tab pos="425450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{	letter-spacing: 16px; transform: scale(1.5); }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550"/>
              </a:lnSpc>
              <a:spcBef>
                <a:spcPts val="12"/>
              </a:spcBef>
            </a:pPr>
            <a:endParaRPr sz="55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use</a:t>
            </a:r>
            <a:endParaRPr lang="en-US" sz="2050" spc="-145" dirty="0">
              <a:solidFill>
                <a:srgbClr val="00007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2050" spc="-150" dirty="0" err="1">
                <a:solidFill>
                  <a:srgbClr val="000072"/>
                </a:solidFill>
                <a:latin typeface="Courier New"/>
                <a:cs typeface="Courier New"/>
              </a:rPr>
              <a:t>document.getElementById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(’headline’).</a:t>
            </a:r>
            <a:r>
              <a:rPr lang="en-US" sz="2050" spc="-150" dirty="0" err="1">
                <a:solidFill>
                  <a:srgbClr val="000072"/>
                </a:solidFill>
                <a:latin typeface="Courier New"/>
                <a:cs typeface="Courier New"/>
              </a:rPr>
              <a:t>className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="expand";</a:t>
            </a:r>
            <a:endParaRPr lang="en-US" sz="2050" dirty="0">
              <a:latin typeface="Courier New"/>
              <a:cs typeface="Courier New"/>
            </a:endParaRPr>
          </a:p>
          <a:p>
            <a:pPr marL="12700" marR="4609465">
              <a:lnSpc>
                <a:spcPct val="155100"/>
              </a:lnSpc>
              <a:spcBef>
                <a:spcPts val="265"/>
              </a:spcBef>
            </a:pPr>
            <a:r>
              <a:rPr lang="en-US"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30" dirty="0">
                <a:solidFill>
                  <a:srgbClr val="000072"/>
                </a:solidFill>
                <a:latin typeface="Arial"/>
                <a:cs typeface="Arial"/>
              </a:rPr>
              <a:t>acti</a:t>
            </a:r>
            <a:r>
              <a:rPr lang="en-US"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lang="en-US" sz="2050" spc="-40" dirty="0">
                <a:solidFill>
                  <a:srgbClr val="000072"/>
                </a:solidFill>
                <a:latin typeface="Arial"/>
                <a:cs typeface="Arial"/>
              </a:rPr>
              <a:t>ate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2050" spc="-6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lang="en-US" sz="2050" spc="25" dirty="0">
                <a:solidFill>
                  <a:srgbClr val="000072"/>
                </a:solidFill>
                <a:latin typeface="Arial"/>
                <a:cs typeface="Arial"/>
              </a:rPr>
              <a:t>imation.</a:t>
            </a:r>
            <a:r>
              <a:rPr lang="en-US" sz="2050" spc="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lang="en-US"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b="1" spc="85" dirty="0">
                <a:solidFill>
                  <a:srgbClr val="000072"/>
                </a:solidFill>
                <a:latin typeface="Arial"/>
                <a:cs typeface="Arial"/>
                <a:hlinkClick r:id="rId2"/>
              </a:rPr>
              <a:t>Ex: </a:t>
            </a:r>
            <a:r>
              <a:rPr lang="en-US" sz="2050" b="1" spc="-220" dirty="0">
                <a:solidFill>
                  <a:srgbClr val="000072"/>
                </a:solidFill>
                <a:latin typeface="Arial"/>
                <a:cs typeface="Arial"/>
                <a:hlinkClick r:id="rId2"/>
              </a:rPr>
              <a:t> 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Headline</a:t>
            </a:r>
            <a:endParaRPr lang="en-US"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endParaRPr sz="20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43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BA51F-A84B-4236-8312-F894D972A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06215" y="7138451"/>
            <a:ext cx="5845969" cy="413808"/>
          </a:xfrm>
        </p:spPr>
        <p:txBody>
          <a:bodyPr/>
          <a:lstStyle/>
          <a:p>
            <a:r>
              <a:rPr lang="en-US" dirty="0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075" y="-18143"/>
            <a:ext cx="8475134" cy="1313543"/>
          </a:xfrm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 marL="1433195">
              <a:lnSpc>
                <a:spcPct val="100000"/>
              </a:lnSpc>
            </a:pPr>
            <a:r>
              <a:rPr sz="2950" b="1" spc="175" dirty="0">
                <a:solidFill>
                  <a:srgbClr val="B20000"/>
                </a:solidFill>
                <a:latin typeface="Arial"/>
                <a:cs typeface="Arial"/>
              </a:rPr>
              <a:t>E</a:t>
            </a:r>
            <a:r>
              <a:rPr sz="2950" b="1" spc="55" dirty="0">
                <a:solidFill>
                  <a:srgbClr val="B20000"/>
                </a:solidFill>
                <a:latin typeface="Arial"/>
                <a:cs typeface="Arial"/>
              </a:rPr>
              <a:t>v</a:t>
            </a:r>
            <a:r>
              <a:rPr sz="2950" b="1" spc="-35" dirty="0">
                <a:solidFill>
                  <a:srgbClr val="B20000"/>
                </a:solidFill>
                <a:latin typeface="Arial"/>
                <a:cs typeface="Arial"/>
              </a:rPr>
              <a:t>e</a:t>
            </a:r>
            <a:r>
              <a:rPr sz="2950" b="1" spc="-135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-15" dirty="0">
                <a:solidFill>
                  <a:srgbClr val="B20000"/>
                </a:solidFill>
                <a:latin typeface="Arial"/>
                <a:cs typeface="Arial"/>
              </a:rPr>
              <a:t>ts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-25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nd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15" dirty="0">
                <a:solidFill>
                  <a:srgbClr val="B20000"/>
                </a:solidFill>
                <a:latin typeface="Arial"/>
                <a:cs typeface="Arial"/>
              </a:rPr>
              <a:t>E</a:t>
            </a: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v</a:t>
            </a:r>
            <a:r>
              <a:rPr sz="2950" b="1" spc="-35" dirty="0">
                <a:solidFill>
                  <a:srgbClr val="B20000"/>
                </a:solidFill>
                <a:latin typeface="Arial"/>
                <a:cs typeface="Arial"/>
              </a:rPr>
              <a:t>e</a:t>
            </a:r>
            <a:r>
              <a:rPr sz="2950" b="1" spc="-135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31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35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b</a:t>
            </a:r>
            <a:r>
              <a:rPr sz="2950" b="1" spc="-30" dirty="0">
                <a:solidFill>
                  <a:srgbClr val="B20000"/>
                </a:solidFill>
                <a:latin typeface="Arial"/>
                <a:cs typeface="Arial"/>
              </a:rPr>
              <a:t>jects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44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3000" y="990600"/>
            <a:ext cx="8229600" cy="51708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19685" indent="-262890">
              <a:lnSpc>
                <a:spcPct val="1155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When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particular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ta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place,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br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wser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use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terface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creates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75" dirty="0">
                <a:solidFill>
                  <a:srgbClr val="000072"/>
                </a:solidFill>
                <a:latin typeface="Arial"/>
                <a:cs typeface="Arial"/>
              </a:rPr>
              <a:t>event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40" dirty="0">
                <a:solidFill>
                  <a:srgbClr val="000072"/>
                </a:solidFill>
                <a:latin typeface="Arial"/>
                <a:cs typeface="Arial"/>
              </a:rPr>
              <a:t>obj</a:t>
            </a:r>
            <a:r>
              <a:rPr sz="2050" i="1" spc="-30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spc="15" dirty="0">
                <a:solidFill>
                  <a:srgbClr val="000072"/>
                </a:solidFill>
                <a:latin typeface="Arial"/>
                <a:cs typeface="Arial"/>
              </a:rPr>
              <a:t>ct</a:t>
            </a:r>
            <a:r>
              <a:rPr sz="2050" i="1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represe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particulars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35" dirty="0">
                <a:solidFill>
                  <a:srgbClr val="000072"/>
                </a:solidFill>
                <a:latin typeface="Arial"/>
                <a:cs typeface="Arial"/>
              </a:rPr>
              <a:t>dis</a:t>
            </a:r>
            <a:r>
              <a:rPr sz="2050" i="1" spc="-204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i="1" spc="-95" dirty="0">
                <a:solidFill>
                  <a:srgbClr val="000072"/>
                </a:solidFill>
                <a:latin typeface="Arial"/>
                <a:cs typeface="Arial"/>
              </a:rPr>
              <a:t>atches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9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-9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i="1" spc="-204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i="1" spc="-105" dirty="0">
                <a:solidFill>
                  <a:srgbClr val="000072"/>
                </a:solidFill>
                <a:latin typeface="Arial"/>
                <a:cs typeface="Arial"/>
              </a:rPr>
              <a:t>agates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ject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cume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hierar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final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target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will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cei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 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1"/>
              </a:spcBef>
              <a:buClr>
                <a:srgbClr val="000072"/>
              </a:buClr>
              <a:buFont typeface="Arial"/>
              <a:buChar char="•"/>
            </a:pPr>
            <a:endParaRPr sz="12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This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kn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9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i="1" spc="-30" dirty="0">
                <a:solidFill>
                  <a:srgbClr val="000072"/>
                </a:solidFill>
                <a:latin typeface="Arial"/>
                <a:cs typeface="Arial"/>
              </a:rPr>
              <a:t>aptu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-1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spc="1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35" dirty="0">
                <a:solidFill>
                  <a:srgbClr val="000072"/>
                </a:solidFill>
                <a:latin typeface="Arial"/>
                <a:cs typeface="Arial"/>
              </a:rPr>
              <a:t>phase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75" dirty="0">
                <a:solidFill>
                  <a:srgbClr val="000072"/>
                </a:solidFill>
                <a:latin typeface="Arial"/>
                <a:cs typeface="Arial"/>
              </a:rPr>
              <a:t>event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35" dirty="0">
                <a:solidFill>
                  <a:srgbClr val="000072"/>
                </a:solidFill>
                <a:latin typeface="Arial"/>
                <a:cs typeface="Arial"/>
              </a:rPr>
              <a:t>dis</a:t>
            </a:r>
            <a:r>
              <a:rPr sz="2050" i="1" spc="-204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i="1" spc="-40" dirty="0">
                <a:solidFill>
                  <a:srgbClr val="000072"/>
                </a:solidFill>
                <a:latin typeface="Arial"/>
                <a:cs typeface="Arial"/>
              </a:rPr>
              <a:t>atch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40"/>
              </a:spcBef>
              <a:buClr>
                <a:srgbClr val="000072"/>
              </a:buClr>
              <a:buFont typeface="Arial"/>
              <a:buChar char="•"/>
            </a:pPr>
            <a:endParaRPr sz="850" dirty="0"/>
          </a:p>
          <a:p>
            <a:pPr marL="274955" marR="121920" indent="-262890">
              <a:lnSpc>
                <a:spcPct val="1155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After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deli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ery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target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(the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5" dirty="0">
                <a:solidFill>
                  <a:srgbClr val="000072"/>
                </a:solidFill>
                <a:latin typeface="Arial"/>
                <a:cs typeface="Arial"/>
              </a:rPr>
              <a:t>ta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-95" dirty="0">
                <a:solidFill>
                  <a:srgbClr val="000072"/>
                </a:solidFill>
                <a:latin typeface="Arial"/>
                <a:cs typeface="Arial"/>
              </a:rPr>
              <a:t>get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35" dirty="0">
                <a:solidFill>
                  <a:srgbClr val="000072"/>
                </a:solidFill>
                <a:latin typeface="Arial"/>
                <a:cs typeface="Arial"/>
              </a:rPr>
              <a:t>phase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),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ject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will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tr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el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ba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up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th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hain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pare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ard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ot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hierar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(the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25" dirty="0">
                <a:solidFill>
                  <a:srgbClr val="000072"/>
                </a:solidFill>
                <a:latin typeface="Arial"/>
                <a:cs typeface="Arial"/>
              </a:rPr>
              <a:t>bubble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35" dirty="0">
                <a:solidFill>
                  <a:srgbClr val="000072"/>
                </a:solidFill>
                <a:latin typeface="Arial"/>
                <a:cs typeface="Arial"/>
              </a:rPr>
              <a:t>phase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).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40"/>
              </a:spcBef>
              <a:buClr>
                <a:srgbClr val="000072"/>
              </a:buClr>
              <a:buFont typeface="Arial"/>
              <a:buChar char="•"/>
            </a:pPr>
            <a:endParaRPr sz="850" dirty="0"/>
          </a:p>
          <a:p>
            <a:pPr>
              <a:lnSpc>
                <a:spcPts val="850"/>
              </a:lnSpc>
              <a:spcBef>
                <a:spcPts val="40"/>
              </a:spcBef>
              <a:buClr>
                <a:srgbClr val="000072"/>
              </a:buClr>
              <a:buFont typeface="Arial"/>
              <a:buChar char="•"/>
            </a:pPr>
            <a:endParaRPr sz="8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49EDE-AA5F-4AF8-88D7-8C9C09EDE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FFE848-0A3E-4510-BCA8-8939BEA72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021" y="4381964"/>
            <a:ext cx="4857750" cy="2540633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0191" y="868658"/>
            <a:ext cx="7587615" cy="53879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 dirty="0"/>
          </a:p>
          <a:p>
            <a:pPr marL="274955" marR="12700" indent="-262890" algn="just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enable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handle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particular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7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ou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add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75" dirty="0">
                <a:solidFill>
                  <a:srgbClr val="000072"/>
                </a:solidFill>
                <a:latin typeface="Arial"/>
                <a:cs typeface="Arial"/>
              </a:rPr>
              <a:t>event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listener</a:t>
            </a:r>
            <a:r>
              <a:rPr sz="2050" i="1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(also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kn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handler)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 dirty="0"/>
          </a:p>
          <a:p>
            <a:pPr marL="274955" marR="234315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listener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supplies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9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i="1" spc="-1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i="1" spc="100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2050" i="1" spc="65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2050" i="1" spc="-30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i="1" spc="-85" dirty="0">
                <a:solidFill>
                  <a:srgbClr val="000072"/>
                </a:solidFill>
                <a:latin typeface="Arial"/>
                <a:cs typeface="Arial"/>
              </a:rPr>
              <a:t>ack</a:t>
            </a:r>
            <a:r>
              <a:rPr sz="2050" i="1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de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ge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executed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 u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particular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simplest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atta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callba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de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75" dirty="0">
                <a:solidFill>
                  <a:srgbClr val="000072"/>
                </a:solidFill>
                <a:latin typeface="Arial"/>
                <a:cs typeface="Arial"/>
              </a:rPr>
              <a:t>event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70" dirty="0">
                <a:solidFill>
                  <a:srgbClr val="000072"/>
                </a:solidFill>
                <a:latin typeface="Arial"/>
                <a:cs typeface="Arial"/>
              </a:rPr>
              <a:t>han</a:t>
            </a:r>
            <a:r>
              <a:rPr sz="2050" i="1" spc="35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i="1" spc="20" dirty="0">
                <a:solidFill>
                  <a:srgbClr val="000072"/>
                </a:solidFill>
                <a:latin typeface="Arial"/>
                <a:cs typeface="Arial"/>
              </a:rPr>
              <a:t>ler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15" dirty="0">
                <a:solidFill>
                  <a:srgbClr val="000072"/>
                </a:solidFill>
                <a:latin typeface="Arial"/>
                <a:cs typeface="Arial"/>
              </a:rPr>
              <a:t>attribute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target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77"/>
              </a:spcBef>
            </a:pPr>
            <a:endParaRPr sz="1100" dirty="0"/>
          </a:p>
          <a:p>
            <a:pPr marL="274955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&lt;img onclick="enlarge(this)" ... /&gt;</a:t>
            </a:r>
            <a:endParaRPr sz="2050" dirty="0">
              <a:latin typeface="Courier New"/>
              <a:cs typeface="Courier New"/>
            </a:endParaRPr>
          </a:p>
          <a:p>
            <a:pPr marL="27495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&lt;input onblurr="validate(this)" ... /&gt;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45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77305F-5D0B-4A7C-8C6C-8825D1375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3084" y="872490"/>
            <a:ext cx="8108609" cy="60274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41275" indent="-262890">
              <a:lnSpc>
                <a:spcPct val="1155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Wind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(for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window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165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ct)—Han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lers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defined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th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body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handler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attributes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including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onload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(wind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w’s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cume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loaded),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onunload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(wind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w’s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cume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unloaded),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onscroll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(wind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scrolled),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onresize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(wind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z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hanged),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onfocus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(wind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gained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input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cus),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onblur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(wind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os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cus).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40"/>
              </a:spcBef>
              <a:buClr>
                <a:srgbClr val="000072"/>
              </a:buClr>
              <a:buFont typeface="Arial"/>
              <a:buChar char="•"/>
            </a:pPr>
            <a:endParaRPr sz="850" dirty="0"/>
          </a:p>
          <a:p>
            <a:pPr marL="274955" marR="118745" indent="-262890">
              <a:lnSpc>
                <a:spcPct val="1155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Mouse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—Handlers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defined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ost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HTML5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handler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attributes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including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onclick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(a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mouse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button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cli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ed),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ondblclick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(a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mouse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button</a:t>
            </a:r>
            <a:endParaRPr sz="2050" dirty="0">
              <a:latin typeface="Arial"/>
              <a:cs typeface="Arial"/>
            </a:endParaRPr>
          </a:p>
          <a:p>
            <a:pPr marL="274955" marR="12700" indent="0">
              <a:lnSpc>
                <a:spcPct val="115500"/>
              </a:lnSpc>
            </a:pP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double-cli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ed),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onmousedown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(a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mouse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button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pressed),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onmouseup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(a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mouse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button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released),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onmousewheel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(mouse wheel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rotated),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onmousemove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(mouse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ed),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onmouseover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(mouse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t),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onmouseout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(mouse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ed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out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t).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40"/>
              </a:spcBef>
            </a:pPr>
            <a:endParaRPr sz="850" dirty="0"/>
          </a:p>
          <a:p>
            <a:pPr marL="274955" marR="714375" indent="-262890">
              <a:lnSpc>
                <a:spcPct val="1155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Key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oard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—Hand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lers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defined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HTML5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gain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input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cus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handler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46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D8947D-4006-4CCE-96EC-332E5558F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5392" y="533400"/>
            <a:ext cx="8442008" cy="60280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12700" indent="0">
              <a:lnSpc>
                <a:spcPct val="115500"/>
              </a:lnSpc>
            </a:pPr>
            <a:r>
              <a:rPr sz="2200" spc="30" dirty="0">
                <a:solidFill>
                  <a:srgbClr val="000072"/>
                </a:solidFill>
                <a:latin typeface="Arial"/>
                <a:cs typeface="Arial"/>
              </a:rPr>
              <a:t>attributes</a:t>
            </a:r>
            <a:r>
              <a:rPr sz="220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150" dirty="0">
                <a:solidFill>
                  <a:srgbClr val="000072"/>
                </a:solidFill>
                <a:latin typeface="Courier New"/>
                <a:cs typeface="Courier New"/>
              </a:rPr>
              <a:t>onkeydown</a:t>
            </a:r>
            <a:r>
              <a:rPr sz="220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200" spc="0" dirty="0">
                <a:solidFill>
                  <a:srgbClr val="000072"/>
                </a:solidFill>
                <a:latin typeface="Arial"/>
                <a:cs typeface="Arial"/>
              </a:rPr>
              <a:t>(a</a:t>
            </a:r>
            <a:r>
              <a:rPr sz="2200" spc="-5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20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20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200" spc="-55" dirty="0">
                <a:solidFill>
                  <a:srgbClr val="000072"/>
                </a:solidFill>
                <a:latin typeface="Arial"/>
                <a:cs typeface="Arial"/>
              </a:rPr>
              <a:t>ey</a:t>
            </a:r>
            <a:r>
              <a:rPr sz="2200" spc="-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200" spc="-25" dirty="0">
                <a:solidFill>
                  <a:srgbClr val="000072"/>
                </a:solidFill>
                <a:latin typeface="Arial"/>
                <a:cs typeface="Arial"/>
              </a:rPr>
              <a:t>oard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200" spc="-90" dirty="0">
                <a:solidFill>
                  <a:srgbClr val="000072"/>
                </a:solidFill>
                <a:latin typeface="Arial"/>
                <a:cs typeface="Arial"/>
              </a:rPr>
              <a:t>ey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80" dirty="0">
                <a:solidFill>
                  <a:srgbClr val="000072"/>
                </a:solidFill>
                <a:latin typeface="Arial"/>
                <a:cs typeface="Arial"/>
              </a:rPr>
              <a:t>pressed),</a:t>
            </a:r>
            <a:r>
              <a:rPr sz="2200" spc="-5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150" dirty="0">
                <a:solidFill>
                  <a:srgbClr val="000072"/>
                </a:solidFill>
                <a:latin typeface="Courier New"/>
                <a:cs typeface="Courier New"/>
              </a:rPr>
              <a:t>onkeypress</a:t>
            </a:r>
            <a:r>
              <a:rPr sz="220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200" spc="0" dirty="0">
                <a:solidFill>
                  <a:srgbClr val="000072"/>
                </a:solidFill>
                <a:latin typeface="Arial"/>
                <a:cs typeface="Arial"/>
              </a:rPr>
              <a:t>(a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17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200" spc="-10" dirty="0">
                <a:solidFill>
                  <a:srgbClr val="000072"/>
                </a:solidFill>
                <a:latin typeface="Arial"/>
                <a:cs typeface="Arial"/>
              </a:rPr>
              <a:t>haracter</a:t>
            </a:r>
            <a:r>
              <a:rPr sz="22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200" spc="-90" dirty="0">
                <a:solidFill>
                  <a:srgbClr val="000072"/>
                </a:solidFill>
                <a:latin typeface="Arial"/>
                <a:cs typeface="Arial"/>
              </a:rPr>
              <a:t>ey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105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20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80" dirty="0">
                <a:solidFill>
                  <a:srgbClr val="000072"/>
                </a:solidFill>
                <a:latin typeface="Arial"/>
                <a:cs typeface="Arial"/>
              </a:rPr>
              <a:t>pressed),</a:t>
            </a:r>
            <a:r>
              <a:rPr sz="22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150" dirty="0">
                <a:solidFill>
                  <a:srgbClr val="000072"/>
                </a:solidFill>
                <a:latin typeface="Courier New"/>
                <a:cs typeface="Courier New"/>
              </a:rPr>
              <a:t>onkeyup</a:t>
            </a:r>
            <a:r>
              <a:rPr sz="220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200" spc="0" dirty="0">
                <a:solidFill>
                  <a:srgbClr val="000072"/>
                </a:solidFill>
                <a:latin typeface="Arial"/>
                <a:cs typeface="Arial"/>
              </a:rPr>
              <a:t>(a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200" spc="-90" dirty="0">
                <a:solidFill>
                  <a:srgbClr val="000072"/>
                </a:solidFill>
                <a:latin typeface="Arial"/>
                <a:cs typeface="Arial"/>
              </a:rPr>
              <a:t>ey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200" spc="-65" dirty="0">
                <a:solidFill>
                  <a:srgbClr val="000072"/>
                </a:solidFill>
                <a:latin typeface="Arial"/>
                <a:cs typeface="Arial"/>
              </a:rPr>
              <a:t> released).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40"/>
              </a:spcBef>
            </a:pPr>
            <a:endParaRPr sz="2200" dirty="0"/>
          </a:p>
          <a:p>
            <a:pPr marL="274955" marR="34290" indent="-262890">
              <a:lnSpc>
                <a:spcPct val="1155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200" spc="80" dirty="0">
                <a:solidFill>
                  <a:srgbClr val="000072"/>
                </a:solidFill>
                <a:latin typeface="Arial"/>
                <a:cs typeface="Arial"/>
              </a:rPr>
              <a:t>Input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20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200" spc="85" dirty="0">
                <a:solidFill>
                  <a:srgbClr val="000072"/>
                </a:solidFill>
                <a:latin typeface="Arial"/>
                <a:cs typeface="Arial"/>
              </a:rPr>
              <a:t>trol</a:t>
            </a:r>
            <a:r>
              <a:rPr sz="22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200" spc="-14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20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20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200" spc="-25" dirty="0">
                <a:solidFill>
                  <a:srgbClr val="000072"/>
                </a:solidFill>
                <a:latin typeface="Arial"/>
                <a:cs typeface="Arial"/>
              </a:rPr>
              <a:t>ts—Handlers</a:t>
            </a:r>
            <a:r>
              <a:rPr sz="220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20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20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50" dirty="0">
                <a:solidFill>
                  <a:srgbClr val="000072"/>
                </a:solidFill>
                <a:latin typeface="Arial"/>
                <a:cs typeface="Arial"/>
              </a:rPr>
              <a:t>defined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105" dirty="0">
                <a:solidFill>
                  <a:srgbClr val="000072"/>
                </a:solidFill>
                <a:latin typeface="Arial"/>
                <a:cs typeface="Arial"/>
              </a:rPr>
              <a:t>HTML5</a:t>
            </a:r>
            <a:r>
              <a:rPr sz="2200" spc="65" dirty="0">
                <a:solidFill>
                  <a:srgbClr val="000072"/>
                </a:solidFill>
                <a:latin typeface="Arial"/>
                <a:cs typeface="Arial"/>
              </a:rPr>
              <a:t> input</a:t>
            </a:r>
            <a:r>
              <a:rPr sz="22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200" spc="-14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20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200" spc="-14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20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200" spc="-17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20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2"/>
                </a:solidFill>
                <a:latin typeface="Arial"/>
                <a:cs typeface="Arial"/>
              </a:rPr>
              <a:t>handler</a:t>
            </a:r>
            <a:r>
              <a:rPr sz="22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30" dirty="0">
                <a:solidFill>
                  <a:srgbClr val="000072"/>
                </a:solidFill>
                <a:latin typeface="Arial"/>
                <a:cs typeface="Arial"/>
              </a:rPr>
              <a:t>attributes</a:t>
            </a:r>
            <a:r>
              <a:rPr sz="220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150" dirty="0">
                <a:solidFill>
                  <a:srgbClr val="000072"/>
                </a:solidFill>
                <a:latin typeface="Courier New"/>
                <a:cs typeface="Courier New"/>
              </a:rPr>
              <a:t>onfocus</a:t>
            </a:r>
            <a:r>
              <a:rPr sz="220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200" spc="25" dirty="0">
                <a:solidFill>
                  <a:srgbClr val="000072"/>
                </a:solidFill>
                <a:latin typeface="Arial"/>
                <a:cs typeface="Arial"/>
              </a:rPr>
              <a:t>(the</a:t>
            </a:r>
            <a:r>
              <a:rPr sz="2200" spc="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20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20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55" dirty="0">
                <a:solidFill>
                  <a:srgbClr val="000072"/>
                </a:solidFill>
                <a:latin typeface="Arial"/>
                <a:cs typeface="Arial"/>
              </a:rPr>
              <a:t>gained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200" spc="2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200" spc="-45" dirty="0">
                <a:solidFill>
                  <a:srgbClr val="000072"/>
                </a:solidFill>
                <a:latin typeface="Arial"/>
                <a:cs typeface="Arial"/>
              </a:rPr>
              <a:t>cus),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150" dirty="0">
                <a:solidFill>
                  <a:srgbClr val="000072"/>
                </a:solidFill>
                <a:latin typeface="Courier New"/>
                <a:cs typeface="Courier New"/>
              </a:rPr>
              <a:t>onblur</a:t>
            </a:r>
            <a:r>
              <a:rPr sz="220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200" spc="25" dirty="0">
                <a:solidFill>
                  <a:srgbClr val="000072"/>
                </a:solidFill>
                <a:latin typeface="Arial"/>
                <a:cs typeface="Arial"/>
              </a:rPr>
              <a:t>(the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200" spc="-14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20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0" dirty="0">
                <a:solidFill>
                  <a:srgbClr val="000072"/>
                </a:solidFill>
                <a:latin typeface="Arial"/>
                <a:cs typeface="Arial"/>
              </a:rPr>
              <a:t>lost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200" spc="2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200" spc="-45" dirty="0">
                <a:solidFill>
                  <a:srgbClr val="000072"/>
                </a:solidFill>
                <a:latin typeface="Arial"/>
                <a:cs typeface="Arial"/>
              </a:rPr>
              <a:t>cus),</a:t>
            </a:r>
            <a:r>
              <a:rPr sz="2200" spc="-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150" dirty="0">
                <a:solidFill>
                  <a:srgbClr val="000072"/>
                </a:solidFill>
                <a:latin typeface="Courier New"/>
                <a:cs typeface="Courier New"/>
              </a:rPr>
              <a:t>oninput</a:t>
            </a:r>
            <a:r>
              <a:rPr sz="220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200" spc="-25" dirty="0">
                <a:solidFill>
                  <a:srgbClr val="000072"/>
                </a:solidFill>
                <a:latin typeface="Arial"/>
                <a:cs typeface="Arial"/>
              </a:rPr>
              <a:t>(when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200" spc="-14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20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0" dirty="0">
                <a:solidFill>
                  <a:srgbClr val="000072"/>
                </a:solidFill>
                <a:latin typeface="Arial"/>
                <a:cs typeface="Arial"/>
              </a:rPr>
              <a:t>got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80" dirty="0">
                <a:solidFill>
                  <a:srgbClr val="000072"/>
                </a:solidFill>
                <a:latin typeface="Arial"/>
                <a:cs typeface="Arial"/>
              </a:rPr>
              <a:t>user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000072"/>
                </a:solidFill>
                <a:latin typeface="Arial"/>
                <a:cs typeface="Arial"/>
              </a:rPr>
              <a:t>input),</a:t>
            </a:r>
            <a:r>
              <a:rPr sz="22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150" dirty="0">
                <a:solidFill>
                  <a:srgbClr val="000072"/>
                </a:solidFill>
                <a:latin typeface="Courier New"/>
                <a:cs typeface="Courier New"/>
              </a:rPr>
              <a:t>onchange</a:t>
            </a:r>
            <a:r>
              <a:rPr sz="220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200" spc="-30" dirty="0">
                <a:solidFill>
                  <a:srgbClr val="000072"/>
                </a:solidFill>
                <a:latin typeface="Arial"/>
                <a:cs typeface="Arial"/>
              </a:rPr>
              <a:t>(co</a:t>
            </a:r>
            <a:r>
              <a:rPr sz="2200" spc="-9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200" spc="0" dirty="0">
                <a:solidFill>
                  <a:srgbClr val="000072"/>
                </a:solidFill>
                <a:latin typeface="Arial"/>
                <a:cs typeface="Arial"/>
              </a:rPr>
              <a:t>te</a:t>
            </a:r>
            <a:r>
              <a:rPr sz="2200" spc="-5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20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200" spc="-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20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20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17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200" spc="-45" dirty="0">
                <a:solidFill>
                  <a:srgbClr val="000072"/>
                </a:solidFill>
                <a:latin typeface="Arial"/>
                <a:cs typeface="Arial"/>
              </a:rPr>
              <a:t>hanged),</a:t>
            </a:r>
            <a:r>
              <a:rPr sz="22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150" dirty="0">
                <a:solidFill>
                  <a:srgbClr val="000072"/>
                </a:solidFill>
                <a:latin typeface="Courier New"/>
                <a:cs typeface="Courier New"/>
              </a:rPr>
              <a:t>oninvalid</a:t>
            </a:r>
            <a:r>
              <a:rPr sz="220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200" spc="75" dirty="0">
                <a:solidFill>
                  <a:srgbClr val="000072"/>
                </a:solidFill>
                <a:latin typeface="Arial"/>
                <a:cs typeface="Arial"/>
              </a:rPr>
              <a:t>(input</a:t>
            </a:r>
            <a:r>
              <a:rPr sz="22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0" dirty="0">
                <a:solidFill>
                  <a:srgbClr val="000072"/>
                </a:solidFill>
                <a:latin typeface="Arial"/>
                <a:cs typeface="Arial"/>
              </a:rPr>
              <a:t>field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200" spc="-60" dirty="0">
                <a:solidFill>
                  <a:srgbClr val="000072"/>
                </a:solidFill>
                <a:latin typeface="Arial"/>
                <a:cs typeface="Arial"/>
              </a:rPr>
              <a:t>alue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20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20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200" spc="35" dirty="0">
                <a:solidFill>
                  <a:srgbClr val="000072"/>
                </a:solidFill>
                <a:latin typeface="Arial"/>
                <a:cs typeface="Arial"/>
              </a:rPr>
              <a:t>alid),</a:t>
            </a:r>
            <a:r>
              <a:rPr sz="2200" spc="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150" dirty="0">
                <a:solidFill>
                  <a:srgbClr val="000072"/>
                </a:solidFill>
                <a:latin typeface="Courier New"/>
                <a:cs typeface="Courier New"/>
              </a:rPr>
              <a:t>onsubmit</a:t>
            </a:r>
            <a:r>
              <a:rPr sz="220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200" spc="35" dirty="0">
                <a:solidFill>
                  <a:srgbClr val="000072"/>
                </a:solidFill>
                <a:latin typeface="Arial"/>
                <a:cs typeface="Arial"/>
              </a:rPr>
              <a:t>(form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55" dirty="0">
                <a:solidFill>
                  <a:srgbClr val="000072"/>
                </a:solidFill>
                <a:latin typeface="Arial"/>
                <a:cs typeface="Arial"/>
              </a:rPr>
              <a:t>submission</a:t>
            </a:r>
            <a:r>
              <a:rPr sz="220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50" dirty="0">
                <a:solidFill>
                  <a:srgbClr val="000072"/>
                </a:solidFill>
                <a:latin typeface="Arial"/>
                <a:cs typeface="Arial"/>
              </a:rPr>
              <a:t>requested),</a:t>
            </a:r>
            <a:r>
              <a:rPr sz="220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150" dirty="0">
                <a:solidFill>
                  <a:srgbClr val="000072"/>
                </a:solidFill>
                <a:latin typeface="Courier New"/>
                <a:cs typeface="Courier New"/>
              </a:rPr>
              <a:t>onselect</a:t>
            </a:r>
            <a:r>
              <a:rPr sz="220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200" spc="-65" dirty="0">
                <a:solidFill>
                  <a:srgbClr val="000072"/>
                </a:solidFill>
                <a:latin typeface="Arial"/>
                <a:cs typeface="Arial"/>
              </a:rPr>
              <a:t>(eleme</a:t>
            </a:r>
            <a:r>
              <a:rPr sz="2200" spc="-1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200" spc="225" dirty="0">
                <a:solidFill>
                  <a:srgbClr val="000072"/>
                </a:solidFill>
                <a:latin typeface="Arial"/>
                <a:cs typeface="Arial"/>
              </a:rPr>
              <a:t>t </a:t>
            </a:r>
            <a:r>
              <a:rPr sz="220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20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200" spc="0" dirty="0">
                <a:solidFill>
                  <a:srgbClr val="000072"/>
                </a:solidFill>
                <a:latin typeface="Arial"/>
                <a:cs typeface="Arial"/>
              </a:rPr>
              <a:t>te</a:t>
            </a:r>
            <a:r>
              <a:rPr sz="2200" spc="-5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20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55" dirty="0">
                <a:solidFill>
                  <a:srgbClr val="000072"/>
                </a:solidFill>
                <a:latin typeface="Arial"/>
                <a:cs typeface="Arial"/>
              </a:rPr>
              <a:t>selected).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40"/>
              </a:spcBef>
              <a:buClr>
                <a:srgbClr val="000072"/>
              </a:buClr>
              <a:buFont typeface="Arial"/>
              <a:buChar char="•"/>
            </a:pPr>
            <a:endParaRPr sz="2200" dirty="0"/>
          </a:p>
          <a:p>
            <a:pPr marL="12700">
              <a:lnSpc>
                <a:spcPct val="100000"/>
              </a:lnSpc>
            </a:pPr>
            <a:r>
              <a:rPr sz="2200" spc="-15" dirty="0">
                <a:solidFill>
                  <a:srgbClr val="000072"/>
                </a:solidFill>
                <a:latin typeface="Arial"/>
                <a:cs typeface="Arial"/>
              </a:rPr>
              <a:t>Media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200" spc="-14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20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20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200" spc="-25" dirty="0">
                <a:solidFill>
                  <a:srgbClr val="000072"/>
                </a:solidFill>
                <a:latin typeface="Arial"/>
                <a:cs typeface="Arial"/>
              </a:rPr>
              <a:t>ts—Handlers</a:t>
            </a:r>
            <a:r>
              <a:rPr sz="22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20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000072"/>
                </a:solidFill>
                <a:latin typeface="Arial"/>
                <a:cs typeface="Arial"/>
              </a:rPr>
              <a:t>defin</a:t>
            </a:r>
            <a:r>
              <a:rPr sz="2200" spc="-229" dirty="0">
                <a:solidFill>
                  <a:srgbClr val="000072"/>
                </a:solidFill>
                <a:latin typeface="Arial"/>
                <a:cs typeface="Arial"/>
              </a:rPr>
              <a:t>ed</a:t>
            </a:r>
            <a:r>
              <a:rPr sz="220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105" dirty="0">
                <a:solidFill>
                  <a:srgbClr val="000072"/>
                </a:solidFill>
                <a:latin typeface="Arial"/>
                <a:cs typeface="Arial"/>
              </a:rPr>
              <a:t>HTML5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114" dirty="0">
                <a:solidFill>
                  <a:srgbClr val="000072"/>
                </a:solidFill>
                <a:latin typeface="Arial"/>
                <a:cs typeface="Arial"/>
              </a:rPr>
              <a:t>me</a:t>
            </a:r>
            <a:r>
              <a:rPr sz="2200" spc="-5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200" spc="0" dirty="0">
                <a:solidFill>
                  <a:srgbClr val="000072"/>
                </a:solidFill>
                <a:latin typeface="Arial"/>
                <a:cs typeface="Arial"/>
              </a:rPr>
              <a:t>ia </a:t>
            </a:r>
            <a:r>
              <a:rPr sz="220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20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20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114" dirty="0">
                <a:solidFill>
                  <a:srgbClr val="000072"/>
                </a:solidFill>
                <a:latin typeface="Arial"/>
                <a:cs typeface="Arial"/>
              </a:rPr>
              <a:t>(</a:t>
            </a:r>
            <a:r>
              <a:rPr sz="2200" spc="-150" dirty="0">
                <a:solidFill>
                  <a:srgbClr val="000072"/>
                </a:solidFill>
                <a:latin typeface="Courier New"/>
                <a:cs typeface="Courier New"/>
              </a:rPr>
              <a:t>audio</a:t>
            </a:r>
            <a:r>
              <a:rPr sz="220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150" dirty="0">
                <a:solidFill>
                  <a:srgbClr val="000072"/>
                </a:solidFill>
                <a:latin typeface="Courier New"/>
                <a:cs typeface="Courier New"/>
              </a:rPr>
              <a:t>embed</a:t>
            </a:r>
            <a:r>
              <a:rPr sz="220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150" dirty="0">
                <a:solidFill>
                  <a:srgbClr val="000072"/>
                </a:solidFill>
                <a:latin typeface="Courier New"/>
                <a:cs typeface="Courier New"/>
              </a:rPr>
              <a:t>img</a:t>
            </a:r>
            <a:r>
              <a:rPr sz="220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150" dirty="0">
                <a:solidFill>
                  <a:srgbClr val="000072"/>
                </a:solidFill>
                <a:latin typeface="Courier New"/>
                <a:cs typeface="Courier New"/>
              </a:rPr>
              <a:t>object</a:t>
            </a:r>
            <a:r>
              <a:rPr sz="220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20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150" dirty="0">
                <a:solidFill>
                  <a:srgbClr val="000072"/>
                </a:solidFill>
                <a:latin typeface="Courier New"/>
                <a:cs typeface="Courier New"/>
              </a:rPr>
              <a:t>video</a:t>
            </a:r>
            <a:r>
              <a:rPr sz="2200" spc="114" dirty="0">
                <a:solidFill>
                  <a:srgbClr val="000072"/>
                </a:solidFill>
                <a:latin typeface="Arial"/>
                <a:cs typeface="Arial"/>
              </a:rPr>
              <a:t>)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2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200" spc="-14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20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20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200" spc="225" dirty="0">
                <a:solidFill>
                  <a:srgbClr val="000072"/>
                </a:solidFill>
                <a:latin typeface="Arial"/>
                <a:cs typeface="Arial"/>
              </a:rPr>
              <a:t>t </a:t>
            </a:r>
            <a:r>
              <a:rPr sz="2200" spc="-10" dirty="0">
                <a:solidFill>
                  <a:srgbClr val="000072"/>
                </a:solidFill>
                <a:latin typeface="Arial"/>
                <a:cs typeface="Arial"/>
              </a:rPr>
              <a:t>handler</a:t>
            </a:r>
            <a:r>
              <a:rPr sz="22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30" dirty="0">
                <a:solidFill>
                  <a:srgbClr val="000072"/>
                </a:solidFill>
                <a:latin typeface="Arial"/>
                <a:cs typeface="Arial"/>
              </a:rPr>
              <a:t>attributes</a:t>
            </a:r>
            <a:r>
              <a:rPr sz="220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15" dirty="0">
                <a:solidFill>
                  <a:srgbClr val="000072"/>
                </a:solidFill>
                <a:latin typeface="Arial"/>
                <a:cs typeface="Arial"/>
              </a:rPr>
              <a:t>including</a:t>
            </a:r>
            <a:r>
              <a:rPr sz="220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150" dirty="0">
                <a:solidFill>
                  <a:srgbClr val="000072"/>
                </a:solidFill>
                <a:latin typeface="Courier New"/>
                <a:cs typeface="Courier New"/>
              </a:rPr>
              <a:t>onloadstart</a:t>
            </a:r>
            <a:r>
              <a:rPr sz="220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200" spc="15" dirty="0">
                <a:solidFill>
                  <a:srgbClr val="000072"/>
                </a:solidFill>
                <a:latin typeface="Arial"/>
                <a:cs typeface="Arial"/>
              </a:rPr>
              <a:t>(started</a:t>
            </a:r>
            <a:r>
              <a:rPr sz="22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30" dirty="0">
                <a:solidFill>
                  <a:srgbClr val="000072"/>
                </a:solidFill>
                <a:latin typeface="Arial"/>
                <a:cs typeface="Arial"/>
              </a:rPr>
              <a:t>load</a:t>
            </a:r>
            <a:r>
              <a:rPr sz="2200" spc="-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45" dirty="0">
                <a:solidFill>
                  <a:srgbClr val="000072"/>
                </a:solidFill>
                <a:latin typeface="Arial"/>
                <a:cs typeface="Arial"/>
              </a:rPr>
              <a:t>media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15" dirty="0">
                <a:solidFill>
                  <a:srgbClr val="000072"/>
                </a:solidFill>
                <a:latin typeface="Arial"/>
                <a:cs typeface="Arial"/>
              </a:rPr>
              <a:t>data),</a:t>
            </a:r>
            <a:r>
              <a:rPr sz="22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150" dirty="0">
                <a:solidFill>
                  <a:srgbClr val="000072"/>
                </a:solidFill>
                <a:latin typeface="Courier New"/>
                <a:cs typeface="Courier New"/>
              </a:rPr>
              <a:t>onprogress</a:t>
            </a:r>
            <a:r>
              <a:rPr sz="220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200" spc="0" dirty="0">
                <a:solidFill>
                  <a:srgbClr val="000072"/>
                </a:solidFill>
                <a:latin typeface="Arial"/>
                <a:cs typeface="Arial"/>
              </a:rPr>
              <a:t>(loading</a:t>
            </a:r>
            <a:r>
              <a:rPr sz="22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45" dirty="0">
                <a:solidFill>
                  <a:srgbClr val="000072"/>
                </a:solidFill>
                <a:latin typeface="Arial"/>
                <a:cs typeface="Arial"/>
              </a:rPr>
              <a:t>media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15" dirty="0">
                <a:solidFill>
                  <a:srgbClr val="000072"/>
                </a:solidFill>
                <a:latin typeface="Arial"/>
                <a:cs typeface="Arial"/>
              </a:rPr>
              <a:t>data),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150" dirty="0">
                <a:solidFill>
                  <a:srgbClr val="000072"/>
                </a:solidFill>
                <a:latin typeface="Courier New"/>
                <a:cs typeface="Courier New"/>
              </a:rPr>
              <a:t>onloadeddata </a:t>
            </a:r>
            <a:r>
              <a:rPr sz="2200" spc="-25" dirty="0">
                <a:solidFill>
                  <a:srgbClr val="000072"/>
                </a:solidFill>
                <a:latin typeface="Arial"/>
                <a:cs typeface="Arial"/>
              </a:rPr>
              <a:t>(media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0" dirty="0">
                <a:solidFill>
                  <a:srgbClr val="000072"/>
                </a:solidFill>
                <a:latin typeface="Arial"/>
                <a:cs typeface="Arial"/>
              </a:rPr>
              <a:t>data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30" dirty="0">
                <a:solidFill>
                  <a:srgbClr val="000072"/>
                </a:solidFill>
                <a:latin typeface="Arial"/>
                <a:cs typeface="Arial"/>
              </a:rPr>
              <a:t>finished</a:t>
            </a:r>
            <a:r>
              <a:rPr sz="22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0" dirty="0">
                <a:solidFill>
                  <a:srgbClr val="000072"/>
                </a:solidFill>
                <a:latin typeface="Arial"/>
                <a:cs typeface="Arial"/>
              </a:rPr>
              <a:t>loading),</a:t>
            </a:r>
            <a:r>
              <a:rPr sz="22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150" dirty="0">
                <a:solidFill>
                  <a:srgbClr val="000072"/>
                </a:solidFill>
                <a:latin typeface="Courier New"/>
                <a:cs typeface="Courier New"/>
              </a:rPr>
              <a:t>onplay</a:t>
            </a:r>
            <a:r>
              <a:rPr sz="220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200" spc="60" dirty="0">
                <a:solidFill>
                  <a:srgbClr val="000072"/>
                </a:solidFill>
                <a:latin typeface="Arial"/>
                <a:cs typeface="Arial"/>
              </a:rPr>
              <a:t>(just</a:t>
            </a:r>
            <a:r>
              <a:rPr sz="22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200" spc="-75" dirty="0">
                <a:solidFill>
                  <a:srgbClr val="000072"/>
                </a:solidFill>
                <a:latin typeface="Arial"/>
                <a:cs typeface="Arial"/>
              </a:rPr>
              <a:t>efore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30" dirty="0">
                <a:solidFill>
                  <a:srgbClr val="000072"/>
                </a:solidFill>
                <a:latin typeface="Arial"/>
                <a:cs typeface="Arial"/>
              </a:rPr>
              <a:t>starting</a:t>
            </a:r>
            <a:r>
              <a:rPr sz="22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200" spc="35" dirty="0">
                <a:solidFill>
                  <a:srgbClr val="000072"/>
                </a:solidFill>
                <a:latin typeface="Arial"/>
                <a:cs typeface="Arial"/>
              </a:rPr>
              <a:t> pl</a:t>
            </a:r>
            <a:r>
              <a:rPr sz="2200" spc="-5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200" spc="60" dirty="0">
                <a:solidFill>
                  <a:srgbClr val="000072"/>
                </a:solidFill>
                <a:latin typeface="Arial"/>
                <a:cs typeface="Arial"/>
              </a:rPr>
              <a:t>y),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150" dirty="0">
                <a:solidFill>
                  <a:srgbClr val="000072"/>
                </a:solidFill>
                <a:latin typeface="Courier New"/>
                <a:cs typeface="Courier New"/>
              </a:rPr>
              <a:t>onplaying</a:t>
            </a:r>
            <a:r>
              <a:rPr sz="220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200" spc="20" dirty="0">
                <a:solidFill>
                  <a:srgbClr val="000072"/>
                </a:solidFill>
                <a:latin typeface="Arial"/>
                <a:cs typeface="Arial"/>
              </a:rPr>
              <a:t>(pl</a:t>
            </a:r>
            <a:r>
              <a:rPr sz="2200" spc="-2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200" spc="15" dirty="0">
                <a:solidFill>
                  <a:srgbClr val="000072"/>
                </a:solidFill>
                <a:latin typeface="Arial"/>
                <a:cs typeface="Arial"/>
              </a:rPr>
              <a:t>ying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200" spc="22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20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200" spc="114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200" spc="0" dirty="0">
                <a:solidFill>
                  <a:srgbClr val="000072"/>
                </a:solidFill>
                <a:latin typeface="Arial"/>
                <a:cs typeface="Arial"/>
              </a:rPr>
              <a:t>te</a:t>
            </a:r>
            <a:r>
              <a:rPr sz="2200" spc="-5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200" spc="55" dirty="0">
                <a:solidFill>
                  <a:srgbClr val="000072"/>
                </a:solidFill>
                <a:latin typeface="Arial"/>
                <a:cs typeface="Arial"/>
              </a:rPr>
              <a:t>),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150" dirty="0">
                <a:solidFill>
                  <a:srgbClr val="000072"/>
                </a:solidFill>
                <a:latin typeface="Courier New"/>
                <a:cs typeface="Courier New"/>
              </a:rPr>
              <a:t>onpause</a:t>
            </a:r>
            <a:r>
              <a:rPr sz="220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200" spc="20" dirty="0">
                <a:solidFill>
                  <a:srgbClr val="000072"/>
                </a:solidFill>
                <a:latin typeface="Arial"/>
                <a:cs typeface="Arial"/>
              </a:rPr>
              <a:t>(pl</a:t>
            </a:r>
            <a:r>
              <a:rPr sz="2200" spc="-2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200" spc="15" dirty="0">
                <a:solidFill>
                  <a:srgbClr val="000072"/>
                </a:solidFill>
                <a:latin typeface="Arial"/>
                <a:cs typeface="Arial"/>
              </a:rPr>
              <a:t>ying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lang="en-US" sz="2200" spc="-5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spc="-50" dirty="0">
                <a:solidFill>
                  <a:srgbClr val="000072"/>
                </a:solidFill>
                <a:latin typeface="Arial"/>
                <a:cs typeface="Arial"/>
              </a:rPr>
              <a:t>paused),</a:t>
            </a:r>
            <a:r>
              <a:rPr lang="en-US" sz="22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lang="en-US"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spc="-150" dirty="0" err="1">
                <a:solidFill>
                  <a:srgbClr val="000072"/>
                </a:solidFill>
                <a:latin typeface="Courier New"/>
                <a:cs typeface="Courier New"/>
              </a:rPr>
              <a:t>onended</a:t>
            </a:r>
            <a:r>
              <a:rPr lang="en-US" sz="220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lang="en-US" sz="2200" spc="20" dirty="0">
                <a:solidFill>
                  <a:srgbClr val="000072"/>
                </a:solidFill>
                <a:latin typeface="Arial"/>
                <a:cs typeface="Arial"/>
              </a:rPr>
              <a:t>(pl</a:t>
            </a:r>
            <a:r>
              <a:rPr lang="en-US" sz="2200" spc="-2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2200" spc="15" dirty="0">
                <a:solidFill>
                  <a:srgbClr val="000072"/>
                </a:solidFill>
                <a:latin typeface="Arial"/>
                <a:cs typeface="Arial"/>
              </a:rPr>
              <a:t>ying</a:t>
            </a:r>
            <a:r>
              <a:rPr lang="en-US"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spc="-50" dirty="0">
                <a:solidFill>
                  <a:srgbClr val="000072"/>
                </a:solidFill>
                <a:latin typeface="Arial"/>
                <a:cs typeface="Arial"/>
              </a:rPr>
              <a:t>ended). </a:t>
            </a:r>
            <a:r>
              <a:rPr lang="en-US" sz="2200" spc="-2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spc="25" dirty="0">
                <a:solidFill>
                  <a:srgbClr val="000072"/>
                </a:solidFill>
                <a:latin typeface="Arial"/>
                <a:cs typeface="Arial"/>
              </a:rPr>
              <a:t>This</a:t>
            </a:r>
            <a:r>
              <a:rPr lang="en-US"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lang="en-US"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spc="-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lang="en-US" sz="2200" spc="75" dirty="0">
                <a:solidFill>
                  <a:srgbClr val="000072"/>
                </a:solidFill>
                <a:latin typeface="Arial"/>
                <a:cs typeface="Arial"/>
              </a:rPr>
              <a:t>art</a:t>
            </a:r>
            <a:r>
              <a:rPr lang="en-US"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lang="en-US" sz="220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dirty="0">
                <a:solidFill>
                  <a:srgbClr val="000072"/>
                </a:solidFill>
                <a:latin typeface="Arial"/>
                <a:cs typeface="Arial"/>
              </a:rPr>
              <a:t>the </a:t>
            </a:r>
            <a:r>
              <a:rPr lang="en-US" sz="2200" i="1" spc="90" dirty="0">
                <a:solidFill>
                  <a:srgbClr val="000072"/>
                </a:solidFill>
                <a:latin typeface="Arial"/>
                <a:cs typeface="Arial"/>
              </a:rPr>
              <a:t>HTML5</a:t>
            </a:r>
            <a:r>
              <a:rPr lang="en-US" sz="220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i="1" spc="-35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lang="en-US" sz="2200" i="1" spc="-30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lang="en-US" sz="2200" i="1" dirty="0">
                <a:solidFill>
                  <a:srgbClr val="000072"/>
                </a:solidFill>
                <a:latin typeface="Arial"/>
                <a:cs typeface="Arial"/>
              </a:rPr>
              <a:t>dia</a:t>
            </a:r>
            <a:r>
              <a:rPr lang="en-US" sz="2200" i="1" spc="1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i="1" spc="130" dirty="0">
                <a:solidFill>
                  <a:srgbClr val="000072"/>
                </a:solidFill>
                <a:latin typeface="Arial"/>
                <a:cs typeface="Arial"/>
              </a:rPr>
              <a:t>API</a:t>
            </a:r>
            <a:r>
              <a:rPr lang="en-US" sz="2200" spc="130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47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F0F57E-5C7B-4E10-A23F-CD4D1CFB6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0347" y="518161"/>
            <a:ext cx="8475134" cy="1234138"/>
          </a:xfrm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 marL="251460">
              <a:lnSpc>
                <a:spcPct val="100000"/>
              </a:lnSpc>
            </a:pPr>
            <a:r>
              <a:rPr sz="2950" b="1" spc="80" dirty="0">
                <a:solidFill>
                  <a:srgbClr val="B20000"/>
                </a:solidFill>
                <a:latin typeface="Arial"/>
                <a:cs typeface="Arial"/>
              </a:rPr>
              <a:t>Adding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and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60" dirty="0">
                <a:solidFill>
                  <a:srgbClr val="B20000"/>
                </a:solidFill>
                <a:latin typeface="Arial"/>
                <a:cs typeface="Arial"/>
              </a:rPr>
              <a:t>Rem</a:t>
            </a:r>
            <a:r>
              <a:rPr sz="2950" b="1" spc="-40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30" dirty="0">
                <a:solidFill>
                  <a:srgbClr val="B20000"/>
                </a:solidFill>
                <a:latin typeface="Arial"/>
                <a:cs typeface="Arial"/>
              </a:rPr>
              <a:t>ving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75" dirty="0">
                <a:solidFill>
                  <a:srgbClr val="B20000"/>
                </a:solidFill>
                <a:latin typeface="Arial"/>
                <a:cs typeface="Arial"/>
              </a:rPr>
              <a:t>E</a:t>
            </a:r>
            <a:r>
              <a:rPr sz="2950" b="1" spc="55" dirty="0">
                <a:solidFill>
                  <a:srgbClr val="B20000"/>
                </a:solidFill>
                <a:latin typeface="Arial"/>
                <a:cs typeface="Arial"/>
              </a:rPr>
              <a:t>v</a:t>
            </a:r>
            <a:r>
              <a:rPr sz="2950" b="1" spc="-35" dirty="0">
                <a:solidFill>
                  <a:srgbClr val="B20000"/>
                </a:solidFill>
                <a:latin typeface="Arial"/>
                <a:cs typeface="Arial"/>
              </a:rPr>
              <a:t>e</a:t>
            </a:r>
            <a:r>
              <a:rPr sz="2950" b="1" spc="-135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31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0" dirty="0">
                <a:solidFill>
                  <a:srgbClr val="B20000"/>
                </a:solidFill>
                <a:latin typeface="Arial"/>
                <a:cs typeface="Arial"/>
              </a:rPr>
              <a:t>Listeners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48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52299"/>
            <a:ext cx="8242338" cy="21189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rom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aScript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</a:pPr>
            <a:endParaRPr sz="1100" dirty="0"/>
          </a:p>
          <a:p>
            <a:pPr marL="12700" marR="12700" indent="0">
              <a:lnSpc>
                <a:spcPct val="118900"/>
              </a:lnSpc>
            </a:pP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el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.addEventListener(</a:t>
            </a:r>
            <a:r>
              <a:rPr sz="2050" i="1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spc="-14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i="1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i="1" spc="35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16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i="1" spc="3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i="1" spc="9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i="1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, </a:t>
            </a:r>
            <a:r>
              <a:rPr sz="2050" i="1" spc="25" dirty="0">
                <a:solidFill>
                  <a:srgbClr val="000072"/>
                </a:solidFill>
                <a:latin typeface="Arial"/>
                <a:cs typeface="Arial"/>
              </a:rPr>
              <a:t>fn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, </a:t>
            </a:r>
            <a:r>
              <a:rPr sz="2050" i="1" spc="-10" dirty="0">
                <a:solidFill>
                  <a:srgbClr val="000072"/>
                </a:solidFill>
                <a:latin typeface="Arial"/>
                <a:cs typeface="Arial"/>
              </a:rPr>
              <a:t>captur</a:t>
            </a:r>
            <a:r>
              <a:rPr sz="2050" i="1" spc="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14" dirty="0">
                <a:solidFill>
                  <a:srgbClr val="000072"/>
                </a:solidFill>
                <a:latin typeface="Arial"/>
                <a:cs typeface="Arial"/>
              </a:rPr>
              <a:t>phase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) 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el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.removeEventListener(</a:t>
            </a:r>
            <a:r>
              <a:rPr sz="2050" i="1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spc="-14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i="1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i="1" spc="35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16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i="1" spc="3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i="1" spc="9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i="1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, </a:t>
            </a:r>
            <a:r>
              <a:rPr sz="2050" i="1" spc="25" dirty="0">
                <a:solidFill>
                  <a:srgbClr val="000072"/>
                </a:solidFill>
                <a:latin typeface="Arial"/>
                <a:cs typeface="Arial"/>
              </a:rPr>
              <a:t>fn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, </a:t>
            </a:r>
            <a:r>
              <a:rPr sz="2050" i="1" spc="-10" dirty="0">
                <a:solidFill>
                  <a:srgbClr val="000072"/>
                </a:solidFill>
                <a:latin typeface="Arial"/>
                <a:cs typeface="Arial"/>
              </a:rPr>
              <a:t>captur</a:t>
            </a:r>
            <a:r>
              <a:rPr sz="2050" i="1" spc="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14" dirty="0">
                <a:solidFill>
                  <a:srgbClr val="000072"/>
                </a:solidFill>
                <a:latin typeface="Arial"/>
                <a:cs typeface="Arial"/>
              </a:rPr>
              <a:t>phase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)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1100"/>
              </a:lnSpc>
              <a:spcBef>
                <a:spcPts val="57"/>
              </a:spcBef>
            </a:pPr>
            <a:endParaRPr sz="1100" dirty="0"/>
          </a:p>
          <a:p>
            <a:pPr marL="12700" marR="213995">
              <a:lnSpc>
                <a:spcPct val="118900"/>
              </a:lnSpc>
            </a:pP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This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abili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im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orta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atta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handlers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not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ass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ciated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HTML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attr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ibutes.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84A55-0595-4388-9073-9F5B49F7F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FCF2A3-EF25-443D-9CF7-7BEAF87B603E}"/>
              </a:ext>
            </a:extLst>
          </p:cNvPr>
          <p:cNvSpPr/>
          <p:nvPr/>
        </p:nvSpPr>
        <p:spPr>
          <a:xfrm>
            <a:off x="914400" y="4267200"/>
            <a:ext cx="7560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https://www.w3schools.com/jsref/met_document_addeventlistener.asp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28D82B-2C34-427A-9090-7E6088B97F59}"/>
              </a:ext>
            </a:extLst>
          </p:cNvPr>
          <p:cNvSpPr/>
          <p:nvPr/>
        </p:nvSpPr>
        <p:spPr>
          <a:xfrm>
            <a:off x="914400" y="4810068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https://www.w3schools.com/jsref/met_document_removeeventlistener.asp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99956" y="228600"/>
            <a:ext cx="6268720" cy="12026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2224405" algn="l"/>
                <a:tab pos="3447415" algn="l"/>
              </a:tabLst>
            </a:pPr>
            <a:r>
              <a:rPr sz="4250" b="1" i="1" spc="4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4250" b="1" i="1" spc="0" dirty="0">
                <a:solidFill>
                  <a:srgbClr val="000072"/>
                </a:solidFill>
                <a:latin typeface="Arial"/>
                <a:cs typeface="Arial"/>
              </a:rPr>
              <a:t>esting	</a:t>
            </a:r>
            <a:r>
              <a:rPr sz="4250" b="1" i="1" spc="75" dirty="0">
                <a:solidFill>
                  <a:srgbClr val="000072"/>
                </a:solidFill>
                <a:latin typeface="Arial"/>
                <a:cs typeface="Arial"/>
              </a:rPr>
              <a:t>and	</a:t>
            </a:r>
            <a:r>
              <a:rPr sz="4250" b="1" i="1" spc="-25" dirty="0">
                <a:solidFill>
                  <a:srgbClr val="000072"/>
                </a:solidFill>
                <a:latin typeface="Arial"/>
                <a:cs typeface="Arial"/>
              </a:rPr>
              <a:t>Debugging</a:t>
            </a:r>
            <a:endParaRPr sz="4250" dirty="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3"/>
              </a:spcBef>
            </a:pPr>
            <a:endParaRPr sz="550" dirty="0"/>
          </a:p>
          <a:p>
            <a:pPr marL="27940">
              <a:lnSpc>
                <a:spcPct val="100000"/>
              </a:lnSpc>
            </a:pPr>
            <a:r>
              <a:rPr sz="2950" b="1" spc="60" dirty="0">
                <a:solidFill>
                  <a:srgbClr val="B20000"/>
                </a:solidFill>
                <a:latin typeface="Arial"/>
                <a:cs typeface="Arial"/>
              </a:rPr>
              <a:t>Common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30" dirty="0">
                <a:solidFill>
                  <a:srgbClr val="B20000"/>
                </a:solidFill>
                <a:latin typeface="Arial"/>
                <a:cs typeface="Arial"/>
              </a:rPr>
              <a:t>J</a:t>
            </a:r>
            <a:r>
              <a:rPr sz="2950" b="1" spc="-60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-75" dirty="0">
                <a:solidFill>
                  <a:srgbClr val="B20000"/>
                </a:solidFill>
                <a:latin typeface="Arial"/>
                <a:cs typeface="Arial"/>
              </a:rPr>
              <a:t>v</a:t>
            </a:r>
            <a:r>
              <a:rPr sz="2950" b="1" spc="40" dirty="0">
                <a:solidFill>
                  <a:srgbClr val="B20000"/>
                </a:solidFill>
                <a:latin typeface="Arial"/>
                <a:cs typeface="Arial"/>
              </a:rPr>
              <a:t>aScripting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30" dirty="0">
                <a:solidFill>
                  <a:srgbClr val="B20000"/>
                </a:solidFill>
                <a:latin typeface="Arial"/>
                <a:cs typeface="Arial"/>
              </a:rPr>
              <a:t>Problems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49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1686877"/>
            <a:ext cx="8564880" cy="47901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715645" indent="-262890">
              <a:lnSpc>
                <a:spcPct val="1188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aScript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files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not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load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ed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155" dirty="0">
                <a:solidFill>
                  <a:srgbClr val="000072"/>
                </a:solidFill>
                <a:latin typeface="Arial"/>
                <a:cs typeface="Arial"/>
              </a:rPr>
              <a:t>ecause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wrong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pathname,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access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ermission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problems.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42"/>
              </a:spcBef>
              <a:buClr>
                <a:srgbClr val="000072"/>
              </a:buClr>
              <a:buFont typeface="Arial"/>
              <a:buChar char="•"/>
            </a:pPr>
            <a:endParaRPr sz="1100" dirty="0"/>
          </a:p>
          <a:p>
            <a:pPr marL="274955" marR="286385" indent="-262890">
              <a:lnSpc>
                <a:spcPct val="1188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Sy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tax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errors—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os,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elli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mista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es,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sing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quotation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marks,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strings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across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ultiple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lines,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missing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unmat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hed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bra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ets,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incorrect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ject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names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id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s.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aScript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case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sensiti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myObject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not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same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myobject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. </a:t>
            </a:r>
            <a:r>
              <a:rPr sz="2050" spc="-2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Incorrect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sy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tax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most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common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problem.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42"/>
              </a:spcBef>
              <a:buClr>
                <a:srgbClr val="000072"/>
              </a:buClr>
              <a:buFont typeface="Arial"/>
              <a:buChar char="•"/>
            </a:pPr>
            <a:endParaRPr sz="1100" dirty="0"/>
          </a:p>
          <a:p>
            <a:pPr marL="274955" marR="12700" indent="-262890">
              <a:lnSpc>
                <a:spcPct val="1188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Run-time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errors—problems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only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ccur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when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script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executing. </a:t>
            </a:r>
            <a:r>
              <a:rPr sz="2050" spc="-2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Accessing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nonexisting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ject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attri</a:t>
            </a: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ute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using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null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undefined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without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first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he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king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qua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80" dirty="0">
                <a:solidFill>
                  <a:srgbClr val="000072"/>
                </a:solidFill>
                <a:latin typeface="Arial"/>
                <a:cs typeface="Arial"/>
              </a:rPr>
              <a:t>ti</a:t>
            </a: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examples.</a:t>
            </a:r>
            <a:endParaRPr lang="en-US" sz="2050" spc="-65" dirty="0">
              <a:solidFill>
                <a:srgbClr val="000072"/>
              </a:solidFill>
              <a:latin typeface="Arial"/>
              <a:cs typeface="Arial"/>
            </a:endParaRPr>
          </a:p>
          <a:p>
            <a:pPr marL="27495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lang="en-US" sz="2050" spc="-10" dirty="0">
                <a:solidFill>
                  <a:srgbClr val="000072"/>
                </a:solidFill>
                <a:latin typeface="Arial"/>
                <a:cs typeface="Arial"/>
              </a:rPr>
              <a:t>Logical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5" dirty="0">
                <a:solidFill>
                  <a:srgbClr val="000072"/>
                </a:solidFill>
                <a:latin typeface="Arial"/>
                <a:cs typeface="Arial"/>
              </a:rPr>
              <a:t>errors—mista</a:t>
            </a:r>
            <a:r>
              <a:rPr lang="en-US" sz="2050" spc="-55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lang="en-US" sz="2050" spc="-229" dirty="0">
                <a:solidFill>
                  <a:srgbClr val="000072"/>
                </a:solidFill>
                <a:latin typeface="Arial"/>
                <a:cs typeface="Arial"/>
              </a:rPr>
              <a:t>es</a:t>
            </a:r>
            <a:r>
              <a:rPr lang="en-US"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solution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30" dirty="0">
                <a:solidFill>
                  <a:srgbClr val="000072"/>
                </a:solidFill>
                <a:latin typeface="Arial"/>
                <a:cs typeface="Arial"/>
              </a:rPr>
              <a:t>logic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5" dirty="0">
                <a:solidFill>
                  <a:srgbClr val="000072"/>
                </a:solidFill>
                <a:latin typeface="Arial"/>
                <a:cs typeface="Arial"/>
              </a:rPr>
              <a:t>ma</a:t>
            </a:r>
            <a:r>
              <a:rPr lang="en-US" sz="2050" spc="-75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lang="en-US"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lang="en-US"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the </a:t>
            </a:r>
            <a:r>
              <a:rPr lang="en-US" sz="2050" spc="20" dirty="0">
                <a:solidFill>
                  <a:srgbClr val="000072"/>
                </a:solidFill>
                <a:latin typeface="Arial"/>
                <a:cs typeface="Arial"/>
              </a:rPr>
              <a:t>script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60" dirty="0">
                <a:solidFill>
                  <a:srgbClr val="000072"/>
                </a:solidFill>
                <a:latin typeface="Arial"/>
                <a:cs typeface="Arial"/>
              </a:rPr>
              <a:t>do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25" dirty="0">
                <a:solidFill>
                  <a:srgbClr val="000072"/>
                </a:solidFill>
                <a:latin typeface="Arial"/>
                <a:cs typeface="Arial"/>
              </a:rPr>
              <a:t>wrong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40" dirty="0">
                <a:solidFill>
                  <a:srgbClr val="000072"/>
                </a:solidFill>
                <a:latin typeface="Arial"/>
                <a:cs typeface="Arial"/>
              </a:rPr>
              <a:t>thing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20" dirty="0">
                <a:solidFill>
                  <a:srgbClr val="000072"/>
                </a:solidFill>
                <a:latin typeface="Arial"/>
                <a:cs typeface="Arial"/>
              </a:rPr>
              <a:t>displ</a:t>
            </a:r>
            <a:r>
              <a:rPr lang="en-US" sz="2050" spc="-8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lang="en-US"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25" dirty="0">
                <a:solidFill>
                  <a:srgbClr val="000072"/>
                </a:solidFill>
                <a:latin typeface="Arial"/>
                <a:cs typeface="Arial"/>
              </a:rPr>
              <a:t>wrong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25" dirty="0">
                <a:solidFill>
                  <a:srgbClr val="000072"/>
                </a:solidFill>
                <a:latin typeface="Arial"/>
                <a:cs typeface="Arial"/>
              </a:rPr>
              <a:t>information.</a:t>
            </a:r>
            <a:endParaRPr lang="en-US"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lang="en-US" sz="1100" dirty="0"/>
          </a:p>
          <a:p>
            <a:pPr marL="274955" marR="507365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lang="en-US" sz="2050" spc="-50" dirty="0">
                <a:solidFill>
                  <a:srgbClr val="000072"/>
                </a:solidFill>
                <a:latin typeface="Arial"/>
                <a:cs typeface="Arial"/>
              </a:rPr>
              <a:t>Cross-br</a:t>
            </a:r>
            <a:r>
              <a:rPr lang="en-US" sz="2050" spc="-11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lang="en-US" sz="2050" spc="-80" dirty="0">
                <a:solidFill>
                  <a:srgbClr val="000072"/>
                </a:solidFill>
                <a:latin typeface="Arial"/>
                <a:cs typeface="Arial"/>
              </a:rPr>
              <a:t>wser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40" dirty="0">
                <a:solidFill>
                  <a:srgbClr val="000072"/>
                </a:solidFill>
                <a:latin typeface="Arial"/>
                <a:cs typeface="Arial"/>
              </a:rPr>
              <a:t>errors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80" dirty="0">
                <a:solidFill>
                  <a:srgbClr val="000072"/>
                </a:solidFill>
                <a:latin typeface="Arial"/>
                <a:cs typeface="Arial"/>
              </a:rPr>
              <a:t>—c</a:t>
            </a:r>
            <a:r>
              <a:rPr lang="en-US" sz="2050" spc="-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lang="en-US" sz="2050" spc="-114" dirty="0">
                <a:solidFill>
                  <a:srgbClr val="000072"/>
                </a:solidFill>
                <a:latin typeface="Arial"/>
                <a:cs typeface="Arial"/>
              </a:rPr>
              <a:t>de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lang="en-US" sz="2050" spc="-40" dirty="0">
                <a:solidFill>
                  <a:srgbClr val="000072"/>
                </a:solidFill>
                <a:latin typeface="Arial"/>
                <a:cs typeface="Arial"/>
              </a:rPr>
              <a:t>orks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15" dirty="0">
                <a:solidFill>
                  <a:srgbClr val="000072"/>
                </a:solidFill>
                <a:latin typeface="Arial"/>
                <a:cs typeface="Arial"/>
              </a:rPr>
              <a:t>only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certain br</a:t>
            </a:r>
            <a:r>
              <a:rPr lang="en-US"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lang="en-US" sz="2050" spc="-110" dirty="0">
                <a:solidFill>
                  <a:srgbClr val="000072"/>
                </a:solidFill>
                <a:latin typeface="Arial"/>
                <a:cs typeface="Arial"/>
              </a:rPr>
              <a:t>wsers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35" dirty="0">
                <a:solidFill>
                  <a:srgbClr val="000072"/>
                </a:solidFill>
                <a:latin typeface="Arial"/>
                <a:cs typeface="Arial"/>
              </a:rPr>
              <a:t>not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30" dirty="0">
                <a:solidFill>
                  <a:srgbClr val="000072"/>
                </a:solidFill>
                <a:latin typeface="Arial"/>
                <a:cs typeface="Arial"/>
              </a:rPr>
              <a:t>others.</a:t>
            </a:r>
            <a:endParaRPr lang="en-US" sz="2050" dirty="0">
              <a:latin typeface="Arial"/>
              <a:cs typeface="Arial"/>
            </a:endParaRPr>
          </a:p>
          <a:p>
            <a:pPr marL="274955" marR="12700" indent="-262890">
              <a:lnSpc>
                <a:spcPct val="1188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endParaRPr sz="2050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DB28D-B19E-48A1-8071-607F52280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11331" y="7358592"/>
            <a:ext cx="5845969" cy="413808"/>
          </a:xfrm>
        </p:spPr>
        <p:txBody>
          <a:bodyPr/>
          <a:lstStyle/>
          <a:p>
            <a:r>
              <a:rPr lang="en-US" dirty="0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152400"/>
            <a:ext cx="6152822" cy="2245360"/>
          </a:xfrm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950" b="1" spc="229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285" dirty="0">
                <a:solidFill>
                  <a:srgbClr val="B20000"/>
                </a:solidFill>
                <a:latin typeface="Arial"/>
                <a:cs typeface="Arial"/>
              </a:rPr>
              <a:t>b</a:t>
            </a:r>
            <a:r>
              <a:rPr sz="2950" b="1" spc="75" dirty="0">
                <a:solidFill>
                  <a:srgbClr val="B20000"/>
                </a:solidFill>
                <a:latin typeface="Arial"/>
                <a:cs typeface="Arial"/>
              </a:rPr>
              <a:t>out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30" dirty="0">
                <a:solidFill>
                  <a:srgbClr val="B20000"/>
                </a:solidFill>
                <a:latin typeface="Arial"/>
                <a:cs typeface="Arial"/>
              </a:rPr>
              <a:t>J</a:t>
            </a:r>
            <a:r>
              <a:rPr sz="2950" b="1" spc="-60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-75" dirty="0">
                <a:solidFill>
                  <a:srgbClr val="B20000"/>
                </a:solidFill>
                <a:latin typeface="Arial"/>
                <a:cs typeface="Arial"/>
              </a:rPr>
              <a:t>v</a:t>
            </a:r>
            <a:r>
              <a:rPr sz="2950" b="1" spc="55" dirty="0">
                <a:solidFill>
                  <a:srgbClr val="B20000"/>
                </a:solidFill>
                <a:latin typeface="Arial"/>
                <a:cs typeface="Arial"/>
              </a:rPr>
              <a:t>aScript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726045"/>
            <a:ext cx="7587615" cy="506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114300" indent="-262890" algn="just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aScript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only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widely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accepted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langu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clie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t-side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scripting. </a:t>
            </a:r>
            <a:r>
              <a:rPr sz="2050" spc="-2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70" dirty="0">
                <a:solidFill>
                  <a:srgbClr val="000072"/>
                </a:solidFill>
                <a:latin typeface="Arial"/>
                <a:cs typeface="Arial"/>
              </a:rPr>
              <a:t>it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ternational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standard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(ECMA-262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ISO).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0"/>
              </a:spcBef>
              <a:buClr>
                <a:srgbClr val="000072"/>
              </a:buClr>
              <a:buFont typeface="Arial"/>
              <a:buChar char="•"/>
            </a:pPr>
            <a:endParaRPr sz="1100" dirty="0"/>
          </a:p>
          <a:p>
            <a:pPr marL="274955" marR="2794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aScript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ject-orie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language,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ma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constructs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similar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those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70" dirty="0">
                <a:solidFill>
                  <a:srgbClr val="000072"/>
                </a:solidFill>
                <a:latin typeface="Arial"/>
                <a:cs typeface="Arial"/>
              </a:rPr>
              <a:t>C++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0"/>
              </a:spcBef>
              <a:buClr>
                <a:srgbClr val="000072"/>
              </a:buClr>
              <a:buFont typeface="Arial"/>
              <a:buChar char="•"/>
            </a:pPr>
            <a:endParaRPr sz="1100" dirty="0"/>
          </a:p>
          <a:p>
            <a:pPr marL="274955" marR="21844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aScript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programs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20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edded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25" dirty="0">
                <a:solidFill>
                  <a:srgbClr val="000072"/>
                </a:solidFill>
                <a:latin typeface="Arial"/>
                <a:cs typeface="Arial"/>
              </a:rPr>
              <a:t>ebpages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executed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br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wsers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pr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vid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70" dirty="0">
                <a:solidFill>
                  <a:srgbClr val="000072"/>
                </a:solidFill>
                <a:latin typeface="Arial"/>
                <a:cs typeface="Arial"/>
              </a:rPr>
              <a:t>host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20" dirty="0">
                <a:solidFill>
                  <a:srgbClr val="000072"/>
                </a:solidFill>
                <a:latin typeface="Arial"/>
                <a:cs typeface="Arial"/>
              </a:rPr>
              <a:t>envi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-25" dirty="0">
                <a:solidFill>
                  <a:srgbClr val="000072"/>
                </a:solidFill>
                <a:latin typeface="Arial"/>
                <a:cs typeface="Arial"/>
              </a:rPr>
              <a:t>onment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execution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text.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0"/>
              </a:spcBef>
              <a:buClr>
                <a:srgbClr val="000072"/>
              </a:buClr>
              <a:buFont typeface="Arial"/>
              <a:buChar char="•"/>
            </a:pPr>
            <a:endParaRPr sz="1100" dirty="0"/>
          </a:p>
          <a:p>
            <a:pPr marL="27495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aScript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de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generate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HTML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included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erform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tasks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reaction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certain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0"/>
              </a:spcBef>
              <a:buClr>
                <a:srgbClr val="000072"/>
              </a:buClr>
              <a:buFont typeface="Arial"/>
              <a:buChar char="•"/>
            </a:pPr>
            <a:endParaRPr sz="1100" dirty="0"/>
          </a:p>
          <a:p>
            <a:pPr marL="274955" marR="13335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host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vironme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supplies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jects,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br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wser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165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cts,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aScript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built-in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jects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script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manipulation.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F950C-0AA5-4A83-B1CF-F6F02E5B8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0347" y="518161"/>
            <a:ext cx="8475134" cy="1535319"/>
          </a:xfrm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 marL="1471930">
              <a:lnSpc>
                <a:spcPct val="100000"/>
              </a:lnSpc>
            </a:pPr>
            <a:r>
              <a:rPr sz="2950" b="1" spc="95" dirty="0">
                <a:solidFill>
                  <a:srgbClr val="B20000"/>
                </a:solidFill>
                <a:latin typeface="Arial"/>
                <a:cs typeface="Arial"/>
              </a:rPr>
              <a:t>Br</a:t>
            </a: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-35" dirty="0">
                <a:solidFill>
                  <a:srgbClr val="B20000"/>
                </a:solidFill>
                <a:latin typeface="Arial"/>
                <a:cs typeface="Arial"/>
              </a:rPr>
              <a:t>wser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Debugging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4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-55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-130" dirty="0">
                <a:solidFill>
                  <a:srgbClr val="B20000"/>
                </a:solidFill>
                <a:latin typeface="Arial"/>
                <a:cs typeface="Arial"/>
              </a:rPr>
              <a:t>ols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50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27151"/>
            <a:ext cx="2515235" cy="7696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18900"/>
              </a:lnSpc>
            </a:pP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Firef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x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rror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Console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Firef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x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eb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ole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6E1F3-439A-4941-AA2B-AAD8F4A85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FA4FD9-D0B4-4786-BA68-28862F95A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76" y="3262470"/>
            <a:ext cx="8623104" cy="2182893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0347" y="518161"/>
            <a:ext cx="8475134" cy="1268037"/>
          </a:xfrm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950" b="1" spc="270" dirty="0">
                <a:solidFill>
                  <a:srgbClr val="B20000"/>
                </a:solidFill>
                <a:latin typeface="Arial"/>
                <a:cs typeface="Arial"/>
              </a:rPr>
              <a:t>Y</a:t>
            </a:r>
            <a:r>
              <a:rPr sz="2950" b="1" spc="45" dirty="0">
                <a:solidFill>
                  <a:srgbClr val="B20000"/>
                </a:solidFill>
                <a:latin typeface="Arial"/>
                <a:cs typeface="Arial"/>
              </a:rPr>
              <a:t>our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25" dirty="0">
                <a:solidFill>
                  <a:srgbClr val="B20000"/>
                </a:solidFill>
                <a:latin typeface="Arial"/>
                <a:cs typeface="Arial"/>
              </a:rPr>
              <a:t>Own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40" dirty="0">
                <a:solidFill>
                  <a:srgbClr val="B20000"/>
                </a:solidFill>
                <a:latin typeface="Arial"/>
                <a:cs typeface="Arial"/>
              </a:rPr>
              <a:t>Error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5" dirty="0">
                <a:solidFill>
                  <a:srgbClr val="B20000"/>
                </a:solidFill>
                <a:latin typeface="Arial"/>
                <a:cs typeface="Arial"/>
              </a:rPr>
              <a:t>Displ</a:t>
            </a:r>
            <a:r>
              <a:rPr sz="2950" b="1" spc="-20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110" dirty="0">
                <a:solidFill>
                  <a:srgbClr val="B20000"/>
                </a:solidFill>
                <a:latin typeface="Arial"/>
                <a:cs typeface="Arial"/>
              </a:rPr>
              <a:t>y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51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86198"/>
            <a:ext cx="5398770" cy="33115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function errorWindow()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{ errWindow =</a:t>
            </a:r>
            <a:endParaRPr sz="2050">
              <a:latin typeface="Courier New"/>
              <a:cs typeface="Courier New"/>
            </a:endParaRPr>
          </a:p>
          <a:p>
            <a:pPr marL="701040" marR="12700" indent="-275590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window.open("", "JavaScript Errors", "toolbar=0,scrollbar=1,width=400, height=300");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}</a:t>
            </a:r>
            <a:endParaRPr sz="205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300"/>
              </a:lnSpc>
              <a:spcBef>
                <a:spcPts val="91"/>
              </a:spcBef>
            </a:pPr>
            <a:endParaRPr sz="130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errWindow.document.writeln(</a:t>
            </a:r>
            <a:endParaRPr sz="2050">
              <a:latin typeface="Courier New"/>
              <a:cs typeface="Courier New"/>
            </a:endParaRPr>
          </a:p>
          <a:p>
            <a:pPr marL="70104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"value of email is " + email );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136BE-8A49-4199-BE40-0D4589376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3048"/>
            <a:ext cx="8475134" cy="1520952"/>
          </a:xfrm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 marL="1555750">
              <a:lnSpc>
                <a:spcPct val="100000"/>
              </a:lnSpc>
            </a:pPr>
            <a:r>
              <a:rPr lang="en-US" sz="2950" b="1" spc="85" dirty="0">
                <a:solidFill>
                  <a:srgbClr val="B20000"/>
                </a:solidFill>
                <a:latin typeface="Arial"/>
                <a:cs typeface="Arial"/>
              </a:rPr>
              <a:t>Useful Resources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52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5360" y="1066800"/>
            <a:ext cx="7651409" cy="5182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1440" indent="-91440">
              <a:defRPr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 resources</a:t>
            </a:r>
          </a:p>
          <a:p>
            <a:r>
              <a:rPr lang="en-US" sz="1600" dirty="0">
                <a:hlinkClick r:id="rId2"/>
              </a:rPr>
              <a:t>https://www.w3schools.com/html/html5_intro.asp</a:t>
            </a:r>
            <a:endParaRPr lang="en-US" sz="1600" dirty="0"/>
          </a:p>
          <a:p>
            <a:r>
              <a:rPr lang="en-US" sz="1600" dirty="0">
                <a:hlinkClick r:id="rId3"/>
              </a:rPr>
              <a:t>https://developer.mozilla.org/en-US/docs/Web/HTML</a:t>
            </a:r>
            <a:r>
              <a:rPr lang="en-US" sz="1600" dirty="0"/>
              <a:t> </a:t>
            </a:r>
          </a:p>
          <a:p>
            <a:pPr marL="91440" indent="-91440">
              <a:defRPr/>
            </a:pP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>
              <a:defRPr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 Tutorials</a:t>
            </a:r>
          </a:p>
          <a:p>
            <a:pPr marL="384048" lvl="1" indent="-182880">
              <a:defRPr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http://www.w3schools.com/</a:t>
            </a: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4048" lvl="1" indent="-182880">
              <a:defRPr/>
            </a:pP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4048" lvl="1" indent="-182880">
              <a:defRPr/>
            </a:pPr>
            <a:r>
              <a:rPr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Some examples from W3Schools</a:t>
            </a:r>
          </a:p>
          <a:p>
            <a:pPr marL="566928" lvl="2" indent="-182880">
              <a:defRPr/>
            </a:pP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JavaScript Examples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http://www.w3schools.com/js/js_examples.asp</a:t>
            </a:r>
            <a:endParaRPr lang="en-US" altLang="zh-TW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4048" lvl="2">
              <a:defRPr/>
            </a:pPr>
            <a:endParaRPr lang="en-US" altLang="zh-TW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4048" lvl="1" indent="-182880">
              <a:defRPr/>
            </a:pPr>
            <a:r>
              <a:rPr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More examples</a:t>
            </a:r>
          </a:p>
          <a:p>
            <a:pPr marL="566928" lvl="2" indent="-182880">
              <a:defRPr/>
            </a:pP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hlinkClick r:id="rId6"/>
              </a:rPr>
              <a:t>http://employees.oneonta.edu/higgindm/javascript/scriptexamples.html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566928" lvl="2" indent="-182880">
              <a:defRPr/>
            </a:pPr>
            <a:endParaRPr lang="en-US" altLang="zh-TW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>
              <a:defRPr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 DHTML GUI Components</a:t>
            </a:r>
          </a:p>
          <a:p>
            <a:pPr marL="384048" lvl="1" indent="-182880">
              <a:defRPr/>
            </a:pP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hlinkClick r:id="rId7"/>
              </a:rPr>
              <a:t>http://www.java2s.com/Code/JavaScript/GUI-Components/CatalogGUI-Components.htm</a:t>
            </a:r>
            <a:endParaRPr lang="en-US" altLang="zh-TW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01168" lvl="1">
              <a:defRPr/>
            </a:pP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01168" lvl="1">
              <a:defRPr/>
            </a:pPr>
            <a:r>
              <a:rPr lang="en-US" altLang="zh-TW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Javascript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info </a:t>
            </a:r>
          </a:p>
          <a:p>
            <a:pPr marL="201168" lvl="1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8"/>
              </a:rPr>
              <a:t>https://javascript.info/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01168" lvl="1"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01168" lvl="1">
              <a:defRPr/>
            </a:pPr>
            <a:r>
              <a:rPr lang="en-US" altLang="zh-TW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Javascript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info </a:t>
            </a:r>
          </a:p>
          <a:p>
            <a:pPr marL="201168" lvl="1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8"/>
              </a:rPr>
              <a:t>https://javascript.info/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01168" lvl="1">
              <a:defRPr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ts val="1300"/>
              </a:lnSpc>
              <a:spcBef>
                <a:spcPts val="38"/>
              </a:spcBef>
              <a:buClr>
                <a:srgbClr val="000072"/>
              </a:buClr>
              <a:buFont typeface="Arial"/>
              <a:buChar char="•"/>
            </a:pPr>
            <a:endParaRPr sz="13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AA2CB-493D-473A-8832-44721C3F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8079" y="7140310"/>
            <a:ext cx="5845969" cy="413808"/>
          </a:xfrm>
        </p:spPr>
        <p:txBody>
          <a:bodyPr/>
          <a:lstStyle/>
          <a:p>
            <a:r>
              <a:rPr lang="en-US" dirty="0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5710" y="1633742"/>
            <a:ext cx="7586980" cy="52978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756285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These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jects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represe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tire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cume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ell-defined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par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70" dirty="0">
                <a:solidFill>
                  <a:srgbClr val="000072"/>
                </a:solidFill>
                <a:latin typeface="Arial"/>
                <a:cs typeface="Arial"/>
              </a:rPr>
              <a:t>it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su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wind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ws,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buttons,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me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us,</a:t>
            </a:r>
            <a:endParaRPr sz="2050" dirty="0">
              <a:latin typeface="Arial"/>
              <a:cs typeface="Arial"/>
            </a:endParaRPr>
          </a:p>
          <a:p>
            <a:pPr marL="274955" marR="586105">
              <a:lnSpc>
                <a:spcPct val="118900"/>
              </a:lnSpc>
            </a:pP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op-ups,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dialog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xes,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text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areas,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hors,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frames,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histor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,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okies,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input/output.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</a:pPr>
            <a:endParaRPr sz="1100" dirty="0"/>
          </a:p>
          <a:p>
            <a:pPr marL="274955" marR="58547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je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cts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vide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useful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50" dirty="0">
                <a:solidFill>
                  <a:srgbClr val="000072"/>
                </a:solidFill>
                <a:latin typeface="Arial"/>
                <a:cs typeface="Arial"/>
              </a:rPr>
              <a:t>meth</a:t>
            </a:r>
            <a:r>
              <a:rPr sz="2050" i="1" spc="-20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i="1" spc="-145" dirty="0">
                <a:solidFill>
                  <a:srgbClr val="000072"/>
                </a:solidFill>
                <a:latin typeface="Arial"/>
                <a:cs typeface="Arial"/>
              </a:rPr>
              <a:t>ds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functions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tained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165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cts,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arious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pur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oses.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 dirty="0"/>
          </a:p>
          <a:p>
            <a:pPr marL="27495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host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vironme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also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ovides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means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connect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scripting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de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su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ey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oard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mouse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actions,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image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loading,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nput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submission,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error,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ort.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 dirty="0"/>
          </a:p>
          <a:p>
            <a:pPr marL="27495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Scripting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de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also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erform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computation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loading. 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us,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displ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ed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result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bination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HTML,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CSS,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aScript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actions.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4FAF8B-749D-4EE4-AB13-CF11EF2A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6990B0-3E77-4E11-82B7-2A171808326C}"/>
              </a:ext>
            </a:extLst>
          </p:cNvPr>
          <p:cNvSpPr/>
          <p:nvPr/>
        </p:nvSpPr>
        <p:spPr>
          <a:xfrm>
            <a:off x="2895600" y="958324"/>
            <a:ext cx="35800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spc="229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lang="en-US" sz="2800" b="1" spc="285" dirty="0">
                <a:solidFill>
                  <a:srgbClr val="B20000"/>
                </a:solidFill>
                <a:latin typeface="Arial"/>
                <a:cs typeface="Arial"/>
              </a:rPr>
              <a:t>b</a:t>
            </a:r>
            <a:r>
              <a:rPr lang="en-US" sz="2800" b="1" spc="75" dirty="0">
                <a:solidFill>
                  <a:srgbClr val="B20000"/>
                </a:solidFill>
                <a:latin typeface="Arial"/>
                <a:cs typeface="Arial"/>
              </a:rPr>
              <a:t>out</a:t>
            </a:r>
            <a:r>
              <a:rPr lang="en-US" sz="280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lang="en-US" sz="2800" b="1" spc="30" dirty="0">
                <a:solidFill>
                  <a:srgbClr val="B20000"/>
                </a:solidFill>
                <a:latin typeface="Arial"/>
                <a:cs typeface="Arial"/>
              </a:rPr>
              <a:t>J</a:t>
            </a:r>
            <a:r>
              <a:rPr lang="en-US" sz="2800" b="1" spc="-60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lang="en-US" sz="2800" b="1" spc="-75" dirty="0">
                <a:solidFill>
                  <a:srgbClr val="B20000"/>
                </a:solidFill>
                <a:latin typeface="Arial"/>
                <a:cs typeface="Arial"/>
              </a:rPr>
              <a:t>v</a:t>
            </a:r>
            <a:r>
              <a:rPr lang="en-US" sz="2800" b="1" spc="55" dirty="0">
                <a:solidFill>
                  <a:srgbClr val="B20000"/>
                </a:solidFill>
                <a:latin typeface="Arial"/>
                <a:cs typeface="Arial"/>
              </a:rPr>
              <a:t>aScript</a:t>
            </a: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475134" cy="2245360"/>
          </a:xfrm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 marL="859155">
              <a:lnSpc>
                <a:spcPct val="100000"/>
              </a:lnSpc>
            </a:pPr>
            <a:r>
              <a:rPr sz="2950" b="1" spc="114" dirty="0">
                <a:solidFill>
                  <a:srgbClr val="B20000"/>
                </a:solidFill>
                <a:latin typeface="Arial"/>
                <a:cs typeface="Arial"/>
              </a:rPr>
              <a:t>Getting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85" dirty="0">
                <a:solidFill>
                  <a:srgbClr val="B20000"/>
                </a:solidFill>
                <a:latin typeface="Arial"/>
                <a:cs typeface="Arial"/>
              </a:rPr>
              <a:t>Started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45" dirty="0">
                <a:solidFill>
                  <a:srgbClr val="B20000"/>
                </a:solidFill>
                <a:latin typeface="Arial"/>
                <a:cs typeface="Arial"/>
              </a:rPr>
              <a:t>with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30" dirty="0">
                <a:solidFill>
                  <a:srgbClr val="B20000"/>
                </a:solidFill>
                <a:latin typeface="Arial"/>
                <a:cs typeface="Arial"/>
              </a:rPr>
              <a:t>J</a:t>
            </a:r>
            <a:r>
              <a:rPr sz="2950" b="1" spc="-60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-75" dirty="0">
                <a:solidFill>
                  <a:srgbClr val="B20000"/>
                </a:solidFill>
                <a:latin typeface="Arial"/>
                <a:cs typeface="Arial"/>
              </a:rPr>
              <a:t>v</a:t>
            </a:r>
            <a:r>
              <a:rPr sz="2950" b="1" spc="55" dirty="0">
                <a:solidFill>
                  <a:srgbClr val="B20000"/>
                </a:solidFill>
                <a:latin typeface="Arial"/>
                <a:cs typeface="Arial"/>
              </a:rPr>
              <a:t>aScript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7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86198"/>
            <a:ext cx="9309138" cy="4573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&lt;section&gt;&lt;h1&gt;Hello JavaScript&lt;/h1&gt;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&lt;p&gt;JavaScript programming is fun.&lt;/p&gt;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&lt;p&gt;Time = &lt;span class="generated"&gt;</a:t>
            </a:r>
            <a:endParaRPr sz="2050" dirty="0">
              <a:latin typeface="Courier New"/>
              <a:cs typeface="Courier New"/>
            </a:endParaRPr>
          </a:p>
          <a:p>
            <a:pPr marL="287655" marR="1941195" indent="-275590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&lt;script type="text/javascript"&gt; var dt = new Date();</a:t>
            </a:r>
            <a:endParaRPr sz="2050" dirty="0">
              <a:latin typeface="Courier New"/>
              <a:cs typeface="Courier New"/>
            </a:endParaRPr>
          </a:p>
          <a:p>
            <a:pPr marL="287655" marR="12700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var time=dt.getHours()+":"+dt.getMinutes(); document.write(time);&lt;/script&gt;&lt;/span&gt;&lt;/p&gt;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&lt;p&gt;UA = &lt;span class="generated"&gt;</a:t>
            </a:r>
            <a:endParaRPr sz="2050" dirty="0">
              <a:latin typeface="Courier New"/>
              <a:cs typeface="Courier New"/>
            </a:endParaRPr>
          </a:p>
          <a:p>
            <a:pPr marL="287655" marR="976630" indent="-275590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&lt;script type="text/javascript"&gt; document.write(navigator.userAgent);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&lt;/script&gt;&lt;/span&gt;&lt;/p&gt;&lt;/section&gt;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0072"/>
                </a:solidFill>
                <a:latin typeface="Arial"/>
                <a:cs typeface="Arial"/>
                <a:hlinkClick r:id="rId2"/>
              </a:rPr>
              <a:t>Ex: </a:t>
            </a:r>
            <a:r>
              <a:rPr sz="2050" b="1" spc="-220" dirty="0">
                <a:solidFill>
                  <a:srgbClr val="000072"/>
                </a:solidFill>
                <a:latin typeface="Arial"/>
                <a:cs typeface="Arial"/>
                <a:hlinkClick r:id="rId2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AgentDate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63E79-E871-4174-9984-09638DA3A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5515" y="-39299"/>
            <a:ext cx="8475134" cy="2245360"/>
          </a:xfrm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 marL="1134745">
              <a:lnSpc>
                <a:spcPct val="100000"/>
              </a:lnSpc>
            </a:pPr>
            <a:r>
              <a:rPr sz="2950" b="1" spc="30" dirty="0">
                <a:solidFill>
                  <a:srgbClr val="B20000"/>
                </a:solidFill>
                <a:latin typeface="Arial"/>
                <a:cs typeface="Arial"/>
              </a:rPr>
              <a:t>J</a:t>
            </a:r>
            <a:r>
              <a:rPr sz="2950" b="1" spc="-60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-75" dirty="0">
                <a:solidFill>
                  <a:srgbClr val="B20000"/>
                </a:solidFill>
                <a:latin typeface="Arial"/>
                <a:cs typeface="Arial"/>
              </a:rPr>
              <a:t>v</a:t>
            </a:r>
            <a:r>
              <a:rPr sz="2950" b="1" spc="60" dirty="0">
                <a:solidFill>
                  <a:srgbClr val="B20000"/>
                </a:solidFill>
                <a:latin typeface="Arial"/>
                <a:cs typeface="Arial"/>
              </a:rPr>
              <a:t>aScript-Generated</a:t>
            </a:r>
            <a:r>
              <a:rPr sz="2950" b="1" spc="31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470" dirty="0">
                <a:solidFill>
                  <a:srgbClr val="B20000"/>
                </a:solidFill>
                <a:latin typeface="Arial"/>
                <a:cs typeface="Arial"/>
              </a:rPr>
              <a:t>HTML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6400" y="2133600"/>
            <a:ext cx="5621874" cy="4189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AB5D8-A8A1-4B8C-806E-C238DA2AA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7084" y="-48637"/>
            <a:ext cx="8475134" cy="2245360"/>
          </a:xfrm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 marL="885825">
              <a:lnSpc>
                <a:spcPct val="100000"/>
              </a:lnSpc>
            </a:pPr>
            <a:r>
              <a:rPr sz="2950" b="1" spc="25" dirty="0">
                <a:solidFill>
                  <a:srgbClr val="B20000"/>
                </a:solidFill>
                <a:latin typeface="Arial"/>
                <a:cs typeface="Arial"/>
              </a:rPr>
              <a:t>Placing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30" dirty="0">
                <a:solidFill>
                  <a:srgbClr val="B20000"/>
                </a:solidFill>
                <a:latin typeface="Arial"/>
                <a:cs typeface="Arial"/>
              </a:rPr>
              <a:t>J</a:t>
            </a:r>
            <a:r>
              <a:rPr sz="2950" b="1" spc="-60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-75" dirty="0">
                <a:solidFill>
                  <a:srgbClr val="B20000"/>
                </a:solidFill>
                <a:latin typeface="Arial"/>
                <a:cs typeface="Arial"/>
              </a:rPr>
              <a:t>v</a:t>
            </a:r>
            <a:r>
              <a:rPr sz="2950" b="1" spc="55" dirty="0">
                <a:solidFill>
                  <a:srgbClr val="B20000"/>
                </a:solidFill>
                <a:latin typeface="Arial"/>
                <a:cs typeface="Arial"/>
              </a:rPr>
              <a:t>aScript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75" dirty="0">
                <a:solidFill>
                  <a:srgbClr val="B20000"/>
                </a:solidFill>
                <a:latin typeface="Arial"/>
                <a:cs typeface="Arial"/>
              </a:rPr>
              <a:t>in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385" dirty="0">
                <a:solidFill>
                  <a:srgbClr val="B20000"/>
                </a:solidFill>
                <a:latin typeface="Arial"/>
                <a:cs typeface="Arial"/>
              </a:rPr>
              <a:t>W</a:t>
            </a:r>
            <a:r>
              <a:rPr sz="2950" b="1" spc="-90" dirty="0">
                <a:solidFill>
                  <a:srgbClr val="B20000"/>
                </a:solidFill>
                <a:latin typeface="Arial"/>
                <a:cs typeface="Arial"/>
              </a:rPr>
              <a:t>ebpages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9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727151"/>
            <a:ext cx="7554595" cy="40360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3937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de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defining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fun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tion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creating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data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structures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often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placed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&lt;script&gt;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inside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page’s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&lt;head&gt;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 dirty="0"/>
          </a:p>
          <a:p>
            <a:pPr marL="274955" marR="46355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de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generating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HTML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displ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par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placed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&lt;script&gt;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inside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&lt;body&gt;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where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generated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HTML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will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inserted.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 dirty="0"/>
          </a:p>
          <a:p>
            <a:pPr marL="27495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de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actions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triggered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gi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alues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75" dirty="0">
                <a:solidFill>
                  <a:srgbClr val="000072"/>
                </a:solidFill>
                <a:latin typeface="Arial"/>
                <a:cs typeface="Arial"/>
              </a:rPr>
              <a:t>event</a:t>
            </a:r>
            <a:r>
              <a:rPr sz="2050" i="1" spc="-40" dirty="0">
                <a:solidFill>
                  <a:srgbClr val="000072"/>
                </a:solidFill>
                <a:latin typeface="Arial"/>
                <a:cs typeface="Arial"/>
              </a:rPr>
              <a:t> attributes</a:t>
            </a:r>
            <a:r>
              <a:rPr sz="2050" i="1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HTML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tags.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de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usually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fu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nction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call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few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short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stateme</a:t>
            </a:r>
            <a:r>
              <a:rPr sz="2050" spc="-10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onfocu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s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onblur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onclic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k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,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onmouseover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onmouseout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examples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attributes.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8B61C-FC5F-400F-B187-6C0DA56E4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4808</Words>
  <Application>Microsoft Office PowerPoint</Application>
  <PresentationFormat>Custom</PresentationFormat>
  <Paragraphs>571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Corbel</vt:lpstr>
      <vt:lpstr>Courier New</vt:lpstr>
      <vt:lpstr>Parallax</vt:lpstr>
      <vt:lpstr>PowerPoint Presentation</vt:lpstr>
      <vt:lpstr>Dynamic User Interfaces</vt:lpstr>
      <vt:lpstr>PowerPoint Presentation</vt:lpstr>
      <vt:lpstr>With JavaScript You Can</vt:lpstr>
      <vt:lpstr>About JavaScript</vt:lpstr>
      <vt:lpstr>PowerPoint Presentation</vt:lpstr>
      <vt:lpstr>Getting Started with JavaScript</vt:lpstr>
      <vt:lpstr>JavaScript-Generated HTML</vt:lpstr>
      <vt:lpstr>Placing JavaScript in Webpages</vt:lpstr>
      <vt:lpstr>JavaScript in Separate Files</vt:lpstr>
      <vt:lpstr>Image Rollover</vt:lpstr>
      <vt:lpstr>Event Actions</vt:lpstr>
      <vt:lpstr>Manipulating HTML Element Attributes</vt:lpstr>
      <vt:lpstr>A Conversion Calculator</vt:lpstr>
      <vt:lpstr>A Conversion Calculator</vt:lpstr>
      <vt:lpstr>A Conversion Calculator</vt:lpstr>
      <vt:lpstr>Window Objects</vt:lpstr>
      <vt:lpstr>Window Object Properties</vt:lpstr>
      <vt:lpstr>Navigating via window</vt:lpstr>
      <vt:lpstr>Dialog Windows</vt:lpstr>
      <vt:lpstr>Alert Window</vt:lpstr>
      <vt:lpstr>Prompt Window</vt:lpstr>
      <vt:lpstr>PowerPoint Presentation</vt:lpstr>
      <vt:lpstr>PowerPoint Presentation</vt:lpstr>
      <vt:lpstr>Opening New Windows</vt:lpstr>
      <vt:lpstr>A Pop-Up Picture</vt:lpstr>
      <vt:lpstr>Pop-Up Window Example</vt:lpstr>
      <vt:lpstr>PowerPoint Presentation</vt:lpstr>
      <vt:lpstr>Input Pattern Checking</vt:lpstr>
      <vt:lpstr>PowerPoint Presentation</vt:lpstr>
      <vt:lpstr>PowerPoint Presentation</vt:lpstr>
      <vt:lpstr>PowerPoint Presentation</vt:lpstr>
      <vt:lpstr>Scrolling Text</vt:lpstr>
      <vt:lpstr>Smooth Scrolling Text</vt:lpstr>
      <vt:lpstr>Smooth Scrolling Text</vt:lpstr>
      <vt:lpstr>Smooth Scrolling Text</vt:lpstr>
      <vt:lpstr>PowerPoint Presentation</vt:lpstr>
      <vt:lpstr>CSS Transforms</vt:lpstr>
      <vt:lpstr>PowerPoint Presentation</vt:lpstr>
      <vt:lpstr>PowerPoint Presentation</vt:lpstr>
      <vt:lpstr>Expanding Headline</vt:lpstr>
      <vt:lpstr>Expanding Headline</vt:lpstr>
      <vt:lpstr>PowerPoint Presentation</vt:lpstr>
      <vt:lpstr>Events and Event Objects</vt:lpstr>
      <vt:lpstr>PowerPoint Presentation</vt:lpstr>
      <vt:lpstr>PowerPoint Presentation</vt:lpstr>
      <vt:lpstr>PowerPoint Presentation</vt:lpstr>
      <vt:lpstr>Adding and Removing Event Listeners</vt:lpstr>
      <vt:lpstr>PowerPoint Presentation</vt:lpstr>
      <vt:lpstr>Browser Debugging Tools</vt:lpstr>
      <vt:lpstr>Your Own Error Display</vt:lpstr>
      <vt:lpstr>Useful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SUNY Korea CS</dc:creator>
  <cp:lastModifiedBy>SUNY Korea CS</cp:lastModifiedBy>
  <cp:revision>22</cp:revision>
  <dcterms:created xsi:type="dcterms:W3CDTF">2019-11-14T07:07:22Z</dcterms:created>
  <dcterms:modified xsi:type="dcterms:W3CDTF">2019-11-20T04:40:45Z</dcterms:modified>
</cp:coreProperties>
</file>