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8"/>
  </p:notesMasterIdLst>
  <p:handoutMasterIdLst>
    <p:handoutMasterId r:id="rId59"/>
  </p:handoutMasterIdLst>
  <p:sldIdLst>
    <p:sldId id="256" r:id="rId2"/>
    <p:sldId id="273" r:id="rId3"/>
    <p:sldId id="294" r:id="rId4"/>
    <p:sldId id="295" r:id="rId5"/>
    <p:sldId id="333" r:id="rId6"/>
    <p:sldId id="334" r:id="rId7"/>
    <p:sldId id="313" r:id="rId8"/>
    <p:sldId id="282" r:id="rId9"/>
    <p:sldId id="257" r:id="rId10"/>
    <p:sldId id="274" r:id="rId11"/>
    <p:sldId id="276" r:id="rId12"/>
    <p:sldId id="258" r:id="rId13"/>
    <p:sldId id="278" r:id="rId14"/>
    <p:sldId id="280" r:id="rId15"/>
    <p:sldId id="259" r:id="rId16"/>
    <p:sldId id="315" r:id="rId17"/>
    <p:sldId id="289" r:id="rId18"/>
    <p:sldId id="328" r:id="rId19"/>
    <p:sldId id="316" r:id="rId20"/>
    <p:sldId id="283" r:id="rId21"/>
    <p:sldId id="284" r:id="rId22"/>
    <p:sldId id="317" r:id="rId23"/>
    <p:sldId id="318" r:id="rId24"/>
    <p:sldId id="270" r:id="rId25"/>
    <p:sldId id="287" r:id="rId26"/>
    <p:sldId id="261" r:id="rId27"/>
    <p:sldId id="262" r:id="rId28"/>
    <p:sldId id="335" r:id="rId29"/>
    <p:sldId id="290" r:id="rId30"/>
    <p:sldId id="268" r:id="rId31"/>
    <p:sldId id="272" r:id="rId32"/>
    <p:sldId id="291" r:id="rId33"/>
    <p:sldId id="322" r:id="rId34"/>
    <p:sldId id="269" r:id="rId35"/>
    <p:sldId id="329" r:id="rId36"/>
    <p:sldId id="297" r:id="rId37"/>
    <p:sldId id="265" r:id="rId38"/>
    <p:sldId id="309" r:id="rId39"/>
    <p:sldId id="308" r:id="rId40"/>
    <p:sldId id="310" r:id="rId41"/>
    <p:sldId id="331" r:id="rId42"/>
    <p:sldId id="299" r:id="rId43"/>
    <p:sldId id="311" r:id="rId44"/>
    <p:sldId id="306" r:id="rId45"/>
    <p:sldId id="332" r:id="rId46"/>
    <p:sldId id="301" r:id="rId47"/>
    <p:sldId id="302" r:id="rId48"/>
    <p:sldId id="267" r:id="rId49"/>
    <p:sldId id="303" r:id="rId50"/>
    <p:sldId id="339" r:id="rId51"/>
    <p:sldId id="336" r:id="rId52"/>
    <p:sldId id="337" r:id="rId53"/>
    <p:sldId id="275" r:id="rId54"/>
    <p:sldId id="338" r:id="rId55"/>
    <p:sldId id="296" r:id="rId56"/>
    <p:sldId id="34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2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5/11/2019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5/11/2019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77D6DDF-9E44-4CFA-96BE-168BA93B29C0}" type="datetime1">
              <a:rPr lang="en-US" smtClean="0"/>
              <a:t>5/11/2019</a:t>
            </a:fld>
            <a:endParaRPr lang="en-US"/>
          </a:p>
        </p:txBody>
      </p:sp>
      <p:sp>
        <p:nvSpPr>
          <p:cNvPr id="5" name="Footer Placeholder 4"/>
          <p:cNvSpPr>
            <a:spLocks noGrp="1"/>
          </p:cNvSpPr>
          <p:nvPr>
            <p:ph type="ftr" sz="quarter" idx="11"/>
          </p:nvPr>
        </p:nvSpPr>
        <p:spPr/>
        <p:txBody>
          <a:bodyPr/>
          <a:lstStyle>
            <a:lvl1pPr>
              <a:defRPr/>
            </a:lvl1pPr>
          </a:lstStyle>
          <a:p>
            <a:r>
              <a:rPr lang="en-US"/>
              <a:t>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EF0497F-125D-4292-BF38-2E8D87919557}" type="datetime1">
              <a:rPr lang="en-US" smtClean="0"/>
              <a:t>5/11/2019</a:t>
            </a:fld>
            <a:endParaRPr lang="en-US"/>
          </a:p>
        </p:txBody>
      </p:sp>
      <p:sp>
        <p:nvSpPr>
          <p:cNvPr id="5" name="Footer Placeholder 4"/>
          <p:cNvSpPr>
            <a:spLocks noGrp="1"/>
          </p:cNvSpPr>
          <p:nvPr>
            <p:ph type="ftr" sz="quarter" idx="11"/>
          </p:nvPr>
        </p:nvSpPr>
        <p:spPr/>
        <p:txBody>
          <a:bodyPr/>
          <a:lstStyle>
            <a:lvl1pPr>
              <a:defRPr/>
            </a:lvl1pPr>
          </a:lstStyle>
          <a:p>
            <a:r>
              <a:rPr lang="en-US"/>
              <a:t>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79EB6951-4E81-4BE2-ADBF-52C932229A41}" type="datetime1">
              <a:rPr lang="en-US" smtClean="0"/>
              <a:t>5/11/2019</a:t>
            </a:fld>
            <a:endParaRPr lang="en-US"/>
          </a:p>
        </p:txBody>
      </p:sp>
      <p:sp>
        <p:nvSpPr>
          <p:cNvPr id="5" name="Footer Placeholder 4"/>
          <p:cNvSpPr>
            <a:spLocks noGrp="1"/>
          </p:cNvSpPr>
          <p:nvPr>
            <p:ph type="ftr" sz="quarter" idx="11"/>
          </p:nvPr>
        </p:nvSpPr>
        <p:spPr/>
        <p:txBody>
          <a:bodyPr/>
          <a:lstStyle>
            <a:lvl1pPr>
              <a:defRPr/>
            </a:lvl1pPr>
          </a:lstStyle>
          <a:p>
            <a:r>
              <a:rPr lang="en-US"/>
              <a:t>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9EE86759-6BF3-4A4F-AB2D-489D7108DD62}" type="datetime1">
              <a:rPr lang="en-US" smtClean="0"/>
              <a:t>5/11/2019</a:t>
            </a:fld>
            <a:endParaRPr lang="en-US"/>
          </a:p>
        </p:txBody>
      </p:sp>
      <p:sp>
        <p:nvSpPr>
          <p:cNvPr id="5" name="Footer Placeholder 4"/>
          <p:cNvSpPr>
            <a:spLocks noGrp="1"/>
          </p:cNvSpPr>
          <p:nvPr>
            <p:ph type="ftr" sz="quarter" idx="11"/>
          </p:nvPr>
        </p:nvSpPr>
        <p:spPr/>
        <p:txBody>
          <a:bodyPr/>
          <a:lstStyle>
            <a:lvl1pPr>
              <a:defRPr/>
            </a:lvl1pPr>
          </a:lstStyle>
          <a:p>
            <a:r>
              <a:rPr lang="en-US"/>
              <a:t>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B7B38D73-85DE-463B-8F88-5E162CC00C20}" type="datetime1">
              <a:rPr lang="en-US" smtClean="0"/>
              <a:t>5/11/2019</a:t>
            </a:fld>
            <a:endParaRPr lang="en-US"/>
          </a:p>
        </p:txBody>
      </p:sp>
      <p:sp>
        <p:nvSpPr>
          <p:cNvPr id="5" name="Footer Placeholder 4"/>
          <p:cNvSpPr>
            <a:spLocks noGrp="1"/>
          </p:cNvSpPr>
          <p:nvPr>
            <p:ph type="ftr" sz="quarter" idx="11"/>
          </p:nvPr>
        </p:nvSpPr>
        <p:spPr/>
        <p:txBody>
          <a:bodyPr/>
          <a:lstStyle>
            <a:lvl1pPr>
              <a:defRPr/>
            </a:lvl1pPr>
          </a:lstStyle>
          <a:p>
            <a:r>
              <a:rPr lang="en-US"/>
              <a:t>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EC97D440-95D6-47E1-A88A-0B8DB9D48BAB}" type="datetime1">
              <a:rPr lang="en-US" smtClean="0"/>
              <a:t>5/11/2019</a:t>
            </a:fld>
            <a:endParaRPr lang="en-US"/>
          </a:p>
        </p:txBody>
      </p:sp>
      <p:sp>
        <p:nvSpPr>
          <p:cNvPr id="6" name="Footer Placeholder 4"/>
          <p:cNvSpPr>
            <a:spLocks noGrp="1"/>
          </p:cNvSpPr>
          <p:nvPr>
            <p:ph type="ftr" sz="quarter" idx="11"/>
          </p:nvPr>
        </p:nvSpPr>
        <p:spPr/>
        <p:txBody>
          <a:bodyPr/>
          <a:lstStyle>
            <a:lvl1pPr>
              <a:defRPr/>
            </a:lvl1pPr>
          </a:lstStyle>
          <a:p>
            <a:r>
              <a:rPr lang="en-US"/>
              <a:t>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D6B68FB-B473-4D6E-A381-1F5BDBE06F36}" type="datetime1">
              <a:rPr lang="en-US" smtClean="0"/>
              <a:t>5/11/2019</a:t>
            </a:fld>
            <a:endParaRPr lang="en-US"/>
          </a:p>
        </p:txBody>
      </p:sp>
      <p:sp>
        <p:nvSpPr>
          <p:cNvPr id="8" name="Footer Placeholder 4"/>
          <p:cNvSpPr>
            <a:spLocks noGrp="1"/>
          </p:cNvSpPr>
          <p:nvPr>
            <p:ph type="ftr" sz="quarter" idx="11"/>
          </p:nvPr>
        </p:nvSpPr>
        <p:spPr/>
        <p:txBody>
          <a:bodyPr/>
          <a:lstStyle>
            <a:lvl1pPr>
              <a:defRPr/>
            </a:lvl1pPr>
          </a:lstStyle>
          <a:p>
            <a:r>
              <a:rPr lang="en-US"/>
              <a:t>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DA4BE9C-F609-445A-A736-8A7CFC4DD4ED}" type="datetime1">
              <a:rPr lang="en-US" smtClean="0"/>
              <a:t>5/11/2019</a:t>
            </a:fld>
            <a:endParaRPr lang="en-US"/>
          </a:p>
        </p:txBody>
      </p:sp>
      <p:sp>
        <p:nvSpPr>
          <p:cNvPr id="4" name="Footer Placeholder 4"/>
          <p:cNvSpPr>
            <a:spLocks noGrp="1"/>
          </p:cNvSpPr>
          <p:nvPr>
            <p:ph type="ftr" sz="quarter" idx="11"/>
          </p:nvPr>
        </p:nvSpPr>
        <p:spPr/>
        <p:txBody>
          <a:bodyPr/>
          <a:lstStyle>
            <a:lvl1pPr>
              <a:defRPr/>
            </a:lvl1pPr>
          </a:lstStyle>
          <a:p>
            <a:r>
              <a:rPr lang="en-US"/>
              <a:t>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61D812-F16F-4E5C-AB39-7F9B90D674AF}" type="datetime1">
              <a:rPr lang="en-US" smtClean="0"/>
              <a:t>5/11/2019</a:t>
            </a:fld>
            <a:endParaRPr lang="en-US"/>
          </a:p>
        </p:txBody>
      </p:sp>
      <p:sp>
        <p:nvSpPr>
          <p:cNvPr id="3" name="Footer Placeholder 4"/>
          <p:cNvSpPr>
            <a:spLocks noGrp="1"/>
          </p:cNvSpPr>
          <p:nvPr>
            <p:ph type="ftr" sz="quarter" idx="11"/>
          </p:nvPr>
        </p:nvSpPr>
        <p:spPr/>
        <p:txBody>
          <a:bodyPr/>
          <a:lstStyle>
            <a:lvl1pPr>
              <a:defRPr/>
            </a:lvl1pPr>
          </a:lstStyle>
          <a:p>
            <a:r>
              <a:rPr lang="en-US"/>
              <a:t>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A4238F53-2926-4432-84F2-80C8E16984D7}" type="datetime1">
              <a:rPr lang="en-US" smtClean="0"/>
              <a:t>5/11/2019</a:t>
            </a:fld>
            <a:endParaRPr lang="en-US"/>
          </a:p>
        </p:txBody>
      </p:sp>
      <p:sp>
        <p:nvSpPr>
          <p:cNvPr id="6" name="Footer Placeholder 4"/>
          <p:cNvSpPr>
            <a:spLocks noGrp="1"/>
          </p:cNvSpPr>
          <p:nvPr>
            <p:ph type="ftr" sz="quarter" idx="11"/>
          </p:nvPr>
        </p:nvSpPr>
        <p:spPr/>
        <p:txBody>
          <a:bodyPr/>
          <a:lstStyle>
            <a:lvl1pPr>
              <a:defRPr/>
            </a:lvl1pPr>
          </a:lstStyle>
          <a:p>
            <a:r>
              <a:rPr lang="en-US"/>
              <a:t>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1469CD0-77B7-4D0F-A153-7BB9D6117D5D}" type="datetime1">
              <a:rPr lang="en-US" smtClean="0"/>
              <a:t>5/11/2019</a:t>
            </a:fld>
            <a:endParaRPr lang="en-US"/>
          </a:p>
        </p:txBody>
      </p:sp>
      <p:sp>
        <p:nvSpPr>
          <p:cNvPr id="6" name="Footer Placeholder 4"/>
          <p:cNvSpPr>
            <a:spLocks noGrp="1"/>
          </p:cNvSpPr>
          <p:nvPr>
            <p:ph type="ftr" sz="quarter" idx="11"/>
          </p:nvPr>
        </p:nvSpPr>
        <p:spPr/>
        <p:txBody>
          <a:bodyPr/>
          <a:lstStyle>
            <a:lvl1pPr>
              <a:defRPr/>
            </a:lvl1pPr>
          </a:lstStyle>
          <a:p>
            <a:r>
              <a:rPr lang="en-US"/>
              <a:t>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D8117B7-DC5D-4CA2-9830-8A9E53F2AD33}" type="datetime1">
              <a:rPr lang="en-US" smtClean="0"/>
              <a:t>5/11/2019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ectrum.ieee.org/computing/software/why-software-fail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pectrum.ieee.org/sep05/1685"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pectrum.ieee.org/sep05/168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hyperlink" Target="http://junit.sourceforge.net/javadoc" TargetMode="External"/><Relationship Id="rId1" Type="http://schemas.openxmlformats.org/officeDocument/2006/relationships/slideLayout" Target="../slideLayouts/slideLayout2.xml"/><Relationship Id="rId4" Type="http://schemas.openxmlformats.org/officeDocument/2006/relationships/hyperlink" Target="http://junit.sourceforge.net/javado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xamples.javacodegeeks.com/core-java/junit/junit-netbeans-example/" TargetMode="External"/><Relationship Id="rId2" Type="http://schemas.openxmlformats.org/officeDocument/2006/relationships/hyperlink" Target="https://www.youtube.com/watch?v=2Ekty7t621k"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pectrum.ieee.org/sep05/168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p:txBody>
          <a:bodyPr/>
          <a:lstStyle/>
          <a:p>
            <a:pPr algn="just"/>
            <a:r>
              <a:rPr lang="en-US" sz="1400" dirty="0"/>
              <a:t>Some of the slides taken from: </a:t>
            </a:r>
          </a:p>
          <a:p>
            <a:pPr marL="285750" indent="-284163" algn="just">
              <a:buAutoNum type="arabicParenR"/>
            </a:pPr>
            <a:r>
              <a:rPr lang="en-US" sz="1400" dirty="0"/>
              <a:t>Software Engineering, Ian Sommerville, 9</a:t>
            </a:r>
            <a:r>
              <a:rPr lang="en-US" sz="1400" baseline="30000" dirty="0"/>
              <a:t>th</a:t>
            </a:r>
            <a:r>
              <a:rPr lang="en-US" sz="1400" dirty="0"/>
              <a:t> Edition</a:t>
            </a:r>
          </a:p>
          <a:p>
            <a:pPr marL="285750" indent="-284163" algn="just">
              <a:buAutoNum type="arabicParenR"/>
            </a:pPr>
            <a:r>
              <a:rPr lang="en-US" sz="1400" dirty="0"/>
              <a:t>Prof. Richard McKenna’s lecture on Test Driven Development at SBU</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fld id="{9C876B9F-EAEF-445F-B5E6-B492DC92C814}" type="datetime1">
              <a:rPr lang="en-US" smtClean="0"/>
              <a:t>5/11/2019</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534122" y="1677988"/>
            <a:ext cx="8083405"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solidFill>
                  <a:schemeClr val="tx1"/>
                </a:solidFill>
              </a:rPr>
              <a:t>is c</a:t>
            </a:r>
            <a:r>
              <a:rPr lang="en-GB" dirty="0"/>
              <a:t>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r>
              <a:rPr lang="en-GB" sz="2400" dirty="0">
                <a:solidFill>
                  <a:srgbClr val="000000"/>
                </a:solidFill>
              </a:rPr>
              <a:t>Software testing</a:t>
            </a:r>
            <a:r>
              <a:rPr lang="en-GB" i="1" dirty="0">
                <a:solidFill>
                  <a:srgbClr val="000000"/>
                </a:solidFill>
              </a:rPr>
              <a:t> </a:t>
            </a:r>
            <a:r>
              <a:rPr lang="en-GB" sz="2400" dirty="0"/>
              <a:t>is 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fld id="{20C4639C-A0EF-4E77-9AA5-5B7F4E44ABAD}" type="datetime1">
              <a:rPr lang="en-US" smtClean="0"/>
              <a:t>5/11/2019</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fld id="{36507697-0A7E-4D53-8891-65DAC8DA79C4}" type="datetime1">
              <a:rPr lang="en-US" smtClean="0"/>
              <a:t>5/11/2019</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2" name="Date Placeholder 1"/>
          <p:cNvSpPr>
            <a:spLocks noGrp="1"/>
          </p:cNvSpPr>
          <p:nvPr>
            <p:ph type="dt" sz="half" idx="10"/>
          </p:nvPr>
        </p:nvSpPr>
        <p:spPr/>
        <p:txBody>
          <a:bodyPr/>
          <a:lstStyle/>
          <a:p>
            <a:fld id="{04B21D03-B67B-4450-8492-7ABFCF65BC65}" type="datetime1">
              <a:rPr lang="en-US" smtClean="0"/>
              <a:t>5/11/2019</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fld id="{48661B23-6755-40AE-B357-8E3EBD9C0FA1}" type="datetime1">
              <a:rPr lang="en-US" smtClean="0"/>
              <a:t>5/11/2019</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fld id="{13D56AA7-A4D7-4516-A9DE-11040498ED5C}" type="datetime1">
              <a:rPr lang="en-US" smtClean="0"/>
              <a:t>5/11/2019</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fld id="{FE87E244-A8C5-4159-A9FF-F3A35F40AFDB}" type="datetime1">
              <a:rPr lang="en-US" smtClean="0"/>
              <a:t>5/11/2019</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fld id="{25491A1A-BA70-4BD0-9E17-C371D4420F46}" type="datetime1">
              <a:rPr lang="en-US" smtClean="0"/>
              <a:t>5/11/2019</a:t>
            </a:fld>
            <a:endParaRPr lang="en-US"/>
          </a:p>
        </p:txBody>
      </p:sp>
    </p:spTree>
    <p:extLst>
      <p:ext uri="{BB962C8B-B14F-4D97-AF65-F5344CB8AC3E}">
        <p14:creationId xmlns:p14="http://schemas.microsoft.com/office/powerpoint/2010/main" val="305435886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fld id="{9D05D4F2-7C3A-48E2-B546-5896511BBBA0}" type="datetime1">
              <a:rPr lang="en-US" smtClean="0"/>
              <a:t>5/11/2019</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a:xfrm>
            <a:off x="457200" y="1438420"/>
            <a:ext cx="8229600" cy="4525963"/>
          </a:xfrm>
        </p:spPr>
        <p:txBody>
          <a:bodyPr/>
          <a:lstStyle/>
          <a:p>
            <a:r>
              <a:rPr lang="en-US" sz="2000" dirty="0"/>
              <a:t>Development testing includes all testing activities that are carried out by the team developing the system. </a:t>
            </a:r>
          </a:p>
          <a:p>
            <a:r>
              <a:rPr lang="en-US" sz="2000" dirty="0"/>
              <a:t>Unit testing</a:t>
            </a:r>
          </a:p>
          <a:p>
            <a:pPr lvl="1"/>
            <a:r>
              <a:rPr lang="en-US" sz="1800" dirty="0"/>
              <a:t>Individual program units or object classes are tested. </a:t>
            </a:r>
          </a:p>
          <a:p>
            <a:pPr lvl="1"/>
            <a:r>
              <a:rPr lang="en-US" sz="1800" dirty="0"/>
              <a:t>Unit testing should focus on testing the functionality of objects or methods.</a:t>
            </a:r>
            <a:endParaRPr lang="en-GB" sz="1800" dirty="0"/>
          </a:p>
          <a:p>
            <a:r>
              <a:rPr lang="en-US" sz="2000" dirty="0"/>
              <a:t>Component testing</a:t>
            </a:r>
          </a:p>
          <a:p>
            <a:pPr lvl="1"/>
            <a:r>
              <a:rPr lang="en-US" sz="1800" dirty="0"/>
              <a:t>Several individual units are integrated to create composite components. </a:t>
            </a:r>
          </a:p>
          <a:p>
            <a:pPr lvl="1"/>
            <a:r>
              <a:rPr lang="en-US" sz="1800" dirty="0"/>
              <a:t>Component testing should focus on testing component interfaces.</a:t>
            </a:r>
            <a:endParaRPr lang="en-GB" sz="1800" dirty="0"/>
          </a:p>
          <a:p>
            <a:r>
              <a:rPr lang="en-US" sz="2000" dirty="0"/>
              <a:t>System testing</a:t>
            </a:r>
          </a:p>
          <a:p>
            <a:pPr lvl="1"/>
            <a:r>
              <a:rPr lang="en-US" sz="1800" dirty="0"/>
              <a:t>Some or all of the components in a system are integrated and the system is tested as a whole. </a:t>
            </a:r>
          </a:p>
          <a:p>
            <a:pPr lvl="1"/>
            <a:r>
              <a:rPr lang="en-US" sz="1800" dirty="0"/>
              <a:t>System testing should focus on testing component interactions.</a:t>
            </a:r>
            <a:endParaRPr lang="en-GB" sz="1800" dirty="0"/>
          </a:p>
          <a:p>
            <a:endParaRPr lang="en-US" dirty="0"/>
          </a:p>
        </p:txBody>
      </p:sp>
      <p:sp>
        <p:nvSpPr>
          <p:cNvPr id="4" name="Footer Placeholder 3"/>
          <p:cNvSpPr>
            <a:spLocks noGrp="1"/>
          </p:cNvSpPr>
          <p:nvPr>
            <p:ph type="ftr" sz="quarter" idx="11"/>
          </p:nvPr>
        </p:nvSpPr>
        <p:spPr/>
        <p:txBody>
          <a:bodyPr/>
          <a:lstStyle/>
          <a:p>
            <a:r>
              <a:rPr lang="en-US" dirty="0"/>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Date Placeholder 5"/>
          <p:cNvSpPr>
            <a:spLocks noGrp="1"/>
          </p:cNvSpPr>
          <p:nvPr>
            <p:ph type="dt" sz="half" idx="10"/>
          </p:nvPr>
        </p:nvSpPr>
        <p:spPr/>
        <p:txBody>
          <a:bodyPr/>
          <a:lstStyle/>
          <a:p>
            <a:fld id="{9E3A6839-8E64-4D3A-A860-6BA5F851B82F}" type="datetime1">
              <a:rPr lang="en-US" smtClean="0"/>
              <a:t>5/11/2019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Why do software projects fail?</a:t>
            </a:r>
          </a:p>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fld id="{C7495AF2-B057-4C6D-BD8E-D71659D80E28}" type="datetime1">
              <a:rPr lang="en-US" smtClean="0"/>
              <a:t>5/11/2019</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fld id="{9405C4B3-99C5-471A-BDD7-7735844B6FF9}" type="datetime1">
              <a:rPr lang="en-US" smtClean="0"/>
              <a:t>5/11/2019</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2" name="Date Placeholder 1"/>
          <p:cNvSpPr>
            <a:spLocks noGrp="1"/>
          </p:cNvSpPr>
          <p:nvPr>
            <p:ph type="dt" sz="half" idx="10"/>
          </p:nvPr>
        </p:nvSpPr>
        <p:spPr/>
        <p:txBody>
          <a:bodyPr/>
          <a:lstStyle/>
          <a:p>
            <a:fld id="{F52669E8-F02A-4AE3-B7C9-19B55646E792}" type="datetime1">
              <a:rPr lang="en-US" smtClean="0"/>
              <a:t>5/11/2019</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a:t>
            </a:r>
          </a:p>
          <a:p>
            <a:r>
              <a:rPr lang="en-US" dirty="0"/>
              <a:t>They can then run all of the tests that you have implemented and report on the success of otherwise of the tests. </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6" name="Date Placeholder 5"/>
          <p:cNvSpPr>
            <a:spLocks noGrp="1"/>
          </p:cNvSpPr>
          <p:nvPr>
            <p:ph type="dt" sz="half" idx="10"/>
          </p:nvPr>
        </p:nvSpPr>
        <p:spPr/>
        <p:txBody>
          <a:bodyPr/>
          <a:lstStyle/>
          <a:p>
            <a:fld id="{08462269-7550-44CB-91D3-F07B9F7DBAB2}" type="datetime1">
              <a:rPr lang="en-US" smtClean="0"/>
              <a:t>5/11/2019</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fld id="{B24B9D94-4D87-459D-9E3D-F929232B50CE}" type="datetime1">
              <a:rPr lang="en-US" smtClean="0"/>
              <a:t>5/11/2019</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32657" y="804865"/>
            <a:ext cx="7772400" cy="551259"/>
          </a:xfrm>
        </p:spPr>
        <p:txBody>
          <a:bodyPr/>
          <a:lstStyle/>
          <a:p>
            <a:r>
              <a:rPr lang="en-US" altLang="en-US" dirty="0"/>
              <a:t>Boundary Conditions</a:t>
            </a:r>
          </a:p>
        </p:txBody>
      </p:sp>
      <p:sp>
        <p:nvSpPr>
          <p:cNvPr id="21507" name="Content Placeholder 6"/>
          <p:cNvSpPr>
            <a:spLocks noGrp="1"/>
          </p:cNvSpPr>
          <p:nvPr>
            <p:ph sz="quarter" idx="1"/>
          </p:nvPr>
        </p:nvSpPr>
        <p:spPr>
          <a:xfrm>
            <a:off x="374650" y="1729907"/>
            <a:ext cx="8491537" cy="3873103"/>
          </a:xfrm>
        </p:spPr>
        <p:txBody>
          <a:bodyPr>
            <a:normAutofit/>
          </a:bodyPr>
          <a:lstStyle/>
          <a:p>
            <a:r>
              <a:rPr lang="en-US" altLang="en-US" sz="2550" dirty="0"/>
              <a:t>A boundary condition is an input that is “one away” from producing a different behavior in the program code</a:t>
            </a:r>
          </a:p>
          <a:p>
            <a:r>
              <a:rPr lang="en-US" altLang="en-US" sz="2550" dirty="0"/>
              <a:t>Such checks catch 2 common types of errors:</a:t>
            </a:r>
          </a:p>
          <a:p>
            <a:pPr lvl="1"/>
            <a:r>
              <a:rPr lang="en-US" altLang="en-US" sz="2550" dirty="0"/>
              <a:t>Logical errors, in which a path to handle a special case presented by a boundary condition is omitted</a:t>
            </a:r>
          </a:p>
          <a:p>
            <a:pPr lvl="1"/>
            <a:r>
              <a:rPr lang="en-US" altLang="en-US" sz="2550" dirty="0"/>
              <a:t>Failure to check for conditionals that may cause the underlying language or hardware system to raise an exception (ex: arithmetic overflow)</a:t>
            </a:r>
          </a:p>
          <a:p>
            <a:endParaRPr lang="en-US" altLang="en-US" sz="2550" dirty="0"/>
          </a:p>
        </p:txBody>
      </p:sp>
      <p:sp>
        <p:nvSpPr>
          <p:cNvPr id="4" name="Slide Number Placeholder 3"/>
          <p:cNvSpPr>
            <a:spLocks noGrp="1"/>
          </p:cNvSpPr>
          <p:nvPr>
            <p:ph type="sldNum" sz="quarter" idx="4294967295"/>
          </p:nvPr>
        </p:nvSpPr>
        <p:spPr>
          <a:xfrm>
            <a:off x="146050" y="5514975"/>
            <a:ext cx="457200" cy="342900"/>
          </a:xfrm>
          <a:prstGeom prst="ellipse">
            <a:avLst/>
          </a:prstGeom>
        </p:spPr>
        <p:txBody>
          <a:bodyPr/>
          <a:lstStyle/>
          <a:p>
            <a:pPr>
              <a:defRPr/>
            </a:pPr>
            <a:fld id="{1BABE160-DA3A-44BA-9A28-7F921A70878E}" type="slidenum">
              <a:rPr lang="en-US" smtClean="0"/>
              <a:pPr>
                <a:defRPr/>
              </a:pPr>
              <a:t>24</a:t>
            </a:fld>
            <a:endParaRPr lang="en-US"/>
          </a:p>
        </p:txBody>
      </p:sp>
    </p:spTree>
    <p:extLst>
      <p:ext uri="{BB962C8B-B14F-4D97-AF65-F5344CB8AC3E}">
        <p14:creationId xmlns:p14="http://schemas.microsoft.com/office/powerpoint/2010/main" val="295083629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US" dirty="0"/>
              <a:t>Partition testing, where you identify groups of inputs that have common characteristics and should be processed in the same way. </a:t>
            </a:r>
          </a:p>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2" name="Date Placeholder 1"/>
          <p:cNvSpPr>
            <a:spLocks noGrp="1"/>
          </p:cNvSpPr>
          <p:nvPr>
            <p:ph type="dt" sz="half" idx="10"/>
          </p:nvPr>
        </p:nvSpPr>
        <p:spPr/>
        <p:txBody>
          <a:bodyPr/>
          <a:lstStyle/>
          <a:p>
            <a:fld id="{12DED82B-5C8F-42B5-B5DF-30751F240856}" type="datetime1">
              <a:rPr lang="en-US" smtClean="0"/>
              <a:t>5/11/2019</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3" name="Date Placeholder 2"/>
          <p:cNvSpPr>
            <a:spLocks noGrp="1"/>
          </p:cNvSpPr>
          <p:nvPr>
            <p:ph type="dt" sz="half" idx="10"/>
          </p:nvPr>
        </p:nvSpPr>
        <p:spPr/>
        <p:txBody>
          <a:bodyPr/>
          <a:lstStyle/>
          <a:p>
            <a:fld id="{93E4B17A-A102-4A21-8547-5102CC5D7018}" type="datetime1">
              <a:rPr lang="en-US" smtClean="0"/>
              <a:t>5/11/2019</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3" name="Date Placeholder 2"/>
          <p:cNvSpPr>
            <a:spLocks noGrp="1"/>
          </p:cNvSpPr>
          <p:nvPr>
            <p:ph type="dt" sz="half" idx="10"/>
          </p:nvPr>
        </p:nvSpPr>
        <p:spPr/>
        <p:txBody>
          <a:bodyPr/>
          <a:lstStyle/>
          <a:p>
            <a:fld id="{5FFCF2DF-C419-4805-AD51-93DEF2E53CA2}" type="datetime1">
              <a:rPr lang="en-US" smtClean="0"/>
              <a:t>5/11/2019</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802770"/>
            <a:ext cx="7772400" cy="551259"/>
          </a:xfrm>
        </p:spPr>
        <p:txBody>
          <a:bodyPr/>
          <a:lstStyle/>
          <a:p>
            <a:r>
              <a:rPr lang="en-US" altLang="en-US" dirty="0"/>
              <a:t>Testing paths through specification</a:t>
            </a:r>
          </a:p>
        </p:txBody>
      </p:sp>
      <p:sp>
        <p:nvSpPr>
          <p:cNvPr id="23555" name="Content Placeholder 6"/>
          <p:cNvSpPr>
            <a:spLocks noGrp="1"/>
          </p:cNvSpPr>
          <p:nvPr>
            <p:ph sz="quarter" idx="1"/>
          </p:nvPr>
        </p:nvSpPr>
        <p:spPr>
          <a:xfrm>
            <a:off x="517236" y="1485901"/>
            <a:ext cx="8285020" cy="5081154"/>
          </a:xfrm>
        </p:spPr>
        <p:txBody>
          <a:bodyPr>
            <a:normAutofit fontScale="70000" lnSpcReduction="20000"/>
          </a:bodyPr>
          <a:lstStyle/>
          <a:p>
            <a:r>
              <a:rPr lang="en-US" altLang="en-US" sz="2700" dirty="0"/>
              <a:t>Path-completeness:</a:t>
            </a:r>
          </a:p>
          <a:p>
            <a:pPr lvl="1"/>
            <a:r>
              <a:rPr lang="en-US" altLang="en-US" sz="2700" dirty="0"/>
              <a:t>Test cases are generated to exercise each path through a program.</a:t>
            </a:r>
          </a:p>
          <a:p>
            <a:pPr lvl="1"/>
            <a:r>
              <a:rPr lang="en-US" altLang="en-US" sz="2700" dirty="0"/>
              <a:t>May be insufficient to catch all errors.</a:t>
            </a:r>
          </a:p>
          <a:p>
            <a:pPr lvl="1"/>
            <a:r>
              <a:rPr lang="en-US" altLang="en-US" sz="2700" dirty="0"/>
              <a:t>Can be used effectively only for a program fragment that contains a reasonable number of paths to test.</a:t>
            </a:r>
          </a:p>
          <a:p>
            <a:pPr lvl="1"/>
            <a:r>
              <a:rPr lang="en-US" altLang="en-US" sz="2800" dirty="0">
                <a:latin typeface="Times New Roman" pitchFamily="18" charset="0"/>
              </a:rPr>
              <a:t>Examine the method specifications (preconditions) &amp; all paths through method to generate unique test cases for testing. </a:t>
            </a:r>
          </a:p>
          <a:p>
            <a:pPr>
              <a:lnSpc>
                <a:spcPct val="90000"/>
              </a:lnSpc>
              <a:spcBef>
                <a:spcPts val="525"/>
              </a:spcBef>
              <a:buFont typeface="Times New Roman" pitchFamily="18" charset="0"/>
              <a:buChar char="•"/>
            </a:pPr>
            <a:endParaRPr lang="en-US" altLang="en-US" sz="1800" dirty="0">
              <a:latin typeface="Times New Roman" pitchFamily="18" charset="0"/>
            </a:endParaRPr>
          </a:p>
          <a:p>
            <a:pPr>
              <a:lnSpc>
                <a:spcPct val="90000"/>
              </a:lnSpc>
              <a:spcBef>
                <a:spcPts val="375"/>
              </a:spcBef>
              <a:buNone/>
            </a:pPr>
            <a:r>
              <a:rPr lang="en-US" altLang="en-US" sz="1500" b="1" dirty="0">
                <a:latin typeface="Courier New" pitchFamily="49" charset="0"/>
              </a:rPr>
              <a:t>/* REQUIRES: x &gt;= 0 &amp;&amp; y &gt;= 10 */</a:t>
            </a:r>
          </a:p>
          <a:p>
            <a:pPr>
              <a:lnSpc>
                <a:spcPct val="90000"/>
              </a:lnSpc>
              <a:spcBef>
                <a:spcPts val="375"/>
              </a:spcBef>
              <a:buNone/>
            </a:pPr>
            <a:r>
              <a:rPr lang="en-US" altLang="en-US" sz="1500" b="1" dirty="0">
                <a:latin typeface="Courier New" pitchFamily="49" charset="0"/>
              </a:rPr>
              <a:t>public static </a:t>
            </a:r>
            <a:r>
              <a:rPr lang="en-US" altLang="en-US" sz="1500" b="1" dirty="0" err="1">
                <a:latin typeface="Courier New" pitchFamily="49" charset="0"/>
              </a:rPr>
              <a:t>int</a:t>
            </a:r>
            <a:r>
              <a:rPr lang="en-US" altLang="en-US" sz="1500" b="1" dirty="0">
                <a:latin typeface="Courier New" pitchFamily="49" charset="0"/>
              </a:rPr>
              <a:t> </a:t>
            </a:r>
            <a:r>
              <a:rPr lang="en-US" altLang="en-US" sz="1500" b="1" dirty="0" err="1">
                <a:latin typeface="Courier New" pitchFamily="49" charset="0"/>
              </a:rPr>
              <a:t>calc</a:t>
            </a:r>
            <a:r>
              <a:rPr lang="en-US" altLang="en-US" sz="1500" b="1" dirty="0">
                <a:latin typeface="Courier New" pitchFamily="49" charset="0"/>
              </a:rPr>
              <a:t>(</a:t>
            </a:r>
            <a:r>
              <a:rPr lang="en-US" altLang="en-US" sz="1500" b="1" dirty="0" err="1">
                <a:latin typeface="Courier New" pitchFamily="49" charset="0"/>
              </a:rPr>
              <a:t>int</a:t>
            </a:r>
            <a:r>
              <a:rPr lang="en-US" altLang="en-US" sz="1500" b="1" dirty="0">
                <a:latin typeface="Courier New" pitchFamily="49" charset="0"/>
              </a:rPr>
              <a:t> x, </a:t>
            </a:r>
            <a:r>
              <a:rPr lang="en-US" altLang="en-US" sz="1500" b="1" dirty="0" err="1">
                <a:latin typeface="Courier New" pitchFamily="49" charset="0"/>
              </a:rPr>
              <a:t>int</a:t>
            </a:r>
            <a:r>
              <a:rPr lang="en-US" altLang="en-US" sz="1500" b="1" dirty="0">
                <a:latin typeface="Courier New" pitchFamily="49" charset="0"/>
              </a:rPr>
              <a:t> y) { </a:t>
            </a:r>
            <a:r>
              <a:rPr lang="en-US" altLang="en-US" sz="2100" dirty="0">
                <a:latin typeface="Times New Roman" pitchFamily="18" charset="0"/>
              </a:rPr>
              <a:t>...</a:t>
            </a:r>
            <a:r>
              <a:rPr lang="en-US" altLang="en-US" sz="1500" b="1" dirty="0">
                <a:latin typeface="Courier New" pitchFamily="49" charset="0"/>
              </a:rPr>
              <a:t> }</a:t>
            </a:r>
            <a:endParaRPr lang="en-US" altLang="en-US" sz="2100" dirty="0">
              <a:latin typeface="Times New Roman" pitchFamily="18" charset="0"/>
            </a:endParaRPr>
          </a:p>
          <a:p>
            <a:pPr>
              <a:lnSpc>
                <a:spcPct val="90000"/>
              </a:lnSpc>
              <a:spcBef>
                <a:spcPts val="525"/>
              </a:spcBef>
              <a:buFont typeface="Times New Roman" pitchFamily="18" charset="0"/>
              <a:buChar char="•"/>
            </a:pPr>
            <a:r>
              <a:rPr lang="en-US" altLang="en-US" sz="2100" dirty="0">
                <a:latin typeface="Times New Roman" pitchFamily="18" charset="0"/>
              </a:rPr>
              <a:t>Translate paths to test cases:</a:t>
            </a:r>
          </a:p>
          <a:p>
            <a:pPr lvl="2">
              <a:lnSpc>
                <a:spcPct val="90000"/>
              </a:lnSpc>
              <a:spcBef>
                <a:spcPts val="375"/>
              </a:spcBef>
              <a:buNone/>
            </a:pPr>
            <a:r>
              <a:rPr lang="en-US" altLang="en-US" b="1" dirty="0">
                <a:latin typeface="Courier New" pitchFamily="49" charset="0"/>
              </a:rPr>
              <a:t>x =  0, y = 10 (x == 0 &amp;&amp; y == 10)</a:t>
            </a:r>
          </a:p>
          <a:p>
            <a:pPr lvl="2">
              <a:lnSpc>
                <a:spcPct val="90000"/>
              </a:lnSpc>
              <a:spcBef>
                <a:spcPts val="375"/>
              </a:spcBef>
              <a:buNone/>
            </a:pPr>
            <a:r>
              <a:rPr lang="en-US" altLang="en-US" b="1" dirty="0">
                <a:latin typeface="Courier New" pitchFamily="49" charset="0"/>
              </a:rPr>
              <a:t>x =  5, y = 10 (x &gt;  0 &amp;&amp; y == 10)</a:t>
            </a:r>
          </a:p>
          <a:p>
            <a:pPr lvl="2">
              <a:lnSpc>
                <a:spcPct val="90000"/>
              </a:lnSpc>
              <a:spcBef>
                <a:spcPts val="375"/>
              </a:spcBef>
              <a:buNone/>
            </a:pPr>
            <a:r>
              <a:rPr lang="en-US" altLang="en-US" b="1" dirty="0">
                <a:latin typeface="Courier New" pitchFamily="49" charset="0"/>
              </a:rPr>
              <a:t>x =  0, y = 15 (x == 0 &amp;&amp; y &gt;  10)</a:t>
            </a:r>
          </a:p>
          <a:p>
            <a:pPr lvl="2">
              <a:lnSpc>
                <a:spcPct val="90000"/>
              </a:lnSpc>
              <a:spcBef>
                <a:spcPts val="375"/>
              </a:spcBef>
              <a:buNone/>
            </a:pPr>
            <a:r>
              <a:rPr lang="en-US" altLang="en-US" b="1" dirty="0">
                <a:latin typeface="Courier New" pitchFamily="49" charset="0"/>
              </a:rPr>
              <a:t>x =  5, y = 15 (x &gt;  0 &amp;&amp; y &gt;  10)</a:t>
            </a:r>
          </a:p>
          <a:p>
            <a:pPr lvl="2">
              <a:lnSpc>
                <a:spcPct val="90000"/>
              </a:lnSpc>
              <a:spcBef>
                <a:spcPts val="375"/>
              </a:spcBef>
              <a:buNone/>
            </a:pPr>
            <a:r>
              <a:rPr lang="en-US" altLang="en-US" b="1" dirty="0">
                <a:latin typeface="Courier New" pitchFamily="49" charset="0"/>
              </a:rPr>
              <a:t>x = -1, y = 10 (x &lt;  0 &amp;&amp; y == 10)</a:t>
            </a:r>
          </a:p>
          <a:p>
            <a:pPr lvl="2">
              <a:lnSpc>
                <a:spcPct val="90000"/>
              </a:lnSpc>
              <a:spcBef>
                <a:spcPts val="375"/>
              </a:spcBef>
              <a:buNone/>
            </a:pPr>
            <a:r>
              <a:rPr lang="en-US" altLang="en-US" b="1" dirty="0">
                <a:latin typeface="Courier New" pitchFamily="49" charset="0"/>
              </a:rPr>
              <a:t>x = -1, y = 15 (x &lt;  0 &amp;&amp; y &gt;  10)</a:t>
            </a:r>
          </a:p>
          <a:p>
            <a:pPr lvl="2">
              <a:lnSpc>
                <a:spcPct val="90000"/>
              </a:lnSpc>
              <a:spcBef>
                <a:spcPts val="375"/>
              </a:spcBef>
              <a:buNone/>
            </a:pPr>
            <a:r>
              <a:rPr lang="en-US" altLang="en-US" b="1" dirty="0">
                <a:latin typeface="Courier New" pitchFamily="49" charset="0"/>
              </a:rPr>
              <a:t>x = -1, y =  9 (x &lt;  9 &amp;&amp; y &lt;  10)</a:t>
            </a:r>
          </a:p>
          <a:p>
            <a:pPr lvl="2">
              <a:lnSpc>
                <a:spcPct val="90000"/>
              </a:lnSpc>
              <a:spcBef>
                <a:spcPts val="375"/>
              </a:spcBef>
              <a:buNone/>
            </a:pPr>
            <a:r>
              <a:rPr lang="en-US" altLang="en-US" b="1" dirty="0">
                <a:latin typeface="Courier New" pitchFamily="49" charset="0"/>
              </a:rPr>
              <a:t>x =  0, y =  9 (x == 0 &amp;&amp; y &lt;  10)</a:t>
            </a:r>
          </a:p>
          <a:p>
            <a:pPr lvl="2">
              <a:lnSpc>
                <a:spcPct val="90000"/>
              </a:lnSpc>
              <a:spcBef>
                <a:spcPts val="375"/>
              </a:spcBef>
              <a:buNone/>
            </a:pPr>
            <a:r>
              <a:rPr lang="en-US" altLang="en-US" b="1" dirty="0">
                <a:latin typeface="Courier New" pitchFamily="49" charset="0"/>
              </a:rPr>
              <a:t>x =  1, y =  9 (x &gt;  0 &amp;&amp; y &lt;  10)</a:t>
            </a:r>
          </a:p>
          <a:p>
            <a:endParaRPr lang="en-US" altLang="en-US" sz="1500" dirty="0"/>
          </a:p>
        </p:txBody>
      </p:sp>
      <p:sp>
        <p:nvSpPr>
          <p:cNvPr id="4" name="Slide Number Placeholder 3"/>
          <p:cNvSpPr>
            <a:spLocks noGrp="1"/>
          </p:cNvSpPr>
          <p:nvPr>
            <p:ph type="sldNum" sz="quarter" idx="4294967295"/>
          </p:nvPr>
        </p:nvSpPr>
        <p:spPr>
          <a:xfrm>
            <a:off x="146050" y="5514975"/>
            <a:ext cx="457200" cy="342900"/>
          </a:xfrm>
          <a:prstGeom prst="ellipse">
            <a:avLst/>
          </a:prstGeom>
        </p:spPr>
        <p:txBody>
          <a:bodyPr/>
          <a:lstStyle/>
          <a:p>
            <a:pPr>
              <a:defRPr/>
            </a:pPr>
            <a:fld id="{A5EDDB79-C97D-4035-B06C-ECA6C6CACBD2}" type="slidenum">
              <a:rPr lang="en-US" smtClean="0"/>
              <a:pPr>
                <a:defRPr/>
              </a:pPr>
              <a:t>28</a:t>
            </a:fld>
            <a:endParaRPr lang="en-US"/>
          </a:p>
        </p:txBody>
      </p:sp>
    </p:spTree>
    <p:extLst>
      <p:ext uri="{BB962C8B-B14F-4D97-AF65-F5344CB8AC3E}">
        <p14:creationId xmlns:p14="http://schemas.microsoft.com/office/powerpoint/2010/main" val="360136355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6" name="Date Placeholder 5"/>
          <p:cNvSpPr>
            <a:spLocks noGrp="1"/>
          </p:cNvSpPr>
          <p:nvPr>
            <p:ph type="dt" sz="half" idx="10"/>
          </p:nvPr>
        </p:nvSpPr>
        <p:spPr/>
        <p:txBody>
          <a:bodyPr/>
          <a:lstStyle/>
          <a:p>
            <a:fld id="{12CF9E9A-7F05-4D0E-BACB-2251056DD25A}" type="datetime1">
              <a:rPr lang="en-US" smtClean="0"/>
              <a:t>5/11/2019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395538" y="977508"/>
            <a:ext cx="8534400" cy="434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buClrTx/>
              <a:buFontTx/>
              <a:buNone/>
            </a:pPr>
            <a:r>
              <a:rPr lang="en-US" altLang="en-US" sz="2400" b="1" dirty="0">
                <a:solidFill>
                  <a:srgbClr val="333399"/>
                </a:solidFill>
                <a:latin typeface="Times New Roman" pitchFamily="16" charset="0"/>
              </a:rPr>
              <a:t>Reading Assignment</a:t>
            </a:r>
          </a:p>
        </p:txBody>
      </p:sp>
      <p:sp>
        <p:nvSpPr>
          <p:cNvPr id="4098" name="Text Box 2"/>
          <p:cNvSpPr txBox="1">
            <a:spLocks noChangeArrowheads="1"/>
          </p:cNvSpPr>
          <p:nvPr/>
        </p:nvSpPr>
        <p:spPr bwMode="auto">
          <a:xfrm>
            <a:off x="164306" y="1412085"/>
            <a:ext cx="3671888"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marL="739775" indent="-2809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spcBef>
                <a:spcPts val="600"/>
              </a:spcBef>
            </a:pPr>
            <a:r>
              <a:rPr lang="en-US" altLang="en-US" sz="2400" dirty="0">
                <a:solidFill>
                  <a:srgbClr val="000000"/>
                </a:solidFill>
                <a:latin typeface="Times New Roman" pitchFamily="16" charset="0"/>
              </a:rPr>
              <a:t>Why Software Fails:</a:t>
            </a:r>
          </a:p>
          <a:p>
            <a:pPr>
              <a:spcBef>
                <a:spcPts val="525"/>
              </a:spcBef>
            </a:pPr>
            <a:r>
              <a:rPr lang="en-US" altLang="en-US" sz="2100" dirty="0">
                <a:solidFill>
                  <a:srgbClr val="FF3333"/>
                </a:solidFill>
                <a:latin typeface="Times New Roman" pitchFamily="16" charset="0"/>
                <a:hlinkClick r:id="rId3"/>
              </a:rPr>
              <a:t>https://spectrum.ieee.org/computing/software/why-software-fails</a:t>
            </a:r>
            <a:endParaRPr lang="en-US" altLang="en-US" sz="2100" dirty="0">
              <a:solidFill>
                <a:srgbClr val="FF3333"/>
              </a:solidFill>
              <a:latin typeface="Times New Roman" pitchFamily="16" charset="0"/>
            </a:endParaRPr>
          </a:p>
          <a:p>
            <a:pPr>
              <a:spcBef>
                <a:spcPts val="525"/>
              </a:spcBef>
            </a:pPr>
            <a:endParaRPr lang="en-US" altLang="en-US" sz="2400" dirty="0">
              <a:solidFill>
                <a:srgbClr val="000000"/>
              </a:solidFill>
              <a:latin typeface="Times New Roman" pitchFamily="16" charset="0"/>
            </a:endParaRPr>
          </a:p>
          <a:p>
            <a:pPr>
              <a:spcBef>
                <a:spcPts val="600"/>
              </a:spcBef>
            </a:pPr>
            <a:r>
              <a:rPr lang="en-US" altLang="en-US" sz="2400" dirty="0">
                <a:solidFill>
                  <a:srgbClr val="000000"/>
                </a:solidFill>
                <a:latin typeface="Times New Roman" pitchFamily="16" charset="0"/>
              </a:rPr>
              <a:t>Software Hall of Shame -&gt;</a:t>
            </a:r>
          </a:p>
          <a:p>
            <a:pPr lvl="1">
              <a:spcBef>
                <a:spcPts val="525"/>
              </a:spcBef>
            </a:pPr>
            <a:endParaRPr lang="en-US" altLang="en-US" sz="2400" dirty="0">
              <a:solidFill>
                <a:srgbClr val="000000"/>
              </a:solidFill>
              <a:latin typeface="Times New Roman" pitchFamily="16" charset="0"/>
            </a:endParaRPr>
          </a:p>
        </p:txBody>
      </p:sp>
      <p:pic>
        <p:nvPicPr>
          <p:cNvPr id="1026" name="Picture 2" descr="software hall of shame">
            <a:extLst>
              <a:ext uri="{FF2B5EF4-FFF2-40B4-BE49-F238E27FC236}">
                <a16:creationId xmlns:a16="http://schemas.microsoft.com/office/drawing/2014/main" id="{902FD7BC-E252-4A1D-B3F2-E84A9BE81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641" y="817958"/>
            <a:ext cx="4616053" cy="518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325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a:t>
            </a:r>
            <a:r>
              <a:rPr lang="en-GB" dirty="0">
                <a:solidFill>
                  <a:schemeClr val="tx1"/>
                </a:solidFill>
              </a:rPr>
              <a:t>interfaces</a:t>
            </a:r>
            <a:r>
              <a:rPr lang="en-GB" dirty="0">
                <a:solidFill>
                  <a:srgbClr val="FF0000"/>
                </a:solidFill>
              </a:rPr>
              <a:t>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fld id="{F68E1E56-1189-4CF0-98B6-19CE3C6854B6}" type="datetime1">
              <a:rPr lang="en-US" smtClean="0"/>
              <a:t>5/11/2019</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2" name="Date Placeholder 1"/>
          <p:cNvSpPr>
            <a:spLocks noGrp="1"/>
          </p:cNvSpPr>
          <p:nvPr>
            <p:ph type="dt" sz="half" idx="10"/>
          </p:nvPr>
        </p:nvSpPr>
        <p:spPr/>
        <p:txBody>
          <a:bodyPr/>
          <a:lstStyle/>
          <a:p>
            <a:fld id="{ADEA064F-51AE-4E11-8CBB-2E36D1142EDB}" type="datetime1">
              <a:rPr lang="en-US" smtClean="0"/>
              <a:t>5/11/2019</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behavior of a system. </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fld id="{3295A397-2168-433F-9D53-254EA669C1B1}" type="datetime1">
              <a:rPr lang="en-US" smtClean="0"/>
              <a:t>5/11/2019</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sz="2000" dirty="0"/>
              <a:t>During system testing, reusable components that have been separately developed and off-the-shelf systems may be integrated with newly developed components.</a:t>
            </a:r>
          </a:p>
          <a:p>
            <a:r>
              <a:rPr lang="en-US" sz="2000" dirty="0"/>
              <a:t> The complete system is then tested.</a:t>
            </a:r>
            <a:endParaRPr lang="en-GB" sz="2000" dirty="0"/>
          </a:p>
          <a:p>
            <a:r>
              <a:rPr lang="en-US" sz="2000" dirty="0"/>
              <a:t>Components developed by different team members or sub-teams may be integrated at this stage. </a:t>
            </a:r>
          </a:p>
          <a:p>
            <a:r>
              <a:rPr lang="en-US" sz="2000" dirty="0"/>
              <a:t>System testing is a collective rather than an individual process. </a:t>
            </a:r>
          </a:p>
          <a:p>
            <a:r>
              <a:rPr lang="en-US" sz="2000"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fld id="{CA27530F-C1F0-4D20-8DAD-9B84FDC7E65F}" type="datetime1">
              <a:rPr lang="en-US" smtClean="0"/>
              <a:t>5/11/2019</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Black-box testing</a:t>
            </a:r>
          </a:p>
        </p:txBody>
      </p:sp>
      <p:sp>
        <p:nvSpPr>
          <p:cNvPr id="20483" name="Content Placeholder 6"/>
          <p:cNvSpPr>
            <a:spLocks noGrp="1"/>
          </p:cNvSpPr>
          <p:nvPr>
            <p:ph sz="quarter" idx="1"/>
          </p:nvPr>
        </p:nvSpPr>
        <p:spPr>
          <a:xfrm>
            <a:off x="731839" y="1527573"/>
            <a:ext cx="8410575" cy="3844528"/>
          </a:xfrm>
        </p:spPr>
        <p:txBody>
          <a:bodyPr>
            <a:normAutofit fontScale="92500" lnSpcReduction="10000"/>
          </a:bodyPr>
          <a:lstStyle/>
          <a:p>
            <a:r>
              <a:rPr lang="en-US" altLang="en-US" sz="2100"/>
              <a:t>It is the best place to start when attempting to test a program thoroughly</a:t>
            </a:r>
          </a:p>
          <a:p>
            <a:r>
              <a:rPr lang="en-US" altLang="en-US" sz="2100">
                <a:solidFill>
                  <a:srgbClr val="FF0000"/>
                </a:solidFill>
              </a:rPr>
              <a:t>Test cases based on program’s specification, not on its implementation (see the homework grading sheets)</a:t>
            </a:r>
          </a:p>
          <a:p>
            <a:r>
              <a:rPr lang="en-US" altLang="en-US" sz="2100"/>
              <a:t>Test cases are not affected by:</a:t>
            </a:r>
          </a:p>
          <a:p>
            <a:pPr lvl="1"/>
            <a:r>
              <a:rPr lang="en-US" altLang="en-US" sz="2100"/>
              <a:t>Invalid assumptions made by the programmer</a:t>
            </a:r>
          </a:p>
          <a:p>
            <a:pPr lvl="1"/>
            <a:r>
              <a:rPr lang="en-US" altLang="en-US" sz="2100"/>
              <a:t>Implementation changes</a:t>
            </a:r>
          </a:p>
          <a:p>
            <a:pPr lvl="2"/>
            <a:r>
              <a:rPr lang="en-US" altLang="en-US"/>
              <a:t>Use same test cases even after program structures has changed</a:t>
            </a:r>
          </a:p>
          <a:p>
            <a:r>
              <a:rPr lang="en-US" altLang="en-US" sz="2100"/>
              <a:t>Test cases can be generated by an “independent” agent, unfamiliar with the implementation.</a:t>
            </a:r>
          </a:p>
          <a:p>
            <a:r>
              <a:rPr lang="en-US" altLang="en-US" sz="2100"/>
              <a:t>Test cases should cover all paths (not all cases) through the specification, including exceptions.</a:t>
            </a:r>
          </a:p>
          <a:p>
            <a:endParaRPr lang="en-US" altLang="en-US" sz="2100"/>
          </a:p>
        </p:txBody>
      </p:sp>
      <p:sp>
        <p:nvSpPr>
          <p:cNvPr id="4" name="Slide Number Placeholder 3"/>
          <p:cNvSpPr>
            <a:spLocks noGrp="1"/>
          </p:cNvSpPr>
          <p:nvPr>
            <p:ph type="sldNum" sz="quarter" idx="4294967295"/>
          </p:nvPr>
        </p:nvSpPr>
        <p:spPr>
          <a:xfrm>
            <a:off x="146050" y="5514975"/>
            <a:ext cx="457200" cy="342900"/>
          </a:xfrm>
          <a:prstGeom prst="ellipse">
            <a:avLst/>
          </a:prstGeom>
        </p:spPr>
        <p:txBody>
          <a:bodyPr/>
          <a:lstStyle/>
          <a:p>
            <a:pPr>
              <a:defRPr/>
            </a:pPr>
            <a:fld id="{A4D9916A-7E95-46E2-B0CD-09EF0E267E9E}" type="slidenum">
              <a:rPr lang="en-US" smtClean="0"/>
              <a:pPr>
                <a:defRPr/>
              </a:pPr>
              <a:t>34</a:t>
            </a:fld>
            <a:endParaRPr lang="en-US"/>
          </a:p>
        </p:txBody>
      </p:sp>
    </p:spTree>
    <p:extLst>
      <p:ext uri="{BB962C8B-B14F-4D97-AF65-F5344CB8AC3E}">
        <p14:creationId xmlns:p14="http://schemas.microsoft.com/office/powerpoint/2010/main" val="298868160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sp>
        <p:nvSpPr>
          <p:cNvPr id="3" name="Date Placeholder 2"/>
          <p:cNvSpPr>
            <a:spLocks noGrp="1"/>
          </p:cNvSpPr>
          <p:nvPr>
            <p:ph type="dt" sz="half" idx="10"/>
          </p:nvPr>
        </p:nvSpPr>
        <p:spPr/>
        <p:txBody>
          <a:bodyPr/>
          <a:lstStyle/>
          <a:p>
            <a:fld id="{0B75ACFD-A204-4793-A3BF-384F139ACE5E}" type="datetime1">
              <a:rPr lang="en-US" smtClean="0"/>
              <a:t>5/11/2019</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6" name="Date Placeholder 5"/>
          <p:cNvSpPr>
            <a:spLocks noGrp="1"/>
          </p:cNvSpPr>
          <p:nvPr>
            <p:ph type="dt" sz="half" idx="10"/>
          </p:nvPr>
        </p:nvSpPr>
        <p:spPr/>
        <p:txBody>
          <a:bodyPr/>
          <a:lstStyle/>
          <a:p>
            <a:fld id="{AE163D1B-03EE-4F55-9AF7-E10A81A74FF4}" type="datetime1">
              <a:rPr lang="en-US" smtClean="0"/>
              <a:t>5/11/2019</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fld id="{07CBF40B-5FE6-460D-8A5A-3E25BEBAA06B}" type="datetime1">
              <a:rPr lang="en-US" smtClean="0"/>
              <a:t>5/11/2019</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fld id="{35267D22-E720-4A7A-929B-DAD36C076558}" type="datetime1">
              <a:rPr lang="en-US" smtClean="0"/>
              <a:t>5/11/2019</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fld id="{2B0A697C-D0A6-4235-B439-2C99DB716930}" type="datetime1">
              <a:rPr lang="en-US" smtClean="0"/>
              <a:t>5/11/2019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BFDA-69C6-4013-932B-45A65C617429}"/>
              </a:ext>
            </a:extLst>
          </p:cNvPr>
          <p:cNvSpPr txBox="1">
            <a:spLocks/>
          </p:cNvSpPr>
          <p:nvPr/>
        </p:nvSpPr>
        <p:spPr>
          <a:xfrm>
            <a:off x="856058" y="857250"/>
            <a:ext cx="7429499" cy="54292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altLang="en-US" sz="2700" dirty="0">
                <a:hlinkClick r:id="rId2"/>
              </a:rPr>
              <a:t>W</a:t>
            </a:r>
            <a:r>
              <a:rPr lang="en-US" altLang="en-US" sz="2700" dirty="0"/>
              <a:t>hy do projects fail so often?</a:t>
            </a:r>
            <a:endParaRPr lang="en-US" altLang="en-US" sz="2700" dirty="0">
              <a:hlinkClick r:id="rId2"/>
            </a:endParaRPr>
          </a:p>
        </p:txBody>
      </p:sp>
      <p:sp>
        <p:nvSpPr>
          <p:cNvPr id="3" name="Rectangle 2">
            <a:extLst>
              <a:ext uri="{FF2B5EF4-FFF2-40B4-BE49-F238E27FC236}">
                <a16:creationId xmlns:a16="http://schemas.microsoft.com/office/drawing/2014/main" id="{5680E080-4470-423B-9DBF-1B223EA844B9}"/>
              </a:ext>
            </a:extLst>
          </p:cNvPr>
          <p:cNvSpPr/>
          <p:nvPr/>
        </p:nvSpPr>
        <p:spPr>
          <a:xfrm>
            <a:off x="300038" y="1250152"/>
            <a:ext cx="8636793" cy="4797019"/>
          </a:xfrm>
          <a:prstGeom prst="rect">
            <a:avLst/>
          </a:prstGeom>
        </p:spPr>
        <p:txBody>
          <a:bodyPr wrap="square">
            <a:spAutoFit/>
          </a:bodyPr>
          <a:lstStyle/>
          <a:p>
            <a:pPr defTabSz="685800">
              <a:lnSpc>
                <a:spcPct val="120000"/>
              </a:lnSpc>
              <a:spcBef>
                <a:spcPts val="750"/>
              </a:spcBef>
              <a:buSzPct val="125000"/>
            </a:pPr>
            <a:r>
              <a:rPr lang="en-US" sz="2700" dirty="0">
                <a:effectLst>
                  <a:outerShdw blurRad="152400" dist="38100" dir="2700000" algn="tl">
                    <a:srgbClr val="000000">
                      <a:alpha val="36000"/>
                    </a:srgbClr>
                  </a:outerShdw>
                </a:effectLst>
              </a:rPr>
              <a:t>Among the most common factors: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Unrealistic or unarticulated project goals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Inaccurate estimates of needed resources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Badly defined system requirements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Poor reporting of the project’s status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Unmanaged risks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Poor communication among customers, developers, and users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Use of immature technology</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Inability to handle the project’s complexity</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Sloppy development practices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Poor project management</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Stakeholder politics</a:t>
            </a:r>
          </a:p>
          <a:p>
            <a:pPr marL="771525" lvl="1" indent="-428625" defTabSz="685800">
              <a:lnSpc>
                <a:spcPct val="120000"/>
              </a:lnSpc>
              <a:spcBef>
                <a:spcPts val="750"/>
              </a:spcBef>
              <a:buSzPct val="125000"/>
              <a:buFont typeface="Arial" panose="020B0604020202020204" pitchFamily="34" charset="0"/>
              <a:buChar char="•"/>
            </a:pPr>
            <a:r>
              <a:rPr lang="en-US" sz="1350" dirty="0">
                <a:effectLst>
                  <a:outerShdw blurRad="152400" dist="38100" dir="2700000" algn="tl">
                    <a:srgbClr val="000000">
                      <a:alpha val="36000"/>
                    </a:srgbClr>
                  </a:outerShdw>
                </a:effectLst>
              </a:rPr>
              <a:t>Commercial pressures</a:t>
            </a:r>
            <a:endParaRPr lang="en-US" sz="2700" dirty="0">
              <a:effectLst>
                <a:outerShdw blurRad="152400" dist="38100" dir="2700000" algn="tl">
                  <a:srgbClr val="000000">
                    <a:alpha val="36000"/>
                  </a:srgbClr>
                </a:outerShdw>
              </a:effectLst>
            </a:endParaRPr>
          </a:p>
        </p:txBody>
      </p:sp>
    </p:spTree>
    <p:extLst>
      <p:ext uri="{BB962C8B-B14F-4D97-AF65-F5344CB8AC3E}">
        <p14:creationId xmlns:p14="http://schemas.microsoft.com/office/powerpoint/2010/main" val="30790051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fld id="{3D55171F-01FB-4F4E-A37B-90A1054875F8}" type="datetime1">
              <a:rPr lang="en-US" smtClean="0"/>
              <a:t>5/11/2019</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fld id="{18852555-994E-4C96-967E-3F071AED4742}" type="datetime1">
              <a:rPr lang="en-US" smtClean="0"/>
              <a:t>5/11/2019</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sz="2000" dirty="0"/>
              <a:t>Release testing is the process of testing a particular release of a system that is intended for use outside of the development team.</a:t>
            </a:r>
            <a:r>
              <a:rPr lang="en-GB" sz="2000" dirty="0"/>
              <a:t> </a:t>
            </a:r>
          </a:p>
          <a:p>
            <a:r>
              <a:rPr lang="en-US" sz="2000" dirty="0"/>
              <a:t>The primary goal of the release testing process is to convince the supplier of the system that it is good enough for use</a:t>
            </a:r>
            <a:r>
              <a:rPr lang="en-GB" sz="2000" dirty="0"/>
              <a:t>.</a:t>
            </a:r>
          </a:p>
          <a:p>
            <a:pPr lvl="1"/>
            <a:r>
              <a:rPr lang="en-US" sz="1800" dirty="0"/>
              <a:t>Release testing, therefore, has to show that the system delivers its specified functionality, performance and dependability, and that it does not fail during normal use.</a:t>
            </a:r>
            <a:r>
              <a:rPr lang="en-GB" sz="1800" dirty="0"/>
              <a:t> </a:t>
            </a:r>
          </a:p>
          <a:p>
            <a:r>
              <a:rPr lang="en-US" sz="2000" dirty="0"/>
              <a:t>Release testing is usually a black-box testing process where tests are only derived from the system specification. </a:t>
            </a:r>
            <a:endParaRPr lang="en-GB" sz="2000" dirty="0"/>
          </a:p>
          <a:p>
            <a:endParaRPr lang="en-US"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fld id="{20DBBF1A-BEB3-4EB5-B8DD-D0A17BF75152}" type="datetime1">
              <a:rPr lang="en-US" smtClean="0"/>
              <a:t>5/11/2019</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6" name="Date Placeholder 5"/>
          <p:cNvSpPr>
            <a:spLocks noGrp="1"/>
          </p:cNvSpPr>
          <p:nvPr>
            <p:ph type="dt" sz="half" idx="10"/>
          </p:nvPr>
        </p:nvSpPr>
        <p:spPr/>
        <p:txBody>
          <a:bodyPr/>
          <a:lstStyle/>
          <a:p>
            <a:fld id="{8E8C25AF-3AB5-44EB-8E84-119808864615}" type="datetime1">
              <a:rPr lang="en-US" smtClean="0"/>
              <a:t>5/11/2019</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2" name="Date Placeholder 1"/>
          <p:cNvSpPr>
            <a:spLocks noGrp="1"/>
          </p:cNvSpPr>
          <p:nvPr>
            <p:ph type="dt" sz="half" idx="10"/>
          </p:nvPr>
        </p:nvSpPr>
        <p:spPr/>
        <p:txBody>
          <a:bodyPr/>
          <a:lstStyle/>
          <a:p>
            <a:fld id="{B1955DCA-4669-4415-B111-4871028900BD}" type="datetime1">
              <a:rPr lang="en-US" smtClean="0"/>
              <a:t>5/11/2019</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sp>
        <p:nvSpPr>
          <p:cNvPr id="3" name="Date Placeholder 2"/>
          <p:cNvSpPr>
            <a:spLocks noGrp="1"/>
          </p:cNvSpPr>
          <p:nvPr>
            <p:ph type="dt" sz="half" idx="10"/>
          </p:nvPr>
        </p:nvSpPr>
        <p:spPr/>
        <p:txBody>
          <a:bodyPr/>
          <a:lstStyle/>
          <a:p>
            <a:fld id="{24F2C133-3AB0-4E4C-B3C0-FB415BDC6250}" type="datetime1">
              <a:rPr lang="en-US" smtClean="0"/>
              <a:t>5/11/2019</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fld id="{F376DBFD-E3F6-4394-AE4A-270878457BA9}" type="datetime1">
              <a:rPr lang="en-US" smtClean="0"/>
              <a:t>5/11/2019</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fld id="{A9AD7D7D-CF92-4780-9FA2-EDCF3A4BDACE}" type="datetime1">
              <a:rPr lang="en-US" smtClean="0"/>
              <a:t>5/11/2019</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fld id="{8B57D1AE-A8E1-47B5-80E3-82D99BF8368B}" type="datetime1">
              <a:rPr lang="en-US" smtClean="0"/>
              <a:t>5/11/2019</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fld id="{E2AC3951-C18E-4CDA-8C3F-AD6827982D25}" type="datetime1">
              <a:rPr lang="en-US" smtClean="0"/>
              <a:t>5/11/2019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Man-hours</a:t>
            </a:r>
            <a:endParaRPr lang="en-US" altLang="en-US" dirty="0">
              <a:hlinkClick r:id="rId2"/>
            </a:endParaRPr>
          </a:p>
        </p:txBody>
      </p:sp>
      <p:sp>
        <p:nvSpPr>
          <p:cNvPr id="8195" name="Content Placeholder 6"/>
          <p:cNvSpPr>
            <a:spLocks noGrp="1"/>
          </p:cNvSpPr>
          <p:nvPr>
            <p:ph sz="quarter" idx="1"/>
          </p:nvPr>
        </p:nvSpPr>
        <p:spPr>
          <a:xfrm>
            <a:off x="914400" y="1700214"/>
            <a:ext cx="7772400" cy="3584972"/>
          </a:xfrm>
        </p:spPr>
        <p:txBody>
          <a:bodyPr>
            <a:normAutofit fontScale="92500"/>
          </a:bodyPr>
          <a:lstStyle/>
          <a:p>
            <a:r>
              <a:rPr lang="en-US" altLang="en-US" sz="2700" dirty="0"/>
              <a:t>Labor is sometimes measured in man-hours, man-months, or man-years.</a:t>
            </a:r>
          </a:p>
          <a:p>
            <a:pPr lvl="1"/>
            <a:r>
              <a:rPr lang="en-US" altLang="en-US" sz="2700" dirty="0"/>
              <a:t>Example: Doom3 took 5 years and more than 100 man-years of labor to develop</a:t>
            </a:r>
          </a:p>
          <a:p>
            <a:pPr lvl="2"/>
            <a:r>
              <a:rPr lang="en-US" altLang="en-US" sz="2400" dirty="0"/>
              <a:t>Company Spokesman: "It will be ready when it's done"</a:t>
            </a:r>
          </a:p>
          <a:p>
            <a:pPr lvl="1"/>
            <a:r>
              <a:rPr lang="en-US" altLang="en-US" sz="2700" dirty="0"/>
              <a:t>Why not double the size of the team and halve the </a:t>
            </a:r>
            <a:r>
              <a:rPr lang="en-US" altLang="en-US" sz="2700" i="1" dirty="0"/>
              <a:t>lead time </a:t>
            </a:r>
            <a:r>
              <a:rPr lang="en-US" altLang="en-US" sz="2700" dirty="0"/>
              <a:t>(concept date to release date)?</a:t>
            </a:r>
          </a:p>
        </p:txBody>
      </p:sp>
      <p:sp>
        <p:nvSpPr>
          <p:cNvPr id="4" name="Slide Number Placeholder 3"/>
          <p:cNvSpPr>
            <a:spLocks noGrp="1"/>
          </p:cNvSpPr>
          <p:nvPr>
            <p:ph type="sldNum" sz="quarter" idx="4294967295"/>
          </p:nvPr>
        </p:nvSpPr>
        <p:spPr>
          <a:xfrm>
            <a:off x="146050" y="5514975"/>
            <a:ext cx="457200" cy="342900"/>
          </a:xfrm>
          <a:prstGeom prst="ellipse">
            <a:avLst/>
          </a:prstGeom>
        </p:spPr>
        <p:txBody>
          <a:bodyPr/>
          <a:lstStyle/>
          <a:p>
            <a:pPr>
              <a:defRPr/>
            </a:pPr>
            <a:fld id="{8EC04405-C8D3-4338-94B4-48D82A7EE1D1}" type="slidenum">
              <a:rPr lang="en-US" smtClean="0"/>
              <a:pPr>
                <a:defRPr/>
              </a:pPr>
              <a:t>5</a:t>
            </a:fld>
            <a:endParaRPr lang="en-US"/>
          </a:p>
        </p:txBody>
      </p:sp>
    </p:spTree>
    <p:extLst>
      <p:ext uri="{BB962C8B-B14F-4D97-AF65-F5344CB8AC3E}">
        <p14:creationId xmlns:p14="http://schemas.microsoft.com/office/powerpoint/2010/main" val="2904879813"/>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JUnit</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
        <p:nvSpPr>
          <p:cNvPr id="3" name="Date Placeholder 2"/>
          <p:cNvSpPr>
            <a:spLocks noGrp="1"/>
          </p:cNvSpPr>
          <p:nvPr>
            <p:ph type="dt" sz="half" idx="10"/>
          </p:nvPr>
        </p:nvSpPr>
        <p:spPr/>
        <p:txBody>
          <a:bodyPr/>
          <a:lstStyle/>
          <a:p>
            <a:fld id="{24F2C133-3AB0-4E4C-B3C0-FB415BDC6250}" type="datetime1">
              <a:rPr lang="en-US" smtClean="0"/>
              <a:t>5/11/2019</a:t>
            </a:fld>
            <a:endParaRPr lang="en-US"/>
          </a:p>
        </p:txBody>
      </p:sp>
    </p:spTree>
    <p:extLst>
      <p:ext uri="{BB962C8B-B14F-4D97-AF65-F5344CB8AC3E}">
        <p14:creationId xmlns:p14="http://schemas.microsoft.com/office/powerpoint/2010/main" val="216053453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827739"/>
            <a:ext cx="7772400" cy="551259"/>
          </a:xfrm>
        </p:spPr>
        <p:txBody>
          <a:bodyPr>
            <a:normAutofit fontScale="90000"/>
          </a:bodyPr>
          <a:lstStyle/>
          <a:p>
            <a:r>
              <a:rPr lang="en-US" altLang="en-US" sz="3600" dirty="0" err="1"/>
              <a:t>JUnit</a:t>
            </a:r>
            <a:endParaRPr lang="en-US" altLang="en-US" sz="3600" dirty="0"/>
          </a:p>
        </p:txBody>
      </p:sp>
      <p:sp>
        <p:nvSpPr>
          <p:cNvPr id="24579" name="Content Placeholder 6"/>
          <p:cNvSpPr>
            <a:spLocks noGrp="1"/>
          </p:cNvSpPr>
          <p:nvPr>
            <p:ph sz="quarter" idx="1"/>
          </p:nvPr>
        </p:nvSpPr>
        <p:spPr>
          <a:xfrm>
            <a:off x="374650" y="1757725"/>
            <a:ext cx="8834437" cy="3612356"/>
          </a:xfrm>
        </p:spPr>
        <p:txBody>
          <a:bodyPr>
            <a:normAutofit fontScale="92500" lnSpcReduction="20000"/>
          </a:bodyPr>
          <a:lstStyle/>
          <a:p>
            <a:r>
              <a:rPr lang="en-US" altLang="en-US" dirty="0"/>
              <a:t>Unit-test framework for Java programs.</a:t>
            </a:r>
          </a:p>
          <a:p>
            <a:pPr lvl="1"/>
            <a:r>
              <a:rPr lang="en-US" altLang="en-US" sz="2400" dirty="0"/>
              <a:t>open source software</a:t>
            </a:r>
          </a:p>
          <a:p>
            <a:pPr lvl="1"/>
            <a:r>
              <a:rPr lang="en-US" altLang="en-US" sz="2400" dirty="0"/>
              <a:t>hosted on </a:t>
            </a:r>
            <a:r>
              <a:rPr lang="en-US" altLang="en-US" sz="2400" dirty="0" err="1"/>
              <a:t>SourceForge</a:t>
            </a:r>
            <a:r>
              <a:rPr lang="en-US" altLang="en-US" sz="2400" dirty="0"/>
              <a:t>: </a:t>
            </a:r>
            <a:r>
              <a:rPr lang="en-US" altLang="en-US" sz="2400" dirty="0">
                <a:hlinkClick r:id="rId2"/>
              </a:rPr>
              <a:t>http://junit.sourceforge.net/javadoc</a:t>
            </a:r>
            <a:endParaRPr lang="en-US" altLang="en-US" sz="2400" dirty="0"/>
          </a:p>
          <a:p>
            <a:pPr lvl="2"/>
            <a:r>
              <a:rPr lang="en-US" altLang="en-US" sz="2400" dirty="0"/>
              <a:t>Moved to </a:t>
            </a:r>
            <a:r>
              <a:rPr lang="en-US" altLang="en-US" sz="2400" dirty="0">
                <a:hlinkClick r:id="rId3"/>
              </a:rPr>
              <a:t>http://junit.org</a:t>
            </a:r>
            <a:r>
              <a:rPr lang="en-US" altLang="en-US" sz="2400" dirty="0"/>
              <a:t> (for </a:t>
            </a:r>
            <a:r>
              <a:rPr lang="en-US" altLang="en-US" sz="2400" dirty="0" err="1"/>
              <a:t>JUnit</a:t>
            </a:r>
            <a:r>
              <a:rPr lang="en-US" altLang="en-US" sz="2400" dirty="0"/>
              <a:t> 4 and later) </a:t>
            </a:r>
            <a:endParaRPr lang="en-US" altLang="en-US" dirty="0">
              <a:hlinkClick r:id="rId4"/>
            </a:endParaRPr>
          </a:p>
          <a:p>
            <a:pPr lvl="1"/>
            <a:r>
              <a:rPr lang="en-US" altLang="en-US" sz="2400" dirty="0"/>
              <a:t>not in the standard JDK:</a:t>
            </a:r>
          </a:p>
          <a:p>
            <a:pPr marL="857250" lvl="4" indent="0">
              <a:buNone/>
            </a:pPr>
            <a:r>
              <a:rPr lang="en-US" altLang="en-US" sz="2100" b="1" dirty="0">
                <a:latin typeface="Courier New" pitchFamily="49" charset="0"/>
                <a:cs typeface="Courier New" pitchFamily="49" charset="0"/>
              </a:rPr>
              <a:t>import </a:t>
            </a:r>
            <a:r>
              <a:rPr lang="en-US" altLang="en-US" sz="2100" b="1" dirty="0" err="1">
                <a:latin typeface="Courier New" pitchFamily="49" charset="0"/>
                <a:cs typeface="Courier New" pitchFamily="49" charset="0"/>
              </a:rPr>
              <a:t>junit.framework</a:t>
            </a:r>
            <a:r>
              <a:rPr lang="en-US" altLang="en-US" sz="2100" b="1" dirty="0">
                <a:latin typeface="Courier New" pitchFamily="49" charset="0"/>
                <a:cs typeface="Courier New" pitchFamily="49" charset="0"/>
              </a:rPr>
              <a:t>.*; </a:t>
            </a:r>
          </a:p>
          <a:p>
            <a:pPr marL="857250" lvl="4" indent="0">
              <a:buNone/>
            </a:pPr>
            <a:r>
              <a:rPr lang="en-US" altLang="en-US" sz="2100" b="1" dirty="0">
                <a:latin typeface="Courier New" pitchFamily="49" charset="0"/>
                <a:cs typeface="Courier New" pitchFamily="49" charset="0"/>
              </a:rPr>
              <a:t>				//</a:t>
            </a:r>
            <a:r>
              <a:rPr lang="en-US" altLang="en-US" sz="2100" dirty="0"/>
              <a:t>for </a:t>
            </a:r>
            <a:r>
              <a:rPr lang="en-US" altLang="en-US" sz="2100" dirty="0" err="1"/>
              <a:t>JUnit</a:t>
            </a:r>
            <a:r>
              <a:rPr lang="en-US" altLang="en-US" sz="2100" dirty="0"/>
              <a:t> 3.8 and earlier</a:t>
            </a:r>
          </a:p>
          <a:p>
            <a:pPr marL="857250" lvl="4" indent="0">
              <a:buNone/>
            </a:pPr>
            <a:r>
              <a:rPr lang="en-US" altLang="en-US" sz="2100" b="1" dirty="0">
                <a:latin typeface="Courier New" pitchFamily="49" charset="0"/>
                <a:cs typeface="Courier New" pitchFamily="49" charset="0"/>
              </a:rPr>
              <a:t>import </a:t>
            </a:r>
            <a:r>
              <a:rPr lang="en-US" altLang="en-US" sz="2100" b="1" dirty="0" err="1">
                <a:latin typeface="Courier New" pitchFamily="49" charset="0"/>
                <a:cs typeface="Courier New" pitchFamily="49" charset="0"/>
              </a:rPr>
              <a:t>org.junit</a:t>
            </a:r>
            <a:r>
              <a:rPr lang="en-US" altLang="en-US" sz="2100" b="1" dirty="0">
                <a:latin typeface="Courier New" pitchFamily="49" charset="0"/>
                <a:cs typeface="Courier New" pitchFamily="49" charset="0"/>
              </a:rPr>
              <a:t>.*; //</a:t>
            </a:r>
            <a:r>
              <a:rPr lang="en-US" altLang="en-US" sz="2100" dirty="0"/>
              <a:t>for </a:t>
            </a:r>
            <a:r>
              <a:rPr lang="en-US" altLang="en-US" sz="2100" dirty="0" err="1"/>
              <a:t>JUnit</a:t>
            </a:r>
            <a:r>
              <a:rPr lang="en-US" altLang="en-US" sz="2100" dirty="0"/>
              <a:t> 4 and later</a:t>
            </a:r>
            <a:endParaRPr lang="en-US" altLang="en-US" sz="2100" b="1" dirty="0">
              <a:latin typeface="Courier New" pitchFamily="49" charset="0"/>
              <a:cs typeface="Courier New" pitchFamily="49" charset="0"/>
            </a:endParaRPr>
          </a:p>
          <a:p>
            <a:r>
              <a:rPr lang="en-US" altLang="en-US" dirty="0"/>
              <a:t>Associate a Test class with each unit</a:t>
            </a:r>
          </a:p>
          <a:p>
            <a:pPr lvl="1"/>
            <a:r>
              <a:rPr lang="en-US" altLang="en-US" sz="2400" dirty="0"/>
              <a:t>one or more classes</a:t>
            </a:r>
          </a:p>
        </p:txBody>
      </p:sp>
      <p:sp>
        <p:nvSpPr>
          <p:cNvPr id="4" name="Slide Number Placeholder 3"/>
          <p:cNvSpPr>
            <a:spLocks noGrp="1"/>
          </p:cNvSpPr>
          <p:nvPr>
            <p:ph type="sldNum" sz="quarter" idx="4294967295"/>
          </p:nvPr>
        </p:nvSpPr>
        <p:spPr>
          <a:xfrm>
            <a:off x="146050" y="5514975"/>
            <a:ext cx="620568" cy="342900"/>
          </a:xfrm>
          <a:prstGeom prst="ellipse">
            <a:avLst/>
          </a:prstGeom>
        </p:spPr>
        <p:txBody>
          <a:bodyPr/>
          <a:lstStyle/>
          <a:p>
            <a:pPr>
              <a:defRPr/>
            </a:pPr>
            <a:fld id="{36A0DC63-DD42-4FC8-B614-256FEE58A6CC}" type="slidenum">
              <a:rPr lang="en-US" smtClean="0"/>
              <a:pPr>
                <a:defRPr/>
              </a:pPr>
              <a:t>51</a:t>
            </a:fld>
            <a:endParaRPr lang="en-US"/>
          </a:p>
        </p:txBody>
      </p:sp>
    </p:spTree>
    <p:extLst>
      <p:ext uri="{BB962C8B-B14F-4D97-AF65-F5344CB8AC3E}">
        <p14:creationId xmlns:p14="http://schemas.microsoft.com/office/powerpoint/2010/main" val="368787437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14400" y="951310"/>
            <a:ext cx="7772400" cy="551259"/>
          </a:xfrm>
        </p:spPr>
        <p:txBody>
          <a:bodyPr>
            <a:normAutofit fontScale="90000"/>
          </a:bodyPr>
          <a:lstStyle/>
          <a:p>
            <a:r>
              <a:rPr lang="en-US" altLang="en-US" sz="3600"/>
              <a:t>JUnit</a:t>
            </a:r>
          </a:p>
        </p:txBody>
      </p:sp>
      <p:sp>
        <p:nvSpPr>
          <p:cNvPr id="25603" name="Content Placeholder 6"/>
          <p:cNvSpPr>
            <a:spLocks noGrp="1"/>
          </p:cNvSpPr>
          <p:nvPr>
            <p:ph sz="quarter" idx="1"/>
          </p:nvPr>
        </p:nvSpPr>
        <p:spPr>
          <a:xfrm>
            <a:off x="188914" y="1388270"/>
            <a:ext cx="8955087" cy="3612356"/>
          </a:xfrm>
        </p:spPr>
        <p:txBody>
          <a:bodyPr>
            <a:normAutofit lnSpcReduction="10000"/>
          </a:bodyPr>
          <a:lstStyle/>
          <a:p>
            <a:r>
              <a:rPr lang="en-US" altLang="en-US" sz="2700"/>
              <a:t>The test class has a set of test methods</a:t>
            </a:r>
          </a:p>
          <a:p>
            <a:pPr marL="239316" lvl="1" indent="0">
              <a:buNone/>
            </a:pPr>
            <a:r>
              <a:rPr lang="en-US" altLang="en-US" sz="2400" b="1">
                <a:latin typeface="Courier New" pitchFamily="49" charset="0"/>
                <a:cs typeface="Courier New" pitchFamily="49" charset="0"/>
              </a:rPr>
              <a:t>  public void testX()</a:t>
            </a:r>
            <a:endParaRPr lang="en-US" altLang="en-US" sz="2700"/>
          </a:p>
          <a:p>
            <a:pPr marL="239316" lvl="1" indent="0">
              <a:buNone/>
            </a:pPr>
            <a:r>
              <a:rPr lang="en-US" altLang="en-US" sz="2700"/>
              <a:t>where </a:t>
            </a:r>
            <a:r>
              <a:rPr lang="en-US" altLang="en-US" sz="2400" b="1">
                <a:latin typeface="Courier New" pitchFamily="49" charset="0"/>
                <a:cs typeface="Courier New" pitchFamily="49" charset="0"/>
              </a:rPr>
              <a:t>X</a:t>
            </a:r>
            <a:r>
              <a:rPr lang="en-US" altLang="en-US" sz="2700"/>
              <a:t> is the method to be tested</a:t>
            </a:r>
          </a:p>
          <a:p>
            <a:r>
              <a:rPr lang="en-US" altLang="en-US" sz="2700"/>
              <a:t>The test methods use “assertions” to perform the tests, ex:</a:t>
            </a:r>
          </a:p>
          <a:p>
            <a:pPr marL="239316" lvl="1" indent="0">
              <a:buNone/>
            </a:pPr>
            <a:r>
              <a:rPr lang="en-US" altLang="en-US" sz="2400" b="1">
                <a:latin typeface="Courier New" pitchFamily="49" charset="0"/>
                <a:cs typeface="Courier New" pitchFamily="49" charset="0"/>
              </a:rPr>
              <a:t>	Assert.assertEquals(x,y)</a:t>
            </a:r>
          </a:p>
          <a:p>
            <a:pPr marL="239316" lvl="1" indent="0">
              <a:buNone/>
            </a:pPr>
            <a:r>
              <a:rPr lang="en-US" altLang="en-US" sz="2400" b="1">
                <a:latin typeface="Courier New" pitchFamily="49" charset="0"/>
                <a:cs typeface="Courier New" pitchFamily="49" charset="0"/>
              </a:rPr>
              <a:t>	Assert.assertTrue(c)</a:t>
            </a:r>
          </a:p>
          <a:p>
            <a:pPr marL="239316" lvl="1" indent="0">
              <a:buNone/>
            </a:pPr>
            <a:r>
              <a:rPr lang="en-US" altLang="en-US" sz="2400" b="1">
                <a:latin typeface="Courier New" pitchFamily="49" charset="0"/>
                <a:cs typeface="Courier New" pitchFamily="49" charset="0"/>
              </a:rPr>
              <a:t> 	Assert.assertSame(obj1, obj2)</a:t>
            </a:r>
          </a:p>
          <a:p>
            <a:endParaRPr lang="en-US" altLang="en-US" sz="2700"/>
          </a:p>
        </p:txBody>
      </p:sp>
      <p:sp>
        <p:nvSpPr>
          <p:cNvPr id="4" name="Slide Number Placeholder 3"/>
          <p:cNvSpPr>
            <a:spLocks noGrp="1"/>
          </p:cNvSpPr>
          <p:nvPr>
            <p:ph type="sldNum" sz="quarter" idx="4294967295"/>
          </p:nvPr>
        </p:nvSpPr>
        <p:spPr>
          <a:xfrm>
            <a:off x="146049" y="5514975"/>
            <a:ext cx="648277" cy="342900"/>
          </a:xfrm>
          <a:prstGeom prst="ellipse">
            <a:avLst/>
          </a:prstGeom>
        </p:spPr>
        <p:txBody>
          <a:bodyPr/>
          <a:lstStyle/>
          <a:p>
            <a:pPr>
              <a:defRPr/>
            </a:pPr>
            <a:fld id="{90A8C436-8928-41B7-A2FB-785D55740DA7}" type="slidenum">
              <a:rPr lang="en-US" smtClean="0"/>
              <a:pPr>
                <a:defRPr/>
              </a:pPr>
              <a:t>52</a:t>
            </a:fld>
            <a:endParaRPr lang="en-US" dirty="0"/>
          </a:p>
        </p:txBody>
      </p:sp>
    </p:spTree>
    <p:extLst>
      <p:ext uri="{BB962C8B-B14F-4D97-AF65-F5344CB8AC3E}">
        <p14:creationId xmlns:p14="http://schemas.microsoft.com/office/powerpoint/2010/main" val="641109440"/>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Building unit tests with JUnit</a:t>
            </a:r>
          </a:p>
        </p:txBody>
      </p:sp>
      <p:sp>
        <p:nvSpPr>
          <p:cNvPr id="26627" name="Content Placeholder 6"/>
          <p:cNvSpPr>
            <a:spLocks noGrp="1"/>
          </p:cNvSpPr>
          <p:nvPr>
            <p:ph sz="quarter" idx="1"/>
          </p:nvPr>
        </p:nvSpPr>
        <p:spPr>
          <a:xfrm>
            <a:off x="914400" y="1787128"/>
            <a:ext cx="7772400" cy="3584972"/>
          </a:xfrm>
        </p:spPr>
        <p:txBody>
          <a:bodyPr>
            <a:normAutofit lnSpcReduction="10000"/>
          </a:bodyPr>
          <a:lstStyle/>
          <a:p>
            <a:r>
              <a:rPr lang="en-US" altLang="en-US" sz="3000"/>
              <a:t>Initialize any instance variables necessary for testing in the test object</a:t>
            </a:r>
          </a:p>
          <a:p>
            <a:r>
              <a:rPr lang="en-US" altLang="en-US" sz="3000"/>
              <a:t>Define tests for emptiness, equality, boundary conditions, ...</a:t>
            </a:r>
          </a:p>
          <a:p>
            <a:r>
              <a:rPr lang="en-US" altLang="en-US" sz="3000"/>
              <a:t>Define test suites, if necessary, to group tests.</a:t>
            </a:r>
          </a:p>
          <a:p>
            <a:r>
              <a:rPr lang="en-US" altLang="en-US" sz="3000"/>
              <a:t>Use Assert methods to perform tests</a:t>
            </a:r>
          </a:p>
          <a:p>
            <a:endParaRPr lang="en-US" altLang="en-US" sz="3000"/>
          </a:p>
        </p:txBody>
      </p:sp>
      <p:sp>
        <p:nvSpPr>
          <p:cNvPr id="4" name="Slide Number Placeholder 3"/>
          <p:cNvSpPr>
            <a:spLocks noGrp="1"/>
          </p:cNvSpPr>
          <p:nvPr>
            <p:ph type="sldNum" sz="quarter" idx="4294967295"/>
          </p:nvPr>
        </p:nvSpPr>
        <p:spPr>
          <a:xfrm>
            <a:off x="146049" y="5514975"/>
            <a:ext cx="629805" cy="342900"/>
          </a:xfrm>
          <a:prstGeom prst="ellipse">
            <a:avLst/>
          </a:prstGeom>
        </p:spPr>
        <p:txBody>
          <a:bodyPr/>
          <a:lstStyle/>
          <a:p>
            <a:pPr>
              <a:defRPr/>
            </a:pPr>
            <a:fld id="{417BBD8B-EFBD-4A32-9CDE-04284FDFF2F3}" type="slidenum">
              <a:rPr lang="en-US" smtClean="0"/>
              <a:pPr>
                <a:defRPr/>
              </a:pPr>
              <a:t>53</a:t>
            </a:fld>
            <a:endParaRPr lang="en-US" dirty="0"/>
          </a:p>
        </p:txBody>
      </p:sp>
    </p:spTree>
    <p:extLst>
      <p:ext uri="{BB962C8B-B14F-4D97-AF65-F5344CB8AC3E}">
        <p14:creationId xmlns:p14="http://schemas.microsoft.com/office/powerpoint/2010/main" val="125580530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JUnit 3.8 vs. 4</a:t>
            </a:r>
          </a:p>
        </p:txBody>
      </p:sp>
      <p:sp>
        <p:nvSpPr>
          <p:cNvPr id="27651" name="Content Placeholder 2"/>
          <p:cNvSpPr>
            <a:spLocks noGrp="1"/>
          </p:cNvSpPr>
          <p:nvPr>
            <p:ph sz="quarter" idx="1"/>
          </p:nvPr>
        </p:nvSpPr>
        <p:spPr>
          <a:xfrm>
            <a:off x="193676" y="1470422"/>
            <a:ext cx="8950325" cy="4262438"/>
          </a:xfrm>
        </p:spPr>
        <p:txBody>
          <a:bodyPr/>
          <a:lstStyle/>
          <a:p>
            <a:r>
              <a:rPr lang="en-US" altLang="en-US" sz="2700"/>
              <a:t>JUnit 4: all test methods are annotated with @Test. </a:t>
            </a:r>
          </a:p>
          <a:p>
            <a:pPr lvl="1"/>
            <a:r>
              <a:rPr lang="en-US" altLang="en-US" sz="2700"/>
              <a:t>Unlike JUnit3 tests, you do not need to prefix the method name with "test“.</a:t>
            </a:r>
          </a:p>
          <a:p>
            <a:r>
              <a:rPr lang="en-US" altLang="en-US" sz="2700"/>
              <a:t>JUnit 4 does not have the test classes extend junit.framework.TestCase (directly or indirectly). </a:t>
            </a:r>
          </a:p>
          <a:p>
            <a:pPr lvl="1"/>
            <a:r>
              <a:rPr lang="en-US" altLang="en-US" sz="2700"/>
              <a:t>Usually, tests with JUnit4 do not need to extend anything (which is good, since Java does not support multiple inheritance).</a:t>
            </a:r>
          </a:p>
        </p:txBody>
      </p:sp>
      <p:sp>
        <p:nvSpPr>
          <p:cNvPr id="4" name="Slide Number Placeholder 3"/>
          <p:cNvSpPr>
            <a:spLocks noGrp="1"/>
          </p:cNvSpPr>
          <p:nvPr>
            <p:ph type="sldNum" sz="quarter" idx="4294967295"/>
          </p:nvPr>
        </p:nvSpPr>
        <p:spPr>
          <a:xfrm>
            <a:off x="146050" y="5514975"/>
            <a:ext cx="574386" cy="342900"/>
          </a:xfrm>
          <a:prstGeom prst="ellipse">
            <a:avLst/>
          </a:prstGeom>
        </p:spPr>
        <p:txBody>
          <a:bodyPr/>
          <a:lstStyle/>
          <a:p>
            <a:pPr>
              <a:defRPr/>
            </a:pPr>
            <a:fld id="{18ECB7A4-A860-4983-B4B5-80373A4460ED}" type="slidenum">
              <a:rPr lang="en-US" smtClean="0"/>
              <a:pPr>
                <a:defRPr/>
              </a:pPr>
              <a:t>54</a:t>
            </a:fld>
            <a:endParaRPr lang="en-US" dirty="0"/>
          </a:p>
        </p:txBody>
      </p:sp>
    </p:spTree>
    <p:extLst>
      <p:ext uri="{BB962C8B-B14F-4D97-AF65-F5344CB8AC3E}">
        <p14:creationId xmlns:p14="http://schemas.microsoft.com/office/powerpoint/2010/main" val="1793120291"/>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EAB6-671B-43FD-9F41-F574D891456A}"/>
              </a:ext>
            </a:extLst>
          </p:cNvPr>
          <p:cNvSpPr>
            <a:spLocks noGrp="1"/>
          </p:cNvSpPr>
          <p:nvPr>
            <p:ph type="title"/>
          </p:nvPr>
        </p:nvSpPr>
        <p:spPr/>
        <p:txBody>
          <a:bodyPr/>
          <a:lstStyle/>
          <a:p>
            <a:r>
              <a:rPr lang="en-US" dirty="0"/>
              <a:t>JUNIT tutorials with example</a:t>
            </a:r>
          </a:p>
        </p:txBody>
      </p:sp>
      <p:sp>
        <p:nvSpPr>
          <p:cNvPr id="3" name="Content Placeholder 2">
            <a:extLst>
              <a:ext uri="{FF2B5EF4-FFF2-40B4-BE49-F238E27FC236}">
                <a16:creationId xmlns:a16="http://schemas.microsoft.com/office/drawing/2014/main" id="{EE1CE954-9A2F-4892-8360-90EAEC126A87}"/>
              </a:ext>
            </a:extLst>
          </p:cNvPr>
          <p:cNvSpPr>
            <a:spLocks noGrp="1"/>
          </p:cNvSpPr>
          <p:nvPr>
            <p:ph idx="1"/>
          </p:nvPr>
        </p:nvSpPr>
        <p:spPr/>
        <p:txBody>
          <a:bodyPr/>
          <a:lstStyle/>
          <a:p>
            <a:r>
              <a:rPr lang="en-US" dirty="0"/>
              <a:t>Test-Driven Development with Junit:</a:t>
            </a:r>
          </a:p>
          <a:p>
            <a:r>
              <a:rPr lang="en-US" dirty="0">
                <a:hlinkClick r:id="rId2"/>
              </a:rPr>
              <a:t>https://www.youtube.com/watch?v=2Ekty7t621k</a:t>
            </a:r>
            <a:r>
              <a:rPr lang="en-US" dirty="0"/>
              <a:t>  </a:t>
            </a:r>
          </a:p>
          <a:p>
            <a:r>
              <a:rPr lang="en-US" dirty="0"/>
              <a:t>Junit NetBeans Example:</a:t>
            </a:r>
          </a:p>
          <a:p>
            <a:r>
              <a:rPr lang="en-US" dirty="0">
                <a:hlinkClick r:id="rId3"/>
              </a:rPr>
              <a:t>https://examples.javacodegeeks.com/core-java/junit/junit-netbeans-example/</a:t>
            </a:r>
            <a:endParaRPr lang="en-US" dirty="0"/>
          </a:p>
        </p:txBody>
      </p:sp>
    </p:spTree>
    <p:extLst>
      <p:ext uri="{BB962C8B-B14F-4D97-AF65-F5344CB8AC3E}">
        <p14:creationId xmlns:p14="http://schemas.microsoft.com/office/powerpoint/2010/main" val="3768965202"/>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Apache JMeter</a:t>
            </a:r>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
        <p:nvSpPr>
          <p:cNvPr id="3" name="Date Placeholder 2"/>
          <p:cNvSpPr>
            <a:spLocks noGrp="1"/>
          </p:cNvSpPr>
          <p:nvPr>
            <p:ph type="dt" sz="half" idx="10"/>
          </p:nvPr>
        </p:nvSpPr>
        <p:spPr/>
        <p:txBody>
          <a:bodyPr/>
          <a:lstStyle/>
          <a:p>
            <a:fld id="{24F2C133-3AB0-4E4C-B3C0-FB415BDC6250}" type="datetime1">
              <a:rPr lang="en-US" smtClean="0"/>
              <a:t>5/11/2019</a:t>
            </a:fld>
            <a:endParaRPr lang="en-US"/>
          </a:p>
        </p:txBody>
      </p:sp>
    </p:spTree>
    <p:extLst>
      <p:ext uri="{BB962C8B-B14F-4D97-AF65-F5344CB8AC3E}">
        <p14:creationId xmlns:p14="http://schemas.microsoft.com/office/powerpoint/2010/main" val="423850720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34962" y="724495"/>
            <a:ext cx="8415337" cy="551259"/>
          </a:xfrm>
        </p:spPr>
        <p:txBody>
          <a:bodyPr>
            <a:normAutofit/>
          </a:bodyPr>
          <a:lstStyle/>
          <a:p>
            <a:pPr algn="ctr"/>
            <a:r>
              <a:rPr lang="en-US" altLang="en-US" dirty="0"/>
              <a:t>Man-hours: The Mythical Man-Month</a:t>
            </a:r>
            <a:endParaRPr lang="en-US" altLang="en-US" dirty="0">
              <a:hlinkClick r:id="rId2"/>
            </a:endParaRPr>
          </a:p>
        </p:txBody>
      </p:sp>
      <p:sp>
        <p:nvSpPr>
          <p:cNvPr id="9219" name="Content Placeholder 6"/>
          <p:cNvSpPr>
            <a:spLocks noGrp="1"/>
          </p:cNvSpPr>
          <p:nvPr>
            <p:ph sz="quarter" idx="1"/>
          </p:nvPr>
        </p:nvSpPr>
        <p:spPr>
          <a:xfrm>
            <a:off x="334962" y="1901428"/>
            <a:ext cx="8455025" cy="3613547"/>
          </a:xfrm>
        </p:spPr>
        <p:txBody>
          <a:bodyPr>
            <a:normAutofit fontScale="92500" lnSpcReduction="20000"/>
          </a:bodyPr>
          <a:lstStyle/>
          <a:p>
            <a:r>
              <a:rPr lang="en-US" altLang="en-US" sz="2250" dirty="0"/>
              <a:t>Assume that a software program might take one expert programmer a year to develop = 12 man-months</a:t>
            </a:r>
          </a:p>
          <a:p>
            <a:r>
              <a:rPr lang="en-US" altLang="en-US" sz="2250" dirty="0"/>
              <a:t>Market pressures might be such that we want to get the program finished in a month, rather than a year</a:t>
            </a:r>
          </a:p>
          <a:p>
            <a:r>
              <a:rPr lang="en-US" altLang="en-US" sz="2250" dirty="0"/>
              <a:t>1 programmer * 12 months = 12 programmers * 1 month?</a:t>
            </a:r>
          </a:p>
          <a:p>
            <a:pPr lvl="1"/>
            <a:r>
              <a:rPr lang="en-US" altLang="en-US" sz="2100" dirty="0">
                <a:solidFill>
                  <a:srgbClr val="000000"/>
                </a:solidFill>
                <a:latin typeface="Times New Roman" pitchFamily="18" charset="0"/>
              </a:rPr>
              <a:t>When you throw additional programmers at a project that is late, you are likely to make it </a:t>
            </a:r>
            <a:r>
              <a:rPr lang="en-US" altLang="en-US" sz="2100" i="1" dirty="0">
                <a:solidFill>
                  <a:srgbClr val="000000"/>
                </a:solidFill>
                <a:latin typeface="Times New Roman" pitchFamily="18" charset="0"/>
              </a:rPr>
              <a:t>more late!</a:t>
            </a:r>
          </a:p>
          <a:p>
            <a:pPr lvl="1"/>
            <a:r>
              <a:rPr lang="en-US" altLang="en-US" sz="2100" b="1" i="1" dirty="0">
                <a:solidFill>
                  <a:srgbClr val="000000"/>
                </a:solidFill>
                <a:latin typeface="Times New Roman" pitchFamily="18" charset="0"/>
              </a:rPr>
              <a:t>Remove promised-but-not-yet-completed features, rather than multiplying workers bees.</a:t>
            </a:r>
          </a:p>
          <a:p>
            <a:pPr lvl="1"/>
            <a:r>
              <a:rPr lang="en-US" altLang="en-US" sz="2100" b="1" i="1" dirty="0">
                <a:solidFill>
                  <a:srgbClr val="000000"/>
                </a:solidFill>
                <a:latin typeface="Times New Roman" pitchFamily="18" charset="0"/>
              </a:rPr>
              <a:t>Also, at least one team member must have detailed knowledge of the entire system (all the modules).</a:t>
            </a:r>
            <a:endParaRPr lang="en-US" altLang="en-US" sz="2100" dirty="0"/>
          </a:p>
        </p:txBody>
      </p:sp>
      <p:sp>
        <p:nvSpPr>
          <p:cNvPr id="4" name="Slide Number Placeholder 3"/>
          <p:cNvSpPr>
            <a:spLocks noGrp="1"/>
          </p:cNvSpPr>
          <p:nvPr>
            <p:ph type="sldNum" sz="quarter" idx="4294967295"/>
          </p:nvPr>
        </p:nvSpPr>
        <p:spPr>
          <a:xfrm>
            <a:off x="146050" y="5514975"/>
            <a:ext cx="457200" cy="342900"/>
          </a:xfrm>
          <a:prstGeom prst="ellipse">
            <a:avLst/>
          </a:prstGeom>
        </p:spPr>
        <p:txBody>
          <a:bodyPr/>
          <a:lstStyle/>
          <a:p>
            <a:pPr>
              <a:defRPr/>
            </a:pPr>
            <a:fld id="{BE4B881C-F44D-4931-847A-3F1346CA3660}" type="slidenum">
              <a:rPr lang="en-US" smtClean="0"/>
              <a:pPr>
                <a:defRPr/>
              </a:pPr>
              <a:t>6</a:t>
            </a:fld>
            <a:endParaRPr lang="en-US"/>
          </a:p>
        </p:txBody>
      </p:sp>
    </p:spTree>
    <p:extLst>
      <p:ext uri="{BB962C8B-B14F-4D97-AF65-F5344CB8AC3E}">
        <p14:creationId xmlns:p14="http://schemas.microsoft.com/office/powerpoint/2010/main" val="360829191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Date Placeholder 5"/>
          <p:cNvSpPr>
            <a:spLocks noGrp="1"/>
          </p:cNvSpPr>
          <p:nvPr>
            <p:ph type="dt" sz="half" idx="10"/>
          </p:nvPr>
        </p:nvSpPr>
        <p:spPr/>
        <p:txBody>
          <a:bodyPr/>
          <a:lstStyle/>
          <a:p>
            <a:fld id="{3B27E3E3-1EEE-4858-B991-AF4CC6894FC3}" type="datetime1">
              <a:rPr lang="en-US" smtClean="0"/>
              <a:t>5/11/2019</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1800" dirty="0">
                <a:solidFill>
                  <a:schemeClr val="tx1"/>
                </a:solidFill>
              </a:rPr>
              <a:t>Validation testing</a:t>
            </a:r>
          </a:p>
          <a:p>
            <a:pPr lvl="1"/>
            <a:r>
              <a:rPr lang="en-US" sz="1600" dirty="0"/>
              <a:t>To demonstrate to the developer and the system customer that the software meets its requirements </a:t>
            </a:r>
          </a:p>
          <a:p>
            <a:pPr lvl="1"/>
            <a:r>
              <a:rPr lang="en-US" sz="1600" dirty="0"/>
              <a:t>A successful test shows that the system operates as intended.</a:t>
            </a:r>
          </a:p>
          <a:p>
            <a:pPr lvl="1"/>
            <a:r>
              <a:rPr lang="en-US" sz="1600" dirty="0">
                <a:solidFill>
                  <a:srgbClr val="000000"/>
                </a:solidFill>
              </a:rPr>
              <a:t>You expect the system to perform correctly using a given set of test cases that reflect the system’s expected use. </a:t>
            </a:r>
          </a:p>
          <a:p>
            <a:r>
              <a:rPr lang="en-US" sz="1800" dirty="0">
                <a:solidFill>
                  <a:srgbClr val="000000"/>
                </a:solidFill>
              </a:rPr>
              <a:t>Defect testing</a:t>
            </a:r>
          </a:p>
          <a:p>
            <a:pPr lvl="1"/>
            <a:r>
              <a:rPr lang="en-US" sz="1600" dirty="0"/>
              <a:t>To discover faults or defects in the software where its </a:t>
            </a:r>
            <a:r>
              <a:rPr lang="en-US" sz="1600" dirty="0" err="1"/>
              <a:t>behaviour</a:t>
            </a:r>
            <a:r>
              <a:rPr lang="en-US" sz="1600" dirty="0"/>
              <a:t> is incorrect or not in conformance with its specification </a:t>
            </a:r>
          </a:p>
          <a:p>
            <a:pPr lvl="1"/>
            <a:r>
              <a:rPr lang="en-US" sz="1600" dirty="0"/>
              <a:t>A successful test is a test that makes the system perform incorrectly and so exposes a defect in the system.</a:t>
            </a:r>
          </a:p>
          <a:p>
            <a:pPr lvl="1"/>
            <a:r>
              <a:rPr lang="en-US" sz="1600" dirty="0">
                <a:solidFill>
                  <a:srgbClr val="000000"/>
                </a:solidFill>
              </a:rPr>
              <a:t>The test cases are designed to expose defects. </a:t>
            </a:r>
          </a:p>
          <a:p>
            <a:pPr lvl="1"/>
            <a:r>
              <a:rPr lang="en-US" sz="1600" dirty="0">
                <a:solidFill>
                  <a:srgbClr val="000000"/>
                </a:solidFill>
              </a:rPr>
              <a:t>The test cases in defect testing can be deliberately obscure and need not reflect how the system is normally used. </a:t>
            </a:r>
          </a:p>
          <a:p>
            <a:pPr lvl="1"/>
            <a:endParaRPr lang="en-US" sz="2000" dirty="0"/>
          </a:p>
        </p:txBody>
      </p:sp>
      <p:sp>
        <p:nvSpPr>
          <p:cNvPr id="5" name="Footer Placeholder 4"/>
          <p:cNvSpPr>
            <a:spLocks noGrp="1"/>
          </p:cNvSpPr>
          <p:nvPr>
            <p:ph type="ftr" sz="quarter" idx="11"/>
          </p:nvPr>
        </p:nvSpPr>
        <p:spPr/>
        <p:txBody>
          <a:bodyPr/>
          <a:lstStyle/>
          <a:p>
            <a:r>
              <a:rPr lang="en-US"/>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dirty="0"/>
          </a:p>
        </p:txBody>
      </p:sp>
      <p:sp>
        <p:nvSpPr>
          <p:cNvPr id="2" name="Date Placeholder 1"/>
          <p:cNvSpPr>
            <a:spLocks noGrp="1"/>
          </p:cNvSpPr>
          <p:nvPr>
            <p:ph type="dt" sz="half" idx="10"/>
          </p:nvPr>
        </p:nvSpPr>
        <p:spPr/>
        <p:txBody>
          <a:bodyPr/>
          <a:lstStyle/>
          <a:p>
            <a:fld id="{4CC8D87E-090D-4B93-A70A-57E7B244765F}" type="datetime1">
              <a:rPr lang="en-US" smtClean="0"/>
              <a:t>5/11/2019</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
        <p:nvSpPr>
          <p:cNvPr id="3" name="Date Placeholder 2"/>
          <p:cNvSpPr>
            <a:spLocks noGrp="1"/>
          </p:cNvSpPr>
          <p:nvPr>
            <p:ph type="dt" sz="half" idx="10"/>
          </p:nvPr>
        </p:nvSpPr>
        <p:spPr/>
        <p:txBody>
          <a:bodyPr/>
          <a:lstStyle/>
          <a:p>
            <a:fld id="{77C80006-1D07-4CBC-8D9D-812743127C65}" type="datetime1">
              <a:rPr lang="en-US" smtClean="0"/>
              <a:t>5/11/2019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1274</TotalTime>
  <Words>3208</Words>
  <Application>Microsoft Office PowerPoint</Application>
  <PresentationFormat>On-screen Show (4:3)</PresentationFormat>
  <Paragraphs>430</Paragraphs>
  <Slides>56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Courier New</vt:lpstr>
      <vt:lpstr>Times New Roman</vt:lpstr>
      <vt:lpstr>Wingdings</vt:lpstr>
      <vt:lpstr>SE10 slides</vt:lpstr>
      <vt:lpstr>Software Testing</vt:lpstr>
      <vt:lpstr>Topics covered</vt:lpstr>
      <vt:lpstr>PowerPoint Presentation</vt:lpstr>
      <vt:lpstr>PowerPoint Presentation</vt:lpstr>
      <vt:lpstr>Man-hours</vt:lpstr>
      <vt:lpstr>Man-hours: The Mythical Man-Month</vt:lpstr>
      <vt:lpstr>Program testing</vt:lpstr>
      <vt:lpstr>Testing process goals</vt:lpstr>
      <vt:lpstr>An input-output model of program testing </vt:lpstr>
      <vt:lpstr>Verification vs validation</vt:lpstr>
      <vt:lpstr>Inspections and testing</vt:lpstr>
      <vt:lpstr>Inspections and testing </vt:lpstr>
      <vt:lpstr>Software inspections</vt:lpstr>
      <vt:lpstr>Inspections and testing</vt:lpstr>
      <vt:lpstr>A model of the software testing process </vt:lpstr>
      <vt:lpstr>Stages of testing</vt:lpstr>
      <vt:lpstr>General testing guidelines</vt:lpstr>
      <vt:lpstr>Development testing</vt:lpstr>
      <vt:lpstr>Development testing</vt:lpstr>
      <vt:lpstr>Unit testing</vt:lpstr>
      <vt:lpstr>Object class testing</vt:lpstr>
      <vt:lpstr>Automated testing</vt:lpstr>
      <vt:lpstr>Automated test components</vt:lpstr>
      <vt:lpstr>Boundary Conditions</vt:lpstr>
      <vt:lpstr>Partition testing</vt:lpstr>
      <vt:lpstr>Equivalence partitioning </vt:lpstr>
      <vt:lpstr>Equivalence partitions </vt:lpstr>
      <vt:lpstr>Testing paths through specification</vt:lpstr>
      <vt:lpstr>Component testing</vt:lpstr>
      <vt:lpstr>Interface testing</vt:lpstr>
      <vt:lpstr>Interface testing guidelines</vt:lpstr>
      <vt:lpstr>System testing</vt:lpstr>
      <vt:lpstr>System and component testing</vt:lpstr>
      <vt:lpstr>Black-box testing</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Performance testing</vt:lpstr>
      <vt:lpstr>User testing</vt:lpstr>
      <vt:lpstr>User testing</vt:lpstr>
      <vt:lpstr>Types of user testing</vt:lpstr>
      <vt:lpstr>The acceptance testing process </vt:lpstr>
      <vt:lpstr>Stages in the acceptance testing process</vt:lpstr>
      <vt:lpstr>JUnit</vt:lpstr>
      <vt:lpstr>JUnit</vt:lpstr>
      <vt:lpstr>JUnit</vt:lpstr>
      <vt:lpstr>Building unit tests with JUnit</vt:lpstr>
      <vt:lpstr>JUnit 3.8 vs. 4</vt:lpstr>
      <vt:lpstr>JUNIT tutorials with example</vt:lpstr>
      <vt:lpstr>Apache JMeter</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Pravin Pawar</cp:lastModifiedBy>
  <cp:revision>36</cp:revision>
  <dcterms:created xsi:type="dcterms:W3CDTF">2010-01-14T08:17:23Z</dcterms:created>
  <dcterms:modified xsi:type="dcterms:W3CDTF">2019-05-11T09:25:45Z</dcterms:modified>
</cp:coreProperties>
</file>