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3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899D-AE14-4895-8580-2CB65C03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C79E-261F-49D7-A8B4-7EB60BE0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2BF-4B7E-4A13-8DDE-FA39AA9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32B4-B5FD-479A-81A1-973FDF3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7C44-033F-4B93-9454-0109495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12C-2BBB-4FAD-B34E-DA1AE416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8C0B-4D28-421F-9DA2-18694EB3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8F0-7C15-4CEE-9B7E-EF409BD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55F9-2DE3-4249-9B6A-8FB4D2B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8670-5F2D-4763-A920-F06C407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E7F2-BEB1-4B5E-97A0-BA2D8759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C0E3-0180-4860-A655-00AFCA1A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C881-4B3E-47C4-82F4-4AE037C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3FA3-4015-423B-9E31-8520B520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5946-EF36-4BA0-A538-D558BB8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774-5246-408A-917D-DCEC437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7124-5073-4E66-9E72-8BE4D0E7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1AB-3B6E-4199-A4BD-EE7478D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B2B3-DAF8-4301-A47B-B7F361E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691A-A7C1-48A5-97B4-3449EA9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DFE-712D-4604-B087-25E3101A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3642-A42E-48D3-88CF-3D073CBF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7FA-83D2-469B-9EEC-AE1A610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E812-C77D-454D-8CD3-71327580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AC3D-B2E2-4F3A-9154-4AB3095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46D-6AAA-400E-9B94-9258C3D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5586-70A4-4CB1-B405-2C7B84D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CF2E-8086-4C6A-B62C-CC781720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7622-6F16-4501-A7FF-31F8B45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9785-50D4-4D53-A142-143FC52D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3359-5361-4478-8CE1-5F46D07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402-6F4B-490D-9932-1CC82A7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DF12-799D-46D5-8C05-1C960D0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53DE8-9AEE-4BB3-BA9C-9E8CAEDC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BF61-D904-4DF3-9F7A-1899169A2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11C1-9893-4200-8042-0190E602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9B600-15DD-459F-BFDF-B3F9054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5B384-3A3E-4051-AC69-FA27989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8FD6-E2DA-405B-8A78-949FEA0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252-F5AF-4DEE-AAF5-DB8331E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E98C-8DFE-4494-882D-418214F9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7F1C-1DC9-44B0-8867-AA4FB70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CC53D-449A-45FA-AD26-4A2098B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8EA6D-EF87-4E87-9399-E012792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4F22-91EF-49CD-A4DF-97FBBE4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DCFE-75BA-4DC9-8DEC-8D514DF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2AC-43D5-4E2E-9591-AF5B5522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97F-F545-4A82-9350-6FC351CE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CF26-C6AD-4309-BB5E-81E36DAA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C936-A96B-4AF2-9671-FB069A5B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39F48-2F9A-4F1E-8AE4-EFB77BC6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6765-EF34-4859-9EB7-9119EA9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7F-C56C-493A-BDE2-A7B7439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9CF6-2FD2-4368-B306-E8C9493D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41D4-E9B8-4AD7-A0C4-4DA64BA8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DBEF-5551-4197-A555-6DEB39B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EB3C-763C-4F20-AD52-7F6C633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5368-FF3B-451D-9B7C-087D1C76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2E178-BFBA-403C-8467-36B48AB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4A9A-3322-4CB3-8B25-DB26EF26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81D-905E-4EF4-B525-C2BC45E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EBB-BD22-4263-8DC9-D57B97EC589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D02-5719-40C7-B35E-4319716B4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DD2D-47BC-482D-B7BA-E65344F5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3.00-introduction-to-panda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pandas/index.php" TargetMode="External"/><Relationship Id="rId2" Type="http://schemas.openxmlformats.org/officeDocument/2006/relationships/hyperlink" Target="https://www.w3resource.com/python-exercises/numpy/index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svm-kernel-function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owardsdatascience.com/svm-and-kernel-svm-fed02bef12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edium.com/axum-labs/logistic-regression-vs-support-vector-machines-svm-c335610a3d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towardsdatascience.com/understanding-random-forest-58381e0602d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towardsdatascience.com/understanding-pca-fae3e243731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owardsdatascience.com/spectral-clustering-aba2640c0d5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master/notebooks/01.00-IPython-Beyond-Normal-Pyth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8a34a4f653bdbdc01415a94dc20d4e9b97438965/notebooks/02.00-Introduction-to-NumPy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D57-36D9-4299-A0E1-E24B6DE7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Python for Data Science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26CE-9E82-4206-84C2-05E9C7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i="1"/>
              <a:t>https://github.com/jakevdp/PythonDataScienceHandbook</a:t>
            </a: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2377-7B80-4B09-A524-CD39EEAF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 r="1" b="58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28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Pandas Stack vs Unstack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071DC-3D92-4368-9C2B-E66AFB2D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2" y="1201578"/>
            <a:ext cx="6580248" cy="2828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542F9-8686-4A36-997F-338E1DCA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23" y="4029930"/>
            <a:ext cx="6368098" cy="2688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75876-8532-4CC7-8F79-E65B857688ED}"/>
              </a:ext>
            </a:extLst>
          </p:cNvPr>
          <p:cNvSpPr/>
          <p:nvPr/>
        </p:nvSpPr>
        <p:spPr>
          <a:xfrm>
            <a:off x="7112000" y="1717377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</a:t>
            </a:r>
            <a:r>
              <a:rPr lang="en-US" dirty="0" err="1"/>
              <a:t>DataFrame</a:t>
            </a:r>
            <a:r>
              <a:rPr lang="en-US" dirty="0"/>
              <a:t> into multiple indexed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91CAF-3639-4F4E-AA64-490DFB60B530}"/>
              </a:ext>
            </a:extLst>
          </p:cNvPr>
          <p:cNvSpPr/>
          <p:nvPr/>
        </p:nvSpPr>
        <p:spPr>
          <a:xfrm>
            <a:off x="513655" y="5213253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multiple indexed series into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https://jakevdp.github.io/PythonDataScienceHandbook/03.00-introduction-to-pandas.html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619E-029F-4055-A5B1-977D2C46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 for Midterm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AF41-26E2-47B6-86F5-E20B9127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exercises: </a:t>
            </a:r>
            <a:r>
              <a:rPr lang="en-US" dirty="0">
                <a:hlinkClick r:id="rId2"/>
              </a:rPr>
              <a:t>https://www.w3resource.com/python-exercises/numpy/index.php</a:t>
            </a:r>
            <a:endParaRPr lang="en-US" dirty="0"/>
          </a:p>
          <a:p>
            <a:r>
              <a:rPr lang="en-US" dirty="0"/>
              <a:t>Pandas exercises: </a:t>
            </a:r>
            <a:r>
              <a:rPr lang="en-US" dirty="0">
                <a:hlinkClick r:id="rId3"/>
              </a:rPr>
              <a:t>https://www.w3resource.com/python-exercises/pandas/index.php</a:t>
            </a:r>
            <a:endParaRPr lang="en-US" dirty="0"/>
          </a:p>
          <a:p>
            <a:r>
              <a:rPr lang="en-US" dirty="0"/>
              <a:t>I will try to come up with some exercises (but keep practicing above). </a:t>
            </a:r>
          </a:p>
        </p:txBody>
      </p:sp>
    </p:spTree>
    <p:extLst>
      <p:ext uri="{BB962C8B-B14F-4D97-AF65-F5344CB8AC3E}">
        <p14:creationId xmlns:p14="http://schemas.microsoft.com/office/powerpoint/2010/main" val="12675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318-9D10-48DF-A461-37695A3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8411-8F71-4548-9153-563DBA6D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efficient implementation of a large number of machine learning algorithms</a:t>
            </a:r>
          </a:p>
          <a:p>
            <a:r>
              <a:rPr lang="en-US" dirty="0"/>
              <a:t>Clean, uniform, streamlined API along with online documentation</a:t>
            </a:r>
          </a:p>
          <a:p>
            <a:r>
              <a:rPr lang="en-US" dirty="0"/>
              <a:t>Understand Scikit-Learn for one type of model and switch to other model effortlessly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9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318-9D10-48DF-A461-37695A3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– Steps in using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8411-8F71-4548-9153-563DBA6D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class of model by importing the appropriate estimator class from Scikit-Learn.</a:t>
            </a:r>
          </a:p>
          <a:p>
            <a:r>
              <a:rPr lang="en-US" dirty="0"/>
              <a:t>Choose model hyperparameters by instantiating this class with desired values.</a:t>
            </a:r>
          </a:p>
          <a:p>
            <a:r>
              <a:rPr lang="en-US" dirty="0"/>
              <a:t>Arrange data into a features matrix and target vector following the discussion above.</a:t>
            </a:r>
          </a:p>
          <a:p>
            <a:r>
              <a:rPr lang="en-US" dirty="0"/>
              <a:t>Fit the model to your data by calling the fit() method of the model instance.</a:t>
            </a:r>
          </a:p>
          <a:p>
            <a:r>
              <a:rPr lang="en-US" dirty="0"/>
              <a:t>Apply the Model to new data:</a:t>
            </a:r>
          </a:p>
          <a:p>
            <a:pPr lvl="1"/>
            <a:r>
              <a:rPr lang="en-US" dirty="0"/>
              <a:t>For supervised learning, often we predict labels for unknown data using the predict() method.</a:t>
            </a:r>
          </a:p>
          <a:p>
            <a:pPr lvl="1"/>
            <a:r>
              <a:rPr lang="en-US" dirty="0"/>
              <a:t>For unsupervised learning, we often transform or infer properties of the data using the transform() or predict() method.</a:t>
            </a:r>
          </a:p>
        </p:txBody>
      </p:sp>
    </p:spTree>
    <p:extLst>
      <p:ext uri="{BB962C8B-B14F-4D97-AF65-F5344CB8AC3E}">
        <p14:creationId xmlns:p14="http://schemas.microsoft.com/office/powerpoint/2010/main" val="142930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Powerful supervised algorithms for both classification and regression.</a:t>
            </a:r>
          </a:p>
          <a:p>
            <a:r>
              <a:rPr lang="en-US" sz="2400" dirty="0"/>
              <a:t>Mainly used to solve classification problems. </a:t>
            </a:r>
          </a:p>
          <a:p>
            <a:r>
              <a:rPr lang="en-US" sz="2400" dirty="0"/>
              <a:t>Algorithm creates a hyperplane or line which separates data into classes. </a:t>
            </a:r>
          </a:p>
          <a:p>
            <a:r>
              <a:rPr lang="en-US" sz="2400" dirty="0"/>
              <a:t>Uses the kernel trick to find the best line separator (decision boundary that has same distance from the boundary point of both classes).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A8FAEC-CD14-449A-AF39-0C49E231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33" y="4001294"/>
            <a:ext cx="5200967" cy="26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SVM and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SVM tries to finds the “best” margin that separates the classes and this reduces the risk of error on the data </a:t>
            </a:r>
          </a:p>
          <a:p>
            <a:r>
              <a:rPr lang="en-US" sz="2400" dirty="0"/>
              <a:t>Logistic regression can have different decision boundaries with different weights that are near the optimal point.</a:t>
            </a:r>
          </a:p>
          <a:p>
            <a:r>
              <a:rPr lang="en-US" sz="2400" dirty="0"/>
              <a:t>SVM works well with unstructured and semi-structured data like text and images. </a:t>
            </a:r>
          </a:p>
          <a:p>
            <a:r>
              <a:rPr lang="en-US" sz="2400" dirty="0"/>
              <a:t>Logistic regression works with already identified independent variables.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085DFE-2DA4-4520-B202-007A1ADC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86" y="4248922"/>
            <a:ext cx="57340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8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191725"/>
            <a:ext cx="10515600" cy="1325563"/>
          </a:xfrm>
        </p:spPr>
        <p:txBody>
          <a:bodyPr/>
          <a:lstStyle/>
          <a:p>
            <a:r>
              <a:rPr lang="en-US" dirty="0"/>
              <a:t>Significance of C Value in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SVM, we try to:</a:t>
            </a:r>
          </a:p>
          <a:p>
            <a:pPr lvl="1"/>
            <a:r>
              <a:rPr lang="en-US" sz="2000" dirty="0"/>
              <a:t>Set a lower margin</a:t>
            </a:r>
          </a:p>
          <a:p>
            <a:pPr lvl="1"/>
            <a:r>
              <a:rPr lang="en-US" sz="2000" dirty="0"/>
              <a:t>Lowering misclassification rate </a:t>
            </a:r>
          </a:p>
          <a:p>
            <a:r>
              <a:rPr lang="en-US" sz="2400" dirty="0"/>
              <a:t>Parameter C</a:t>
            </a:r>
          </a:p>
          <a:p>
            <a:pPr lvl="1"/>
            <a:r>
              <a:rPr lang="en-US" sz="2000" dirty="0"/>
              <a:t>Large value of parameter C =&gt; small margin</a:t>
            </a:r>
          </a:p>
          <a:p>
            <a:pPr lvl="1"/>
            <a:r>
              <a:rPr lang="en-US" sz="2000" dirty="0"/>
              <a:t>Small value of parameter C =&gt; large margin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1839D2-C2E5-4A45-B38F-D01DCB3F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83" y="4054793"/>
            <a:ext cx="7955597" cy="26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3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191725"/>
            <a:ext cx="10515600" cy="1325563"/>
          </a:xfrm>
        </p:spPr>
        <p:txBody>
          <a:bodyPr/>
          <a:lstStyle/>
          <a:p>
            <a:r>
              <a:rPr lang="en-US" dirty="0"/>
              <a:t>SVM and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282537"/>
            <a:ext cx="11617139" cy="4132159"/>
          </a:xfrm>
        </p:spPr>
        <p:txBody>
          <a:bodyPr>
            <a:normAutofit/>
          </a:bodyPr>
          <a:lstStyle/>
          <a:p>
            <a:r>
              <a:rPr lang="en-US" sz="2400" dirty="0"/>
              <a:t>For non-linear datasets, we can not find a straight line. SVM uses kernel trick to solve this problem. </a:t>
            </a:r>
          </a:p>
          <a:p>
            <a:r>
              <a:rPr lang="en-US" sz="2400" dirty="0"/>
              <a:t>Basic idea is that add another dimension, maybe data will be </a:t>
            </a:r>
            <a:r>
              <a:rPr lang="en-US" sz="2400" dirty="0" err="1"/>
              <a:t>seperable</a:t>
            </a:r>
            <a:r>
              <a:rPr lang="en-US" sz="2400" dirty="0"/>
              <a:t>. </a:t>
            </a:r>
          </a:p>
          <a:p>
            <a:r>
              <a:rPr lang="en-US" sz="2400" dirty="0"/>
              <a:t>Another dimension can be added – for example based on distance. 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75716A-9BE6-40C0-AE4D-6482931B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357963"/>
            <a:ext cx="3050222" cy="24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5CB6BA-3A05-47BD-9560-BB0A7610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07" y="3214213"/>
            <a:ext cx="3050222" cy="21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6027D41-EB7C-4114-BE57-AA1ABF57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6" y="3214213"/>
            <a:ext cx="3533235" cy="262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E414F-D660-4D31-A39A-7291D424FD49}"/>
              </a:ext>
            </a:extLst>
          </p:cNvPr>
          <p:cNvSpPr txBox="1"/>
          <p:nvPr/>
        </p:nvSpPr>
        <p:spPr>
          <a:xfrm>
            <a:off x="1056640" y="59926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DF847-2CB8-43C5-BD76-EBC8CCB5DCDD}"/>
              </a:ext>
            </a:extLst>
          </p:cNvPr>
          <p:cNvSpPr txBox="1"/>
          <p:nvPr/>
        </p:nvSpPr>
        <p:spPr>
          <a:xfrm>
            <a:off x="4175760" y="6073894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from 2D to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BE34-125D-476B-96D5-81800D4EC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60" y="6092588"/>
            <a:ext cx="1076960" cy="350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FE930-F28A-4940-9065-0FA64F07339E}"/>
              </a:ext>
            </a:extLst>
          </p:cNvPr>
          <p:cNvSpPr txBox="1"/>
          <p:nvPr/>
        </p:nvSpPr>
        <p:spPr>
          <a:xfrm>
            <a:off x="8590280" y="6044729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is lemon from center</a:t>
            </a:r>
          </a:p>
        </p:txBody>
      </p:sp>
    </p:spTree>
    <p:extLst>
      <p:ext uri="{BB962C8B-B14F-4D97-AF65-F5344CB8AC3E}">
        <p14:creationId xmlns:p14="http://schemas.microsoft.com/office/powerpoint/2010/main" val="173082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191725"/>
            <a:ext cx="10515600" cy="1325563"/>
          </a:xfrm>
        </p:spPr>
        <p:txBody>
          <a:bodyPr/>
          <a:lstStyle/>
          <a:p>
            <a:r>
              <a:rPr lang="en-US" dirty="0"/>
              <a:t>SVM and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50" y="1362920"/>
            <a:ext cx="11617139" cy="5235588"/>
          </a:xfrm>
        </p:spPr>
        <p:txBody>
          <a:bodyPr>
            <a:normAutofit/>
          </a:bodyPr>
          <a:lstStyle/>
          <a:p>
            <a:r>
              <a:rPr lang="en-US" sz="2400" dirty="0"/>
              <a:t>Few types of kernels:</a:t>
            </a:r>
          </a:p>
          <a:p>
            <a:pPr lvl="1"/>
            <a:r>
              <a:rPr lang="en-US" sz="2000" dirty="0"/>
              <a:t>Polynomial kernel </a:t>
            </a:r>
          </a:p>
          <a:p>
            <a:pPr lvl="2"/>
            <a:r>
              <a:rPr lang="en-US" sz="1600" dirty="0"/>
              <a:t>Used for image processing</a:t>
            </a:r>
          </a:p>
          <a:p>
            <a:pPr lvl="2"/>
            <a:r>
              <a:rPr lang="en-US" sz="1600" dirty="0"/>
              <a:t>d is degree of polynomial</a:t>
            </a:r>
          </a:p>
          <a:p>
            <a:pPr lvl="1"/>
            <a:r>
              <a:rPr lang="en-US" sz="2000" dirty="0"/>
              <a:t>Gaussian kernel</a:t>
            </a:r>
          </a:p>
          <a:p>
            <a:pPr lvl="2"/>
            <a:r>
              <a:rPr lang="en-US" sz="1600" dirty="0"/>
              <a:t>General purpose kernel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Gaussian Radial Basis Function (RBF) </a:t>
            </a:r>
          </a:p>
          <a:p>
            <a:pPr lvl="2"/>
            <a:r>
              <a:rPr lang="en-US" sz="1600" dirty="0"/>
              <a:t>General purpose kernel</a:t>
            </a:r>
          </a:p>
          <a:p>
            <a:pPr lvl="1"/>
            <a:endParaRPr lang="en-US" sz="2000" dirty="0"/>
          </a:p>
          <a:p>
            <a:r>
              <a:rPr lang="en-US" sz="2000" dirty="0"/>
              <a:t>Some SVM links for reference:</a:t>
            </a:r>
          </a:p>
          <a:p>
            <a:r>
              <a:rPr lang="en-US" sz="2000" dirty="0">
                <a:hlinkClick r:id="rId2"/>
              </a:rPr>
              <a:t>https://towardsdatascience.com/svm-and-kernel-svm-fed02bef1200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https://data-flair.training/blogs/svm-kernel-functions/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https://medium.com/axum-labs/logistic-regression-vs-support-vector-machines-svm-c335610a3d16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05F40-DDEF-4E49-941D-B128C1D2C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00" y="1753203"/>
            <a:ext cx="200025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89698-68EA-45A8-9967-2A04003CC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566" y="2552699"/>
            <a:ext cx="2000250" cy="82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A26B0-9DCF-40E0-8F2A-AA59BB567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566" y="3683533"/>
            <a:ext cx="2495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61211"/>
            <a:ext cx="74345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Data </a:t>
            </a:r>
            <a:r>
              <a:rPr spc="-13" dirty="0"/>
              <a:t>Science with</a:t>
            </a:r>
            <a:r>
              <a:rPr spc="-120" dirty="0"/>
              <a:t> </a:t>
            </a:r>
            <a:r>
              <a:rPr spc="-7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554" y="2161378"/>
            <a:ext cx="5350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Get  Data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62288" y="2080182"/>
            <a:ext cx="81195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Data  Pre-proc  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06521" y="2129815"/>
            <a:ext cx="858520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-70272" algn="ctr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"/>
                <a:cs typeface="Arial"/>
              </a:rPr>
              <a:t>Analysis  And  </a:t>
            </a:r>
            <a:r>
              <a:rPr sz="1600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617849" y="1188599"/>
                </a:move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0" y="594299"/>
                </a:move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267097" y="2054781"/>
            <a:ext cx="823807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algn="ctr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Evaluate  And  Present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513" y="3890159"/>
            <a:ext cx="1903307" cy="1923601"/>
          </a:xfrm>
          <a:custGeom>
            <a:avLst/>
            <a:gdLst/>
            <a:ahLst/>
            <a:cxnLst/>
            <a:rect l="l" t="t" r="r" b="b"/>
            <a:pathLst>
              <a:path w="1427480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922513" y="3890160"/>
            <a:ext cx="1903307" cy="1908215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723882" marR="249760" indent="-448722">
              <a:lnSpc>
                <a:spcPts val="2200"/>
              </a:lnSpc>
              <a:spcBef>
                <a:spcPts val="1780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Beautiful  Soup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11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LXML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Tweepy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2511" y="3890160"/>
            <a:ext cx="1903307" cy="1923602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462511" y="3890160"/>
            <a:ext cx="1903307" cy="197660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NLTK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Scikit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dirty="0">
                <a:latin typeface="Arial"/>
                <a:cs typeface="Arial"/>
              </a:rPr>
              <a:t>Matplotlib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1062" y="3890159"/>
            <a:ext cx="2285152" cy="1923603"/>
          </a:xfrm>
          <a:custGeom>
            <a:avLst/>
            <a:gdLst/>
            <a:ahLst/>
            <a:cxnLst/>
            <a:rect l="l" t="t" r="r" b="b"/>
            <a:pathLst>
              <a:path w="1713864" h="1381125">
                <a:moveTo>
                  <a:pt x="0" y="0"/>
                </a:moveTo>
                <a:lnTo>
                  <a:pt x="1713599" y="0"/>
                </a:lnTo>
                <a:lnTo>
                  <a:pt x="17135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931062" y="3890161"/>
            <a:ext cx="2285152" cy="190735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12513" rIns="0" bIns="0" rtlCol="0">
            <a:spAutoFit/>
          </a:bodyPr>
          <a:lstStyle/>
          <a:p>
            <a:pPr marL="723882" indent="-448722">
              <a:lnSpc>
                <a:spcPts val="2219"/>
              </a:lnSpc>
              <a:spcBef>
                <a:spcPts val="16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Numpy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Sympy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Sklearn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lang="en-US" sz="1867" dirty="0" err="1">
                <a:latin typeface="Arial"/>
                <a:cs typeface="Arial"/>
              </a:rPr>
              <a:t>S</a:t>
            </a:r>
            <a:r>
              <a:rPr sz="1867" dirty="0" err="1">
                <a:latin typeface="Arial"/>
                <a:cs typeface="Arial"/>
              </a:rPr>
              <a:t>tatsmodels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0846" y="3890160"/>
            <a:ext cx="1903307" cy="1954978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800846" y="3890161"/>
            <a:ext cx="1903307" cy="1923604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723882" indent="-448722">
              <a:lnSpc>
                <a:spcPts val="2219"/>
              </a:lnSpc>
              <a:spcBef>
                <a:spcPts val="15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IPython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Bokeh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Flask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8739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4139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0555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987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825625"/>
            <a:ext cx="5252720" cy="4351338"/>
          </a:xfrm>
        </p:spPr>
        <p:txBody>
          <a:bodyPr/>
          <a:lstStyle/>
          <a:p>
            <a:r>
              <a:rPr lang="en-US" dirty="0"/>
              <a:t>Random forests are an example of an ensemble method</a:t>
            </a:r>
          </a:p>
          <a:p>
            <a:r>
              <a:rPr lang="en-US" dirty="0"/>
              <a:t>Relies on aggregating the results of an ensemble of simple estimators</a:t>
            </a:r>
          </a:p>
          <a:p>
            <a:r>
              <a:rPr lang="en-US" dirty="0"/>
              <a:t>A majority vote among a number of estimators can end up being better than an individual estimator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81ACB-09CB-4EC0-9EE3-D6CB4A72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78" y="1666828"/>
            <a:ext cx="4590389" cy="46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D5C-540B-46C6-B3A4-C11BCF52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Forests: Ensuring that the Models Diversify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4FC-057D-429B-8CD9-AC1BE7A8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68" y="2005776"/>
            <a:ext cx="66613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Bagging</a:t>
            </a:r>
          </a:p>
          <a:p>
            <a:pPr lvl="1"/>
            <a:r>
              <a:rPr lang="en-US" dirty="0"/>
              <a:t>Decision trees are sensitive to the training data</a:t>
            </a:r>
          </a:p>
          <a:p>
            <a:pPr lvl="1"/>
            <a:r>
              <a:rPr lang="en-US" dirty="0"/>
              <a:t>Allow each individual tree to randomly sample from the dataset with replacement, resulting in different trees</a:t>
            </a:r>
          </a:p>
          <a:p>
            <a:pPr lvl="1"/>
            <a:r>
              <a:rPr lang="en-US" dirty="0"/>
              <a:t>E.g. [1, 2, 3, 3, 5, 6], [1, 2, 3, 4, 6, 6]</a:t>
            </a:r>
          </a:p>
          <a:p>
            <a:r>
              <a:rPr lang="en-US" dirty="0"/>
              <a:t>Random subset of training points</a:t>
            </a:r>
          </a:p>
          <a:p>
            <a:r>
              <a:rPr lang="en-US" dirty="0"/>
              <a:t>Feature randomness</a:t>
            </a:r>
          </a:p>
          <a:p>
            <a:pPr lvl="1"/>
            <a:r>
              <a:rPr lang="en-US" dirty="0"/>
              <a:t>Each tree in a random forest can pick only from a random subset of features</a:t>
            </a:r>
          </a:p>
          <a:p>
            <a:r>
              <a:rPr lang="en-US" dirty="0"/>
              <a:t>Further info</a:t>
            </a:r>
          </a:p>
          <a:p>
            <a:pPr lvl="1"/>
            <a:r>
              <a:rPr lang="en-US" dirty="0">
                <a:hlinkClick r:id="rId2"/>
              </a:rPr>
              <a:t>https://towardsdatascience.com/understanding-random-forest-58381e0602d2</a:t>
            </a:r>
            <a:r>
              <a:rPr lang="en-US" dirty="0"/>
              <a:t> 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205259E8-3D26-4543-BF24-C40886B5E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58" y="2005776"/>
            <a:ext cx="5094824" cy="31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22CA-D327-4828-87C4-893393D8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7"/>
            <a:ext cx="10515600" cy="1325563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8A13-2EC2-49B9-B515-6D269DDD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22" y="1342931"/>
            <a:ext cx="10515600" cy="4351338"/>
          </a:xfrm>
        </p:spPr>
        <p:txBody>
          <a:bodyPr/>
          <a:lstStyle/>
          <a:p>
            <a:r>
              <a:rPr lang="en-US" dirty="0"/>
              <a:t>Fast and flexible unsupervised method for dimensionality reduction in data</a:t>
            </a:r>
          </a:p>
          <a:p>
            <a:r>
              <a:rPr lang="en-US" dirty="0"/>
              <a:t>Fundamentally, a dimensionality reduction algorithm, but can also be used for visualization, noise filtering, feature extraction</a:t>
            </a:r>
          </a:p>
          <a:p>
            <a:r>
              <a:rPr lang="en-US" dirty="0"/>
              <a:t>Features with no variance vs features with high variance</a:t>
            </a:r>
          </a:p>
          <a:p>
            <a:r>
              <a:rPr lang="en-US" dirty="0"/>
              <a:t>Good model needs features with more variance</a:t>
            </a:r>
          </a:p>
          <a:p>
            <a:r>
              <a:rPr lang="en-US" dirty="0"/>
              <a:t>More variance creates uncertainty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038190-F6CE-4230-A71F-D145DCB5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31" y="4637627"/>
            <a:ext cx="3171158" cy="211328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E69A97-BD4E-46C6-B9D8-6023FE28E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65" y="4637626"/>
            <a:ext cx="317116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613-1D5E-4E36-AD90-42A8937C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Signal with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5D3E-010F-494B-A808-D12E9507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with 10,000 features and 5,000 observations is a terrible idea as it will result in massively overfit model</a:t>
            </a:r>
          </a:p>
          <a:p>
            <a:r>
              <a:rPr lang="en-US" dirty="0"/>
              <a:t>The ideal set of features should have following three properties:</a:t>
            </a:r>
          </a:p>
          <a:p>
            <a:pPr lvl="1"/>
            <a:r>
              <a:rPr lang="en-US" dirty="0"/>
              <a:t>High variance (contain a lot of potential signal – useful information)</a:t>
            </a:r>
          </a:p>
          <a:p>
            <a:pPr lvl="1"/>
            <a:r>
              <a:rPr lang="en-US" dirty="0"/>
              <a:t>Uncorrelated (Highly correlated features are less useful)</a:t>
            </a:r>
          </a:p>
          <a:p>
            <a:pPr lvl="1"/>
            <a:r>
              <a:rPr lang="en-US" dirty="0"/>
              <a:t>Require low number of features </a:t>
            </a:r>
          </a:p>
          <a:p>
            <a:r>
              <a:rPr lang="en-US" dirty="0"/>
              <a:t>PCA creates a set of principal components that are rank ordered by variance, uncorrelated and low in number</a:t>
            </a:r>
          </a:p>
          <a:p>
            <a:r>
              <a:rPr lang="en-US" dirty="0"/>
              <a:t>PCA finds strongest underlying trend in the feature set</a:t>
            </a:r>
          </a:p>
        </p:txBody>
      </p:sp>
    </p:spTree>
    <p:extLst>
      <p:ext uri="{BB962C8B-B14F-4D97-AF65-F5344CB8AC3E}">
        <p14:creationId xmlns:p14="http://schemas.microsoft.com/office/powerpoint/2010/main" val="201992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613-1D5E-4E36-AD90-42A8937C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Signal with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5D3E-010F-494B-A808-D12E9507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43" y="1856105"/>
            <a:ext cx="62626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Data is black dots</a:t>
            </a:r>
          </a:p>
          <a:p>
            <a:r>
              <a:rPr lang="en-US" sz="2400" dirty="0"/>
              <a:t>Strongest trend is the line of best fit</a:t>
            </a:r>
          </a:p>
          <a:p>
            <a:r>
              <a:rPr lang="en-US" sz="2400" dirty="0"/>
              <a:t>Blue line is component 1 as it has the highest variance (compared to red)</a:t>
            </a:r>
          </a:p>
          <a:p>
            <a:r>
              <a:rPr lang="en-US" sz="2400" dirty="0"/>
              <a:t>Each principal component is a linear combination of individual features (similar to linear regression)</a:t>
            </a:r>
          </a:p>
          <a:p>
            <a:r>
              <a:rPr lang="en-US" sz="2400" dirty="0"/>
              <a:t>Component 2 should be uncorrelated to component 1 (orthogonal)</a:t>
            </a:r>
          </a:p>
          <a:p>
            <a:r>
              <a:rPr lang="en-US" sz="2400" dirty="0"/>
              <a:t>In this case, it is red line!</a:t>
            </a:r>
          </a:p>
          <a:p>
            <a:r>
              <a:rPr lang="en-US" sz="2400" dirty="0"/>
              <a:t>More information: </a:t>
            </a:r>
            <a:r>
              <a:rPr lang="en-US" sz="2400" dirty="0">
                <a:hlinkClick r:id="rId2"/>
              </a:rPr>
              <a:t>https://towardsdatascience.com/understanding-pca-fae3e243731d</a:t>
            </a:r>
            <a:r>
              <a:rPr lang="en-US" sz="2400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94C59E-6AB3-4090-B238-963656D5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6" y="1981199"/>
            <a:ext cx="5311793" cy="36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6EFE-DEE6-408F-8C77-592992B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Clustering: Expectation -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2035-9A97-46D0-9654-CEA178E3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expectation–maximization approach here consists of the following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Guess some cluster centers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converged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E-Step: assign points to the nearest cluster center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M-Step: set the cluster centers to the mean</a:t>
            </a:r>
          </a:p>
        </p:txBody>
      </p:sp>
      <p:pic>
        <p:nvPicPr>
          <p:cNvPr id="5122" name="Picture 2" descr="(run code in Appendix to generate image)">
            <a:extLst>
              <a:ext uri="{FF2B5EF4-FFF2-40B4-BE49-F238E27FC236}">
                <a16:creationId xmlns:a16="http://schemas.microsoft.com/office/drawing/2014/main" id="{E96FB8A9-FAB9-441B-9355-6A9A3718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4258174"/>
            <a:ext cx="9025444" cy="24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22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6EFE-DEE6-408F-8C77-592992BE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76"/>
            <a:ext cx="10515600" cy="1325563"/>
          </a:xfrm>
        </p:spPr>
        <p:txBody>
          <a:bodyPr/>
          <a:lstStyle/>
          <a:p>
            <a:r>
              <a:rPr lang="en-US" dirty="0"/>
              <a:t>K-Means Clustering: 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2035-9A97-46D0-9654-CEA178E3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15"/>
            <a:ext cx="1089592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K-Means clustering is limited to linear cluster boundaries </a:t>
            </a:r>
          </a:p>
          <a:p>
            <a:r>
              <a:rPr lang="en-US" sz="2400" dirty="0"/>
              <a:t>K-Means fails to find clusters with complicated geometries</a:t>
            </a:r>
          </a:p>
          <a:p>
            <a:r>
              <a:rPr lang="en-US" sz="2400" dirty="0"/>
              <a:t>Solution: use approach similar to kernel tricks in SVM</a:t>
            </a:r>
          </a:p>
          <a:p>
            <a:r>
              <a:rPr lang="en-US" sz="2400" dirty="0"/>
              <a:t>E.g. </a:t>
            </a:r>
            <a:r>
              <a:rPr lang="en-US" sz="2400" dirty="0" err="1"/>
              <a:t>SpectralClustering</a:t>
            </a:r>
            <a:r>
              <a:rPr lang="en-US" sz="2400" dirty="0"/>
              <a:t> uses graph of nearest neighbors to compute higher-dimensional representation and assign labels using K-Means</a:t>
            </a:r>
          </a:p>
          <a:p>
            <a:r>
              <a:rPr lang="en-US" sz="2400" dirty="0"/>
              <a:t>More  details: </a:t>
            </a:r>
            <a:r>
              <a:rPr lang="en-US" sz="2400" dirty="0">
                <a:hlinkClick r:id="rId2"/>
              </a:rPr>
              <a:t>https://towardsdatascience.com/spectral-clustering-aba2640c0d5b</a:t>
            </a:r>
            <a:r>
              <a:rPr lang="en-US" sz="2400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73DE342-23BF-47DC-8088-9BDF3AA71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9" y="4028757"/>
            <a:ext cx="4207884" cy="280416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5340176-5C12-4265-8E42-15EA88768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62" y="4078341"/>
            <a:ext cx="4133477" cy="275457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16F0773-2DD3-46A9-A459-EFCCE784B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0" y="4190707"/>
            <a:ext cx="3885670" cy="25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Python started in 2001 as an enhanced Python interpreter</a:t>
            </a:r>
          </a:p>
          <a:p>
            <a:r>
              <a:rPr lang="en-US" dirty="0"/>
              <a:t>Developed by Fernando Perez as “Tools for the entire life cycle of research computing”</a:t>
            </a:r>
          </a:p>
          <a:p>
            <a:r>
              <a:rPr lang="en-US" dirty="0"/>
              <a:t>If Python is Engine, </a:t>
            </a:r>
            <a:r>
              <a:rPr lang="en-US" dirty="0" err="1"/>
              <a:t>IPython</a:t>
            </a:r>
            <a:r>
              <a:rPr lang="en-US" dirty="0"/>
              <a:t> as the interactive control panel. </a:t>
            </a:r>
          </a:p>
          <a:p>
            <a:r>
              <a:rPr lang="en-US" dirty="0"/>
              <a:t>Closely tied with the </a:t>
            </a:r>
            <a:r>
              <a:rPr lang="en-US" dirty="0" err="1"/>
              <a:t>Jupyter</a:t>
            </a:r>
            <a:r>
              <a:rPr lang="en-US" dirty="0"/>
              <a:t> project which provides browser based notebook</a:t>
            </a:r>
          </a:p>
          <a:p>
            <a:r>
              <a:rPr lang="en-US" dirty="0"/>
              <a:t>Two modes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shell (Anaconda prompt -&gt;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(Anaconda prompt -&gt;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ntoebook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9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https://github.com/jakevdp/PythonDataScienceHandbook/blob/master/notebooks/01.00-IPython-Beyond-Normal-Python.ipynb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Datasets can come from a wide range of sources and formats</a:t>
            </a:r>
          </a:p>
          <a:p>
            <a:pPr lvl="1"/>
            <a:r>
              <a:rPr lang="en-US" dirty="0"/>
              <a:t>E.g. documents, images, sound clips, numerical measurements</a:t>
            </a:r>
          </a:p>
          <a:p>
            <a:r>
              <a:rPr lang="en-US" dirty="0"/>
              <a:t>Data is fundamentally array of numbers</a:t>
            </a:r>
          </a:p>
          <a:p>
            <a:r>
              <a:rPr lang="en-US" dirty="0"/>
              <a:t>Digital images are 2D arrays of numbers representing pixel brightness across the area</a:t>
            </a:r>
          </a:p>
          <a:p>
            <a:r>
              <a:rPr lang="en-US" dirty="0"/>
              <a:t>Sound clips are 1D arrays of intensity versus time </a:t>
            </a:r>
          </a:p>
          <a:p>
            <a:r>
              <a:rPr lang="en-US" dirty="0"/>
              <a:t>Text can be converted in various ways into numerical representations</a:t>
            </a:r>
          </a:p>
          <a:p>
            <a:r>
              <a:rPr lang="en-US" dirty="0"/>
              <a:t>First step in making data analyzable is to transform it into arrays of numbers</a:t>
            </a:r>
          </a:p>
          <a:p>
            <a:r>
              <a:rPr lang="en-US" dirty="0"/>
              <a:t>Both, NumPy and Pandas package efficiently store and manipulate numerical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Efficient interface to store and operate on dense data buffers</a:t>
            </a:r>
          </a:p>
          <a:p>
            <a:r>
              <a:rPr lang="en-US" dirty="0"/>
              <a:t>NumPy arrays are similar to Python’s built-in list type, but provide much more efficient storage and data operations for larger arrays</a:t>
            </a:r>
          </a:p>
          <a:p>
            <a:r>
              <a:rPr lang="en-US" dirty="0"/>
              <a:t>Form the core of data science tools in Python </a:t>
            </a:r>
          </a:p>
        </p:txBody>
      </p:sp>
      <p:pic>
        <p:nvPicPr>
          <p:cNvPr id="1026" name="Picture 2" descr="how is axis indexed in numpy's array? - Stack Overflow">
            <a:extLst>
              <a:ext uri="{FF2B5EF4-FFF2-40B4-BE49-F238E27FC236}">
                <a16:creationId xmlns:a16="http://schemas.microsoft.com/office/drawing/2014/main" id="{E9D44FCA-9A28-46D6-A417-769E5EC0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0" y="4091878"/>
            <a:ext cx="4984750" cy="26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https://github.com/jakevdp/PythonDataScienceHandbook/blob/8a34a4f653bdbdc01415a94dc20d4e9b97438965/notebooks/02.00-Introduction-to-NumPy.ipynb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70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Built on top of NumPy and provides efficient implementation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multi-dimensional array with attached row and column labels </a:t>
            </a:r>
          </a:p>
          <a:p>
            <a:r>
              <a:rPr lang="en-US" dirty="0" err="1"/>
              <a:t>DataFrame</a:t>
            </a:r>
            <a:r>
              <a:rPr lang="en-US" dirty="0"/>
              <a:t> may contain data with heterogeneous types and/or missing data</a:t>
            </a:r>
          </a:p>
          <a:p>
            <a:r>
              <a:rPr lang="en-US" dirty="0"/>
              <a:t>Provides a number of powerful data operations using Series and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5800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3FE3B-8A21-4858-8722-38597A8A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8CC9A-8D63-4DD4-99C1-C1987F7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690688"/>
            <a:ext cx="8353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1359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Python for Data Science</vt:lpstr>
      <vt:lpstr>Data Science with Python</vt:lpstr>
      <vt:lpstr>IPython</vt:lpstr>
      <vt:lpstr>IPython features</vt:lpstr>
      <vt:lpstr>Data as numbers</vt:lpstr>
      <vt:lpstr>NumPy</vt:lpstr>
      <vt:lpstr>NumPy features</vt:lpstr>
      <vt:lpstr>Pandas</vt:lpstr>
      <vt:lpstr>Pandas Series and DataFrame</vt:lpstr>
      <vt:lpstr>Pandas Stack vs Unstack</vt:lpstr>
      <vt:lpstr>Pandas features</vt:lpstr>
      <vt:lpstr>Practice exercises for Midterm 2</vt:lpstr>
      <vt:lpstr>SciKit Learn</vt:lpstr>
      <vt:lpstr>SciKit Learn – Steps in using the API</vt:lpstr>
      <vt:lpstr>Support Vector Machines (SVM )</vt:lpstr>
      <vt:lpstr>Difference Between SVM and Logistic Regression</vt:lpstr>
      <vt:lpstr>Significance of C Value in SVM</vt:lpstr>
      <vt:lpstr>SVM and Kernel Trick</vt:lpstr>
      <vt:lpstr>SVM and Kernel Trick</vt:lpstr>
      <vt:lpstr>Decision Trees and Random Forests</vt:lpstr>
      <vt:lpstr>Random Forests: Ensuring that the Models Diversify Each Other</vt:lpstr>
      <vt:lpstr>Principal Component Analysis (PCA)</vt:lpstr>
      <vt:lpstr>Capturing Signal with Principal Components</vt:lpstr>
      <vt:lpstr>Capturing Signal with Principal Components</vt:lpstr>
      <vt:lpstr>K-Means Clustering: Expectation - Maximization</vt:lpstr>
      <vt:lpstr>K-Means Clustering: Spectral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SUNY Korea CS</dc:creator>
  <cp:lastModifiedBy>SUNY Korea CS</cp:lastModifiedBy>
  <cp:revision>37</cp:revision>
  <dcterms:created xsi:type="dcterms:W3CDTF">2020-05-03T00:32:12Z</dcterms:created>
  <dcterms:modified xsi:type="dcterms:W3CDTF">2020-05-24T23:35:42Z</dcterms:modified>
</cp:coreProperties>
</file>