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64B46-4764-4A6C-93D0-B499074B0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FF57A-8490-47D9-8AC0-E17835A34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6CDFC-9374-4BC5-8F14-9A123B5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7309D-6C0A-4387-9D10-ADB92439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CD12E-42D2-4166-B79B-12224B38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3304F-51D7-480D-B9D2-16EC0173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23DC5-2C40-4912-8CDB-889A2E8A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16AED-8C64-4D71-83B5-4A63A59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A0F1-DACA-4E77-A20B-2F1E3632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2D05B-9DF5-478B-8649-051A8761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3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EA5B3A-EF9F-4DF6-B30C-CFE42717D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4F5FD-8BFF-41FD-965E-433945FA1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0C2B3-D324-403A-AA02-B70B3EEA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937A-6372-4A52-A2E5-3F90825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D8F9-EAFA-4A15-9293-035347AF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3D067-D61B-4DD4-AD8E-8BD31738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CA83C-4BA0-46FD-ABEF-97457E9C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C080F-E7F2-4E57-8914-C3B88B33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DA211-5D6F-428B-BB41-1F0A39F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26604-5702-48DA-9991-CACAD57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4D34-078D-42A3-9570-382CF12E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66809-69F7-4D26-BB01-A66081A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875E6-CF02-4A95-B55A-A81D0277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88901-7B7A-4624-BFA5-B21541E2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7B0C9-8E9D-4245-A76D-EAC4586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E812C-418D-40CD-BCFC-EF7852BF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C8C7-21A9-4729-94B0-8F8E65A0C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7175A9-6711-44E7-B40A-BFA4802EF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9B396-E7FA-42BE-A1EF-D6647E79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A3834-E59D-477B-AD8E-706BFE7A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0557D-C60F-4F10-8E61-E01E3CF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2163-6C96-4E67-A945-CC294BA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F4E5D-F8F3-45F3-A3D8-806C878C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98CDA-9AB8-4FA2-801B-DAF6BBAA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A28E6-7A78-4940-AC16-F09E195F8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D99D88-942F-4201-A53F-BFFB6E2BA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CDA08-A200-4AE5-90E3-D8429E1B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10AA9-85A6-4A53-97F0-2AC57ED4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061AD-A9FE-45E5-BB1A-8BF2AE07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DF396-731E-4990-B539-A4D3CD16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70897-85D8-4A17-A133-22A4386E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F2237-7C28-428A-B72F-8C78F94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8DA4E5-9390-423E-854B-A97568B1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3AA670-BEAB-4AC4-9C6A-2296668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70062-33EF-4BD7-99DF-0D2D1D97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57D60-8BC2-429E-89B3-4264F963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2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2A08-0040-42A4-84C9-542F0EC6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B24C5-57D8-45A0-A2E0-F5E54AF8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090C3-BD17-41A1-9BFD-EF063DA3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28DBA-48CE-4C81-8793-C18DAF8F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4CE82-923E-4204-B5D1-681B1A1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16FAF-46FD-4514-BCCD-F940B15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3967-D3ED-4450-9389-1E9CB0AD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FBECA-830B-4B80-A1E5-58B1C313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178BF-E38B-4738-BC94-04D164FFC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F931E-67B7-4D1A-94AF-4C81235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16D46-4E1E-43E2-8705-BDFE13B9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30646-D63D-4CB7-B66B-918A8729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4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9ADC59-C21A-40AA-871D-19CAE435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A3572-4AA0-407D-B320-B78CDD2E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D2A62-EFD1-4240-927A-11B0BD051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7F0C-7474-4023-8277-2CEC6D24339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69662-9BA3-434F-BA39-FFE7DECDC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3354C-5DF8-4DF1-8448-4695BD10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021C-03E9-443F-B621-F8A985C24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3958-EADF-468F-8BAA-A622929F2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 Auction Price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16288-E710-4DE7-961E-377E10A1B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1106 Sang-woo</a:t>
            </a:r>
            <a:r>
              <a:rPr lang="ko-KR" altLang="en-US" dirty="0"/>
              <a:t> </a:t>
            </a:r>
            <a:r>
              <a:rPr lang="en-US" altLang="ko-KR" dirty="0"/>
              <a:t>Park</a:t>
            </a:r>
          </a:p>
          <a:p>
            <a:r>
              <a:rPr lang="en-US" altLang="ko-KR" dirty="0"/>
              <a:t>1609 Woo-</a:t>
            </a:r>
            <a:r>
              <a:rPr lang="en-US" altLang="ko-KR" dirty="0" err="1"/>
              <a:t>Jin</a:t>
            </a:r>
            <a:r>
              <a:rPr lang="ko-KR" altLang="en-US" dirty="0"/>
              <a:t> </a:t>
            </a:r>
            <a:r>
              <a:rPr lang="en-US" altLang="ko-KR" dirty="0"/>
              <a:t>Shim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EEDCA-2CD1-4F29-A26A-7F12922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0799-29E0-4687-9910-006E87F6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we predict the price of an art piece sold at auction?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- What features make value on it?</a:t>
            </a:r>
          </a:p>
          <a:p>
            <a:pPr marL="0" indent="0">
              <a:buNone/>
            </a:pPr>
            <a:r>
              <a:rPr lang="en-US" altLang="ko-KR" sz="2400" dirty="0"/>
              <a:t>	- Artist? Size of art piece? Auction house’s estimate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science is used to develop a model and predict the sell price.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C3828-C67D-4B97-8518-20A080C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data science is used in the presentation-Factors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4246-4EC1-4480-A15F-92BA40BA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Factors that determine auction price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200" dirty="0"/>
              <a:t>- Painting features</a:t>
            </a:r>
          </a:p>
          <a:p>
            <a:pPr marL="0" indent="0">
              <a:buNone/>
            </a:pPr>
            <a:r>
              <a:rPr lang="en-US" altLang="ko-KR" sz="2200" dirty="0"/>
              <a:t>	- Artist features</a:t>
            </a:r>
          </a:p>
          <a:p>
            <a:pPr marL="0" indent="0">
              <a:buNone/>
            </a:pPr>
            <a:r>
              <a:rPr lang="en-US" altLang="ko-KR" sz="2200" dirty="0"/>
              <a:t>	- Image features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dirty="0"/>
              <a:t>They observed…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- Final price year-wise trend</a:t>
            </a:r>
          </a:p>
          <a:p>
            <a:pPr marL="0" indent="0">
              <a:buNone/>
            </a:pPr>
            <a:r>
              <a:rPr lang="en-US" altLang="ko-KR" sz="2400" dirty="0"/>
              <a:t>  - Accuracies of auction estimate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Results: Height, Width, Auction house, Premium, Low/High estimate, significance, Gravitas, Celebrity, Fame are important factors.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B29FBE-860B-4B10-A1D1-669796BFABE8}"/>
              </a:ext>
            </a:extLst>
          </p:cNvPr>
          <p:cNvGrpSpPr/>
          <p:nvPr/>
        </p:nvGrpSpPr>
        <p:grpSpPr>
          <a:xfrm>
            <a:off x="6310148" y="2463188"/>
            <a:ext cx="4711700" cy="2638424"/>
            <a:chOff x="7270804" y="1825625"/>
            <a:chExt cx="4711700" cy="26384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8D57625-211E-4F90-934C-D913EAF1B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800" y="1825625"/>
              <a:ext cx="4692704" cy="263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620E24-7F85-47E6-9718-3C9B427055EC}"/>
                </a:ext>
              </a:extLst>
            </p:cNvPr>
            <p:cNvSpPr txBox="1"/>
            <p:nvPr/>
          </p:nvSpPr>
          <p:spPr>
            <a:xfrm>
              <a:off x="7270804" y="3987105"/>
              <a:ext cx="471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&lt;Ref. Bhavya Agarwal, “What Will The Hammer Price Be?”&gt;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4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CACFF-21EF-45CA-A9A4-40C1CAF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data science is used in the presentation-Advanced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B9E28-D807-424D-B2D0-B8810221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Linear Regression (LR)</a:t>
            </a:r>
          </a:p>
          <a:p>
            <a:r>
              <a:rPr lang="en-US" altLang="ko-KR" dirty="0"/>
              <a:t>K-Nearest Neighbor algorithm (KNN)</a:t>
            </a:r>
          </a:p>
          <a:p>
            <a:r>
              <a:rPr lang="en-US" altLang="ko-KR" dirty="0"/>
              <a:t>Decision Tree regression (DT)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LR had the biggest accuracy, comparing mean and median errors.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b/be/Normdist_regression.png/300px-Normdist_regression.png">
            <a:extLst>
              <a:ext uri="{FF2B5EF4-FFF2-40B4-BE49-F238E27FC236}">
                <a16:creationId xmlns:a16="http://schemas.microsoft.com/office/drawing/2014/main" id="{D300B6A7-A395-413D-9A0E-363EE6B8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80" y="1684338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-nearest neighbor algorithm에 대한 이미지 검색결과">
            <a:extLst>
              <a:ext uri="{FF2B5EF4-FFF2-40B4-BE49-F238E27FC236}">
                <a16:creationId xmlns:a16="http://schemas.microsoft.com/office/drawing/2014/main" id="{245EFC98-CD6A-42F2-92F9-8CA3A8D2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563" y="1904603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cision tree regression에 대한 이미지 검색결과">
            <a:extLst>
              <a:ext uri="{FF2B5EF4-FFF2-40B4-BE49-F238E27FC236}">
                <a16:creationId xmlns:a16="http://schemas.microsoft.com/office/drawing/2014/main" id="{1BF98150-0E5F-411D-884D-670684CC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11" y="3997325"/>
            <a:ext cx="398650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2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EE1FD-CAF9-4CDD-80C3-26622DF6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to real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C1A5B-A233-44D2-BC2E-74D8CDBF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Their prediction: </a:t>
            </a:r>
            <a:r>
              <a:rPr lang="ko-KR" altLang="en-US" dirty="0"/>
              <a:t>￡</a:t>
            </a:r>
            <a:r>
              <a:rPr lang="en-US" altLang="ko-KR" dirty="0"/>
              <a:t>32.8M</a:t>
            </a:r>
          </a:p>
          <a:p>
            <a:r>
              <a:rPr lang="en-US" altLang="ko-KR" dirty="0"/>
              <a:t>Finally sold price: </a:t>
            </a:r>
            <a:r>
              <a:rPr lang="ko-KR" altLang="en-US" dirty="0"/>
              <a:t>￡</a:t>
            </a:r>
            <a:r>
              <a:rPr lang="en-US" altLang="ko-KR" dirty="0"/>
              <a:t>27M </a:t>
            </a:r>
          </a:p>
          <a:p>
            <a:pPr marL="0" indent="0">
              <a:buNone/>
            </a:pPr>
            <a:r>
              <a:rPr lang="en-US" altLang="ko-KR" dirty="0"/>
              <a:t>(Total price</a:t>
            </a:r>
            <a:r>
              <a:rPr lang="ko-KR" altLang="en-US" dirty="0"/>
              <a:t>￡</a:t>
            </a:r>
            <a:r>
              <a:rPr lang="en-US" altLang="ko-KR" dirty="0"/>
              <a:t>30.3M, including premium)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The prediction was accurate!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1B58C9-C128-4359-B33E-B5B266741C00}"/>
              </a:ext>
            </a:extLst>
          </p:cNvPr>
          <p:cNvGrpSpPr/>
          <p:nvPr/>
        </p:nvGrpSpPr>
        <p:grpSpPr>
          <a:xfrm>
            <a:off x="7966453" y="1996048"/>
            <a:ext cx="3281100" cy="2865903"/>
            <a:chOff x="7958066" y="65088"/>
            <a:chExt cx="3281100" cy="286590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6B6F686-0F55-4BDB-AC56-388BC3A21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066" y="65088"/>
              <a:ext cx="3281100" cy="2413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947E19-2458-42E4-946E-6AB65C139643}"/>
                </a:ext>
              </a:extLst>
            </p:cNvPr>
            <p:cNvSpPr txBox="1"/>
            <p:nvPr/>
          </p:nvSpPr>
          <p:spPr>
            <a:xfrm>
              <a:off x="8067414" y="2407771"/>
              <a:ext cx="3062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&lt;Rome, From Mount Aventine&gt; </a:t>
              </a:r>
            </a:p>
            <a:p>
              <a:pPr algn="ctr"/>
              <a:r>
                <a:rPr lang="en-US" altLang="ko-KR" sz="1400" dirty="0"/>
                <a:t>Joseph </a:t>
              </a:r>
              <a:r>
                <a:rPr lang="en-US" altLang="ko-KR" sz="1400" dirty="0" err="1"/>
                <a:t>Mallord</a:t>
              </a:r>
              <a:r>
                <a:rPr lang="en-US" altLang="ko-KR" sz="1400" dirty="0"/>
                <a:t> William Turner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2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219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Art Auction Price</vt:lpstr>
      <vt:lpstr>Abstract</vt:lpstr>
      <vt:lpstr>How data science is used in the presentation-Factors</vt:lpstr>
      <vt:lpstr>How data science is used in the presentation-Advanced models</vt:lpstr>
      <vt:lpstr>Application to real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Auction Price</dc:title>
  <dc:creator>심우진</dc:creator>
  <cp:lastModifiedBy>박 상우</cp:lastModifiedBy>
  <cp:revision>11</cp:revision>
  <dcterms:created xsi:type="dcterms:W3CDTF">2020-01-06T13:55:29Z</dcterms:created>
  <dcterms:modified xsi:type="dcterms:W3CDTF">2020-01-08T02:54:13Z</dcterms:modified>
</cp:coreProperties>
</file>