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7" r:id="rId4"/>
    <p:sldId id="259" r:id="rId5"/>
    <p:sldId id="260" r:id="rId6"/>
    <p:sldId id="261" r:id="rId7"/>
    <p:sldId id="282" r:id="rId8"/>
    <p:sldId id="265" r:id="rId9"/>
    <p:sldId id="266" r:id="rId10"/>
    <p:sldId id="267" r:id="rId11"/>
    <p:sldId id="268" r:id="rId12"/>
    <p:sldId id="269" r:id="rId13"/>
    <p:sldId id="281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3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D42"/>
    <a:srgbClr val="535B62"/>
    <a:srgbClr val="EF2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667"/>
  </p:normalViewPr>
  <p:slideViewPr>
    <p:cSldViewPr snapToGrid="0">
      <p:cViewPr varScale="1">
        <p:scale>
          <a:sx n="84" d="100"/>
          <a:sy n="84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defRPr>
            </a:lvl1pPr>
          </a:lstStyle>
          <a:p>
            <a:fld id="{2B6EEC38-080F-41C7-A9F3-31365F734F86}" type="datetimeFigureOut">
              <a:rPr lang="ko-KR" altLang="en-US" smtClean="0"/>
              <a:pPr/>
              <a:t>2020-01-10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defRPr>
            </a:lvl1pPr>
          </a:lstStyle>
          <a:p>
            <a:fld id="{E4FAB990-371D-4E8D-9DA5-CFF436CC4C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479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라운드 Light" panose="020B0600000101010101" pitchFamily="50" charset="-127"/>
        <a:ea typeface="나눔스퀘어라운드 Light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라운드 Light" panose="020B0600000101010101" pitchFamily="50" charset="-127"/>
        <a:ea typeface="나눔스퀘어라운드 Light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라운드 Light" panose="020B0600000101010101" pitchFamily="50" charset="-127"/>
        <a:ea typeface="나눔스퀘어라운드 Light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라운드 Light" panose="020B0600000101010101" pitchFamily="50" charset="-127"/>
        <a:ea typeface="나눔스퀘어라운드 Light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라운드 Light" panose="020B0600000101010101" pitchFamily="50" charset="-127"/>
        <a:ea typeface="나눔스퀘어라운드 Light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MLR: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statistical technique that uses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cs typeface="+mn-cs"/>
              </a:rPr>
              <a:t>several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 explanatory variables to predict the outcome of a response variable.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NN: simplified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cs typeface="+mn-cs"/>
              </a:rPr>
              <a:t>model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 of the way the human brain processes information. 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B990-371D-4E8D-9DA5-CFF436CC4C6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15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Jackknife: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cross-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cs typeface="+mn-cs"/>
              </a:rPr>
              <a:t>validation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 technique first developed by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cs typeface="+mn-cs"/>
              </a:rPr>
              <a:t>Quenouille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 to estimate the bias of an estimator.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RMSE: measures how much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cs typeface="+mn-cs"/>
              </a:rPr>
              <a:t>error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 there is between two data sets. compares a predicted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cs typeface="+mn-cs"/>
              </a:rPr>
              <a:t>value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 and an observed or known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cs typeface="+mn-cs"/>
              </a:rPr>
              <a:t>value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B990-371D-4E8D-9DA5-CFF436CC4C6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75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373D4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ingle Corner Rectangle 11"/>
          <p:cNvSpPr/>
          <p:nvPr userDrawn="1"/>
        </p:nvSpPr>
        <p:spPr>
          <a:xfrm rot="16200000">
            <a:off x="-1602459" y="2487803"/>
            <a:ext cx="2811084" cy="393524"/>
          </a:xfrm>
          <a:prstGeom prst="round1Rect">
            <a:avLst>
              <a:gd name="adj" fmla="val 50000"/>
            </a:avLst>
          </a:prstGeom>
          <a:solidFill>
            <a:srgbClr val="EF2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276D79ED-3FA7-4EF8-964B-EB8BCFAB02F8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 rot="16200000">
            <a:off x="-1608328" y="2515288"/>
            <a:ext cx="281108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bs-Latn-BA" sz="1600" b="1" baseline="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free-ppt-templates.com</a:t>
            </a:r>
            <a:endParaRPr lang="en-US" sz="16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35B62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73D42"/>
          </a:solidFill>
          <a:latin typeface="Microsoft YaHei" charset="-122"/>
          <a:ea typeface="Microsoft YaHei" charset="-122"/>
          <a:cs typeface="Microsoft YaHei" charset="-122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73D42"/>
          </a:solidFill>
          <a:latin typeface="Microsoft YaHei" charset="-122"/>
          <a:ea typeface="Microsoft YaHei" charset="-122"/>
          <a:cs typeface="Microsoft YaHei" charset="-122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73D42"/>
          </a:solidFill>
          <a:latin typeface="Microsoft YaHei" charset="-122"/>
          <a:ea typeface="Microsoft YaHei" charset="-122"/>
          <a:cs typeface="Microsoft YaHei" charset="-122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73D42"/>
          </a:solidFill>
          <a:latin typeface="Microsoft YaHei" charset="-122"/>
          <a:ea typeface="Microsoft YaHei" charset="-122"/>
          <a:cs typeface="Microsoft YaHei" charset="-122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73D42"/>
          </a:solidFill>
          <a:latin typeface="Microsoft YaHei" charset="-122"/>
          <a:ea typeface="Microsoft YaHei" charset="-122"/>
          <a:cs typeface="Microsoft YaHei" charset="-122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support/knowledgecenter/en/SS3RA7_15.0.0/com.ibm.spss.modeler.help/neuralnet_model.htm" TargetMode="External"/><Relationship Id="rId2" Type="http://schemas.openxmlformats.org/officeDocument/2006/relationships/hyperlink" Target="https://www.analyticsvidhya.com/blog/2016/10/complete-study-of-factors-contributing-to-air-pollu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b="0" dirty="0"/>
              <a:t>Complete Study of Factors Contributing to Air Pollution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Deuk</a:t>
            </a:r>
            <a:r>
              <a:rPr lang="en-US" dirty="0" smtClean="0"/>
              <a:t> Hwan Cho &amp; Kun Woo Kim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Seasonality Analysis : </a:t>
            </a:r>
            <a:r>
              <a:rPr lang="en-US" altLang="ko-KR" dirty="0" smtClean="0"/>
              <a:t>Conclusion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030" y="1789113"/>
            <a:ext cx="8429940" cy="4387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030" y="1803336"/>
            <a:ext cx="8584883" cy="44720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886" y="1735290"/>
            <a:ext cx="8853169" cy="460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7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Seasonality Analysis : 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Relatively lower Pollution levels seem to be associated with higher Wind 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Speed</a:t>
            </a:r>
          </a:p>
          <a:p>
            <a:endParaRPr lang="en-US" altLang="ko-KR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Very low Atmospheric Temperature is associated with relatively higher Pollution levels of PM 2.5/PM 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10</a:t>
            </a:r>
          </a:p>
          <a:p>
            <a:endParaRPr lang="en-US" altLang="ko-KR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Other pollutants data remains significantly same throughout the year except for NO2</a:t>
            </a:r>
            <a:endParaRPr lang="ko-KR" altLang="en-US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68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Correlation Matrix &amp; </a:t>
            </a:r>
            <a:r>
              <a:rPr lang="en-US" altLang="ko-KR" dirty="0" smtClean="0"/>
              <a:t>Analysis</a:t>
            </a:r>
            <a:endParaRPr lang="en-US" altLang="ko-KR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2836" y="1789113"/>
            <a:ext cx="4546327" cy="4387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549" y="1789113"/>
            <a:ext cx="4730900" cy="4387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550" y="1578237"/>
            <a:ext cx="4730899" cy="480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212A9B-6413-484F-9622-95EC46DD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Predictive Model Development</a:t>
            </a:r>
            <a:endParaRPr lang="bs-Latn-B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635B26-F562-7744-8122-9C817A89B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different models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34908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Predictive Model Development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Multiple </a:t>
            </a:r>
            <a:r>
              <a:rPr lang="en-US" altLang="ko-KR" dirty="0"/>
              <a:t>Linear Regression Model (MLR)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&amp; </a:t>
            </a:r>
            <a:r>
              <a:rPr lang="en-US" altLang="ko-KR" dirty="0"/>
              <a:t>Neural Network Model (NN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: using </a:t>
            </a:r>
            <a:r>
              <a:rPr lang="en-US" altLang="ko-KR" dirty="0"/>
              <a:t>one additional </a:t>
            </a:r>
            <a:r>
              <a:rPr lang="en-US" altLang="ko-KR" dirty="0" smtClean="0"/>
              <a:t>variable(</a:t>
            </a:r>
            <a:r>
              <a:rPr lang="en-US" altLang="ko-KR" dirty="0"/>
              <a:t>Previous </a:t>
            </a:r>
            <a:r>
              <a:rPr lang="en-US" altLang="ko-KR" dirty="0" smtClean="0"/>
              <a:t>Day </a:t>
            </a:r>
            <a:r>
              <a:rPr lang="en-US" altLang="ko-KR" dirty="0"/>
              <a:t>level for that particular </a:t>
            </a:r>
            <a:r>
              <a:rPr lang="en-US" altLang="ko-KR" dirty="0" smtClean="0"/>
              <a:t>Pollutant) </a:t>
            </a:r>
            <a:r>
              <a:rPr lang="en-US" altLang="ko-KR" dirty="0"/>
              <a:t>with the actual available </a:t>
            </a:r>
            <a:r>
              <a:rPr lang="en-US" altLang="ko-KR" dirty="0" smtClean="0"/>
              <a:t>variables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3357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32" t="4469" r="3649" b="1898"/>
          <a:stretch/>
        </p:blipFill>
        <p:spPr>
          <a:xfrm>
            <a:off x="1584960" y="2194559"/>
            <a:ext cx="9022079" cy="260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1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Analyzing Data Sets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objective is to predict </a:t>
            </a:r>
            <a:r>
              <a:rPr lang="en-US" altLang="ko-KR" dirty="0" smtClean="0"/>
              <a:t>the value of next day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Included Multiple </a:t>
            </a:r>
            <a:r>
              <a:rPr lang="en-US" altLang="ko-KR" dirty="0"/>
              <a:t>Linear Regression which was run on Train data set using R </a:t>
            </a:r>
            <a:r>
              <a:rPr lang="en-US" altLang="ko-KR" dirty="0" smtClean="0"/>
              <a:t>package data of past days</a:t>
            </a:r>
          </a:p>
          <a:p>
            <a:endParaRPr lang="en-US" altLang="ko-KR" dirty="0"/>
          </a:p>
          <a:p>
            <a:r>
              <a:rPr lang="en-US" altLang="ko-KR" dirty="0" smtClean="0"/>
              <a:t>Using replacement of extreme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02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2" name="Picture 4" descr="표 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071" y="-4084"/>
            <a:ext cx="7077075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표 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520" y="2243817"/>
            <a:ext cx="67341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082" y="4158342"/>
            <a:ext cx="68770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5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722" y="0"/>
            <a:ext cx="6726556" cy="228284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78595" y="2282847"/>
            <a:ext cx="6834810" cy="19040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645" y="4186894"/>
            <a:ext cx="5152740" cy="273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6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960" y="0"/>
            <a:ext cx="6610350" cy="2057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960" y="2433785"/>
            <a:ext cx="6610350" cy="19791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010" y="4772025"/>
            <a:ext cx="65913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9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212A9B-6413-484F-9622-95EC46DD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bs-Latn-B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635B26-F562-7744-8122-9C817A89B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Emerging problems in India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387694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1959" y="1690688"/>
            <a:ext cx="6888082" cy="45424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638" y="1690688"/>
            <a:ext cx="7390724" cy="45424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638" y="1690688"/>
            <a:ext cx="7390724" cy="487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9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212A9B-6413-484F-9622-95EC46DD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 Validation</a:t>
            </a:r>
            <a:endParaRPr lang="bs-Latn-B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635B26-F562-7744-8122-9C817A89B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Jackknife Validation Method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5786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Validation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789611"/>
            <a:ext cx="10668000" cy="4387352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Use Jackknife </a:t>
            </a:r>
            <a:r>
              <a:rPr lang="en-US" altLang="ko-KR" dirty="0"/>
              <a:t>Validation Method for validating the 4 </a:t>
            </a:r>
            <a:r>
              <a:rPr lang="en-US" altLang="ko-KR" dirty="0" smtClean="0"/>
              <a:t>Models</a:t>
            </a:r>
          </a:p>
          <a:p>
            <a:endParaRPr lang="en-US" altLang="ko-KR" dirty="0" smtClean="0"/>
          </a:p>
          <a:p>
            <a:r>
              <a:rPr lang="en-US" altLang="ko-KR" dirty="0"/>
              <a:t>Root Mean Square Error (RMSE) Value method to validate and compare the relative performance of the 4 </a:t>
            </a:r>
            <a:r>
              <a:rPr lang="en-US" altLang="ko-KR" dirty="0" smtClean="0"/>
              <a:t>Model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1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 built with Previous Day’s value provides the lowest Relative </a:t>
            </a:r>
            <a:r>
              <a:rPr lang="en-US" altLang="ko-KR" dirty="0" smtClean="0"/>
              <a:t>error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Neural </a:t>
            </a:r>
            <a:r>
              <a:rPr lang="en-US" altLang="ko-KR" dirty="0"/>
              <a:t>Network gives the lowest Relative Error in </a:t>
            </a:r>
            <a:r>
              <a:rPr lang="en-US" altLang="ko-KR" dirty="0" smtClean="0"/>
              <a:t>prediction</a:t>
            </a:r>
          </a:p>
          <a:p>
            <a:endParaRPr lang="en-US" altLang="ko-KR" dirty="0" smtClean="0"/>
          </a:p>
          <a:p>
            <a:r>
              <a:rPr lang="en-US" altLang="ko-KR" dirty="0"/>
              <a:t>Only for Punjabi </a:t>
            </a:r>
            <a:r>
              <a:rPr lang="en-US" altLang="ko-KR" dirty="0" err="1"/>
              <a:t>Bagh</a:t>
            </a:r>
            <a:r>
              <a:rPr lang="en-US" altLang="ko-KR" dirty="0"/>
              <a:t> PM 2.5, SO2 &amp; </a:t>
            </a:r>
            <a:r>
              <a:rPr lang="en-US" altLang="ko-KR" dirty="0" err="1"/>
              <a:t>Anand</a:t>
            </a:r>
            <a:r>
              <a:rPr lang="en-US" altLang="ko-KR" dirty="0"/>
              <a:t> </a:t>
            </a:r>
            <a:r>
              <a:rPr lang="en-US" altLang="ko-KR" dirty="0" err="1" smtClean="0"/>
              <a:t>Vihar</a:t>
            </a:r>
            <a:r>
              <a:rPr lang="en-US" altLang="ko-KR" dirty="0" smtClean="0"/>
              <a:t> </a:t>
            </a:r>
            <a:r>
              <a:rPr lang="en-US" altLang="ko-KR" dirty="0"/>
              <a:t>NO2, SO2 MLR provides lower Relative error.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22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Predictive Model Development </a:t>
            </a:r>
            <a:r>
              <a:rPr lang="en-US" altLang="ko-KR" dirty="0" smtClean="0"/>
              <a:t>Conclusions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Multiple Linear Regression Model is able to explain almost 76% of variations in PM </a:t>
            </a:r>
            <a:r>
              <a:rPr lang="en-US" altLang="ko-KR" dirty="0" smtClean="0"/>
              <a:t>2.5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Wind </a:t>
            </a:r>
            <a:r>
              <a:rPr lang="en-US" altLang="ko-KR" dirty="0"/>
              <a:t>Speed seem to be the most important independent variable followed by the </a:t>
            </a:r>
            <a:r>
              <a:rPr lang="en-US" altLang="ko-KR" dirty="0" smtClean="0"/>
              <a:t>Value of Previous Day</a:t>
            </a:r>
          </a:p>
          <a:p>
            <a:endParaRPr lang="en-US" altLang="ko-KR" dirty="0"/>
          </a:p>
          <a:p>
            <a:r>
              <a:rPr lang="en-US" altLang="ko-KR" dirty="0" smtClean="0"/>
              <a:t>Model Fit seem to be significant for PM 2.5 for both the models across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95656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ea typeface="나눔스퀘어라운드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028396"/>
            <a:ext cx="10515600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373D42"/>
                </a:solidFill>
                <a:latin typeface="Microsoft YaHei" charset="-122"/>
                <a:ea typeface="Microsoft YaHei" charset="-122"/>
              </a:rPr>
              <a:t>Overall Neural Network Model was able to relatively perform better as compared to Multiple Linear Regression Model for predicting many pollutants </a:t>
            </a:r>
            <a:endParaRPr lang="ko-KR" altLang="en-US" sz="2800" dirty="0">
              <a:solidFill>
                <a:srgbClr val="373D42"/>
              </a:solidFill>
              <a:latin typeface="Microsoft YaHei" charset="-122"/>
              <a:ea typeface="나눔스퀘어라운드 Light" panose="020B0600000101010101" pitchFamily="50" charset="-127"/>
            </a:endParaRPr>
          </a:p>
          <a:p>
            <a:endParaRPr lang="ko-KR" altLang="en-US" dirty="0"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545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altLang="ko-KR" sz="4400" dirty="0" smtClean="0"/>
          </a:p>
          <a:p>
            <a:pPr marL="0" indent="0" algn="ctr">
              <a:buNone/>
            </a:pPr>
            <a:endParaRPr lang="en-US" altLang="ko-KR" sz="4400" dirty="0"/>
          </a:p>
          <a:p>
            <a:pPr marL="0" indent="0" algn="ctr">
              <a:buNone/>
            </a:pPr>
            <a:r>
              <a:rPr lang="en-US" altLang="ko-KR" sz="4400" dirty="0" smtClean="0"/>
              <a:t>Thank you very </a:t>
            </a:r>
            <a:r>
              <a:rPr lang="en-US" altLang="ko-KR" sz="4400" dirty="0" smtClean="0"/>
              <a:t>much</a:t>
            </a:r>
          </a:p>
          <a:p>
            <a:pPr marL="0" indent="0" algn="ctr">
              <a:buNone/>
            </a:pPr>
            <a:endParaRPr lang="en-US" altLang="ko-KR" sz="4400" dirty="0"/>
          </a:p>
          <a:p>
            <a:pPr marL="0" indent="0" algn="ctr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References: </a:t>
            </a:r>
            <a:endParaRPr lang="en-US" altLang="ko-KR" sz="2400" dirty="0">
              <a:hlinkClick r:id="rId2"/>
            </a:endParaRPr>
          </a:p>
          <a:p>
            <a:pPr marL="0" indent="0">
              <a:buNone/>
            </a:pPr>
            <a:r>
              <a:rPr lang="en-US" altLang="ko-KR" sz="2400" dirty="0" smtClean="0">
                <a:hlinkClick r:id="rId2"/>
              </a:rPr>
              <a:t>https</a:t>
            </a:r>
            <a:r>
              <a:rPr lang="en-US" altLang="ko-KR" sz="2400" dirty="0">
                <a:hlinkClick r:id="rId2"/>
              </a:rPr>
              <a:t>://www.analyticsvidhya.com/blog/2016/10/complete-study-of-factors-contributing-to-air-pollution</a:t>
            </a:r>
            <a:r>
              <a:rPr lang="en-US" altLang="ko-KR" sz="2400" dirty="0" smtClean="0">
                <a:hlinkClick r:id="rId2"/>
              </a:rPr>
              <a:t>/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>
                <a:hlinkClick r:id="rId3"/>
              </a:rPr>
              <a:t>https://www.ibm.com/support/knowledgecenter/en/SS3RA7_15.0.0/com.ibm.spss.modeler.help/neuralnet_model.htm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08896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Delhi, the most polluted 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Out of the 20 most polluted cities, 13 are in India</a:t>
            </a:r>
          </a:p>
          <a:p>
            <a:endParaRPr lang="en-US" dirty="0"/>
          </a:p>
        </p:txBody>
      </p:sp>
      <p:pic>
        <p:nvPicPr>
          <p:cNvPr id="1026" name="Picture 2" descr="image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194" y="-560"/>
            <a:ext cx="5513744" cy="685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55" y="991063"/>
            <a:ext cx="11070021" cy="487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Studying the data of Air Quality</a:t>
            </a:r>
          </a:p>
          <a:p>
            <a:pPr marL="0" indent="0">
              <a:buNone/>
            </a:pP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-&gt;identifying patterns/correlating factors on key levels</a:t>
            </a:r>
          </a:p>
          <a:p>
            <a:endParaRPr lang="en-US" altLang="ko-KR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Understanding behavior of meteorological parameters in the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parameters in the planetary boundary 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layer</a:t>
            </a:r>
          </a:p>
          <a:p>
            <a:pPr marL="0" indent="0">
              <a:buNone/>
            </a:pP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-&gt;atmosphere is the media governed by the atmosphere</a:t>
            </a:r>
          </a:p>
        </p:txBody>
      </p:sp>
    </p:spTree>
    <p:extLst>
      <p:ext uri="{BB962C8B-B14F-4D97-AF65-F5344CB8AC3E}">
        <p14:creationId xmlns:p14="http://schemas.microsoft.com/office/powerpoint/2010/main" val="209160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Objective and Scope of the Project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u="sng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Objective</a:t>
            </a:r>
          </a:p>
          <a:p>
            <a:pPr marL="0" indent="0">
              <a:buNone/>
            </a:pP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-&gt;identify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patterns of spike in Air Pollution 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levels and meteorological factors to develop a predictive model</a:t>
            </a:r>
            <a:endParaRPr lang="en-US" altLang="ko-KR" u="sng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en-US" altLang="ko-KR" u="sng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Scope</a:t>
            </a:r>
          </a:p>
          <a:p>
            <a:pPr marL="0" indent="0">
              <a:buNone/>
            </a:pP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-&gt;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3 major polluting centers in New 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Delhi/one year data starting from 4.1.2015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en-US" altLang="ko-KR" u="sng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Out of Scope</a:t>
            </a:r>
          </a:p>
          <a:p>
            <a:pPr marL="0" indent="0">
              <a:buNone/>
            </a:pP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-&gt;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Vehicle density during the given period at each location, measuring &amp; monitoring level of road dust, Industrial 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pollution/one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year data starting from 4.1.2015</a:t>
            </a:r>
          </a:p>
          <a:p>
            <a:pPr marL="0" indent="0">
              <a:buNone/>
            </a:pPr>
            <a:endParaRPr lang="ko-KR" altLang="en-US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098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Tools &amp; Techniques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Programming environment and Microsoft Excel for our analysis and Tableau for 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data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Box Plot, Histogram, Bar Chart, Line Chart, Infographics, Visual Clues, Correlation Matrix, Multiple Linear Regression, Artificial Neural Network</a:t>
            </a:r>
            <a:endParaRPr lang="ko-KR" altLang="en-US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pic>
        <p:nvPicPr>
          <p:cNvPr id="1026" name="Picture 2" descr="이미지 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610" y="-63062"/>
            <a:ext cx="3574879" cy="692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99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212A9B-6413-484F-9622-95EC46DD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Exploratory Data Analysis</a:t>
            </a:r>
            <a:endParaRPr lang="bs-Latn-B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635B26-F562-7744-8122-9C817A89B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23643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Analyzing the impact of Vehicle Density &amp; Vehicle Population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positive correlation between the number of vehicles/air pollution levels of PM 2.5 &amp; to a lesser extent on NO2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 levels does not seem to have any correlation with either vehicle density or with vehicle 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population</a:t>
            </a:r>
          </a:p>
          <a:p>
            <a:endParaRPr lang="en-US" altLang="ko-KR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factors, other than vehicular pollution, contributing to the overall air pollution in the three cities are almost 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equal</a:t>
            </a:r>
          </a:p>
          <a:p>
            <a:pPr marL="0" indent="0">
              <a:buNone/>
            </a:pP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-&gt;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vehicle density 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contribute high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air pollution levels.</a:t>
            </a:r>
            <a:endParaRPr lang="en-US" altLang="ko-KR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endParaRPr lang="ko-KR" altLang="en-US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751" y="1690688"/>
            <a:ext cx="6240497" cy="43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7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Identifying Patterns for Air Pollution in New Delhi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3692776" cy="40332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776" y="1690688"/>
            <a:ext cx="2893986" cy="40332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825" y="1690688"/>
            <a:ext cx="5591175" cy="2371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762" y="4062413"/>
            <a:ext cx="2588234" cy="16614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9059" y="4062414"/>
            <a:ext cx="2020224" cy="164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9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A30A9876-755B-1A40-ADB6-A63DFDA80931}" vid="{F8DE700C-1C0B-4B46-99AE-15759A55559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Air-Quality-PowerPoint-Template</Template>
  <TotalTime>421</TotalTime>
  <Words>557</Words>
  <Application>Microsoft Office PowerPoint</Application>
  <PresentationFormat>와이드스크린</PresentationFormat>
  <Paragraphs>95</Paragraphs>
  <Slides>25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Microsoft YaHei</vt:lpstr>
      <vt:lpstr>나눔바른고딕 UltraLight</vt:lpstr>
      <vt:lpstr>나눔스퀘어라운드 Light</vt:lpstr>
      <vt:lpstr>Arial</vt:lpstr>
      <vt:lpstr>Trebuchet MS</vt:lpstr>
      <vt:lpstr>Office 테마</vt:lpstr>
      <vt:lpstr>Complete Study of Factors Contributing to Air Pollution</vt:lpstr>
      <vt:lpstr>Overview</vt:lpstr>
      <vt:lpstr>Delhi, the most polluted city</vt:lpstr>
      <vt:lpstr>Problem Statement</vt:lpstr>
      <vt:lpstr>Objective and Scope of the Project</vt:lpstr>
      <vt:lpstr>Tools &amp; Techniques</vt:lpstr>
      <vt:lpstr>Exploratory Data Analysis</vt:lpstr>
      <vt:lpstr>Analyzing the impact of Vehicle Density &amp; Vehicle Population</vt:lpstr>
      <vt:lpstr>Identifying Patterns for Air Pollution in New Delhi</vt:lpstr>
      <vt:lpstr>Seasonality Analysis : Conclusion</vt:lpstr>
      <vt:lpstr>Seasonality Analysis : Conclusion</vt:lpstr>
      <vt:lpstr>Correlation Matrix &amp; Analysis</vt:lpstr>
      <vt:lpstr>Predictive Model Development</vt:lpstr>
      <vt:lpstr>Predictive Model Development</vt:lpstr>
      <vt:lpstr>PowerPoint 프레젠테이션</vt:lpstr>
      <vt:lpstr>Analyzing Data Sets</vt:lpstr>
      <vt:lpstr>PowerPoint 프레젠테이션</vt:lpstr>
      <vt:lpstr>PowerPoint 프레젠테이션</vt:lpstr>
      <vt:lpstr>PowerPoint 프레젠테이션</vt:lpstr>
      <vt:lpstr>Result</vt:lpstr>
      <vt:lpstr>Model Validation</vt:lpstr>
      <vt:lpstr>Model Validation</vt:lpstr>
      <vt:lpstr>Inference</vt:lpstr>
      <vt:lpstr>Predictive Model Development Conclusions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Complete Study of Factors Contributing to Air Pollution</dc:title>
  <dc:creator>wwwwilliam7777@gmail.com</dc:creator>
  <cp:lastModifiedBy>wwwwilliam7777@gmail.com</cp:lastModifiedBy>
  <cp:revision>19</cp:revision>
  <dcterms:created xsi:type="dcterms:W3CDTF">2020-01-09T02:31:02Z</dcterms:created>
  <dcterms:modified xsi:type="dcterms:W3CDTF">2020-01-10T02:38:05Z</dcterms:modified>
</cp:coreProperties>
</file>