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embeddedFontLst>
    <p:embeddedFont>
      <p:font typeface="나눔명조 ExtraBold" panose="02020603020101020101" pitchFamily="18" charset="-127"/>
      <p:bold r:id="rId12"/>
    </p:embeddedFont>
    <p:embeddedFont>
      <p:font typeface="나눔스퀘어라운드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배달의민족 주아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C7CB1-D042-4274-8CC7-6CFA27F9A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EA235-8F12-4A6E-AF95-5C226D836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0D902-40AC-4BC0-8AE6-1D617166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305CF-45E7-4970-B47E-02C50369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8D334-F751-4474-8E59-65F7E1EE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EF141-DC3F-4A3F-98D1-2CB34999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15CA80-F2E8-4A0B-AD16-B3BB5E7FF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79515-98CD-4074-918C-240C265C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E5D0-C84D-4D01-B223-92FFF270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D330C-2EC0-4D9F-BC48-09DC54FD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CEA61C-E86E-402E-9FFA-DCF89998B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B35CC-969C-4050-B984-50157810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E2154-1D13-4D1A-B5A7-B5827D5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7FF06-4634-4C08-81F5-C59DC81A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7787-5D83-417B-B7FC-4D3544E7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1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4C959-06CB-4C06-9C01-16B4F981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0771F-F8DA-4790-870A-1820D2D8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583BF-F96D-4196-83DB-BFD941F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0AA33-8F7A-4686-9C7C-91C7EE94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ED4D6-4B29-4A21-B169-7C889ADB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1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12F9-356A-4632-B83F-59F51269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A2C0B-CFE7-4A4D-896C-13D590CC3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AC0D7-8CC7-4D2D-865B-692D488E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D6BA8-9384-4AA5-BD16-153E3CE0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38718-F0BF-4219-9A05-D6357A9C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FA61E-4558-4B20-B01D-8E7A742A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F296B-B230-4AFB-94C4-10F3993D8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99DE7-36C2-4CBD-A37B-92A5732C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62B6A-7FD2-414F-BA84-ABD7BE2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D9C1A-60CD-4C31-AD00-90C9A8D2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B62B2-E424-401F-BEC8-0EE3E71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8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F0069-3B0D-40F5-931D-7423E734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9EDD1-A5C1-4251-A196-CA737FE5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4F302-E3D6-4D91-BADA-9803E80B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2318E-DE20-422A-B464-EE9BBD134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53D844-920D-4DB8-9181-5C4A784E6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09E27D-2ECC-444F-892A-13994D6F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29783-7CD5-4C66-B69D-755A89FE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D2E05C-67BF-46F0-9C25-31D0767F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9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C7B80-49D8-4AE3-A98A-67683C6C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32292E-DF63-4A33-81D1-469A664F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C35E9-C6A0-4A8A-8026-5D0B28FC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A64580-5999-453F-9959-3E541875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6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D11708-942A-439B-9E53-E7CC1E6C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741326-B6E0-4F08-A190-E2E4586F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30D622-39BE-44B1-9A61-77B3378B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1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C5D0-126C-49CE-99F6-0CAC49F2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8D7C0-1DEB-44B7-94E2-9CBCD7A4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FFB931-C8A4-4A3D-9B32-282A10E2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07B557-870F-42C3-9425-FDB4A033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0C5FB-DEE3-45DE-B1E3-4DB2C2C7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9A0A6-B422-478A-8267-3E271D2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D3882-5FC7-4A03-AEDA-D9B4B8BC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ED97C4-4A5E-4351-A7CA-EDFFAA414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0B1F7-8D4F-4F42-A4AF-893510D25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6981B-30B4-4129-ABA2-D6898976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A1491-5529-4BF6-8C0D-D598FA00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6EB14-024C-4D4D-A8D6-3AE4E24B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0E957-5FB7-4DD0-853D-ED5952B9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9A294-2FDC-42D9-9F1C-108AA473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D1B0C-F5A6-49C8-869A-ED40779F6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1E7D-3060-4ABC-BD0E-AE003E00D84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FAEE-07FB-4EE9-8080-49F0422A6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C1801-2ABA-4BB9-9782-614F10577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E31B-303B-4657-9662-C64DC6A12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4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ef_executive_officer" TargetMode="External"/><Relationship Id="rId7" Type="http://schemas.openxmlformats.org/officeDocument/2006/relationships/hyperlink" Target="https://hbr.org/2003/05/diamonds-in-the-data-mine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ekly.donga.com/3/all/11/99029/1" TargetMode="External"/><Relationship Id="rId5" Type="http://schemas.openxmlformats.org/officeDocument/2006/relationships/hyperlink" Target="https://en.wikipedia.org/wiki/Gary_Loveman" TargetMode="External"/><Relationship Id="rId4" Type="http://schemas.openxmlformats.org/officeDocument/2006/relationships/hyperlink" Target="https://en.wikipedia.org/wiki/Chief_operating_offic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sino에 대한 이미지 검색결과">
            <a:extLst>
              <a:ext uri="{FF2B5EF4-FFF2-40B4-BE49-F238E27FC236}">
                <a16:creationId xmlns:a16="http://schemas.microsoft.com/office/drawing/2014/main" id="{69D26FF1-B6EB-4518-ADF3-076AE9352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solidFill>
            <a:schemeClr val="tx1"/>
          </a:solidFill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75287C-CC5A-4D4F-8A8D-D121508B0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938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gradFill>
                  <a:gsLst>
                    <a:gs pos="0">
                      <a:srgbClr val="7030A0"/>
                    </a:gs>
                    <a:gs pos="50000">
                      <a:srgbClr val="EA1EBE">
                        <a:tint val="44500"/>
                        <a:satMod val="160000"/>
                      </a:srgbClr>
                    </a:gs>
                    <a:gs pos="100000">
                      <a:srgbClr val="EA1EBE">
                        <a:tint val="23500"/>
                        <a:satMod val="160000"/>
                      </a:srgbClr>
                    </a:gs>
                  </a:gsLst>
                  <a:lin ang="8100000" scaled="1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Science </a:t>
            </a:r>
            <a:r>
              <a:rPr lang="en-US" altLang="ko-KR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</a:t>
            </a:r>
            <a:r>
              <a:rPr lang="en-US" altLang="ko-KR" dirty="0">
                <a:gradFill>
                  <a:gsLst>
                    <a:gs pos="0">
                      <a:srgbClr val="FF0000">
                        <a:alpha val="99000"/>
                      </a:srgbClr>
                    </a:gs>
                    <a:gs pos="50000">
                      <a:srgbClr val="EA1EBE">
                        <a:tint val="44500"/>
                        <a:satMod val="160000"/>
                      </a:srgbClr>
                    </a:gs>
                    <a:gs pos="100000">
                      <a:srgbClr val="EA1EBE">
                        <a:tint val="23500"/>
                        <a:satMod val="160000"/>
                      </a:srgbClr>
                    </a:gs>
                  </a:gsLst>
                  <a:lin ang="8100000" scaled="1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Casino</a:t>
            </a:r>
            <a:endParaRPr lang="ko-KR" altLang="en-US" dirty="0">
              <a:gradFill>
                <a:gsLst>
                  <a:gs pos="0">
                    <a:srgbClr val="FF0000">
                      <a:alpha val="99000"/>
                    </a:srgbClr>
                  </a:gs>
                  <a:gs pos="50000">
                    <a:srgbClr val="EA1EBE">
                      <a:tint val="44500"/>
                      <a:satMod val="160000"/>
                    </a:srgbClr>
                  </a:gs>
                  <a:gs pos="100000">
                    <a:srgbClr val="EA1EBE">
                      <a:tint val="23500"/>
                      <a:satMod val="160000"/>
                    </a:srgbClr>
                  </a:gs>
                </a:gsLst>
                <a:lin ang="8100000" scaled="1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190EF-B672-472D-BB5A-EEC332E03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1407 </a:t>
            </a:r>
            <a:r>
              <a:rPr lang="en-US" altLang="ko-KR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Jin</a:t>
            </a:r>
            <a:r>
              <a:rPr lang="en-US" altLang="ko-KR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-Yong </a:t>
            </a:r>
            <a:r>
              <a:rPr lang="en-US" altLang="ko-KR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Seo</a:t>
            </a:r>
            <a:endParaRPr lang="en-US" altLang="ko-KR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1116 </a:t>
            </a:r>
            <a:r>
              <a:rPr lang="en-US" altLang="ko-KR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Seo</a:t>
            </a:r>
            <a:r>
              <a:rPr lang="en-US" altLang="ko-KR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-Young Choi</a:t>
            </a:r>
            <a:endParaRPr lang="ko-KR" altLang="en-US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9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63BC4-C0B6-4024-BA9F-546E294A65AC}"/>
              </a:ext>
            </a:extLst>
          </p:cNvPr>
          <p:cNvSpPr txBox="1"/>
          <p:nvPr/>
        </p:nvSpPr>
        <p:spPr>
          <a:xfrm>
            <a:off x="1746411" y="2923863"/>
            <a:ext cx="8266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gradFill>
                  <a:gsLst>
                    <a:gs pos="0">
                      <a:srgbClr val="EA1EB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You!</a:t>
            </a:r>
            <a:endParaRPr lang="ko-KR" altLang="en-US" sz="7200" dirty="0">
              <a:gradFill>
                <a:gsLst>
                  <a:gs pos="0">
                    <a:srgbClr val="EA1EBE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85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54F7C-843D-456C-B974-87B4A4C5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Casino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15006-A3C6-4BF7-8809-86AE9041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 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casino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 is a facility for certain types of gambling. </a:t>
            </a: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Gambling in Casino</a:t>
            </a:r>
          </a:p>
          <a:p>
            <a:pPr>
              <a:buFontTx/>
              <a:buChar char="-"/>
            </a:pP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Roulette</a:t>
            </a:r>
          </a:p>
          <a:p>
            <a:pPr>
              <a:buFontTx/>
              <a:buChar char="-"/>
            </a:pP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Blackjack</a:t>
            </a:r>
          </a:p>
          <a:p>
            <a:pPr>
              <a:buFontTx/>
              <a:buChar char="-"/>
            </a:pP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Poker</a:t>
            </a:r>
          </a:p>
          <a:p>
            <a:pPr>
              <a:buFontTx/>
              <a:buChar char="-"/>
            </a:pP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Casino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Chips 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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0" name="Picture 2" descr="Roulette에 대한 이미지 검색결과">
            <a:extLst>
              <a:ext uri="{FF2B5EF4-FFF2-40B4-BE49-F238E27FC236}">
                <a16:creationId xmlns:a16="http://schemas.microsoft.com/office/drawing/2014/main" id="{AB4EC0A6-3982-417B-BC73-9780299B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229" y="2370278"/>
            <a:ext cx="40862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ackJack에 대한 이미지 검색결과">
            <a:extLst>
              <a:ext uri="{FF2B5EF4-FFF2-40B4-BE49-F238E27FC236}">
                <a16:creationId xmlns:a16="http://schemas.microsoft.com/office/drawing/2014/main" id="{1D055835-5790-4903-B873-A6DE026A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14" y="2901328"/>
            <a:ext cx="3937721" cy="24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ker에 대한 이미지 검색결과">
            <a:extLst>
              <a:ext uri="{FF2B5EF4-FFF2-40B4-BE49-F238E27FC236}">
                <a16:creationId xmlns:a16="http://schemas.microsoft.com/office/drawing/2014/main" id="{6D5792A4-C6D6-41A9-9749-665654383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45" y="3429000"/>
            <a:ext cx="4256411" cy="227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sino chip에 대한 이미지 검색결과">
            <a:extLst>
              <a:ext uri="{FF2B5EF4-FFF2-40B4-BE49-F238E27FC236}">
                <a16:creationId xmlns:a16="http://schemas.microsoft.com/office/drawing/2014/main" id="{CB761EE5-FFD9-4A59-B495-2DA1CAF5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040" y="3869305"/>
            <a:ext cx="3670566" cy="2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2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059AB26-D098-49DB-9EBE-F7B57817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90" y="3173046"/>
            <a:ext cx="1054695" cy="1012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CD64B9-7AFE-4090-8761-6EAEC1573427}"/>
              </a:ext>
            </a:extLst>
          </p:cNvPr>
          <p:cNvSpPr txBox="1"/>
          <p:nvPr/>
        </p:nvSpPr>
        <p:spPr>
          <a:xfrm>
            <a:off x="1076804" y="5982728"/>
            <a:ext cx="191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Prof.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Loveman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C62889-160D-46B0-96F1-C42AAEF1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3" y="4654686"/>
            <a:ext cx="874636" cy="11720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CD65A6-6046-4EAB-A94F-B88BC85E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03" y="2779024"/>
            <a:ext cx="1918422" cy="18966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662618-7B34-4525-90F5-6C1C2381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Data Science and Casino?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B7AD8-10BE-421C-95C2-1DA0FBFD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Case of 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Prof. 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Loveman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and 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Harrah’s casino</a:t>
            </a:r>
          </a:p>
          <a:p>
            <a:pPr marL="0" indent="0">
              <a:buNone/>
            </a:pPr>
            <a:endParaRPr lang="ko-KR" altLang="en-US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911204-6D5A-4E4F-8F82-C2E038BD8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057" y="2938584"/>
            <a:ext cx="3107627" cy="2949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CD5D3D-9E35-4D48-8692-D6EE3890971C}"/>
              </a:ext>
            </a:extLst>
          </p:cNvPr>
          <p:cNvSpPr txBox="1"/>
          <p:nvPr/>
        </p:nvSpPr>
        <p:spPr>
          <a:xfrm>
            <a:off x="7385538" y="2497015"/>
            <a:ext cx="315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Harrah’s casino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6F56B9-6B3A-4D89-A3FF-26B83A223FC8}"/>
              </a:ext>
            </a:extLst>
          </p:cNvPr>
          <p:cNvSpPr/>
          <p:nvPr/>
        </p:nvSpPr>
        <p:spPr>
          <a:xfrm rot="875345">
            <a:off x="1754939" y="3974187"/>
            <a:ext cx="8359392" cy="1066800"/>
          </a:xfrm>
          <a:prstGeom prst="roundRect">
            <a:avLst/>
          </a:prstGeom>
          <a:gradFill flip="none" rotWithShape="1">
            <a:gsLst>
              <a:gs pos="0">
                <a:srgbClr val="EA1EBE">
                  <a:tint val="66000"/>
                  <a:satMod val="160000"/>
                </a:srgbClr>
              </a:gs>
              <a:gs pos="50000">
                <a:srgbClr val="EA1EBE">
                  <a:tint val="44500"/>
                  <a:satMod val="160000"/>
                </a:srgbClr>
              </a:gs>
              <a:gs pos="100000">
                <a:srgbClr val="EA1EB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Who’s </a:t>
            </a:r>
            <a:r>
              <a:rPr lang="en-US" altLang="ko-KR" sz="32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Prof. </a:t>
            </a:r>
            <a:r>
              <a:rPr lang="en-US" altLang="ko-KR" sz="3200" b="1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Loveman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?</a:t>
            </a:r>
            <a:endParaRPr lang="en-US" altLang="ko-KR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57F25-B79D-4B63-9B5B-9940B8BB5FAC}"/>
              </a:ext>
            </a:extLst>
          </p:cNvPr>
          <p:cNvSpPr txBox="1"/>
          <p:nvPr/>
        </p:nvSpPr>
        <p:spPr>
          <a:xfrm>
            <a:off x="1315044" y="2459421"/>
            <a:ext cx="14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University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11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40651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26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39466 -0.022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7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3D2B-B543-4CDF-AC2D-BAC2F503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About Prof. </a:t>
            </a:r>
            <a:r>
              <a:rPr lang="en-US" altLang="ko-KR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Loveman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DBB30-9E45-4EF3-A9AC-BE204205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Brief history</a:t>
            </a:r>
          </a:p>
          <a:p>
            <a:pPr marL="0" indent="0"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Name: Gary William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Loveman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Professor of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Havard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Business School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COO of Harrah’s Entertainment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CEO of Caesars Entertainment Corporation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COO: administrate daily operation of the company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CEO: most senior administrative officer in charge of managing an organization</a:t>
            </a:r>
          </a:p>
        </p:txBody>
      </p:sp>
      <p:pic>
        <p:nvPicPr>
          <p:cNvPr id="3075" name="Picture 3" descr="Gary loveman에 대한 이미지 검색결과">
            <a:extLst>
              <a:ext uri="{FF2B5EF4-FFF2-40B4-BE49-F238E27FC236}">
                <a16:creationId xmlns:a16="http://schemas.microsoft.com/office/drawing/2014/main" id="{EE4823B2-A8D1-4364-8C39-1D219727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17" y="365125"/>
            <a:ext cx="30956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31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EFF91-1DBB-4924-AFA5-53E19938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Prof. </a:t>
            </a:r>
            <a:r>
              <a:rPr lang="en-US" altLang="ko-KR" b="1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Loveman</a:t>
            </a:r>
            <a:r>
              <a:rPr lang="en-US" altLang="ko-KR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and Harrah’s casino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2B7D97-0330-45DC-AABC-860F5F333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7301" y="2340410"/>
            <a:ext cx="2018231" cy="18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F7569BC-6EB2-4658-9720-836FF79A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82261" y="2291914"/>
            <a:ext cx="2018231" cy="186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CF4BA-8772-4FA8-9A10-26679798AE21}"/>
              </a:ext>
            </a:extLst>
          </p:cNvPr>
          <p:cNvSpPr txBox="1"/>
          <p:nvPr/>
        </p:nvSpPr>
        <p:spPr>
          <a:xfrm>
            <a:off x="1363290" y="4379976"/>
            <a:ext cx="194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Harrah’s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9EAB3-7F21-4F29-AA8C-A05A9AB43C12}"/>
              </a:ext>
            </a:extLst>
          </p:cNvPr>
          <p:cNvSpPr txBox="1"/>
          <p:nvPr/>
        </p:nvSpPr>
        <p:spPr>
          <a:xfrm>
            <a:off x="7182260" y="4379976"/>
            <a:ext cx="154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competitor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04849D39-E8A5-466D-8CF4-5BB10810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2353" y="4827962"/>
            <a:ext cx="779832" cy="116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D67D4DCF-7407-4FA8-B461-5455AF2F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78203" y="2514886"/>
            <a:ext cx="803061" cy="104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97475E-32C5-41FB-84E2-6F53E01CB28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0863" y="2078019"/>
            <a:ext cx="2376488" cy="21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0.01458 L 0.48698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698 0.00648 L -1.04167E-6 -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4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CD2E-B44A-41F3-8C6A-1269454C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Summary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8A7D0-FD91-4469-97C8-5303C90F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Harrah’s didn’t have customers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    Made a database of the customers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    But, customers still go to other casino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Loveman</a:t>
            </a:r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 COO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Used </a:t>
            </a:r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database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   1. Increased loyalty of members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   2. Hire Professional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menpower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of analyzing data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   3. Used analyzed data to marketing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50CD2-7BD7-4223-922F-60BC27C1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98" y="3553221"/>
            <a:ext cx="1070632" cy="102393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F0D418-C61A-48EF-85D7-AC9778D8E455}"/>
              </a:ext>
            </a:extLst>
          </p:cNvPr>
          <p:cNvSpPr/>
          <p:nvPr/>
        </p:nvSpPr>
        <p:spPr>
          <a:xfrm rot="20947798">
            <a:off x="1052925" y="2029648"/>
            <a:ext cx="9697813" cy="1066800"/>
          </a:xfrm>
          <a:prstGeom prst="roundRect">
            <a:avLst/>
          </a:prstGeom>
          <a:gradFill flip="none" rotWithShape="1">
            <a:gsLst>
              <a:gs pos="0">
                <a:srgbClr val="EA1EBE">
                  <a:tint val="66000"/>
                  <a:satMod val="160000"/>
                </a:srgbClr>
              </a:gs>
              <a:gs pos="50000">
                <a:srgbClr val="EA1EBE">
                  <a:tint val="44500"/>
                  <a:satMod val="160000"/>
                </a:srgbClr>
              </a:gs>
              <a:gs pos="100000">
                <a:srgbClr val="EA1EB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 </a:t>
            </a:r>
            <a:r>
              <a:rPr lang="en-US" altLang="ko-KR" sz="24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database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 is an 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organized collection of data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generally stored and accessed electronically from a 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computer system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6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8857F-BC89-478F-A95E-1E10EE97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About Data Science Used in this case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1F13A-42F8-4B81-BC16-762F9709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Prof. </a:t>
            </a:r>
            <a:r>
              <a:rPr lang="en-US" altLang="ko-KR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Loveman</a:t>
            </a:r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Grade customer of money they used, how many they came</a:t>
            </a:r>
          </a:p>
          <a:p>
            <a:pPr lvl="0">
              <a:defRPr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Give a service they want</a:t>
            </a:r>
          </a:p>
          <a:p>
            <a:pPr marL="0" lvl="0" indent="0">
              <a:buNone/>
              <a:defRPr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collected 1 TB data of 28million members </a:t>
            </a:r>
          </a:p>
          <a:p>
            <a:pPr marL="0" lvl="0" indent="0">
              <a:buNone/>
              <a:defRPr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if their loss gets larger so that they want to quit gambling,                                                                                                                                     provide free meal or ticket to make them stay in the hotel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15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471-3244-4DBF-A5C6-630369D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Usage plan of data science in Casino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9A9FF-7AF6-4986-94C4-9E72B43D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Our Ideas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Make customer’s data of how many they wins</a:t>
            </a: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Lead to low-percentage game or which dealer is good when the customer’s skills are good</a:t>
            </a:r>
          </a:p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14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3BCE7-AC07-4EF0-B031-FD3D6BFD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Sources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A1724-DFFA-4D5A-84AE-46CF34E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1895964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2"/>
              </a:rPr>
              <a:t>https://www.flaticon.com/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"/>
              </a:rPr>
              <a:t>https://en.wikipedia.org/wiki/Chief_executive_officer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4"/>
              </a:rPr>
              <a:t>https://en.wikipedia.org/wiki/Chief_operating_officer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5"/>
              </a:rPr>
              <a:t>https://en.wikipedia.org/wiki/Gary_Loveman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6"/>
              </a:rPr>
              <a:t>https://weekly.donga.com/3/all/11/99029/1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7"/>
              </a:rPr>
              <a:t>https://hbr.org/2003/05/diamonds-in-the-data-mine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89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299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Wingdings</vt:lpstr>
      <vt:lpstr>배달의민족 주아</vt:lpstr>
      <vt:lpstr>나눔명조 ExtraBold</vt:lpstr>
      <vt:lpstr>나눔스퀘어라운드 ExtraBold</vt:lpstr>
      <vt:lpstr>Arial</vt:lpstr>
      <vt:lpstr>맑은 고딕</vt:lpstr>
      <vt:lpstr>Office 테마</vt:lpstr>
      <vt:lpstr>Data Science in Casino</vt:lpstr>
      <vt:lpstr>Casino</vt:lpstr>
      <vt:lpstr>Data Science and Casino?</vt:lpstr>
      <vt:lpstr>About Prof. Loveman</vt:lpstr>
      <vt:lpstr>Prof. Loveman and Harrah’s casino</vt:lpstr>
      <vt:lpstr>Summary</vt:lpstr>
      <vt:lpstr>About Data Science Used in this case</vt:lpstr>
      <vt:lpstr>Usage plan of data science in Casino</vt:lpstr>
      <vt:lpstr>Sources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Casino</dc:title>
  <dc:creator>서 진용</dc:creator>
  <cp:lastModifiedBy>서 진용</cp:lastModifiedBy>
  <cp:revision>38</cp:revision>
  <dcterms:created xsi:type="dcterms:W3CDTF">2020-01-09T11:51:35Z</dcterms:created>
  <dcterms:modified xsi:type="dcterms:W3CDTF">2020-01-10T02:54:04Z</dcterms:modified>
</cp:coreProperties>
</file>