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5" r:id="rId9"/>
    <p:sldId id="260" r:id="rId10"/>
    <p:sldId id="266" r:id="rId11"/>
    <p:sldId id="267" r:id="rId12"/>
    <p:sldId id="268" r:id="rId13"/>
    <p:sldId id="261" r:id="rId14"/>
  </p:sldIdLst>
  <p:sldSz cx="12192000" cy="6858000"/>
  <p:notesSz cx="6858000" cy="9144000"/>
  <p:embeddedFontLs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5198D-AA1E-41F9-95CC-BAD838C6B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C16365-7518-462B-B418-9D61D8EDB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A3BDB-C9AE-4217-81D3-B6B5CE534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BEA6-8418-43DE-B118-DD96BA10B800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6A3DC-5946-4148-B426-FB28DCE5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2AF5A-FD5B-4A2A-A178-EB2C5047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12C-0F42-49E9-B72F-44B7CA0E4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627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CD09F-9130-403A-A37F-329B603F0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D28511-EDBA-452F-8D06-FBB456AB0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B57E01-059B-4C72-84CF-C9AA0FE3D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BEA6-8418-43DE-B118-DD96BA10B800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601767-FD28-4D5A-B635-E3C76D63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80A94-339C-43A5-863B-B576F297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12C-0F42-49E9-B72F-44B7CA0E4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0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9AE89A-6699-406F-ACE2-2989D2B24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DF2212-4AB5-46FC-B19B-CC1A66715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5E305-F298-4D29-B14C-F7CE0AED3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BEA6-8418-43DE-B118-DD96BA10B800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FF57CA-7E32-46E6-B613-007977806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A827C7-27C1-4D92-BA11-7EF9A8D0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12C-0F42-49E9-B72F-44B7CA0E4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44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98021-8F99-4DB9-9464-9514C3B7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8A6203-75A8-42AB-9E52-FFC4BB774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2E6CB8-D827-4C62-BC7E-F6C4C0E5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BEA6-8418-43DE-B118-DD96BA10B800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80FA9F-D62B-4D64-9D0C-0B42E6944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B93224-6078-4CDB-8D14-E71ECF54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12C-0F42-49E9-B72F-44B7CA0E4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11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62F5A-D2DE-438A-A074-9F669ABCA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852F22-CC49-4FA0-B9DE-0DFA765B8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28DDA4-B1F7-4A61-9DF1-A25761252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BEA6-8418-43DE-B118-DD96BA10B800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8BCC5F-BA3D-40E4-BDED-3BE786988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9914D9-9B28-4F9A-993E-2C5F6B78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12C-0F42-49E9-B72F-44B7CA0E4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75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2A457-61D8-4D99-B635-39C25F76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AA3A0-8CD2-4A0A-9762-078112E84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A2D228-C477-4D52-9D81-50252AF05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C3BD4B-F5CF-4484-96DE-4A163573E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BEA6-8418-43DE-B118-DD96BA10B800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4194C9-246C-42CC-91F8-8F730F96F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D32658-801D-4A7B-9061-2F9FD424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12C-0F42-49E9-B72F-44B7CA0E4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95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50913-D7C1-485C-9CDA-15643BF19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4CF8E4-C114-4A5B-8FC6-19CA00D1A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B8881-8E3A-4B52-B714-3AE0CF849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8D5298-6766-4CF6-B7BA-B25238264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6F8B48-F157-4116-A258-E77F88592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BF5876-BE99-49F6-A96F-9E73841D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BEA6-8418-43DE-B118-DD96BA10B800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84601C-E45A-4E45-9ECD-25B9295AD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2AA709-A06E-40C9-8BC3-3B47A1AC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12C-0F42-49E9-B72F-44B7CA0E4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94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E89A5-F853-431F-8A4D-6CE2E0B82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847A28-B953-4145-8050-771ABDB25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BEA6-8418-43DE-B118-DD96BA10B800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5D1405-CE6A-4B79-B61C-B7D20C75C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9D6A59-A727-4C00-955A-803D5B5C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12C-0F42-49E9-B72F-44B7CA0E4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23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740026-5E42-4B39-8F00-4901B49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BEA6-8418-43DE-B118-DD96BA10B800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D15B8E-ADB7-4465-91A5-548EB8AAD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44B965-DA52-41B5-A25D-0721B55B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12C-0F42-49E9-B72F-44B7CA0E4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31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EB44D-AB08-4936-ABF5-4F8BB340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65AC4-68C4-4F2A-AFEF-FE2FB48F3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1973F0-73E0-49A4-ABF4-49D0A588A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75EFF2-4C5B-4396-AEDF-F4901FA17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BEA6-8418-43DE-B118-DD96BA10B800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689402-B8F0-4D61-97AA-0D18144C7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438ED2-EDFD-420E-9F59-03447BC0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12C-0F42-49E9-B72F-44B7CA0E4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42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2096F-08B2-473F-AAA3-6E22EB946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6405BB-E4CB-4F38-B419-D8F5C9548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6777E8-A158-47C3-A6D9-60CE38ED0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D57F20-496D-4DEA-B3CF-DC9C9891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BEA6-8418-43DE-B118-DD96BA10B800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9D2198-0336-4FFA-9EEA-60189939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A89467-691D-4DCD-B766-5B862611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12C-0F42-49E9-B72F-44B7CA0E4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71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6200BE-F4A3-4633-9725-FC1087C07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0B23C1-5AB7-4652-96C6-BD320F6B3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DB4255-9B81-484A-80F4-F406CAA7A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DBEA6-8418-43DE-B118-DD96BA10B800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9651DC-6A5F-42BD-AE0C-65910F640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810F4E-FF56-4679-A5D4-22ADB44B6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8912C-0F42-49E9-B72F-44B7CA0E4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27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AB958A-08B2-46BA-9286-ED29D9CEB2B1}"/>
              </a:ext>
            </a:extLst>
          </p:cNvPr>
          <p:cNvSpPr txBox="1"/>
          <p:nvPr/>
        </p:nvSpPr>
        <p:spPr>
          <a:xfrm>
            <a:off x="0" y="1399592"/>
            <a:ext cx="121920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   Data Science  </a:t>
            </a:r>
            <a:r>
              <a:rPr lang="en-US" altLang="ko-KR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&lt;Case Study&gt;</a:t>
            </a:r>
          </a:p>
          <a:p>
            <a:pPr lvl="2"/>
            <a:endParaRPr lang="en-US" altLang="ko-KR" dirty="0">
              <a:latin typeface="Courier New" panose="02070309020205020404" pitchFamily="49" charset="0"/>
              <a:ea typeface="KoPubWorld돋움체 Light" panose="00000300000000000000" pitchFamily="2" charset="-127"/>
              <a:cs typeface="Courier New" panose="02070309020205020404" pitchFamily="49" charset="0"/>
            </a:endParaRPr>
          </a:p>
          <a:p>
            <a:pPr lvl="2"/>
            <a:endParaRPr lang="en-US" altLang="ko-KR" dirty="0">
              <a:latin typeface="Courier New" panose="02070309020205020404" pitchFamily="49" charset="0"/>
              <a:ea typeface="KoPubWorld돋움체 Light" panose="00000300000000000000" pitchFamily="2" charset="-127"/>
              <a:cs typeface="Courier New" panose="02070309020205020404" pitchFamily="49" charset="0"/>
            </a:endParaRPr>
          </a:p>
          <a:p>
            <a:pPr lvl="2"/>
            <a:r>
              <a:rPr lang="en-US" altLang="ko-KR" dirty="0">
                <a:latin typeface="Courier New" panose="02070309020205020404" pitchFamily="49" charset="0"/>
                <a:ea typeface="KoPubWorld돋움체 Light" panose="00000300000000000000" pitchFamily="2" charset="-127"/>
                <a:cs typeface="Courier New" panose="02070309020205020404" pitchFamily="49" charset="0"/>
              </a:rPr>
              <a:t>    Paper Ⅰ. Using “Twitter” Data in </a:t>
            </a:r>
          </a:p>
          <a:p>
            <a:pPr lvl="2"/>
            <a:r>
              <a:rPr lang="en-US" altLang="ko-KR" dirty="0">
                <a:latin typeface="Courier New" panose="02070309020205020404" pitchFamily="49" charset="0"/>
                <a:ea typeface="KoPubWorld돋움체 Light" panose="00000300000000000000" pitchFamily="2" charset="-127"/>
                <a:cs typeface="Courier New" panose="02070309020205020404" pitchFamily="49" charset="0"/>
              </a:rPr>
              <a:t>             Real-Time Disease Surveillance on Flu and Cancer</a:t>
            </a:r>
          </a:p>
          <a:p>
            <a:pPr lvl="2"/>
            <a:endParaRPr lang="en-US" altLang="ko-KR" dirty="0">
              <a:latin typeface="Courier New" panose="02070309020205020404" pitchFamily="49" charset="0"/>
              <a:ea typeface="KoPubWorld돋움체 Light" panose="00000300000000000000" pitchFamily="2" charset="-127"/>
              <a:cs typeface="Courier New" panose="02070309020205020404" pitchFamily="49" charset="0"/>
            </a:endParaRPr>
          </a:p>
          <a:p>
            <a:pPr lvl="2"/>
            <a:endParaRPr lang="en-US" altLang="ko-KR" dirty="0">
              <a:latin typeface="Courier New" panose="02070309020205020404" pitchFamily="49" charset="0"/>
              <a:ea typeface="KoPubWorld돋움체 Light" panose="00000300000000000000" pitchFamily="2" charset="-127"/>
              <a:cs typeface="Courier New" panose="02070309020205020404" pitchFamily="49" charset="0"/>
            </a:endParaRPr>
          </a:p>
          <a:p>
            <a:pPr lvl="2"/>
            <a:endParaRPr lang="en-US" altLang="ko-KR" dirty="0">
              <a:latin typeface="Courier New" panose="02070309020205020404" pitchFamily="49" charset="0"/>
              <a:ea typeface="KoPubWorld돋움체 Light" panose="00000300000000000000" pitchFamily="2" charset="-127"/>
              <a:cs typeface="Courier New" panose="02070309020205020404" pitchFamily="49" charset="0"/>
            </a:endParaRPr>
          </a:p>
          <a:p>
            <a:pPr lvl="2"/>
            <a:endParaRPr lang="en-US" altLang="ko-KR" dirty="0">
              <a:latin typeface="Courier New" panose="02070309020205020404" pitchFamily="49" charset="0"/>
              <a:ea typeface="KoPubWorld돋움체 Light" panose="00000300000000000000" pitchFamily="2" charset="-127"/>
              <a:cs typeface="Courier New" panose="02070309020205020404" pitchFamily="49" charset="0"/>
            </a:endParaRPr>
          </a:p>
          <a:p>
            <a:pPr algn="r"/>
            <a:r>
              <a:rPr lang="en-US" altLang="ko-KR" sz="2800" dirty="0">
                <a:latin typeface="Courier New" panose="02070309020205020404" pitchFamily="49" charset="0"/>
                <a:ea typeface="KoPubWorld돋움체 Light" panose="00000300000000000000" pitchFamily="2" charset="-127"/>
                <a:cs typeface="Courier New" panose="02070309020205020404" pitchFamily="49" charset="0"/>
              </a:rPr>
              <a:t>Sang-woo Park / Woo-</a:t>
            </a:r>
            <a:r>
              <a:rPr lang="en-US" altLang="ko-KR" sz="2800" dirty="0" err="1">
                <a:latin typeface="Courier New" panose="02070309020205020404" pitchFamily="49" charset="0"/>
                <a:ea typeface="KoPubWorld돋움체 Light" panose="00000300000000000000" pitchFamily="2" charset="-127"/>
                <a:cs typeface="Courier New" panose="02070309020205020404" pitchFamily="49" charset="0"/>
              </a:rPr>
              <a:t>Jin</a:t>
            </a:r>
            <a:r>
              <a:rPr lang="en-US" altLang="ko-KR" sz="2800" dirty="0">
                <a:latin typeface="Courier New" panose="02070309020205020404" pitchFamily="49" charset="0"/>
                <a:ea typeface="KoPubWorld돋움체 Light" panose="00000300000000000000" pitchFamily="2" charset="-127"/>
                <a:cs typeface="Courier New" panose="02070309020205020404" pitchFamily="49" charset="0"/>
              </a:rPr>
              <a:t> Shim	</a:t>
            </a:r>
            <a:r>
              <a:rPr lang="en-US" altLang="ko-KR" dirty="0">
                <a:latin typeface="Courier New" panose="02070309020205020404" pitchFamily="49" charset="0"/>
                <a:ea typeface="KoPubWorld돋움체 Light" panose="00000300000000000000" pitchFamily="2" charset="-127"/>
                <a:cs typeface="Courier New" panose="02070309020205020404" pitchFamily="49" charset="0"/>
              </a:rPr>
              <a:t> 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11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68038-7372-4BB7-8049-6EE7D4D7AA9E}"/>
              </a:ext>
            </a:extLst>
          </p:cNvPr>
          <p:cNvSpPr txBox="1"/>
          <p:nvPr/>
        </p:nvSpPr>
        <p:spPr>
          <a:xfrm>
            <a:off x="497305" y="352926"/>
            <a:ext cx="112294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Main Subject</a:t>
            </a:r>
            <a:endParaRPr lang="ko-KR" altLang="en-US" sz="6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D80132-FBEE-48D7-93F1-8092941C2A7D}"/>
              </a:ext>
            </a:extLst>
          </p:cNvPr>
          <p:cNvSpPr txBox="1"/>
          <p:nvPr/>
        </p:nvSpPr>
        <p:spPr>
          <a:xfrm>
            <a:off x="433137" y="953453"/>
            <a:ext cx="1126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Consolas" panose="020B0609020204030204" pitchFamily="49" charset="0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Ⅱ. Effect – what, ...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E9E3C-925F-49EE-9DCD-5FE16A584504}"/>
              </a:ext>
            </a:extLst>
          </p:cNvPr>
          <p:cNvSpPr txBox="1"/>
          <p:nvPr/>
        </p:nvSpPr>
        <p:spPr>
          <a:xfrm>
            <a:off x="757989" y="1837876"/>
            <a:ext cx="10615864" cy="122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Analysis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11E583-E845-4995-B6AC-680E02DD843B}"/>
              </a:ext>
            </a:extLst>
          </p:cNvPr>
          <p:cNvGrpSpPr/>
          <p:nvPr/>
        </p:nvGrpSpPr>
        <p:grpSpPr>
          <a:xfrm>
            <a:off x="6526424" y="3064174"/>
            <a:ext cx="5246633" cy="2535792"/>
            <a:chOff x="757989" y="3064174"/>
            <a:chExt cx="5246633" cy="253579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1F8AF9A-AD17-4A63-A300-42168BFC4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7989" y="3064174"/>
              <a:ext cx="5246633" cy="225356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4ECFF3-EE55-46AF-8864-8E0BD89C2B23}"/>
                </a:ext>
              </a:extLst>
            </p:cNvPr>
            <p:cNvSpPr txBox="1"/>
            <p:nvPr/>
          </p:nvSpPr>
          <p:spPr>
            <a:xfrm>
              <a:off x="1573871" y="5261412"/>
              <a:ext cx="29899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Consolas" panose="020B0609020204030204" pitchFamily="49" charset="0"/>
                </a:rPr>
                <a:t>&lt;Flu’s Symptoms Timeline&gt;</a:t>
              </a:r>
              <a:endParaRPr lang="ko-KR" altLang="en-US" sz="1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8AC9076-50B1-493A-985E-A5411CDA07A3}"/>
              </a:ext>
            </a:extLst>
          </p:cNvPr>
          <p:cNvGrpSpPr/>
          <p:nvPr/>
        </p:nvGrpSpPr>
        <p:grpSpPr>
          <a:xfrm>
            <a:off x="991629" y="3064174"/>
            <a:ext cx="5301156" cy="2535792"/>
            <a:chOff x="6393539" y="3064174"/>
            <a:chExt cx="5301156" cy="253579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5B9FBA2-CC2F-42E2-B634-E2AD81529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93539" y="3064174"/>
              <a:ext cx="5301156" cy="225356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2E720D-CC64-4C59-A9EF-383302374695}"/>
                </a:ext>
              </a:extLst>
            </p:cNvPr>
            <p:cNvSpPr txBox="1"/>
            <p:nvPr/>
          </p:nvSpPr>
          <p:spPr>
            <a:xfrm>
              <a:off x="7920251" y="5261412"/>
              <a:ext cx="24288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Consolas" panose="020B0609020204030204" pitchFamily="49" charset="0"/>
                </a:rPr>
                <a:t>&lt;Daily Flu Activity&gt;</a:t>
              </a:r>
              <a:endParaRPr lang="ko-KR" altLang="en-US" sz="16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1191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68038-7372-4BB7-8049-6EE7D4D7AA9E}"/>
              </a:ext>
            </a:extLst>
          </p:cNvPr>
          <p:cNvSpPr txBox="1"/>
          <p:nvPr/>
        </p:nvSpPr>
        <p:spPr>
          <a:xfrm>
            <a:off x="497305" y="352926"/>
            <a:ext cx="112294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Main Subject</a:t>
            </a:r>
            <a:endParaRPr lang="ko-KR" altLang="en-US" sz="6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D80132-FBEE-48D7-93F1-8092941C2A7D}"/>
              </a:ext>
            </a:extLst>
          </p:cNvPr>
          <p:cNvSpPr txBox="1"/>
          <p:nvPr/>
        </p:nvSpPr>
        <p:spPr>
          <a:xfrm>
            <a:off x="433137" y="953453"/>
            <a:ext cx="1126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Consolas" panose="020B0609020204030204" pitchFamily="49" charset="0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Ⅱ. Effect – what, ...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E9E3C-925F-49EE-9DCD-5FE16A584504}"/>
              </a:ext>
            </a:extLst>
          </p:cNvPr>
          <p:cNvSpPr txBox="1"/>
          <p:nvPr/>
        </p:nvSpPr>
        <p:spPr>
          <a:xfrm>
            <a:off x="757989" y="1837876"/>
            <a:ext cx="10615864" cy="122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Analysis (</a:t>
            </a:r>
            <a:r>
              <a:rPr lang="en-US" altLang="ko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53D24DD-D711-4339-BD87-35BD1D641183}"/>
              </a:ext>
            </a:extLst>
          </p:cNvPr>
          <p:cNvGrpSpPr/>
          <p:nvPr/>
        </p:nvGrpSpPr>
        <p:grpSpPr>
          <a:xfrm>
            <a:off x="1499285" y="2745442"/>
            <a:ext cx="9477126" cy="2637526"/>
            <a:chOff x="1499285" y="2745442"/>
            <a:chExt cx="9477126" cy="263752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AB32503-C95E-4210-A98E-348B61E55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9285" y="2745442"/>
              <a:ext cx="2684348" cy="221708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E0345C6-16F9-488D-AD69-C5AD73CAB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4928" y="2745442"/>
              <a:ext cx="2625840" cy="221708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233B9D5-1934-42BB-B2CE-E711397CF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92063" y="2745442"/>
              <a:ext cx="2684348" cy="229897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C808F0-FB31-46DD-9412-D1808877879D}"/>
                </a:ext>
              </a:extLst>
            </p:cNvPr>
            <p:cNvSpPr txBox="1"/>
            <p:nvPr/>
          </p:nvSpPr>
          <p:spPr>
            <a:xfrm flipH="1">
              <a:off x="8437896" y="5044414"/>
              <a:ext cx="23926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Consolas" panose="020B0609020204030204" pitchFamily="49" charset="0"/>
                </a:rPr>
                <a:t>&lt;Cancer Treatment&gt;</a:t>
              </a:r>
              <a:endParaRPr lang="ko-KR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0AD5079-E456-4381-AE98-189520C89363}"/>
                </a:ext>
              </a:extLst>
            </p:cNvPr>
            <p:cNvSpPr txBox="1"/>
            <p:nvPr/>
          </p:nvSpPr>
          <p:spPr>
            <a:xfrm flipH="1">
              <a:off x="4972576" y="5044414"/>
              <a:ext cx="23926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Consolas" panose="020B0609020204030204" pitchFamily="49" charset="0"/>
                </a:rPr>
                <a:t>&lt;Cancer Symptoms&gt;</a:t>
              </a:r>
              <a:endParaRPr lang="ko-KR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6D7CBE9-E294-48B6-BB09-AF5AC121A422}"/>
                </a:ext>
              </a:extLst>
            </p:cNvPr>
            <p:cNvSpPr txBox="1"/>
            <p:nvPr/>
          </p:nvSpPr>
          <p:spPr>
            <a:xfrm flipH="1">
              <a:off x="1507256" y="5044414"/>
              <a:ext cx="23926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Consolas" panose="020B0609020204030204" pitchFamily="49" charset="0"/>
                </a:rPr>
                <a:t>&lt;Cancer Types&gt;</a:t>
              </a:r>
              <a:endParaRPr lang="ko-KR" altLang="en-US" sz="16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7053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68038-7372-4BB7-8049-6EE7D4D7AA9E}"/>
              </a:ext>
            </a:extLst>
          </p:cNvPr>
          <p:cNvSpPr txBox="1"/>
          <p:nvPr/>
        </p:nvSpPr>
        <p:spPr>
          <a:xfrm>
            <a:off x="497305" y="352926"/>
            <a:ext cx="112294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Main Subject</a:t>
            </a:r>
            <a:endParaRPr lang="ko-KR" altLang="en-US" sz="6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D80132-FBEE-48D7-93F1-8092941C2A7D}"/>
              </a:ext>
            </a:extLst>
          </p:cNvPr>
          <p:cNvSpPr txBox="1"/>
          <p:nvPr/>
        </p:nvSpPr>
        <p:spPr>
          <a:xfrm>
            <a:off x="433137" y="953453"/>
            <a:ext cx="1126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Consolas" panose="020B0609020204030204" pitchFamily="49" charset="0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Ⅱ. Effect – what, ...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E9E3C-925F-49EE-9DCD-5FE16A584504}"/>
              </a:ext>
            </a:extLst>
          </p:cNvPr>
          <p:cNvSpPr txBox="1"/>
          <p:nvPr/>
        </p:nvSpPr>
        <p:spPr>
          <a:xfrm>
            <a:off x="757989" y="1837876"/>
            <a:ext cx="10615864" cy="122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Analysis (ii)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86295B7-1F0B-4E58-AC7B-97BA2EBAD68F}"/>
              </a:ext>
            </a:extLst>
          </p:cNvPr>
          <p:cNvGrpSpPr/>
          <p:nvPr/>
        </p:nvGrpSpPr>
        <p:grpSpPr>
          <a:xfrm>
            <a:off x="3720564" y="2061449"/>
            <a:ext cx="4750871" cy="4023271"/>
            <a:chOff x="2231919" y="2451025"/>
            <a:chExt cx="4750871" cy="402327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F6B70B9-DC19-4C2A-B158-98650A760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7237" y="2451025"/>
              <a:ext cx="4100237" cy="3687923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0AD5079-E456-4381-AE98-189520C89363}"/>
                </a:ext>
              </a:extLst>
            </p:cNvPr>
            <p:cNvSpPr txBox="1"/>
            <p:nvPr/>
          </p:nvSpPr>
          <p:spPr>
            <a:xfrm flipH="1">
              <a:off x="2231919" y="6135742"/>
              <a:ext cx="47508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Consolas" panose="020B0609020204030204" pitchFamily="49" charset="0"/>
                </a:rPr>
                <a:t>&lt;Most Frequent Words in Flu Tweets&gt;</a:t>
              </a:r>
              <a:endParaRPr lang="ko-KR" altLang="en-US" sz="16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0038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68038-7372-4BB7-8049-6EE7D4D7AA9E}"/>
              </a:ext>
            </a:extLst>
          </p:cNvPr>
          <p:cNvSpPr txBox="1"/>
          <p:nvPr/>
        </p:nvSpPr>
        <p:spPr>
          <a:xfrm>
            <a:off x="497305" y="352926"/>
            <a:ext cx="112294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Conc.</a:t>
            </a:r>
            <a:endParaRPr lang="ko-KR" altLang="en-US" sz="6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D80132-FBEE-48D7-93F1-8092941C2A7D}"/>
              </a:ext>
            </a:extLst>
          </p:cNvPr>
          <p:cNvSpPr txBox="1"/>
          <p:nvPr/>
        </p:nvSpPr>
        <p:spPr>
          <a:xfrm>
            <a:off x="433137" y="953453"/>
            <a:ext cx="1126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Consolas" panose="020B0609020204030204" pitchFamily="49" charset="0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Ⅰ. Result &amp; Prospect – so, ...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08FF2F-B675-4EC2-BC59-809F6D7DA7CD}"/>
              </a:ext>
            </a:extLst>
          </p:cNvPr>
          <p:cNvSpPr txBox="1"/>
          <p:nvPr/>
        </p:nvSpPr>
        <p:spPr>
          <a:xfrm>
            <a:off x="757989" y="1837876"/>
            <a:ext cx="1061586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article shows… 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a Twitter database, it is possible to map US regional disease activity levels in ‘</a:t>
            </a:r>
            <a:r>
              <a:rPr lang="en-US" altLang="ko-KR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discover and compare </a:t>
            </a:r>
            <a:r>
              <a:rPr lang="en-US" altLang="ko-KR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popularity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its types, symptoms, and treatments.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</a:t>
            </a:r>
            <a:r>
              <a:rPr lang="en-US" altLang="ko-KR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easily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other diseases to track.</a:t>
            </a:r>
          </a:p>
          <a:p>
            <a:pPr marL="800100" lvl="1" indent="-342900">
              <a:buFontTx/>
              <a:buChar char="-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disease outbreaks is expected in the future, due to its </a:t>
            </a:r>
            <a:r>
              <a:rPr lang="en-US" altLang="ko-KR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ko-KR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quickly updating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property.</a:t>
            </a:r>
          </a:p>
        </p:txBody>
      </p:sp>
    </p:spTree>
    <p:extLst>
      <p:ext uri="{BB962C8B-B14F-4D97-AF65-F5344CB8AC3E}">
        <p14:creationId xmlns:p14="http://schemas.microsoft.com/office/powerpoint/2010/main" val="381804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68038-7372-4BB7-8049-6EE7D4D7AA9E}"/>
              </a:ext>
            </a:extLst>
          </p:cNvPr>
          <p:cNvSpPr txBox="1"/>
          <p:nvPr/>
        </p:nvSpPr>
        <p:spPr>
          <a:xfrm>
            <a:off x="497305" y="361315"/>
            <a:ext cx="46842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endParaRPr lang="ko-KR" altLang="en-US" sz="6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C13E7-BFFE-4C72-88BC-AE41312A7393}"/>
              </a:ext>
            </a:extLst>
          </p:cNvPr>
          <p:cNvSpPr txBox="1"/>
          <p:nvPr/>
        </p:nvSpPr>
        <p:spPr>
          <a:xfrm>
            <a:off x="994611" y="1665550"/>
            <a:ext cx="9833810" cy="4202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Consolas" panose="020B0609020204030204" pitchFamily="49" charset="0"/>
              </a:rPr>
              <a:t>Intro.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en-US" altLang="ko-KR" dirty="0">
                <a:latin typeface="Consolas" panose="020B0609020204030204" pitchFamily="49" charset="0"/>
              </a:rPr>
              <a:t>Abstract – um, ...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Consolas" panose="020B0609020204030204" pitchFamily="49" charset="0"/>
              </a:rPr>
              <a:t>Main Subject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en-US" altLang="ko-KR" dirty="0">
                <a:latin typeface="Consolas" panose="020B0609020204030204" pitchFamily="49" charset="0"/>
              </a:rPr>
              <a:t>Process - how, ...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en-US" altLang="ko-KR" dirty="0">
                <a:latin typeface="Consolas" panose="020B0609020204030204" pitchFamily="49" charset="0"/>
              </a:rPr>
              <a:t>Effect - what, ...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Consolas" panose="020B0609020204030204" pitchFamily="49" charset="0"/>
              </a:rPr>
              <a:t>Conc.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en-US" altLang="ko-KR" dirty="0">
                <a:latin typeface="Consolas" panose="020B0609020204030204" pitchFamily="49" charset="0"/>
              </a:rPr>
              <a:t>Result &amp; Prospect - so, ...</a:t>
            </a:r>
          </a:p>
        </p:txBody>
      </p:sp>
    </p:spTree>
    <p:extLst>
      <p:ext uri="{BB962C8B-B14F-4D97-AF65-F5344CB8AC3E}">
        <p14:creationId xmlns:p14="http://schemas.microsoft.com/office/powerpoint/2010/main" val="1728133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68038-7372-4BB7-8049-6EE7D4D7AA9E}"/>
              </a:ext>
            </a:extLst>
          </p:cNvPr>
          <p:cNvSpPr txBox="1"/>
          <p:nvPr/>
        </p:nvSpPr>
        <p:spPr>
          <a:xfrm>
            <a:off x="497305" y="352926"/>
            <a:ext cx="112294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Intro.</a:t>
            </a:r>
            <a:endParaRPr lang="ko-KR" altLang="en-US" sz="66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D80132-FBEE-48D7-93F1-8092941C2A7D}"/>
              </a:ext>
            </a:extLst>
          </p:cNvPr>
          <p:cNvSpPr txBox="1"/>
          <p:nvPr/>
        </p:nvSpPr>
        <p:spPr>
          <a:xfrm>
            <a:off x="433137" y="953453"/>
            <a:ext cx="1126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Consolas" panose="020B0609020204030204" pitchFamily="49" charset="0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Ⅰ. Abstract – um, ...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1B9A71-04EC-407D-8827-A191D091256B}"/>
              </a:ext>
            </a:extLst>
          </p:cNvPr>
          <p:cNvSpPr txBox="1"/>
          <p:nvPr/>
        </p:nvSpPr>
        <p:spPr>
          <a:xfrm>
            <a:off x="757989" y="1837876"/>
            <a:ext cx="75062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in real-time disease surveillance</a:t>
            </a:r>
          </a:p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prevent </a:t>
            </a:r>
            <a:r>
              <a:rPr lang="en-US" altLang="ko-KR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outbreak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altLang="ko-KR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spreading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quickly</a:t>
            </a:r>
          </a:p>
          <a:p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SNS(Twitter) sometimes change to data gathering place</a:t>
            </a:r>
          </a:p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about disease, such as symptom, treatment, side-effect.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Numerous valuable data is hidden under the </a:t>
            </a:r>
          </a:p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ko-KR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Twitter’s database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huge user group’s posting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analyzing </a:t>
            </a:r>
          </a:p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extract a value from ‘Huge’ and ‘Numerous’ data set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82500A-4DCE-4E09-B2A0-2800B1403007}"/>
              </a:ext>
            </a:extLst>
          </p:cNvPr>
          <p:cNvSpPr/>
          <p:nvPr/>
        </p:nvSpPr>
        <p:spPr>
          <a:xfrm>
            <a:off x="0" y="6577263"/>
            <a:ext cx="72029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chart source : https://www.statista.com/statistics/282087/number-of-monthly-active-twitter-users/</a:t>
            </a:r>
            <a:endParaRPr lang="ko-KR" altLang="en-US" sz="12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A23D0AF-0285-4234-8328-F304AC4B5867}"/>
              </a:ext>
            </a:extLst>
          </p:cNvPr>
          <p:cNvGrpSpPr/>
          <p:nvPr/>
        </p:nvGrpSpPr>
        <p:grpSpPr>
          <a:xfrm>
            <a:off x="8219670" y="2577274"/>
            <a:ext cx="3214341" cy="2594879"/>
            <a:chOff x="8264229" y="2061449"/>
            <a:chExt cx="3214341" cy="259487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E5A6D0F-7F85-44AA-957E-8B83E382E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08790" y="2061449"/>
              <a:ext cx="3125221" cy="2256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7E4FAC-E4A7-482A-8872-FFF9E4EA36FA}"/>
                </a:ext>
              </a:extLst>
            </p:cNvPr>
            <p:cNvSpPr txBox="1"/>
            <p:nvPr/>
          </p:nvSpPr>
          <p:spPr>
            <a:xfrm>
              <a:off x="8264229" y="4317774"/>
              <a:ext cx="32143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Consolas" panose="020B0609020204030204" pitchFamily="49" charset="0"/>
                </a:rPr>
                <a:t>&lt;Worldwide User of Twitter&gt;</a:t>
              </a:r>
              <a:endParaRPr lang="ko-KR" altLang="en-US" sz="16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719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68038-7372-4BB7-8049-6EE7D4D7AA9E}"/>
              </a:ext>
            </a:extLst>
          </p:cNvPr>
          <p:cNvSpPr txBox="1"/>
          <p:nvPr/>
        </p:nvSpPr>
        <p:spPr>
          <a:xfrm>
            <a:off x="497305" y="352926"/>
            <a:ext cx="112294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Main Subject</a:t>
            </a:r>
            <a:endParaRPr lang="ko-KR" altLang="en-US" sz="6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D80132-FBEE-48D7-93F1-8092941C2A7D}"/>
              </a:ext>
            </a:extLst>
          </p:cNvPr>
          <p:cNvSpPr txBox="1"/>
          <p:nvPr/>
        </p:nvSpPr>
        <p:spPr>
          <a:xfrm>
            <a:off x="433137" y="953453"/>
            <a:ext cx="1126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Consolas" panose="020B0609020204030204" pitchFamily="49" charset="0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Ⅰ. Process – how, ...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E80709-5529-4902-9030-B3C0A8EE0DDB}"/>
              </a:ext>
            </a:extLst>
          </p:cNvPr>
          <p:cNvSpPr txBox="1"/>
          <p:nvPr/>
        </p:nvSpPr>
        <p:spPr>
          <a:xfrm>
            <a:off x="757989" y="1837876"/>
            <a:ext cx="10615864" cy="4180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Geographical Analysis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Tx/>
              <a:buChar char="-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: </a:t>
            </a:r>
            <a:r>
              <a:rPr lang="en-US" altLang="ko-KR" sz="2400" dirty="0">
                <a:latin typeface="Times New Roman" panose="02020603050405020304" pitchFamily="18" charset="0"/>
                <a:ea typeface="KoPubWorld돋움체 Light" panose="00000300000000000000" pitchFamily="2" charset="-127"/>
                <a:cs typeface="Times New Roman" panose="02020603050405020304" pitchFamily="18" charset="0"/>
              </a:rPr>
              <a:t>Surveillance of disease’s (about flu and cancer) </a:t>
            </a:r>
          </a:p>
          <a:p>
            <a:pPr lvl="1"/>
            <a:r>
              <a:rPr lang="en-US" altLang="ko-KR" sz="2400" dirty="0">
                <a:latin typeface="Times New Roman" panose="02020603050405020304" pitchFamily="18" charset="0"/>
                <a:ea typeface="KoPubWorld돋움체 Light" panose="00000300000000000000" pitchFamily="2" charset="-127"/>
                <a:cs typeface="Times New Roman" panose="02020603050405020304" pitchFamily="18" charset="0"/>
              </a:rPr>
              <a:t>                    spreading / distribution in Real-Time</a:t>
            </a:r>
          </a:p>
          <a:p>
            <a:pPr lvl="1"/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Tx/>
              <a:buChar char="-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1371600" lvl="2" indent="-457200">
              <a:buAutoNum type="arabicParenR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tweets which mention ‘flu’ or ‘cancer’.</a:t>
            </a:r>
          </a:p>
          <a:p>
            <a:pPr marL="1371600" lvl="2" indent="-457200">
              <a:lnSpc>
                <a:spcPct val="150000"/>
              </a:lnSpc>
              <a:buAutoNum type="arabicParenR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Exclude tweets from outside the US or having invalid location info.</a:t>
            </a:r>
          </a:p>
          <a:p>
            <a:pPr marL="1371600" lvl="2" indent="-457200">
              <a:lnSpc>
                <a:spcPct val="150000"/>
              </a:lnSpc>
              <a:buAutoNum type="arabicParenR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how many word related to ‘flu’ or ‘cancer’ with its location data.</a:t>
            </a:r>
          </a:p>
        </p:txBody>
      </p:sp>
    </p:spTree>
    <p:extLst>
      <p:ext uri="{BB962C8B-B14F-4D97-AF65-F5344CB8AC3E}">
        <p14:creationId xmlns:p14="http://schemas.microsoft.com/office/powerpoint/2010/main" val="1644341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68038-7372-4BB7-8049-6EE7D4D7AA9E}"/>
              </a:ext>
            </a:extLst>
          </p:cNvPr>
          <p:cNvSpPr txBox="1"/>
          <p:nvPr/>
        </p:nvSpPr>
        <p:spPr>
          <a:xfrm>
            <a:off x="497305" y="352926"/>
            <a:ext cx="112294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Main Subject</a:t>
            </a:r>
            <a:endParaRPr lang="ko-KR" altLang="en-US" sz="6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D80132-FBEE-48D7-93F1-8092941C2A7D}"/>
              </a:ext>
            </a:extLst>
          </p:cNvPr>
          <p:cNvSpPr txBox="1"/>
          <p:nvPr/>
        </p:nvSpPr>
        <p:spPr>
          <a:xfrm>
            <a:off x="433137" y="953453"/>
            <a:ext cx="1126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Consolas" panose="020B0609020204030204" pitchFamily="49" charset="0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Ⅰ. Process – how, ...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E80709-5529-4902-9030-B3C0A8EE0DDB}"/>
              </a:ext>
            </a:extLst>
          </p:cNvPr>
          <p:cNvSpPr txBox="1"/>
          <p:nvPr/>
        </p:nvSpPr>
        <p:spPr>
          <a:xfrm>
            <a:off x="757988" y="1837876"/>
            <a:ext cx="10551695" cy="473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Analysis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Tx/>
              <a:buChar char="-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: Track the volume changes of tweets mentioning the disease</a:t>
            </a:r>
          </a:p>
          <a:p>
            <a:pPr lvl="1"/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- about flu - with times pass. </a:t>
            </a:r>
          </a:p>
          <a:p>
            <a:pPr lvl="1"/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Tx/>
              <a:buChar char="-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(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about Disease Daily Activity Timeline</a:t>
            </a:r>
          </a:p>
          <a:p>
            <a:pPr marL="1371600" lvl="2" indent="-457200">
              <a:buAutoNum type="arabicParenR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timeline by gathering tweets generated daily</a:t>
            </a:r>
          </a:p>
          <a:p>
            <a:pPr marL="1371600" lvl="2" indent="-457200">
              <a:lnSpc>
                <a:spcPct val="150000"/>
              </a:lnSpc>
              <a:buAutoNum type="arabicParenR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Accumulate timelines for three months; during January ~ March 2013</a:t>
            </a:r>
          </a:p>
          <a:p>
            <a:pPr marL="1371600" lvl="2" indent="-457200">
              <a:lnSpc>
                <a:spcPct val="150000"/>
              </a:lnSpc>
              <a:buAutoNum type="arabicParenR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with CDC’s ILI(Influenza-like Illness) and news reports</a:t>
            </a:r>
          </a:p>
          <a:p>
            <a:pPr marL="1371600" lvl="2" indent="-457200">
              <a:lnSpc>
                <a:spcPct val="150000"/>
              </a:lnSpc>
              <a:buAutoNum type="arabicParenR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111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68038-7372-4BB7-8049-6EE7D4D7AA9E}"/>
              </a:ext>
            </a:extLst>
          </p:cNvPr>
          <p:cNvSpPr txBox="1"/>
          <p:nvPr/>
        </p:nvSpPr>
        <p:spPr>
          <a:xfrm>
            <a:off x="497305" y="352926"/>
            <a:ext cx="112294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Main Subject</a:t>
            </a:r>
            <a:endParaRPr lang="ko-KR" altLang="en-US" sz="6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D80132-FBEE-48D7-93F1-8092941C2A7D}"/>
              </a:ext>
            </a:extLst>
          </p:cNvPr>
          <p:cNvSpPr txBox="1"/>
          <p:nvPr/>
        </p:nvSpPr>
        <p:spPr>
          <a:xfrm>
            <a:off x="433137" y="953453"/>
            <a:ext cx="1126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Consolas" panose="020B0609020204030204" pitchFamily="49" charset="0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Ⅰ. Process – how, ...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E80709-5529-4902-9030-B3C0A8EE0DDB}"/>
              </a:ext>
            </a:extLst>
          </p:cNvPr>
          <p:cNvSpPr txBox="1"/>
          <p:nvPr/>
        </p:nvSpPr>
        <p:spPr>
          <a:xfrm>
            <a:off x="757988" y="1837876"/>
            <a:ext cx="10551695" cy="5104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Analysis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Tx/>
              <a:buChar char="-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: Track the volume changes of tweets mentioning the disease </a:t>
            </a:r>
          </a:p>
          <a:p>
            <a:pPr lvl="1"/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- about flu - with times pass. </a:t>
            </a:r>
          </a:p>
          <a:p>
            <a:pPr lvl="1"/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Tx/>
              <a:buChar char="-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(ii) - about Types, Symptoms, Treatments Timeline</a:t>
            </a:r>
          </a:p>
          <a:p>
            <a:pPr marL="1371600" lvl="2" indent="-457200">
              <a:buAutoNum type="arabicParenR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timeline about each different types, symptoms, and treatments of flu by gathering tweets generated daily</a:t>
            </a:r>
          </a:p>
          <a:p>
            <a:pPr marL="1371600" lvl="2" indent="-457200">
              <a:lnSpc>
                <a:spcPct val="150000"/>
              </a:lnSpc>
              <a:buAutoNum type="arabicParenR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Accumulate timelines for three months; during January ~ March 2013</a:t>
            </a:r>
          </a:p>
          <a:p>
            <a:pPr marL="1371600" lvl="2" indent="-457200">
              <a:lnSpc>
                <a:spcPct val="150000"/>
              </a:lnSpc>
              <a:buAutoNum type="arabicParenR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with CDC’s ILI and news reports</a:t>
            </a:r>
          </a:p>
          <a:p>
            <a:pPr marL="1371600" lvl="2" indent="-457200">
              <a:lnSpc>
                <a:spcPct val="150000"/>
              </a:lnSpc>
              <a:buAutoNum type="arabicParenR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28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68038-7372-4BB7-8049-6EE7D4D7AA9E}"/>
              </a:ext>
            </a:extLst>
          </p:cNvPr>
          <p:cNvSpPr txBox="1"/>
          <p:nvPr/>
        </p:nvSpPr>
        <p:spPr>
          <a:xfrm>
            <a:off x="497305" y="352926"/>
            <a:ext cx="112294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Main Subject</a:t>
            </a:r>
            <a:endParaRPr lang="ko-KR" altLang="en-US" sz="6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D80132-FBEE-48D7-93F1-8092941C2A7D}"/>
              </a:ext>
            </a:extLst>
          </p:cNvPr>
          <p:cNvSpPr txBox="1"/>
          <p:nvPr/>
        </p:nvSpPr>
        <p:spPr>
          <a:xfrm>
            <a:off x="433137" y="953453"/>
            <a:ext cx="1126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Consolas" panose="020B0609020204030204" pitchFamily="49" charset="0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Ⅰ. Process – how, ...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E80709-5529-4902-9030-B3C0A8EE0DDB}"/>
              </a:ext>
            </a:extLst>
          </p:cNvPr>
          <p:cNvSpPr txBox="1"/>
          <p:nvPr/>
        </p:nvSpPr>
        <p:spPr>
          <a:xfrm>
            <a:off x="757988" y="1837876"/>
            <a:ext cx="10551695" cy="4365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Analysis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Tx/>
              <a:buChar char="-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: Analysis the volume of each component of disease</a:t>
            </a:r>
          </a:p>
          <a:p>
            <a:pPr lvl="1"/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- about cancer - to assume user’s health insight</a:t>
            </a:r>
          </a:p>
          <a:p>
            <a:pPr lvl="1">
              <a:lnSpc>
                <a:spcPct val="150000"/>
              </a:lnSpc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Tx/>
              <a:buChar char="-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(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about Disease Types, Symptoms, and Treatments</a:t>
            </a:r>
          </a:p>
          <a:p>
            <a:pPr marL="1371600" lvl="2" indent="-457200">
              <a:buAutoNum type="arabicParenR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keyword list for each category.</a:t>
            </a:r>
          </a:p>
          <a:p>
            <a:pPr marL="1371600" lvl="2" indent="-457200">
              <a:lnSpc>
                <a:spcPct val="150000"/>
              </a:lnSpc>
              <a:buAutoNum type="arabicParenR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each keyword’s occurs in user’s tweets.</a:t>
            </a:r>
          </a:p>
          <a:p>
            <a:pPr marL="1371600" lvl="2" indent="-457200">
              <a:lnSpc>
                <a:spcPct val="150000"/>
              </a:lnSpc>
              <a:buAutoNum type="arabicParenR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check distribution of total keyword’s count.</a:t>
            </a:r>
          </a:p>
        </p:txBody>
      </p:sp>
    </p:spTree>
    <p:extLst>
      <p:ext uri="{BB962C8B-B14F-4D97-AF65-F5344CB8AC3E}">
        <p14:creationId xmlns:p14="http://schemas.microsoft.com/office/powerpoint/2010/main" val="2538388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68038-7372-4BB7-8049-6EE7D4D7AA9E}"/>
              </a:ext>
            </a:extLst>
          </p:cNvPr>
          <p:cNvSpPr txBox="1"/>
          <p:nvPr/>
        </p:nvSpPr>
        <p:spPr>
          <a:xfrm>
            <a:off x="497305" y="352926"/>
            <a:ext cx="112294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Main Subject</a:t>
            </a:r>
            <a:endParaRPr lang="ko-KR" altLang="en-US" sz="6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D80132-FBEE-48D7-93F1-8092941C2A7D}"/>
              </a:ext>
            </a:extLst>
          </p:cNvPr>
          <p:cNvSpPr txBox="1"/>
          <p:nvPr/>
        </p:nvSpPr>
        <p:spPr>
          <a:xfrm>
            <a:off x="433137" y="953453"/>
            <a:ext cx="1126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Consolas" panose="020B0609020204030204" pitchFamily="49" charset="0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Ⅰ. Process – how, ...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E80709-5529-4902-9030-B3C0A8EE0DDB}"/>
              </a:ext>
            </a:extLst>
          </p:cNvPr>
          <p:cNvSpPr txBox="1"/>
          <p:nvPr/>
        </p:nvSpPr>
        <p:spPr>
          <a:xfrm>
            <a:off x="757988" y="1837876"/>
            <a:ext cx="10551695" cy="381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Analysis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Tx/>
              <a:buChar char="-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: Analysis the volume of each component of disease</a:t>
            </a:r>
          </a:p>
          <a:p>
            <a:pPr lvl="1"/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- about cancer - to assume user’s health insight</a:t>
            </a:r>
          </a:p>
          <a:p>
            <a:pPr lvl="1">
              <a:lnSpc>
                <a:spcPct val="150000"/>
              </a:lnSpc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Tx/>
              <a:buChar char="-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(ii) – about Most Frequent Words</a:t>
            </a:r>
          </a:p>
          <a:p>
            <a:pPr marL="1371600" lvl="2" indent="-457200">
              <a:buAutoNum type="arabicParenR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tweets’ text set related disease. </a:t>
            </a:r>
          </a:p>
          <a:p>
            <a:pPr marL="1371600" lvl="2" indent="-457200">
              <a:lnSpc>
                <a:spcPct val="150000"/>
              </a:lnSpc>
              <a:buAutoNum type="arabicParenR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and count text besides disease’s name.</a:t>
            </a:r>
          </a:p>
        </p:txBody>
      </p:sp>
    </p:spTree>
    <p:extLst>
      <p:ext uri="{BB962C8B-B14F-4D97-AF65-F5344CB8AC3E}">
        <p14:creationId xmlns:p14="http://schemas.microsoft.com/office/powerpoint/2010/main" val="3585566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68038-7372-4BB7-8049-6EE7D4D7AA9E}"/>
              </a:ext>
            </a:extLst>
          </p:cNvPr>
          <p:cNvSpPr txBox="1"/>
          <p:nvPr/>
        </p:nvSpPr>
        <p:spPr>
          <a:xfrm>
            <a:off x="497305" y="352926"/>
            <a:ext cx="112294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Main Subject</a:t>
            </a:r>
            <a:endParaRPr lang="ko-KR" altLang="en-US" sz="6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D80132-FBEE-48D7-93F1-8092941C2A7D}"/>
              </a:ext>
            </a:extLst>
          </p:cNvPr>
          <p:cNvSpPr txBox="1"/>
          <p:nvPr/>
        </p:nvSpPr>
        <p:spPr>
          <a:xfrm>
            <a:off x="433137" y="953453"/>
            <a:ext cx="1126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Consolas" panose="020B0609020204030204" pitchFamily="49" charset="0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Ⅱ. Effect – what, ...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E9E3C-925F-49EE-9DCD-5FE16A584504}"/>
              </a:ext>
            </a:extLst>
          </p:cNvPr>
          <p:cNvSpPr txBox="1"/>
          <p:nvPr/>
        </p:nvSpPr>
        <p:spPr>
          <a:xfrm>
            <a:off x="757989" y="1837876"/>
            <a:ext cx="10615864" cy="122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Geographical Analysis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E6C33DE-3887-4426-B798-C81766A2D5D9}"/>
              </a:ext>
            </a:extLst>
          </p:cNvPr>
          <p:cNvGrpSpPr/>
          <p:nvPr/>
        </p:nvGrpSpPr>
        <p:grpSpPr>
          <a:xfrm>
            <a:off x="3332241" y="2883567"/>
            <a:ext cx="5463350" cy="2725997"/>
            <a:chOff x="3332241" y="2883567"/>
            <a:chExt cx="5463350" cy="272599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D67D9EC-66FF-40E3-A246-8A9F24580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2241" y="2883567"/>
              <a:ext cx="5463350" cy="257210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7066CB8-51B0-4A1B-9669-D1B8ED39D6DF}"/>
                </a:ext>
              </a:extLst>
            </p:cNvPr>
            <p:cNvSpPr txBox="1"/>
            <p:nvPr/>
          </p:nvSpPr>
          <p:spPr>
            <a:xfrm>
              <a:off x="4725248" y="5271010"/>
              <a:ext cx="27655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Consolas" panose="020B0609020204030204" pitchFamily="49" charset="0"/>
                </a:rPr>
                <a:t>&lt;U.S. Flu Activity Map&gt;</a:t>
              </a:r>
              <a:endParaRPr lang="ko-KR" altLang="en-US" sz="16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9920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675</Words>
  <Application>Microsoft Office PowerPoint</Application>
  <PresentationFormat>와이드스크린</PresentationFormat>
  <Paragraphs>115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Consolas</vt:lpstr>
      <vt:lpstr>Courier New</vt:lpstr>
      <vt:lpstr>Times New Roman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상우</dc:creator>
  <cp:lastModifiedBy>박 상우</cp:lastModifiedBy>
  <cp:revision>27</cp:revision>
  <dcterms:created xsi:type="dcterms:W3CDTF">2020-01-09T13:44:22Z</dcterms:created>
  <dcterms:modified xsi:type="dcterms:W3CDTF">2020-01-10T03:12:51Z</dcterms:modified>
</cp:coreProperties>
</file>