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8" r:id="rId3"/>
    <p:sldId id="265" r:id="rId4"/>
    <p:sldId id="269" r:id="rId5"/>
    <p:sldId id="271" r:id="rId6"/>
    <p:sldId id="272" r:id="rId7"/>
    <p:sldId id="275" r:id="rId8"/>
    <p:sldId id="276" r:id="rId9"/>
    <p:sldId id="277" r:id="rId10"/>
    <p:sldId id="261" r:id="rId11"/>
    <p:sldId id="270" r:id="rId12"/>
    <p:sldId id="273" r:id="rId13"/>
    <p:sldId id="257" r:id="rId14"/>
    <p:sldId id="267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아리따-돋움(TTF)-Bold" panose="02020603020101020101" pitchFamily="18" charset="-127"/>
      <p:regular r:id="rId22"/>
    </p:embeddedFont>
    <p:embeddedFont>
      <p:font typeface="아리따-돋움(TTF)-Light" panose="02020603020101020101" pitchFamily="18" charset="-127"/>
      <p:regular r:id="rId23"/>
    </p:embeddedFont>
    <p:embeddedFont>
      <p:font typeface="아리따-돋움(TTF)-Medium" panose="02020603020101020101" pitchFamily="18" charset="-127"/>
      <p:regular r:id="rId24"/>
    </p:embeddedFont>
    <p:embeddedFont>
      <p:font typeface="아리따-돋움(TTF)-SemiBold" panose="02020603020101020101" pitchFamily="18" charset="-127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063"/>
    <a:srgbClr val="454859"/>
    <a:srgbClr val="EB4233"/>
    <a:srgbClr val="EEB305"/>
    <a:srgbClr val="349A52"/>
    <a:srgbClr val="4084F4"/>
    <a:srgbClr val="757993"/>
    <a:srgbClr val="3E4150"/>
    <a:srgbClr val="F8F8FB"/>
    <a:srgbClr val="8B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9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1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2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8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B0837C6D-14DA-4E3D-970D-C8A882F1AB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8488" y="376701"/>
            <a:ext cx="3179421" cy="304384"/>
          </a:xfrm>
        </p:spPr>
        <p:txBody>
          <a:bodyPr wrap="none">
            <a:noAutofit/>
          </a:bodyPr>
          <a:lstStyle>
            <a:lvl1pPr marL="0" algn="l" defTabSz="457200" rtl="0" eaLnBrk="1" latinLnBrk="0" hangingPunct="1">
              <a:defRPr lang="ko-KR" altLang="en-US" sz="1600" kern="12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defRPr>
            </a:lvl1pPr>
          </a:lstStyle>
          <a:p>
            <a:r>
              <a:rPr lang="ko-KR" altLang="en-US" sz="16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슬라이드 주제를 여기에 입력해주세요</a:t>
            </a:r>
            <a:endParaRPr lang="ko-KR" altLang="en-US" sz="900" spc="-15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1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2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6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28FF-56F0-4568-9C94-0DC91CD91FAC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hamait.tistory.com/535?fbclid=IwAR2gEcDuKD2BzkIahb1BV0JDsYkQDP-r9RKQfgV_Hg9eJieuVqgd-yJSsx4" TargetMode="External"/><Relationship Id="rId3" Type="http://schemas.openxmlformats.org/officeDocument/2006/relationships/image" Target="../media/image4.emf"/><Relationship Id="rId7" Type="http://schemas.openxmlformats.org/officeDocument/2006/relationships/hyperlink" Target="https://pathmind.com/wiki/neural-networ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iru.tistory.com/attachment/cfile4.uf@241F413E58649698190F40.pdf" TargetMode="External"/><Relationship Id="rId5" Type="http://schemas.openxmlformats.org/officeDocument/2006/relationships/hyperlink" Target="http://www.lire-project.net/" TargetMode="External"/><Relationship Id="rId10" Type="http://schemas.openxmlformats.org/officeDocument/2006/relationships/hyperlink" Target="http://wittgena.blogspot.com/2011/07/lire-lucene-image-retrieval-library.html" TargetMode="External"/><Relationship Id="rId4" Type="http://schemas.openxmlformats.org/officeDocument/2006/relationships/hyperlink" Target="https://www.google.com/imghp?hl=ko" TargetMode="External"/><Relationship Id="rId9" Type="http://schemas.openxmlformats.org/officeDocument/2006/relationships/hyperlink" Target="https://bskyvision.com/41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1F92AEF-CA08-4D6C-818E-3CD43136E5AB}"/>
              </a:ext>
            </a:extLst>
          </p:cNvPr>
          <p:cNvSpPr/>
          <p:nvPr/>
        </p:nvSpPr>
        <p:spPr>
          <a:xfrm>
            <a:off x="3042871" y="2280156"/>
            <a:ext cx="2855410" cy="58516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ko-KR" sz="3000" spc="-344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How google make result of Image Search</a:t>
            </a:r>
            <a:endParaRPr lang="ko-KR" altLang="en-US" sz="1400" spc="-187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FD0AC68-5121-430E-95E8-9653DB5D5F3F}"/>
              </a:ext>
            </a:extLst>
          </p:cNvPr>
          <p:cNvCxnSpPr/>
          <p:nvPr/>
        </p:nvCxnSpPr>
        <p:spPr>
          <a:xfrm>
            <a:off x="5999940" y="2890712"/>
            <a:ext cx="0" cy="318629"/>
          </a:xfrm>
          <a:prstGeom prst="line">
            <a:avLst/>
          </a:prstGeom>
          <a:ln w="31750">
            <a:solidFill>
              <a:srgbClr val="4084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13740-F930-4FE6-8184-D5EB57027AC8}"/>
              </a:ext>
            </a:extLst>
          </p:cNvPr>
          <p:cNvSpPr/>
          <p:nvPr/>
        </p:nvSpPr>
        <p:spPr>
          <a:xfrm>
            <a:off x="2939866" y="3481660"/>
            <a:ext cx="3441269" cy="1631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BD3841-9B69-4879-BF14-625C54CB82D1}"/>
              </a:ext>
            </a:extLst>
          </p:cNvPr>
          <p:cNvSpPr/>
          <p:nvPr/>
        </p:nvSpPr>
        <p:spPr>
          <a:xfrm>
            <a:off x="3016834" y="4229968"/>
            <a:ext cx="2855410" cy="58516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Global Research Program</a:t>
            </a:r>
          </a:p>
          <a:p>
            <a:pPr algn="ctr">
              <a:lnSpc>
                <a:spcPct val="13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1205 Sang-Kwon Park | 1415 Jun-Min </a:t>
            </a:r>
            <a:r>
              <a:rPr lang="en-US" altLang="ko-KR" sz="1100" b="1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Jin</a:t>
            </a:r>
            <a:r>
              <a:rPr lang="en-US" altLang="ko-KR" sz="11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| 1610 Si-Yoon </a:t>
            </a:r>
            <a:r>
              <a:rPr lang="en-US" altLang="ko-KR" sz="1100" b="1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Yoo</a:t>
            </a:r>
            <a:endParaRPr lang="ko-KR" altLang="en-US" sz="11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8675E8-2E17-4D9B-A7C6-DDBE1ACA39AF}"/>
              </a:ext>
            </a:extLst>
          </p:cNvPr>
          <p:cNvSpPr/>
          <p:nvPr/>
        </p:nvSpPr>
        <p:spPr>
          <a:xfrm>
            <a:off x="3820993" y="3290500"/>
            <a:ext cx="15020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Google Image Search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435A81-D15E-4CF3-95DF-FF1E060D65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353"/>
          <a:stretch/>
        </p:blipFill>
        <p:spPr>
          <a:xfrm>
            <a:off x="1561839" y="1446014"/>
            <a:ext cx="6020322" cy="19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4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The open </a:t>
            </a:r>
            <a:r>
              <a:rPr lang="en-US" altLang="ko-KR" sz="1600" spc="-15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sounce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software about image search, LIRE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4553171" y="887360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691277" y="853804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3178857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CA754F-7B45-41E0-8750-F9841CDD06CB}"/>
              </a:ext>
            </a:extLst>
          </p:cNvPr>
          <p:cNvSpPr/>
          <p:nvPr/>
        </p:nvSpPr>
        <p:spPr>
          <a:xfrm>
            <a:off x="2673752" y="4734046"/>
            <a:ext cx="3669175" cy="162045"/>
          </a:xfrm>
          <a:prstGeom prst="rect">
            <a:avLst/>
          </a:prstGeom>
          <a:solidFill>
            <a:srgbClr val="FFC000">
              <a:alpha val="11000"/>
            </a:srgbClr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B6FF60A-49AF-431F-B14C-3D76AE9DB04A}"/>
              </a:ext>
            </a:extLst>
          </p:cNvPr>
          <p:cNvSpPr/>
          <p:nvPr/>
        </p:nvSpPr>
        <p:spPr>
          <a:xfrm>
            <a:off x="728113" y="5098693"/>
            <a:ext cx="7590116" cy="295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10000"/>
              </a:lnSpc>
              <a:spcBef>
                <a:spcPts val="150"/>
              </a:spcBef>
              <a:defRPr/>
            </a:pPr>
            <a:endParaRPr lang="id-ID" altLang="ko-KR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LIRE</a:t>
            </a:r>
            <a:r>
              <a:rPr lang="ko-KR" altLang="en-US" dirty="0"/>
              <a:t> </a:t>
            </a:r>
            <a:r>
              <a:rPr lang="en-US" altLang="ko-KR" dirty="0"/>
              <a:t>(Open</a:t>
            </a:r>
            <a:r>
              <a:rPr lang="ko-KR" altLang="en-US" dirty="0"/>
              <a:t> </a:t>
            </a:r>
            <a:r>
              <a:rPr lang="en-US" altLang="ko-KR" dirty="0"/>
              <a:t>Source)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2A77D6-4EA5-4EA3-9B47-17F5BD8A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66" y="1960572"/>
            <a:ext cx="7321609" cy="29840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B2DF12-460C-4963-AA65-73B21767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2575"/>
            <a:ext cx="9144000" cy="2192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B6311B-458C-4C7B-9ABF-C0E0A561F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599" y="5394415"/>
            <a:ext cx="2522439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8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427332" y="1425269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Using LIRE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4560448" y="877882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691277" y="853804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3133110" y="870594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B6FF60A-49AF-431F-B14C-3D76AE9DB04A}"/>
              </a:ext>
            </a:extLst>
          </p:cNvPr>
          <p:cNvSpPr/>
          <p:nvPr/>
        </p:nvSpPr>
        <p:spPr>
          <a:xfrm>
            <a:off x="728113" y="5098693"/>
            <a:ext cx="7590116" cy="295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10000"/>
              </a:lnSpc>
              <a:spcBef>
                <a:spcPts val="150"/>
              </a:spcBef>
              <a:defRPr/>
            </a:pPr>
            <a:endParaRPr lang="id-ID" altLang="ko-KR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LIRE</a:t>
            </a:r>
            <a:r>
              <a:rPr lang="ko-KR" altLang="en-US" dirty="0"/>
              <a:t> </a:t>
            </a:r>
            <a:r>
              <a:rPr lang="en-US" altLang="ko-KR" dirty="0"/>
              <a:t>(Open</a:t>
            </a:r>
            <a:r>
              <a:rPr lang="ko-KR" altLang="en-US" dirty="0"/>
              <a:t> </a:t>
            </a:r>
            <a:r>
              <a:rPr lang="en-US" altLang="ko-KR" dirty="0"/>
              <a:t>Source)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BC9EBB-156E-45BD-AF23-0221DE3DA37A}"/>
              </a:ext>
            </a:extLst>
          </p:cNvPr>
          <p:cNvSpPr/>
          <p:nvPr/>
        </p:nvSpPr>
        <p:spPr>
          <a:xfrm>
            <a:off x="4846570" y="2689845"/>
            <a:ext cx="312786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3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It is work by CBIR</a:t>
            </a:r>
          </a:p>
          <a:p>
            <a:endParaRPr lang="en-US" altLang="ko-KR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3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11 descriptors:</a:t>
            </a:r>
          </a:p>
          <a:p>
            <a:endParaRPr lang="en-US" altLang="ko-KR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accent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1. Scalable Color</a:t>
            </a:r>
          </a:p>
          <a:p>
            <a:r>
              <a:rPr lang="en-US" altLang="ko-KR" sz="1200" dirty="0">
                <a:solidFill>
                  <a:schemeClr val="accent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2. Color Layout</a:t>
            </a:r>
          </a:p>
          <a:p>
            <a:r>
              <a:rPr lang="en-US" altLang="ko-KR" sz="1200" dirty="0">
                <a:solidFill>
                  <a:schemeClr val="accent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3. Edge Histogram</a:t>
            </a:r>
          </a:p>
          <a:p>
            <a:r>
              <a:rPr lang="en-US" altLang="ko-KR" sz="1200" dirty="0">
                <a:solidFill>
                  <a:schemeClr val="accent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4. Color Correlogram</a:t>
            </a:r>
          </a:p>
          <a:p>
            <a:r>
              <a:rPr lang="en-US" altLang="ko-KR" sz="1200" dirty="0">
                <a:solidFill>
                  <a:schemeClr val="accent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5. Color Histogram</a:t>
            </a:r>
          </a:p>
          <a:p>
            <a:r>
              <a:rPr lang="en-US" altLang="ko-KR" sz="1200" dirty="0">
                <a:solidFill>
                  <a:schemeClr val="accent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6. CEDD ( Color and Edge Directivity Descriptor )</a:t>
            </a:r>
          </a:p>
          <a:p>
            <a:r>
              <a:rPr lang="en-US" altLang="ko-KR" sz="1200" dirty="0">
                <a:solidFill>
                  <a:schemeClr val="accent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7. FCTH ( Fuzzy Color and Texture Histogram )</a:t>
            </a:r>
          </a:p>
          <a:p>
            <a:r>
              <a:rPr lang="en-US" altLang="ko-KR" sz="1200" dirty="0">
                <a:solidFill>
                  <a:schemeClr val="accent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8. TAMURA</a:t>
            </a:r>
          </a:p>
          <a:p>
            <a:r>
              <a:rPr lang="en-US" altLang="ko-KR" sz="1200" dirty="0">
                <a:solidFill>
                  <a:schemeClr val="accent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9. Gabor</a:t>
            </a:r>
          </a:p>
          <a:p>
            <a:r>
              <a:rPr lang="en-US" altLang="ko-KR" sz="1200" dirty="0">
                <a:solidFill>
                  <a:schemeClr val="accent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10. SIFT</a:t>
            </a:r>
          </a:p>
          <a:p>
            <a:r>
              <a:rPr lang="en-US" altLang="ko-KR" sz="1200" dirty="0">
                <a:solidFill>
                  <a:schemeClr val="accent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11. SIFT Histogram</a:t>
            </a:r>
          </a:p>
          <a:p>
            <a:endParaRPr lang="ko-KR" altLang="en-US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D21848-F7ED-43BE-9EFC-E5678013BF20}"/>
              </a:ext>
            </a:extLst>
          </p:cNvPr>
          <p:cNvSpPr/>
          <p:nvPr/>
        </p:nvSpPr>
        <p:spPr>
          <a:xfrm>
            <a:off x="4247909" y="2212992"/>
            <a:ext cx="3298604" cy="405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10000"/>
              </a:lnSpc>
              <a:spcBef>
                <a:spcPts val="150"/>
              </a:spcBef>
              <a:defRPr/>
            </a:pPr>
            <a:r>
              <a:rPr lang="en-US" altLang="ko-KR" sz="2000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This is the package</a:t>
            </a:r>
            <a:endParaRPr lang="id-ID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F98334-556B-4A83-AD02-2F5A3312C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53" y="2212992"/>
            <a:ext cx="2292102" cy="3821778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F351344-5D23-4975-BF7D-74F5F79F9928}"/>
              </a:ext>
            </a:extLst>
          </p:cNvPr>
          <p:cNvCxnSpPr/>
          <p:nvPr/>
        </p:nvCxnSpPr>
        <p:spPr>
          <a:xfrm>
            <a:off x="4949107" y="2689845"/>
            <a:ext cx="2737413" cy="0"/>
          </a:xfrm>
          <a:prstGeom prst="line">
            <a:avLst/>
          </a:prstGeom>
          <a:ln w="19050">
            <a:solidFill>
              <a:srgbClr val="757993">
                <a:alpha val="64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1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427332" y="1425269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This is our conclusion.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5768464" y="877882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691277" y="853804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3133110" y="870594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440136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B6FF60A-49AF-431F-B14C-3D76AE9DB04A}"/>
              </a:ext>
            </a:extLst>
          </p:cNvPr>
          <p:cNvSpPr/>
          <p:nvPr/>
        </p:nvSpPr>
        <p:spPr>
          <a:xfrm>
            <a:off x="728113" y="5098693"/>
            <a:ext cx="7590116" cy="295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10000"/>
              </a:lnSpc>
              <a:spcBef>
                <a:spcPts val="150"/>
              </a:spcBef>
              <a:defRPr/>
            </a:pPr>
            <a:endParaRPr lang="id-ID" altLang="ko-KR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BC9EBB-156E-45BD-AF23-0221DE3DA37A}"/>
              </a:ext>
            </a:extLst>
          </p:cNvPr>
          <p:cNvSpPr/>
          <p:nvPr/>
        </p:nvSpPr>
        <p:spPr>
          <a:xfrm>
            <a:off x="691276" y="2706392"/>
            <a:ext cx="75901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We didn’t know (can’t know) Google’s image search algorithm exactly.</a:t>
            </a:r>
          </a:p>
          <a:p>
            <a:endParaRPr lang="en-US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But we know some algorithm about analyzing image (using CBIR, CNN) and we also have open source.</a:t>
            </a:r>
          </a:p>
          <a:p>
            <a:endParaRPr lang="en-US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So we can do and improve searching image by this data which we announced.</a:t>
            </a:r>
            <a:endParaRPr lang="en-US" altLang="ko-KR" sz="1600" dirty="0">
              <a:solidFill>
                <a:schemeClr val="accent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endParaRPr lang="ko-KR" altLang="en-US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D21848-F7ED-43BE-9EFC-E5678013BF20}"/>
              </a:ext>
            </a:extLst>
          </p:cNvPr>
          <p:cNvSpPr/>
          <p:nvPr/>
        </p:nvSpPr>
        <p:spPr>
          <a:xfrm>
            <a:off x="78580" y="2152308"/>
            <a:ext cx="3298604" cy="405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10000"/>
              </a:lnSpc>
              <a:spcBef>
                <a:spcPts val="150"/>
              </a:spcBef>
              <a:defRPr/>
            </a:pPr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Analyzing image</a:t>
            </a:r>
            <a:endParaRPr lang="id-ID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F351344-5D23-4975-BF7D-74F5F79F9928}"/>
              </a:ext>
            </a:extLst>
          </p:cNvPr>
          <p:cNvCxnSpPr>
            <a:cxnSpLocks/>
          </p:cNvCxnSpPr>
          <p:nvPr/>
        </p:nvCxnSpPr>
        <p:spPr>
          <a:xfrm>
            <a:off x="728113" y="2706392"/>
            <a:ext cx="7424655" cy="0"/>
          </a:xfrm>
          <a:prstGeom prst="line">
            <a:avLst/>
          </a:prstGeom>
          <a:ln w="19050">
            <a:solidFill>
              <a:srgbClr val="757993">
                <a:alpha val="64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곽철용에 대한 이미지 검색결과">
            <a:extLst>
              <a:ext uri="{FF2B5EF4-FFF2-40B4-BE49-F238E27FC236}">
                <a16:creationId xmlns:a16="http://schemas.microsoft.com/office/drawing/2014/main" id="{1C622A9B-F259-4C5B-9DDA-8D8A5C1B4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70" y="4378646"/>
            <a:ext cx="3577516" cy="186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CE56B6-B1CB-47EA-9206-9BDE90129E2B}"/>
              </a:ext>
            </a:extLst>
          </p:cNvPr>
          <p:cNvSpPr/>
          <p:nvPr/>
        </p:nvSpPr>
        <p:spPr>
          <a:xfrm>
            <a:off x="3942321" y="5730387"/>
            <a:ext cx="1826143" cy="304383"/>
          </a:xfrm>
          <a:prstGeom prst="rect">
            <a:avLst/>
          </a:prstGeom>
          <a:solidFill>
            <a:schemeClr val="tx1"/>
          </a:solidFill>
        </p:spPr>
        <p:txBody>
          <a:bodyPr wrap="none">
            <a:noAutofit/>
          </a:bodyPr>
          <a:lstStyle/>
          <a:p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This is my conclusion.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70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4C73C1-A486-452F-9419-E17E9BCBE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80" y="3557413"/>
            <a:ext cx="3065040" cy="2987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C8E5B58-6A41-4758-89FA-1A097DC44E8C}"/>
              </a:ext>
            </a:extLst>
          </p:cNvPr>
          <p:cNvSpPr/>
          <p:nvPr/>
        </p:nvSpPr>
        <p:spPr>
          <a:xfrm>
            <a:off x="2644881" y="3434370"/>
            <a:ext cx="3854238" cy="1919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E51431-3754-46B5-B055-61B2BB71B473}"/>
              </a:ext>
            </a:extLst>
          </p:cNvPr>
          <p:cNvSpPr/>
          <p:nvPr/>
        </p:nvSpPr>
        <p:spPr>
          <a:xfrm>
            <a:off x="4318623" y="3028440"/>
            <a:ext cx="303906" cy="24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F92AEF-CA08-4D6C-818E-3CD43136E5AB}"/>
              </a:ext>
            </a:extLst>
          </p:cNvPr>
          <p:cNvSpPr/>
          <p:nvPr/>
        </p:nvSpPr>
        <p:spPr>
          <a:xfrm>
            <a:off x="3085658" y="2758043"/>
            <a:ext cx="2855410" cy="58516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ko-KR" sz="3000" spc="-344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Sources</a:t>
            </a:r>
            <a:endParaRPr lang="ko-KR" altLang="en-US" sz="1400" spc="-187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FD0AC68-5121-430E-95E8-9653DB5D5F3F}"/>
              </a:ext>
            </a:extLst>
          </p:cNvPr>
          <p:cNvCxnSpPr/>
          <p:nvPr/>
        </p:nvCxnSpPr>
        <p:spPr>
          <a:xfrm>
            <a:off x="5999940" y="2890712"/>
            <a:ext cx="0" cy="318629"/>
          </a:xfrm>
          <a:prstGeom prst="line">
            <a:avLst/>
          </a:prstGeom>
          <a:ln w="31750">
            <a:solidFill>
              <a:srgbClr val="4084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559993-AF49-4A3F-ADC1-ABF40D666BFA}"/>
              </a:ext>
            </a:extLst>
          </p:cNvPr>
          <p:cNvSpPr/>
          <p:nvPr/>
        </p:nvSpPr>
        <p:spPr>
          <a:xfrm>
            <a:off x="2988424" y="3534069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1. </a:t>
            </a:r>
            <a:r>
              <a:rPr lang="en-US" altLang="ko-KR" sz="1400" dirty="0">
                <a:hlinkClick r:id="rId4"/>
              </a:rPr>
              <a:t>https://www.google.com/imghp?hl=ko</a:t>
            </a:r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96D1CD-0DE9-4497-84B3-509468968222}"/>
              </a:ext>
            </a:extLst>
          </p:cNvPr>
          <p:cNvSpPr/>
          <p:nvPr/>
        </p:nvSpPr>
        <p:spPr>
          <a:xfrm>
            <a:off x="2988424" y="3876505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2.  </a:t>
            </a:r>
            <a:r>
              <a:rPr lang="en-US" altLang="ko-KR" sz="1000" dirty="0">
                <a:hlinkClick r:id="rId5"/>
              </a:rPr>
              <a:t>http://www.lire-project.net/</a:t>
            </a:r>
            <a:endParaRPr lang="ko-KR" altLang="en-US" sz="1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38CE4E-ACB0-46DD-92CA-B9EF1367663E}"/>
              </a:ext>
            </a:extLst>
          </p:cNvPr>
          <p:cNvSpPr/>
          <p:nvPr/>
        </p:nvSpPr>
        <p:spPr>
          <a:xfrm>
            <a:off x="2988424" y="4218941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3.  </a:t>
            </a:r>
            <a:r>
              <a:rPr lang="en-US" altLang="ko-KR" sz="1000" u="sng" dirty="0">
                <a:hlinkClick r:id="rId6"/>
              </a:rPr>
              <a:t>http://siru.tistory.com/attachment/cfile4.uf@241F413E58649698190F40.pdf</a:t>
            </a:r>
            <a:endParaRPr lang="ko-KR" altLang="en-US" sz="1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107836-54AC-46C4-8A40-B653A5944CE5}"/>
              </a:ext>
            </a:extLst>
          </p:cNvPr>
          <p:cNvSpPr/>
          <p:nvPr/>
        </p:nvSpPr>
        <p:spPr>
          <a:xfrm>
            <a:off x="2988424" y="4561377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4.  </a:t>
            </a:r>
            <a:r>
              <a:rPr lang="en-US" altLang="ko-KR" sz="1000" u="sng" dirty="0">
                <a:hlinkClick r:id="rId7"/>
              </a:rPr>
              <a:t>https://pathmind.com/wiki/neural-network</a:t>
            </a:r>
            <a:endParaRPr lang="ko-KR" altLang="ko-KR" sz="1000" dirty="0"/>
          </a:p>
          <a:p>
            <a:endParaRPr lang="ko-KR" altLang="en-US" sz="1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3C33AF-6D53-4BAA-A722-DFD8069F559E}"/>
              </a:ext>
            </a:extLst>
          </p:cNvPr>
          <p:cNvSpPr/>
          <p:nvPr/>
        </p:nvSpPr>
        <p:spPr>
          <a:xfrm>
            <a:off x="2988424" y="4903813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5.  </a:t>
            </a:r>
            <a:r>
              <a:rPr lang="en-US" altLang="ko-KR" sz="1000" u="sng" dirty="0">
                <a:hlinkClick r:id="rId8"/>
              </a:rPr>
              <a:t>https://hamait.tistory.com/535?fbclid=IwAR2gEcDuKD2BzkIahb1BV0JDsYkQDP-r9RKQfgV_Hg9eJieuVqgd-yJSsx4</a:t>
            </a:r>
            <a:endParaRPr lang="ko-KR" altLang="ko-KR" sz="1000" dirty="0"/>
          </a:p>
          <a:p>
            <a:endParaRPr lang="ko-KR" altLang="en-US" sz="1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A090C9-16AE-497A-A9CD-117872229B1B}"/>
              </a:ext>
            </a:extLst>
          </p:cNvPr>
          <p:cNvSpPr/>
          <p:nvPr/>
        </p:nvSpPr>
        <p:spPr>
          <a:xfrm>
            <a:off x="2988424" y="5201089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atinLnBrk="1"/>
            <a:r>
              <a:rPr lang="en-US" altLang="ko-KR" sz="1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6.  </a:t>
            </a:r>
            <a:r>
              <a:rPr lang="en-US" altLang="ko-KR" sz="1000" u="sng" dirty="0">
                <a:hlinkClick r:id="rId9"/>
              </a:rPr>
              <a:t>https://bskyvision.com/412</a:t>
            </a:r>
            <a:endParaRPr lang="ko-KR" altLang="ko-KR" sz="1000" dirty="0"/>
          </a:p>
          <a:p>
            <a:endParaRPr lang="ko-KR" altLang="en-US" sz="1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712EB3-E93F-4E6E-84FE-1224A674DBA8}"/>
              </a:ext>
            </a:extLst>
          </p:cNvPr>
          <p:cNvSpPr/>
          <p:nvPr/>
        </p:nvSpPr>
        <p:spPr>
          <a:xfrm>
            <a:off x="2988424" y="5531111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atinLnBrk="1"/>
            <a:r>
              <a:rPr lang="en-US" altLang="ko-KR" sz="1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7.  </a:t>
            </a:r>
            <a:r>
              <a:rPr lang="en-US" altLang="ko-KR" sz="1000" u="sng" dirty="0">
                <a:hlinkClick r:id="rId10"/>
              </a:rPr>
              <a:t>http://wittgena.blogspot.com/2011/07/lire-lucene-image-retrieval-library.html</a:t>
            </a:r>
            <a:endParaRPr lang="ko-KR" altLang="ko-KR" sz="1000" dirty="0"/>
          </a:p>
          <a:p>
            <a:endParaRPr lang="ko-KR" altLang="en-US" sz="1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844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FF545C-6709-4499-A7D8-8C6052F90A56}"/>
              </a:ext>
            </a:extLst>
          </p:cNvPr>
          <p:cNvSpPr/>
          <p:nvPr/>
        </p:nvSpPr>
        <p:spPr>
          <a:xfrm>
            <a:off x="2122397" y="2546431"/>
            <a:ext cx="5000263" cy="2797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22EAE-1838-4936-B9BC-A369EEA7E203}"/>
              </a:ext>
            </a:extLst>
          </p:cNvPr>
          <p:cNvSpPr/>
          <p:nvPr/>
        </p:nvSpPr>
        <p:spPr>
          <a:xfrm>
            <a:off x="3085658" y="2989537"/>
            <a:ext cx="2855410" cy="58516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9600" spc="-187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THANK YOU!</a:t>
            </a:r>
            <a:endParaRPr lang="ko-KR" altLang="en-US" sz="9600" spc="-187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13740-F930-4FE6-8184-D5EB57027AC8}"/>
              </a:ext>
            </a:extLst>
          </p:cNvPr>
          <p:cNvSpPr/>
          <p:nvPr/>
        </p:nvSpPr>
        <p:spPr>
          <a:xfrm>
            <a:off x="2939866" y="3713154"/>
            <a:ext cx="3441269" cy="1631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8675E8-2E17-4D9B-A7C6-DDBE1ACA39AF}"/>
              </a:ext>
            </a:extLst>
          </p:cNvPr>
          <p:cNvSpPr/>
          <p:nvPr/>
        </p:nvSpPr>
        <p:spPr>
          <a:xfrm>
            <a:off x="3361100" y="4055961"/>
            <a:ext cx="2421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spc="-8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For listening our presentation.</a:t>
            </a:r>
            <a:endParaRPr lang="ko-KR" altLang="en-US" sz="1600" b="1" spc="-8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7EEA4C-7C12-4027-AACF-1BAC0A23E20C}"/>
              </a:ext>
            </a:extLst>
          </p:cNvPr>
          <p:cNvSpPr/>
          <p:nvPr/>
        </p:nvSpPr>
        <p:spPr>
          <a:xfrm>
            <a:off x="2527214" y="4461075"/>
            <a:ext cx="4089582" cy="3077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1205 Sang-Kwon Park | 1415 Jun-Min </a:t>
            </a:r>
            <a:r>
              <a:rPr lang="en-US" altLang="ko-KR" sz="1200" b="1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Jin</a:t>
            </a:r>
            <a:r>
              <a:rPr lang="en-US" altLang="ko-KR" sz="12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| 1610 Si-Yoon </a:t>
            </a:r>
            <a:r>
              <a:rPr lang="en-US" altLang="ko-KR" sz="1200" b="1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Yoo</a:t>
            </a:r>
            <a:endParaRPr lang="ko-KR" altLang="en-US" sz="12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2C7F02F-8459-4DD7-805B-4A5785723CD7}"/>
              </a:ext>
            </a:extLst>
          </p:cNvPr>
          <p:cNvCxnSpPr>
            <a:cxnSpLocks/>
          </p:cNvCxnSpPr>
          <p:nvPr/>
        </p:nvCxnSpPr>
        <p:spPr>
          <a:xfrm>
            <a:off x="2944139" y="4421529"/>
            <a:ext cx="3255722" cy="0"/>
          </a:xfrm>
          <a:prstGeom prst="line">
            <a:avLst/>
          </a:prstGeom>
          <a:ln w="19050">
            <a:solidFill>
              <a:srgbClr val="757993">
                <a:alpha val="3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13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4C73C1-A486-452F-9419-E17E9BCBE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80" y="3557413"/>
            <a:ext cx="3065040" cy="2987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C8E5B58-6A41-4758-89FA-1A097DC44E8C}"/>
              </a:ext>
            </a:extLst>
          </p:cNvPr>
          <p:cNvSpPr/>
          <p:nvPr/>
        </p:nvSpPr>
        <p:spPr>
          <a:xfrm>
            <a:off x="2644881" y="3434370"/>
            <a:ext cx="3854238" cy="1919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E51431-3754-46B5-B055-61B2BB71B473}"/>
              </a:ext>
            </a:extLst>
          </p:cNvPr>
          <p:cNvSpPr/>
          <p:nvPr/>
        </p:nvSpPr>
        <p:spPr>
          <a:xfrm>
            <a:off x="4318623" y="3028440"/>
            <a:ext cx="303906" cy="24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F92AEF-CA08-4D6C-818E-3CD43136E5AB}"/>
              </a:ext>
            </a:extLst>
          </p:cNvPr>
          <p:cNvSpPr/>
          <p:nvPr/>
        </p:nvSpPr>
        <p:spPr>
          <a:xfrm>
            <a:off x="3085658" y="2758043"/>
            <a:ext cx="2855410" cy="58516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ko-KR" sz="3000" spc="-344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Contacts</a:t>
            </a:r>
            <a:endParaRPr lang="ko-KR" altLang="en-US" sz="1400" spc="-187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FD0AC68-5121-430E-95E8-9653DB5D5F3F}"/>
              </a:ext>
            </a:extLst>
          </p:cNvPr>
          <p:cNvCxnSpPr/>
          <p:nvPr/>
        </p:nvCxnSpPr>
        <p:spPr>
          <a:xfrm>
            <a:off x="5999940" y="2890712"/>
            <a:ext cx="0" cy="318629"/>
          </a:xfrm>
          <a:prstGeom prst="line">
            <a:avLst/>
          </a:prstGeom>
          <a:ln w="31750">
            <a:solidFill>
              <a:srgbClr val="4084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559993-AF49-4A3F-ADC1-ABF40D666BFA}"/>
              </a:ext>
            </a:extLst>
          </p:cNvPr>
          <p:cNvSpPr/>
          <p:nvPr/>
        </p:nvSpPr>
        <p:spPr>
          <a:xfrm>
            <a:off x="2988424" y="3534069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1. What’s Image Search?</a:t>
            </a:r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96D1CD-0DE9-4497-84B3-509468968222}"/>
              </a:ext>
            </a:extLst>
          </p:cNvPr>
          <p:cNvSpPr/>
          <p:nvPr/>
        </p:nvSpPr>
        <p:spPr>
          <a:xfrm>
            <a:off x="2988424" y="3876505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2. Image Search Algorithm : CBIR(Content Based Image Retrieval)</a:t>
            </a:r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38CE4E-ACB0-46DD-92CA-B9EF1367663E}"/>
              </a:ext>
            </a:extLst>
          </p:cNvPr>
          <p:cNvSpPr/>
          <p:nvPr/>
        </p:nvSpPr>
        <p:spPr>
          <a:xfrm>
            <a:off x="2996813" y="4218941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3. Image Search Algorithm : CNN(Convolutional Neural Network)</a:t>
            </a:r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107836-54AC-46C4-8A40-B653A5944CE5}"/>
              </a:ext>
            </a:extLst>
          </p:cNvPr>
          <p:cNvSpPr/>
          <p:nvPr/>
        </p:nvSpPr>
        <p:spPr>
          <a:xfrm>
            <a:off x="2988424" y="4561377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4. LIRE (Open Source)</a:t>
            </a:r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3C33AF-6D53-4BAA-A722-DFD8069F559E}"/>
              </a:ext>
            </a:extLst>
          </p:cNvPr>
          <p:cNvSpPr/>
          <p:nvPr/>
        </p:nvSpPr>
        <p:spPr>
          <a:xfrm>
            <a:off x="2988424" y="4903813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4F540F-DB34-4DB2-AE90-81DC617479D2}"/>
              </a:ext>
            </a:extLst>
          </p:cNvPr>
          <p:cNvSpPr/>
          <p:nvPr/>
        </p:nvSpPr>
        <p:spPr>
          <a:xfrm>
            <a:off x="2988424" y="4915939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5. </a:t>
            </a:r>
            <a:r>
              <a:rPr lang="en-US" altLang="ko-KR" sz="1400" b="1" spc="-10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Conclution</a:t>
            </a:r>
            <a:endParaRPr lang="ko-KR" altLang="en-US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78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178B3D-97E5-48B0-B0E2-92B542AA68D2}"/>
              </a:ext>
            </a:extLst>
          </p:cNvPr>
          <p:cNvSpPr/>
          <p:nvPr/>
        </p:nvSpPr>
        <p:spPr>
          <a:xfrm>
            <a:off x="1079931" y="353063"/>
            <a:ext cx="3320531" cy="30438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ko-KR" sz="16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Image Search Algorithm : CBIR(Content Based Image Retrieval)</a:t>
            </a:r>
            <a:endParaRPr lang="ko-KR" altLang="en-US" sz="9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 want to know who he is… 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B6FF60A-49AF-431F-B14C-3D76AE9DB04A}"/>
              </a:ext>
            </a:extLst>
          </p:cNvPr>
          <p:cNvSpPr/>
          <p:nvPr/>
        </p:nvSpPr>
        <p:spPr>
          <a:xfrm>
            <a:off x="4878685" y="5002886"/>
            <a:ext cx="3298604" cy="405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10000"/>
              </a:lnSpc>
              <a:spcBef>
                <a:spcPts val="150"/>
              </a:spcBef>
              <a:defRPr/>
            </a:pPr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First. Upload Image on google</a:t>
            </a:r>
            <a:endParaRPr lang="id-ID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0A75E-08AF-4568-869B-AA337A9E15B8}"/>
              </a:ext>
            </a:extLst>
          </p:cNvPr>
          <p:cNvSpPr/>
          <p:nvPr/>
        </p:nvSpPr>
        <p:spPr>
          <a:xfrm>
            <a:off x="4796789" y="5742382"/>
            <a:ext cx="312786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Upload image file or link at google.</a:t>
            </a:r>
            <a:endParaRPr lang="ko-KR" altLang="en-US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B165DAA-56C8-429E-AD2C-D5A2ECD4E5D4}"/>
              </a:ext>
            </a:extLst>
          </p:cNvPr>
          <p:cNvCxnSpPr/>
          <p:nvPr/>
        </p:nvCxnSpPr>
        <p:spPr>
          <a:xfrm>
            <a:off x="5097657" y="5542643"/>
            <a:ext cx="2737413" cy="0"/>
          </a:xfrm>
          <a:prstGeom prst="line">
            <a:avLst/>
          </a:prstGeom>
          <a:ln w="19050">
            <a:solidFill>
              <a:srgbClr val="757993">
                <a:alpha val="64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ACD054B-F428-40ED-9EA8-BE8B5A1A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51" y="4359071"/>
            <a:ext cx="3430849" cy="2019222"/>
          </a:xfrm>
          <a:prstGeom prst="rect">
            <a:avLst/>
          </a:prstGeom>
        </p:spPr>
      </p:pic>
      <p:pic>
        <p:nvPicPr>
          <p:cNvPr id="1028" name="Picture 4" descr="곽철용에 대한 이미지 검색결과">
            <a:extLst>
              <a:ext uri="{FF2B5EF4-FFF2-40B4-BE49-F238E27FC236}">
                <a16:creationId xmlns:a16="http://schemas.microsoft.com/office/drawing/2014/main" id="{4F6A5470-7E76-477A-83BB-24136E0F9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68" y="1987346"/>
            <a:ext cx="45529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05C85EC-9942-47E7-8D32-C7DB2ED0F22C}"/>
              </a:ext>
            </a:extLst>
          </p:cNvPr>
          <p:cNvCxnSpPr/>
          <p:nvPr/>
        </p:nvCxnSpPr>
        <p:spPr>
          <a:xfrm>
            <a:off x="1593908" y="4454554"/>
            <a:ext cx="137012" cy="10880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3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178B3D-97E5-48B0-B0E2-92B542AA68D2}"/>
              </a:ext>
            </a:extLst>
          </p:cNvPr>
          <p:cNvSpPr/>
          <p:nvPr/>
        </p:nvSpPr>
        <p:spPr>
          <a:xfrm>
            <a:off x="1079931" y="353063"/>
            <a:ext cx="3320531" cy="30438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What’s Image Search?</a:t>
            </a:r>
            <a:endParaRPr lang="ko-KR" altLang="en-US" sz="9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Ah! He is </a:t>
            </a:r>
            <a:r>
              <a:rPr lang="en-US" altLang="ko-KR" sz="1600" spc="-15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Eung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-Soo Kim who performs </a:t>
            </a:r>
            <a:r>
              <a:rPr lang="en-US" altLang="ko-KR" sz="1600" spc="-150" dirty="0" err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Chul</a:t>
            </a:r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-Yong Kwak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2AF4EA-143A-400E-84D9-ED5E71117DF4}"/>
              </a:ext>
            </a:extLst>
          </p:cNvPr>
          <p:cNvSpPr/>
          <p:nvPr/>
        </p:nvSpPr>
        <p:spPr>
          <a:xfrm>
            <a:off x="4987375" y="3429000"/>
            <a:ext cx="3298604" cy="405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10000"/>
              </a:lnSpc>
              <a:spcBef>
                <a:spcPts val="150"/>
              </a:spcBef>
              <a:defRPr/>
            </a:pPr>
            <a:r>
              <a:rPr lang="en-US" altLang="ko-KR" sz="2000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Second. This is Google’s result</a:t>
            </a:r>
            <a:endParaRPr lang="id-ID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CDEF37-4FF3-4454-95E8-5350315FBE63}"/>
              </a:ext>
            </a:extLst>
          </p:cNvPr>
          <p:cNvSpPr/>
          <p:nvPr/>
        </p:nvSpPr>
        <p:spPr>
          <a:xfrm>
            <a:off x="5072746" y="3879175"/>
            <a:ext cx="312786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Google find you similar images and search word. You can know who he is by some links that Google gives to you. </a:t>
            </a:r>
            <a:endParaRPr lang="ko-KR" altLang="en-US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7BB2FB9-0513-4229-B129-D4DBB05FC6CA}"/>
              </a:ext>
            </a:extLst>
          </p:cNvPr>
          <p:cNvCxnSpPr/>
          <p:nvPr/>
        </p:nvCxnSpPr>
        <p:spPr>
          <a:xfrm>
            <a:off x="5242721" y="3849839"/>
            <a:ext cx="2737413" cy="0"/>
          </a:xfrm>
          <a:prstGeom prst="line">
            <a:avLst/>
          </a:prstGeom>
          <a:ln w="19050">
            <a:solidFill>
              <a:srgbClr val="757993">
                <a:alpha val="64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6C50CF4-F671-4123-A9BE-38FC724B7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19" y="1946393"/>
            <a:ext cx="4103125" cy="449262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946E326-E69B-4095-9238-B1D89F736B1F}"/>
              </a:ext>
            </a:extLst>
          </p:cNvPr>
          <p:cNvSpPr/>
          <p:nvPr/>
        </p:nvSpPr>
        <p:spPr>
          <a:xfrm>
            <a:off x="2130804" y="2894202"/>
            <a:ext cx="1050335" cy="268448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98AEFDB-5C5B-4D44-9035-75D48DDAFB60}"/>
              </a:ext>
            </a:extLst>
          </p:cNvPr>
          <p:cNvSpPr/>
          <p:nvPr/>
        </p:nvSpPr>
        <p:spPr>
          <a:xfrm>
            <a:off x="943392" y="3367610"/>
            <a:ext cx="3320642" cy="1485697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8160A72-C664-4B14-BB36-9B3D9AED0A25}"/>
              </a:ext>
            </a:extLst>
          </p:cNvPr>
          <p:cNvSpPr/>
          <p:nvPr/>
        </p:nvSpPr>
        <p:spPr>
          <a:xfrm flipV="1">
            <a:off x="977560" y="5001236"/>
            <a:ext cx="3320642" cy="171535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78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427332" y="1425269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TBIR vs CBIR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2152805" y="869493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4408218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691277" y="853804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3133110" y="870594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B6FF60A-49AF-431F-B14C-3D76AE9DB04A}"/>
              </a:ext>
            </a:extLst>
          </p:cNvPr>
          <p:cNvSpPr/>
          <p:nvPr/>
        </p:nvSpPr>
        <p:spPr>
          <a:xfrm>
            <a:off x="728113" y="5098693"/>
            <a:ext cx="7590116" cy="295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10000"/>
              </a:lnSpc>
              <a:spcBef>
                <a:spcPts val="150"/>
              </a:spcBef>
              <a:defRPr/>
            </a:pPr>
            <a:endParaRPr lang="id-ID" altLang="ko-KR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1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Image Search Algorithm : CBIR(Content Based Image Retrieval)</a:t>
            </a:r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BC9EBB-156E-45BD-AF23-0221DE3DA37A}"/>
              </a:ext>
            </a:extLst>
          </p:cNvPr>
          <p:cNvSpPr/>
          <p:nvPr/>
        </p:nvSpPr>
        <p:spPr>
          <a:xfrm>
            <a:off x="4846570" y="2689845"/>
            <a:ext cx="31278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accent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Image Feature </a:t>
            </a:r>
          </a:p>
          <a:p>
            <a:r>
              <a:rPr lang="en-US" altLang="ko-KR" sz="1400" dirty="0">
                <a:solidFill>
                  <a:schemeClr val="accent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(texture, color, shape, structure)</a:t>
            </a:r>
          </a:p>
          <a:p>
            <a:endParaRPr lang="en-US" altLang="ko-KR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accent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accent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accent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4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accent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Sometimes m</a:t>
            </a:r>
            <a:r>
              <a:rPr lang="en-US" altLang="ko-KR" sz="1400" dirty="0">
                <a:solidFill>
                  <a:schemeClr val="accent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ay not be recognized</a:t>
            </a:r>
          </a:p>
          <a:p>
            <a:endParaRPr lang="ko-KR" altLang="en-US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D21848-F7ED-43BE-9EFC-E5678013BF20}"/>
              </a:ext>
            </a:extLst>
          </p:cNvPr>
          <p:cNvSpPr/>
          <p:nvPr/>
        </p:nvSpPr>
        <p:spPr>
          <a:xfrm>
            <a:off x="1052669" y="2182663"/>
            <a:ext cx="3298604" cy="405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10000"/>
              </a:lnSpc>
              <a:spcBef>
                <a:spcPts val="150"/>
              </a:spcBef>
              <a:defRPr/>
            </a:pPr>
            <a:r>
              <a:rPr lang="en-US" altLang="ko-KR" sz="2000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TBIR</a:t>
            </a:r>
            <a:endParaRPr lang="id-ID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F351344-5D23-4975-BF7D-74F5F79F9928}"/>
              </a:ext>
            </a:extLst>
          </p:cNvPr>
          <p:cNvCxnSpPr/>
          <p:nvPr/>
        </p:nvCxnSpPr>
        <p:spPr>
          <a:xfrm>
            <a:off x="4949107" y="2689845"/>
            <a:ext cx="2737413" cy="0"/>
          </a:xfrm>
          <a:prstGeom prst="line">
            <a:avLst/>
          </a:prstGeom>
          <a:ln w="19050">
            <a:solidFill>
              <a:srgbClr val="757993">
                <a:alpha val="64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6E5243-CF73-4F88-B2CD-B784A0D2D549}"/>
              </a:ext>
            </a:extLst>
          </p:cNvPr>
          <p:cNvSpPr/>
          <p:nvPr/>
        </p:nvSpPr>
        <p:spPr>
          <a:xfrm>
            <a:off x="4675828" y="2197696"/>
            <a:ext cx="3298604" cy="405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10000"/>
              </a:lnSpc>
              <a:spcBef>
                <a:spcPts val="150"/>
              </a:spcBef>
              <a:defRPr/>
            </a:pPr>
            <a:r>
              <a:rPr lang="en-US" altLang="ko-KR" sz="2000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CBIR</a:t>
            </a:r>
            <a:endParaRPr lang="id-ID" altLang="ko-KR" sz="16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322E06-FE26-4957-814A-B6F8FE7861C2}"/>
              </a:ext>
            </a:extLst>
          </p:cNvPr>
          <p:cNvSpPr/>
          <p:nvPr/>
        </p:nvSpPr>
        <p:spPr>
          <a:xfrm>
            <a:off x="1223411" y="2689845"/>
            <a:ext cx="3127862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Text Descriptor </a:t>
            </a:r>
          </a:p>
          <a:p>
            <a:r>
              <a:rPr lang="en-US" altLang="ko-KR" sz="1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(time, location, events, objects, formats, aboutness of image content, topical terms)</a:t>
            </a:r>
            <a:endParaRPr lang="en-US" altLang="ko-KR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Difficult to maintain consistency, Reflection of contents and objectivity</a:t>
            </a:r>
            <a:endParaRPr lang="en-US" altLang="ko-KR" sz="1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ko-KR" altLang="en-US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1E87A52-2F40-4A39-A0C4-857D511E6254}"/>
              </a:ext>
            </a:extLst>
          </p:cNvPr>
          <p:cNvCxnSpPr/>
          <p:nvPr/>
        </p:nvCxnSpPr>
        <p:spPr>
          <a:xfrm>
            <a:off x="1325948" y="2689845"/>
            <a:ext cx="2737413" cy="0"/>
          </a:xfrm>
          <a:prstGeom prst="line">
            <a:avLst/>
          </a:prstGeom>
          <a:ln w="19050">
            <a:solidFill>
              <a:srgbClr val="757993">
                <a:alpha val="64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5EE2D17-3B7E-42CB-B6A2-04AF3042F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84" y="4926808"/>
            <a:ext cx="1359927" cy="90073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6D48459A-4F04-4185-9BA8-22C8E1755EA8}"/>
              </a:ext>
            </a:extLst>
          </p:cNvPr>
          <p:cNvSpPr/>
          <p:nvPr/>
        </p:nvSpPr>
        <p:spPr>
          <a:xfrm>
            <a:off x="2087597" y="5712638"/>
            <a:ext cx="312786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3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Twitter. Jpg(??)</a:t>
            </a:r>
          </a:p>
          <a:p>
            <a:endParaRPr lang="ko-KR" altLang="en-US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4DEB704-105E-4A19-9398-C530444F2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0952" y="4927651"/>
            <a:ext cx="1359927" cy="90073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DE2ECB-52A2-4B3C-B57A-655BC17662AC}"/>
              </a:ext>
            </a:extLst>
          </p:cNvPr>
          <p:cNvSpPr/>
          <p:nvPr/>
        </p:nvSpPr>
        <p:spPr>
          <a:xfrm>
            <a:off x="6016138" y="5688521"/>
            <a:ext cx="312786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3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(??)</a:t>
            </a:r>
          </a:p>
          <a:p>
            <a:endParaRPr lang="ko-KR" altLang="en-US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0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427332" y="1425269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Algorithm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2119249" y="877882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4408218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691277" y="853804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3133110" y="870594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B6FF60A-49AF-431F-B14C-3D76AE9DB04A}"/>
              </a:ext>
            </a:extLst>
          </p:cNvPr>
          <p:cNvSpPr/>
          <p:nvPr/>
        </p:nvSpPr>
        <p:spPr>
          <a:xfrm>
            <a:off x="728113" y="5098693"/>
            <a:ext cx="7590116" cy="295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10000"/>
              </a:lnSpc>
              <a:spcBef>
                <a:spcPts val="150"/>
              </a:spcBef>
              <a:defRPr/>
            </a:pPr>
            <a:endParaRPr lang="id-ID" altLang="ko-KR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1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Image Search Algorithm : CBIR(Content Based Image Retrieval)</a:t>
            </a:r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322E06-FE26-4957-814A-B6F8FE7861C2}"/>
              </a:ext>
            </a:extLst>
          </p:cNvPr>
          <p:cNvSpPr/>
          <p:nvPr/>
        </p:nvSpPr>
        <p:spPr>
          <a:xfrm>
            <a:off x="736425" y="2463342"/>
            <a:ext cx="702296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Convert Color Space</a:t>
            </a:r>
          </a:p>
          <a:p>
            <a:r>
              <a:rPr lang="en-US" altLang="ko-KR" sz="1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RGB </a:t>
            </a:r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does not satisfy a person's cognitive needs</a:t>
            </a:r>
            <a:r>
              <a:rPr lang="ko-KR" altLang="en-US" sz="1400" u="sng" dirty="0">
                <a:solidFill>
                  <a:srgbClr val="FF000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endParaRPr lang="en-US" altLang="ko-KR" sz="1400" u="sng" dirty="0">
              <a:solidFill>
                <a:srgbClr val="FF000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RGB </a:t>
            </a:r>
            <a:r>
              <a:rPr lang="en-US" altLang="ko-KR" sz="1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HSV, </a:t>
            </a:r>
            <a:r>
              <a:rPr lang="en-US" altLang="ko-KR" sz="14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YCbCr</a:t>
            </a:r>
            <a:r>
              <a:rPr lang="en-US" altLang="ko-KR" sz="1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CIE (XYZ,</a:t>
            </a:r>
            <a:r>
              <a:rPr lang="ko-KR" altLang="en-US" sz="1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1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LUV), </a:t>
            </a:r>
            <a:r>
              <a:rPr lang="en-US" altLang="ko-KR" sz="14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etc</a:t>
            </a:r>
            <a:r>
              <a:rPr lang="en-US" altLang="ko-KR" sz="1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(other color space)</a:t>
            </a:r>
          </a:p>
          <a:p>
            <a:endParaRPr lang="en-US" altLang="ko-KR" sz="14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b="1" u="sng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Normalize Histogram</a:t>
            </a:r>
          </a:p>
          <a:p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reduce the number of pixels in the color depending on the size of the image.</a:t>
            </a:r>
          </a:p>
          <a:p>
            <a:r>
              <a:rPr lang="en-US" altLang="ko-KR" sz="1400" dirty="0"/>
              <a:t>Global Color Histogram | local color histogram | histogram hybridization method</a:t>
            </a:r>
            <a:endParaRPr lang="en-US" altLang="ko-KR" sz="14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1600" b="1" u="sng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b="1" u="sng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Reduce vector space</a:t>
            </a:r>
          </a:p>
          <a:p>
            <a:r>
              <a:rPr lang="pt-BR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 (vector space in n x n x n) + (</a:t>
            </a:r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 lot of computation of similarity) </a:t>
            </a:r>
          </a:p>
          <a:p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= Spend so many times. </a:t>
            </a:r>
            <a:endParaRPr lang="en-US" altLang="ko-KR" sz="14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5B679A-CFC6-44FF-9ED3-AAC92657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628" y="2062143"/>
            <a:ext cx="1956793" cy="161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9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427332" y="1425269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What is </a:t>
            </a:r>
            <a:r>
              <a:rPr lang="en-US" altLang="ko-KR" sz="1600" u="sng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Convolutional Neural Network?</a:t>
            </a:r>
            <a:endParaRPr lang="ko-KR" altLang="en-US" sz="1600" u="sng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77930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3344043" y="877882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4408218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691277" y="853804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1967039" y="870594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B6FF60A-49AF-431F-B14C-3D76AE9DB04A}"/>
              </a:ext>
            </a:extLst>
          </p:cNvPr>
          <p:cNvSpPr/>
          <p:nvPr/>
        </p:nvSpPr>
        <p:spPr>
          <a:xfrm>
            <a:off x="728113" y="5098693"/>
            <a:ext cx="7590116" cy="295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10000"/>
              </a:lnSpc>
              <a:spcBef>
                <a:spcPts val="150"/>
              </a:spcBef>
              <a:defRPr/>
            </a:pPr>
            <a:endParaRPr lang="id-ID" altLang="ko-KR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1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Image Search Algorithm </a:t>
            </a:r>
            <a:r>
              <a:rPr lang="en-US" altLang="ko-KR" spc="-1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 CNN(Convolutional Neural Network)</a:t>
            </a:r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322E06-FE26-4957-814A-B6F8FE7861C2}"/>
              </a:ext>
            </a:extLst>
          </p:cNvPr>
          <p:cNvSpPr/>
          <p:nvPr/>
        </p:nvSpPr>
        <p:spPr>
          <a:xfrm>
            <a:off x="954777" y="2784341"/>
            <a:ext cx="340684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 set of algorithms (modeled loosely after the human brain) that are designed to recognize patterns. </a:t>
            </a:r>
          </a:p>
          <a:p>
            <a:pPr latinLnBrk="1"/>
            <a:endParaRPr lang="ko-KR" altLang="ko-KR" sz="14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14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 neural network finds the right f, or the correct manner of transforming x into y</a:t>
            </a:r>
          </a:p>
          <a:p>
            <a:endParaRPr lang="en-US" altLang="ko-KR" sz="14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14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Neural networks help us </a:t>
            </a:r>
            <a:r>
              <a:rPr lang="en-US" altLang="ko-KR" sz="1400" b="1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cluster and classify.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20C039-7980-42CF-B647-6E47D8252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836" y="2675281"/>
            <a:ext cx="3653051" cy="242341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C5203E-DA0E-45A6-B1D0-BCF8C3064554}"/>
              </a:ext>
            </a:extLst>
          </p:cNvPr>
          <p:cNvSpPr/>
          <p:nvPr/>
        </p:nvSpPr>
        <p:spPr>
          <a:xfrm>
            <a:off x="4929095" y="5094363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1600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It looks like human’s neural cell network.</a:t>
            </a:r>
            <a:endParaRPr lang="ko-KR" altLang="en-US" sz="1600" u="sng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14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427332" y="1425269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1600" u="sng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Algorithm</a:t>
            </a:r>
            <a:endParaRPr lang="ko-KR" altLang="en-US" sz="1600" u="sng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77930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3344043" y="877882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4408218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691277" y="853804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1967039" y="870594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B6FF60A-49AF-431F-B14C-3D76AE9DB04A}"/>
              </a:ext>
            </a:extLst>
          </p:cNvPr>
          <p:cNvSpPr/>
          <p:nvPr/>
        </p:nvSpPr>
        <p:spPr>
          <a:xfrm>
            <a:off x="728113" y="5098693"/>
            <a:ext cx="7590116" cy="295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10000"/>
              </a:lnSpc>
              <a:spcBef>
                <a:spcPts val="150"/>
              </a:spcBef>
              <a:defRPr/>
            </a:pPr>
            <a:endParaRPr lang="id-ID" altLang="ko-KR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1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Image Search Algorithm </a:t>
            </a:r>
            <a:r>
              <a:rPr lang="en-US" altLang="ko-KR" spc="-1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 CNN(Convolutional Neural Network)</a:t>
            </a:r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322E06-FE26-4957-814A-B6F8FE7861C2}"/>
              </a:ext>
            </a:extLst>
          </p:cNvPr>
          <p:cNvSpPr/>
          <p:nvPr/>
        </p:nvSpPr>
        <p:spPr>
          <a:xfrm>
            <a:off x="993622" y="2825368"/>
            <a:ext cx="340684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b="1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1. Convolution</a:t>
            </a:r>
          </a:p>
          <a:p>
            <a:pPr latinLnBrk="1"/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Convolution means mixing information.</a:t>
            </a:r>
          </a:p>
          <a:p>
            <a:pPr latinLnBrk="1"/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latinLnBrk="1"/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latinLnBrk="1"/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latinLnBrk="1"/>
            <a:r>
              <a:rPr lang="en-US" altLang="ko-KR" sz="1600" b="1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2. Activation</a:t>
            </a:r>
          </a:p>
          <a:p>
            <a:pPr latinLnBrk="1"/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Feature maps are output by activation function(</a:t>
            </a:r>
            <a:r>
              <a:rPr lang="en-US" altLang="ko-KR" sz="16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ReLU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sigmoid function, etc.)</a:t>
            </a:r>
          </a:p>
          <a:p>
            <a:pPr latinLnBrk="1"/>
            <a:r>
              <a:rPr lang="en-US" altLang="ko-KR" sz="1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A28B74-DC58-4288-B3AE-14C070E3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29000"/>
            <a:ext cx="3367686" cy="142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01660-9E5C-4E92-9C37-A95C19B2CDB9}"/>
              </a:ext>
            </a:extLst>
          </p:cNvPr>
          <p:cNvSpPr/>
          <p:nvPr/>
        </p:nvSpPr>
        <p:spPr>
          <a:xfrm>
            <a:off x="427332" y="1425269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1600" u="sng" spc="-15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Algorithm(cont.)</a:t>
            </a:r>
            <a:endParaRPr lang="ko-KR" altLang="en-US" sz="1600" u="sng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5E3B52-C8DA-497B-8595-7C661441FE4D}"/>
              </a:ext>
            </a:extLst>
          </p:cNvPr>
          <p:cNvSpPr/>
          <p:nvPr/>
        </p:nvSpPr>
        <p:spPr>
          <a:xfrm>
            <a:off x="577930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66CE6-E5D7-4CFE-B1EE-A7CB10619D19}"/>
              </a:ext>
            </a:extLst>
          </p:cNvPr>
          <p:cNvSpPr/>
          <p:nvPr/>
        </p:nvSpPr>
        <p:spPr>
          <a:xfrm>
            <a:off x="3344043" y="877882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endParaRPr lang="ko-KR" altLang="en-US" sz="1100" b="1" spc="-7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F0F53-D80B-458A-AE8E-5335AA573C02}"/>
              </a:ext>
            </a:extLst>
          </p:cNvPr>
          <p:cNvSpPr/>
          <p:nvPr/>
        </p:nvSpPr>
        <p:spPr>
          <a:xfrm>
            <a:off x="4408218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5E45E0-1424-414F-9AD9-5489A72CDEF1}"/>
              </a:ext>
            </a:extLst>
          </p:cNvPr>
          <p:cNvSpPr/>
          <p:nvPr/>
        </p:nvSpPr>
        <p:spPr>
          <a:xfrm>
            <a:off x="691277" y="853804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7A755-BB4B-4283-BB5B-7A66366195FE}"/>
              </a:ext>
            </a:extLst>
          </p:cNvPr>
          <p:cNvSpPr/>
          <p:nvPr/>
        </p:nvSpPr>
        <p:spPr>
          <a:xfrm>
            <a:off x="1967039" y="870594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F0ABA-7186-4B16-9D76-7D2E957E6636}"/>
              </a:ext>
            </a:extLst>
          </p:cNvPr>
          <p:cNvSpPr/>
          <p:nvPr/>
        </p:nvSpPr>
        <p:spPr>
          <a:xfrm>
            <a:off x="5626163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059A6-743E-44B3-94F2-9BB9F989138A}"/>
              </a:ext>
            </a:extLst>
          </p:cNvPr>
          <p:cNvCxnSpPr/>
          <p:nvPr/>
        </p:nvCxnSpPr>
        <p:spPr>
          <a:xfrm>
            <a:off x="56261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B6FF60A-49AF-431F-B14C-3D76AE9DB04A}"/>
              </a:ext>
            </a:extLst>
          </p:cNvPr>
          <p:cNvSpPr/>
          <p:nvPr/>
        </p:nvSpPr>
        <p:spPr>
          <a:xfrm>
            <a:off x="728113" y="5098693"/>
            <a:ext cx="7590116" cy="295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10000"/>
              </a:lnSpc>
              <a:spcBef>
                <a:spcPts val="150"/>
              </a:spcBef>
              <a:defRPr/>
            </a:pPr>
            <a:endParaRPr lang="id-ID" altLang="ko-KR" sz="13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1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Image Search Algorithm </a:t>
            </a:r>
            <a:r>
              <a:rPr lang="en-US" altLang="ko-KR" spc="-1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 CNN(Convolutional Neural Network)</a:t>
            </a:r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322E06-FE26-4957-814A-B6F8FE7861C2}"/>
              </a:ext>
            </a:extLst>
          </p:cNvPr>
          <p:cNvSpPr/>
          <p:nvPr/>
        </p:nvSpPr>
        <p:spPr>
          <a:xfrm>
            <a:off x="954777" y="2784341"/>
            <a:ext cx="69895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b="1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3. Subsampling </a:t>
            </a:r>
          </a:p>
          <a:p>
            <a:pPr latinLnBrk="1"/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Reduce our feature map’s size.</a:t>
            </a:r>
          </a:p>
          <a:p>
            <a:pPr latinLnBrk="1"/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latinLnBrk="1"/>
            <a:r>
              <a:rPr lang="en-US" altLang="ko-KR" sz="1600" b="1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4. Repeat and classify</a:t>
            </a:r>
          </a:p>
          <a:p>
            <a:pPr latinLnBrk="1"/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With repeated result, classify by using ‘fully-connected layer’(Neural Network)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FBD5E1-A666-4363-BA8B-2CFBC07C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53" y="4759106"/>
            <a:ext cx="5936494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0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84F4"/>
        </a:solidFill>
      </a:spPr>
      <a:bodyPr wrap="none" anchor="ctr">
        <a:noAutofit/>
      </a:bodyPr>
      <a:lstStyle>
        <a:defPPr algn="ctr">
          <a:defRPr sz="1200" b="1" spc="-100" smtClean="0">
            <a:ln>
              <a:solidFill>
                <a:prstClr val="white">
                  <a:lumMod val="85000"/>
                  <a:alpha val="9000"/>
                </a:prstClr>
              </a:solidFill>
            </a:ln>
            <a:solidFill>
              <a:schemeClr val="bg1"/>
            </a:solidFill>
            <a:latin typeface="아리따-돋움(TTF)-Medium" panose="02020603020101020101" pitchFamily="18" charset="-127"/>
            <a:ea typeface="아리따-돋움(TTF)-Medium" panose="02020603020101020101" pitchFamily="18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5900</TotalTime>
  <Words>746</Words>
  <Application>Microsoft Office PowerPoint</Application>
  <PresentationFormat>화면 슬라이드 쇼(4:3)</PresentationFormat>
  <Paragraphs>170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Arial</vt:lpstr>
      <vt:lpstr>아리따-돋움(TTF)-Bold</vt:lpstr>
      <vt:lpstr>Calibri</vt:lpstr>
      <vt:lpstr>Calibri Light</vt:lpstr>
      <vt:lpstr>아리따-돋움(TTF)-SemiBold</vt:lpstr>
      <vt:lpstr>아리따-돋움(TTF)-Medium</vt:lpstr>
      <vt:lpstr>아리따-돋움(TTF)-Light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Image Search Algorithm : CBIR(Content Based Image Retrieval)</vt:lpstr>
      <vt:lpstr>Image Search Algorithm : CBIR(Content Based Image Retrieval)</vt:lpstr>
      <vt:lpstr>Image Search Algorithm : CNN(Convolutional Neural Network)</vt:lpstr>
      <vt:lpstr>Image Search Algorithm : CNN(Convolutional Neural Network)</vt:lpstr>
      <vt:lpstr>Image Search Algorithm : CNN(Convolutional Neural Network)</vt:lpstr>
      <vt:lpstr>LIRE (Open Source)</vt:lpstr>
      <vt:lpstr>LIRE (Open Source)</vt:lpstr>
      <vt:lpstr>Conclusion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Daeun Kim</dc:creator>
  <cp:lastModifiedBy>유 시윤</cp:lastModifiedBy>
  <cp:revision>31</cp:revision>
  <dcterms:created xsi:type="dcterms:W3CDTF">2018-08-29T18:01:22Z</dcterms:created>
  <dcterms:modified xsi:type="dcterms:W3CDTF">2020-01-09T23:58:24Z</dcterms:modified>
</cp:coreProperties>
</file>