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5" r:id="rId5"/>
    <p:sldId id="266" r:id="rId6"/>
    <p:sldId id="267" r:id="rId7"/>
    <p:sldId id="272" r:id="rId8"/>
    <p:sldId id="269" r:id="rId9"/>
    <p:sldId id="262" r:id="rId10"/>
    <p:sldId id="258" r:id="rId11"/>
    <p:sldId id="259" r:id="rId12"/>
    <p:sldId id="271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우진" initials="심" lastIdx="1" clrIdx="0">
    <p:extLst>
      <p:ext uri="{19B8F6BF-5375-455C-9EA6-DF929625EA0E}">
        <p15:presenceInfo xmlns:p15="http://schemas.microsoft.com/office/powerpoint/2012/main" userId="S::wjshim@o365sje.net::6029a4ca-f9ec-42fb-843f-7e4008e8d8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D63E-46A5-4979-873A-5775BB22E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F6EDE-D625-45B7-B576-CDD3B56D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0910C-84A9-46A6-BDA3-82FD5F90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48D56-56AE-479D-9AD8-077A7FAC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4464A-EBC0-4F27-8462-51FD55C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2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6D7EC-51DE-44F0-BD0E-AFF65508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7A2E97-831C-428B-A2A7-08C5AA7C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6BE31-D1EC-4E69-B323-3543B8D0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1A139-7647-44A2-97FC-DCAC6164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382E0-2805-47C0-A047-DF394A63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13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EF1AD5-7167-4623-9941-1DD3CF8B0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6BB07-ED51-44C9-9CB1-5EC5B38E1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045A5-3DA8-4179-BA1F-7E166FC7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0A53D-F900-498E-86BD-D0A653B5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31B8A-6674-4126-AB3D-BE81884C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C2FEE-E04E-4A6C-8640-6F0E151A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7EBA1-15EF-4746-931D-B9CC49E4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685800" indent="-228600">
              <a:buFont typeface="맑은 고딕" panose="020B0503020000020004" pitchFamily="50" charset="-127"/>
              <a:buChar char="-"/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AEA77-AED7-47C7-9F38-A8B54D58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705E-8F27-499E-9AD5-0DC2362E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0C034-7209-4CD0-B07F-BA7E89DD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0F9C1-43D1-46FB-A42A-CE255EF6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D58AC-3AD5-459D-8B59-1C4D6D79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7F0D1-D457-4F37-80E8-82069660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11D39-A4A7-4821-B3CB-158357F7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0EF61-321B-40EA-8D6B-0618D7FB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9DF83-1281-4DC4-8F9C-9C4EE65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15AA1-6892-4374-9BB3-B12204EC9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F8728-0C77-40EB-B589-EE4DE762A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9DD65-C67B-4273-B0BA-38960C1E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B0383-02D4-4734-B5DF-DCB6F09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D10BA-B410-4ABA-BA26-6048A3FF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1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BD768-2910-4F12-950B-7C253C99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5F277-8AEF-4124-A89A-03E6A1F4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9A8F2-D69D-49A4-9511-4076CF83F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8B91A-0434-4400-A30C-DE3CF62BE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A1E55-8DD1-49A9-A207-76FCE9ACC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7A2B6-3094-4739-9465-C8DCEDA9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4CEAB3-9DD1-4D18-8C0C-9F45560D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F8B9C-7605-45A6-8D6F-3E080E37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8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419FC-09FC-43EE-B4FC-2D8A9E73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2D93EF-2B2A-4E41-8FAE-C5CA82E7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1F66F-03EE-49DD-A269-81D32238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DEDD5A-0156-4ECC-BFA4-6C1A536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0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DC0753-DC08-4BE2-8504-1A61A90C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EBFBC0-8E49-48CB-B1B3-59C7A129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7BB2D8-3C52-45F0-B9C9-07BDA99D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3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7A786-7FDD-4ADF-8C7A-D6B4A051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FA32B-AADD-462D-9B17-0698391B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F9D71-418C-40BC-86F1-81B868F8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F9EEE-62A1-43A0-B126-F01F7CC5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FCFE-194E-4CE6-9933-3DEF332D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E2425-0C9B-4C7C-ADC6-17AF5DB3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3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A0B8C-76A4-4B65-80CA-33F4238D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A14621-51D4-4C21-9358-B4E36BCF6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94637-6C21-4786-A114-71A7AB6E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BD49B-34E1-4705-90F8-39C131CB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719A-0A58-4E9D-9D05-80D77474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48898-8B46-4961-97EE-A48026E0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62A529-8759-4074-9D8C-F90AFB60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45B81-C50B-459F-8747-8E9D136B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7D090-095A-41FA-A129-1C7A9283B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544C-A8AB-4886-BBCB-0298A61CA64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EDA3C-58D2-473D-8ECB-FDE0E1DF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B26D0-7AD3-4AFF-9AB5-12A364EE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A84DD-32FE-494A-8515-0D19A477D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7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3E08-C44A-4311-8304-1110208BF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Electronic Voting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2E5294-4DAB-4625-A6CB-B367A4361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1106 Sang-woo Park</a:t>
            </a:r>
          </a:p>
          <a:p>
            <a:r>
              <a:rPr lang="en-US" altLang="ko-KR" dirty="0"/>
              <a:t>1609 Woo-</a:t>
            </a:r>
            <a:r>
              <a:rPr lang="en-US" altLang="ko-KR" dirty="0" err="1"/>
              <a:t>jin</a:t>
            </a:r>
            <a:r>
              <a:rPr lang="en-US" altLang="ko-KR" dirty="0"/>
              <a:t> Shim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93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01306-9424-4F07-B8F7-65A2D18F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Safeguards in online voting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FC9B-8DBC-40D4-BE83-E56DCB67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Data encryption</a:t>
            </a:r>
            <a:r>
              <a:rPr lang="en-US" altLang="ko-KR" sz="2400" dirty="0"/>
              <a:t>: </a:t>
            </a:r>
            <a:r>
              <a:rPr lang="en-US" altLang="ko-KR" sz="2000" dirty="0"/>
              <a:t>HTTPS protocol(SSL/TLS), AES encryption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2000" b="1" i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Prevents data leak and modification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- Protects personal information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dirty="0"/>
              <a:t>Require/Check Individual information</a:t>
            </a:r>
          </a:p>
          <a:p>
            <a:pPr marL="0" indent="0">
              <a:buNone/>
            </a:pPr>
            <a:r>
              <a:rPr lang="en-US" altLang="ko-KR" sz="2000" b="1" i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Blocks unauthorized access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 Prevents double vote</a:t>
            </a:r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97A347-A5AB-4490-88CD-28B53DA2CA36}"/>
              </a:ext>
            </a:extLst>
          </p:cNvPr>
          <p:cNvGrpSpPr/>
          <p:nvPr/>
        </p:nvGrpSpPr>
        <p:grpSpPr>
          <a:xfrm>
            <a:off x="4786444" y="4413805"/>
            <a:ext cx="3057525" cy="1898095"/>
            <a:chOff x="6029325" y="1690688"/>
            <a:chExt cx="3057525" cy="1898095"/>
          </a:xfrm>
        </p:grpSpPr>
        <p:pic>
          <p:nvPicPr>
            <p:cNvPr id="5122" name="Picture 2" descr="관련 이미지">
              <a:extLst>
                <a:ext uri="{FF2B5EF4-FFF2-40B4-BE49-F238E27FC236}">
                  <a16:creationId xmlns:a16="http://schemas.microsoft.com/office/drawing/2014/main" id="{1D05D944-475D-463C-91A9-042250551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325" y="1690688"/>
              <a:ext cx="3057525" cy="1528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DD5CAA-3A3E-4C6A-AE64-8A52B14B9420}"/>
                </a:ext>
              </a:extLst>
            </p:cNvPr>
            <p:cNvSpPr txBox="1"/>
            <p:nvPr/>
          </p:nvSpPr>
          <p:spPr>
            <a:xfrm>
              <a:off x="6186782" y="3219451"/>
              <a:ext cx="2742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&lt;https secure protocol&gt;</a:t>
              </a:r>
              <a:endParaRPr lang="ko-KR" altLang="en-US" dirty="0"/>
            </a:p>
          </p:txBody>
        </p:sp>
      </p:grpSp>
      <p:pic>
        <p:nvPicPr>
          <p:cNvPr id="5124" name="Picture 4" descr="ID card illust에 대한 이미지 검색결과">
            <a:extLst>
              <a:ext uri="{FF2B5EF4-FFF2-40B4-BE49-F238E27FC236}">
                <a16:creationId xmlns:a16="http://schemas.microsoft.com/office/drawing/2014/main" id="{D4AD936C-42AE-4CEF-9D96-7AF6EDAAD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r="18038"/>
          <a:stretch/>
        </p:blipFill>
        <p:spPr bwMode="auto">
          <a:xfrm>
            <a:off x="8805440" y="3569290"/>
            <a:ext cx="1876426" cy="274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5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1AF2B-3B0E-4B94-9101-B4E59A66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Protecting the voting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57F05-83B2-41BD-81D4-56FD275B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Choose trustful certificate and update it often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Use a DDoS mitigation service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en-US" altLang="ko-KR" sz="2000" dirty="0"/>
              <a:t>Cloudflare, Imperva Incapsula, etc.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sym typeface="Wingdings" panose="05000000000000000000" pitchFamily="2" charset="2"/>
              </a:rPr>
              <a:t> DDoS mitigation service decrypts every data between the server and the user to determine the traffic. (allowed </a:t>
            </a:r>
            <a:r>
              <a:rPr lang="en-US" altLang="ko-KR" sz="2000" dirty="0"/>
              <a:t>"man-in-the-middle" attack?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Virus checking software can catch viruses(but not new ones).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675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A346B-CB52-4F27-B267-5C6CD1E4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Opinions about e-voting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D13CB-2222-4A7C-B121-E9E96D2FB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should use electronic voting.</a:t>
            </a:r>
          </a:p>
          <a:p>
            <a:pPr lvl="1"/>
            <a:r>
              <a:rPr lang="en-US" altLang="ko-KR" dirty="0"/>
              <a:t>Modern citizens are used to interfaces of electronic devices. Also, more and more countries are adopting electronic voting.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We should adapt to the trends.</a:t>
            </a:r>
          </a:p>
          <a:p>
            <a:pPr lvl="1"/>
            <a:r>
              <a:rPr lang="en-US" altLang="ko-KR" dirty="0"/>
              <a:t>Typical paper voting has the security and integrity problem too.</a:t>
            </a:r>
          </a:p>
          <a:p>
            <a:endParaRPr lang="en-US" altLang="ko-KR" dirty="0"/>
          </a:p>
          <a:p>
            <a:r>
              <a:rPr lang="en-US" altLang="ko-KR" dirty="0"/>
              <a:t>We shouldn’t use electronic voting yet.</a:t>
            </a:r>
          </a:p>
          <a:p>
            <a:pPr lvl="1"/>
            <a:r>
              <a:rPr lang="en-US" altLang="ko-KR" dirty="0"/>
              <a:t>Possibility of automated vote buying/selling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Requires both software and law upgrades</a:t>
            </a:r>
          </a:p>
          <a:p>
            <a:pPr lvl="1"/>
            <a:r>
              <a:rPr lang="en-US" altLang="ko-KR" dirty="0"/>
              <a:t>Public network can be accessed from worldwide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Much more difficult to protect the system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270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5AD0-1E1B-4262-84FD-BED54021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217D1-71D8-4F0F-841A-36368F79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Analyzing Internet voting security - https://escholarship.org/uc/item/2658f82g 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Security Analysis of the Estonian Internet Voting System-https://dl.acm.org/doi/pdf/10.1145/2660267.2660315?download=true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https://en.wikipedia.org/wiki/Electronic_voting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21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B5493-EB12-441D-85CD-D4251009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 new paradigm of voting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88D98-6F87-4422-8491-4FC5F1F7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907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Estonia was the ﬁrst country in the world to use Internet voting nationally. According to Estonian government, 44% of its votes are done online.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India is using the voting machine as a general voting method since 2004 to prevent fraudulent voting and booth capturing.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B048A3-4EF8-424F-A5AB-806493F470D8}"/>
              </a:ext>
            </a:extLst>
          </p:cNvPr>
          <p:cNvGrpSpPr/>
          <p:nvPr/>
        </p:nvGrpSpPr>
        <p:grpSpPr>
          <a:xfrm>
            <a:off x="7874681" y="1214801"/>
            <a:ext cx="3316998" cy="2105095"/>
            <a:chOff x="7874681" y="1214801"/>
            <a:chExt cx="3316998" cy="2105095"/>
          </a:xfrm>
        </p:grpSpPr>
        <p:pic>
          <p:nvPicPr>
            <p:cNvPr id="1026" name="Picture 2" descr="estonian online voting에 대한 이미지 검색결과">
              <a:extLst>
                <a:ext uri="{FF2B5EF4-FFF2-40B4-BE49-F238E27FC236}">
                  <a16:creationId xmlns:a16="http://schemas.microsoft.com/office/drawing/2014/main" id="{2114E032-C2D1-412A-B8BA-352F2F03B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151" y="1214801"/>
              <a:ext cx="2608058" cy="1630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6FD2D4-72E5-4189-A20D-6320EBE5DD94}"/>
                </a:ext>
              </a:extLst>
            </p:cNvPr>
            <p:cNvSpPr txBox="1"/>
            <p:nvPr/>
          </p:nvSpPr>
          <p:spPr>
            <a:xfrm>
              <a:off x="7874681" y="2950564"/>
              <a:ext cx="3316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Online voting page of Estonia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E92A3F-B362-487F-BFB6-D525AD04E1D3}"/>
              </a:ext>
            </a:extLst>
          </p:cNvPr>
          <p:cNvGrpSpPr/>
          <p:nvPr/>
        </p:nvGrpSpPr>
        <p:grpSpPr>
          <a:xfrm>
            <a:off x="8131642" y="3606697"/>
            <a:ext cx="2803075" cy="2259086"/>
            <a:chOff x="8131642" y="3606697"/>
            <a:chExt cx="2803075" cy="225908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35D209B-6763-485D-9940-E82F23CC5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1434" y="3606697"/>
              <a:ext cx="2383492" cy="1787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9BEAE6-2045-4E8F-9367-5EC67DCE2DE0}"/>
                </a:ext>
              </a:extLst>
            </p:cNvPr>
            <p:cNvSpPr txBox="1"/>
            <p:nvPr/>
          </p:nvSpPr>
          <p:spPr>
            <a:xfrm>
              <a:off x="8131642" y="5496451"/>
              <a:ext cx="280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Voting machines of India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66F1-4679-439F-B790-CF5ACA89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is Electronic Voting?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39063-E446-4E82-910A-851503D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Electronic voting: voting that uses electronic means to either aid or take care of casting and counting votes.</a:t>
            </a:r>
          </a:p>
          <a:p>
            <a:r>
              <a:rPr lang="en-US" altLang="ko-KR" sz="2400" dirty="0"/>
              <a:t>It is also known as e-voting.</a:t>
            </a:r>
          </a:p>
          <a:p>
            <a:r>
              <a:rPr lang="en-US" altLang="ko-KR" sz="2400" dirty="0"/>
              <a:t>Accuracy, anonymity, scalability, speed is required to an e-voting system.</a:t>
            </a:r>
          </a:p>
          <a:p>
            <a:r>
              <a:rPr lang="en-US" altLang="ko-KR" sz="2400" dirty="0"/>
              <a:t>There are three types of e-voting</a:t>
            </a:r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en-US" altLang="ko-KR" sz="2000" dirty="0"/>
              <a:t>Paper based</a:t>
            </a:r>
          </a:p>
          <a:p>
            <a:pPr marL="0" indent="0">
              <a:buNone/>
            </a:pPr>
            <a:r>
              <a:rPr lang="en-US" altLang="ko-KR" sz="2000" dirty="0"/>
              <a:t>	- Direct-Recording E-voting (DRE)</a:t>
            </a:r>
          </a:p>
          <a:p>
            <a:pPr marL="0" indent="0">
              <a:buNone/>
            </a:pPr>
            <a:r>
              <a:rPr lang="en-US" altLang="ko-KR" sz="2000" dirty="0"/>
              <a:t>	- Public network DRE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46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EF1E-9803-4B6F-AABB-AE32F2C4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Voting</a:t>
            </a:r>
            <a:r>
              <a:rPr lang="ko-KR" altLang="en-US" sz="4000" dirty="0"/>
              <a:t> </a:t>
            </a:r>
            <a:r>
              <a:rPr lang="en-US" altLang="ko-KR" sz="4000" dirty="0"/>
              <a:t>Processes of E-Voting (1)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06752-F174-442B-B5D0-3FDB0F0E4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354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Paper based e-voting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Supplies : ballot paper, voting machine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Voters vote on machine.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Ballot is automatically checked and collected.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Scanning machine scans the ballot and counts the vote.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dirty="0"/>
              <a:t>Counted data is sent to the server and calculated.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EB9F46-FB3B-4315-BB42-BED142823094}"/>
              </a:ext>
            </a:extLst>
          </p:cNvPr>
          <p:cNvGrpSpPr/>
          <p:nvPr/>
        </p:nvGrpSpPr>
        <p:grpSpPr>
          <a:xfrm>
            <a:off x="7734882" y="1906905"/>
            <a:ext cx="2961709" cy="2380079"/>
            <a:chOff x="7734882" y="1825625"/>
            <a:chExt cx="2961709" cy="2380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D619FB-2F95-4B52-AAE4-879C3918E2D3}"/>
                </a:ext>
              </a:extLst>
            </p:cNvPr>
            <p:cNvSpPr txBox="1"/>
            <p:nvPr/>
          </p:nvSpPr>
          <p:spPr>
            <a:xfrm>
              <a:off x="7734882" y="3867150"/>
              <a:ext cx="2961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&lt;Ballot for electronic voting&gt;</a:t>
              </a:r>
              <a:endParaRPr lang="ko-KR" altLang="en-US" sz="1600" dirty="0"/>
            </a:p>
          </p:txBody>
        </p:sp>
        <p:pic>
          <p:nvPicPr>
            <p:cNvPr id="2050" name="Picture 2" descr="paper-based voting machines에 대한 이미지 검색결과">
              <a:extLst>
                <a:ext uri="{FF2B5EF4-FFF2-40B4-BE49-F238E27FC236}">
                  <a16:creationId xmlns:a16="http://schemas.microsoft.com/office/drawing/2014/main" id="{D0F85503-CDA4-4C94-9231-48679F996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7825" y="1825625"/>
              <a:ext cx="2820694" cy="187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136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EF1E-9803-4B6F-AABB-AE32F2C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Voting</a:t>
            </a:r>
            <a:r>
              <a:rPr lang="ko-KR" altLang="en-US" sz="4000" dirty="0"/>
              <a:t> </a:t>
            </a:r>
            <a:r>
              <a:rPr lang="en-US" altLang="ko-KR" sz="4000" dirty="0"/>
              <a:t>Processes of E-Voting (2)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06752-F174-442B-B5D0-3FDB0F0E4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229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DRE voting System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Supplies : DRE voting machine, identification card</a:t>
            </a:r>
          </a:p>
          <a:p>
            <a:pPr marL="914400" lvl="1" indent="-457200">
              <a:lnSpc>
                <a:spcPct val="150000"/>
              </a:lnSpc>
              <a:buFont typeface="맑은 고딕" panose="020B0503020000020004" pitchFamily="50" charset="-127"/>
              <a:buAutoNum type="arabicPeriod"/>
            </a:pPr>
            <a:r>
              <a:rPr lang="en-US" altLang="ko-KR" dirty="0"/>
              <a:t>Identification is done using ID card or entering personal information.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Voter vote by following the machine’s guide.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dirty="0"/>
              <a:t>Machines t</a:t>
            </a:r>
            <a:r>
              <a:rPr lang="en-US" altLang="ko-KR" sz="2000" dirty="0"/>
              <a:t>ransmit the result to central server.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lvl="1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CE014FF-CB52-437A-96A6-5248441FA139}"/>
              </a:ext>
            </a:extLst>
          </p:cNvPr>
          <p:cNvGrpSpPr/>
          <p:nvPr/>
        </p:nvGrpSpPr>
        <p:grpSpPr>
          <a:xfrm>
            <a:off x="8020050" y="1690688"/>
            <a:ext cx="3333750" cy="1906754"/>
            <a:chOff x="8020050" y="1690688"/>
            <a:chExt cx="3333750" cy="1906754"/>
          </a:xfrm>
        </p:grpSpPr>
        <p:pic>
          <p:nvPicPr>
            <p:cNvPr id="1026" name="Picture 2" descr="Photo of barcode and reader">
              <a:extLst>
                <a:ext uri="{FF2B5EF4-FFF2-40B4-BE49-F238E27FC236}">
                  <a16:creationId xmlns:a16="http://schemas.microsoft.com/office/drawing/2014/main" id="{3712B4BE-EE6C-451A-8C6B-7F88A006B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050" y="1690688"/>
              <a:ext cx="3333750" cy="149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BD714F-B97E-474F-AF98-D13C6DB6EB54}"/>
                </a:ext>
              </a:extLst>
            </p:cNvPr>
            <p:cNvSpPr txBox="1"/>
            <p:nvPr/>
          </p:nvSpPr>
          <p:spPr>
            <a:xfrm>
              <a:off x="8487748" y="3228110"/>
              <a:ext cx="2398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&lt;Identification card&gt;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8D19F9-FA51-46E7-A2D3-4B64C0EC0DEF}"/>
              </a:ext>
            </a:extLst>
          </p:cNvPr>
          <p:cNvGrpSpPr/>
          <p:nvPr/>
        </p:nvGrpSpPr>
        <p:grpSpPr>
          <a:xfrm>
            <a:off x="7880494" y="3732379"/>
            <a:ext cx="3612859" cy="2760496"/>
            <a:chOff x="7880494" y="3732379"/>
            <a:chExt cx="3612859" cy="276049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6AFF8CF-8531-4B1D-9825-FD63D539B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0494" y="3732379"/>
              <a:ext cx="3612859" cy="2370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08D4CD-26B6-44C0-B47E-4AA724B6F2CE}"/>
                </a:ext>
              </a:extLst>
            </p:cNvPr>
            <p:cNvSpPr txBox="1"/>
            <p:nvPr/>
          </p:nvSpPr>
          <p:spPr>
            <a:xfrm>
              <a:off x="8370632" y="6123543"/>
              <a:ext cx="263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&lt;DRE voting machine&gt;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70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EF1E-9803-4B6F-AABB-AE32F2C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Voting</a:t>
            </a:r>
            <a:r>
              <a:rPr lang="ko-KR" altLang="en-US" sz="4000" dirty="0"/>
              <a:t> </a:t>
            </a:r>
            <a:r>
              <a:rPr lang="en-US" altLang="ko-KR" sz="4000" dirty="0"/>
              <a:t>Processes of E-Voting (3)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06752-F174-442B-B5D0-3FDB0F0E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Online voting System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Supplies : PC or KIOSK, central server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Has many similarities with normal DRE voting System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Usually doesn’t use a voting booth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Voting progress is done through personal devices</a:t>
            </a:r>
          </a:p>
          <a:p>
            <a:pPr lvl="1">
              <a:buFontTx/>
              <a:buChar char="-"/>
            </a:pP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51478A-F777-438C-9CB2-14A4EFB64356}"/>
              </a:ext>
            </a:extLst>
          </p:cNvPr>
          <p:cNvGrpSpPr/>
          <p:nvPr/>
        </p:nvGrpSpPr>
        <p:grpSpPr>
          <a:xfrm>
            <a:off x="7919605" y="2254250"/>
            <a:ext cx="2980267" cy="2742140"/>
            <a:chOff x="8148205" y="1825625"/>
            <a:chExt cx="2980267" cy="274214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E966B0B-84FE-4FC1-A313-CADC45CD6992}"/>
                </a:ext>
              </a:extLst>
            </p:cNvPr>
            <p:cNvGrpSpPr/>
            <p:nvPr/>
          </p:nvGrpSpPr>
          <p:grpSpPr>
            <a:xfrm>
              <a:off x="8148205" y="1825625"/>
              <a:ext cx="2980267" cy="2299783"/>
              <a:chOff x="7929130" y="1825625"/>
              <a:chExt cx="2980267" cy="2299783"/>
            </a:xfrm>
          </p:grpSpPr>
          <p:pic>
            <p:nvPicPr>
              <p:cNvPr id="5" name="그림 4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77EBAFAE-6B1A-430D-B872-5951E7F9E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9130" y="1825625"/>
                <a:ext cx="2980267" cy="2299783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A12B55E2-EE3E-4CC9-B265-630F7B2B15B8}"/>
                  </a:ext>
                </a:extLst>
              </p:cNvPr>
              <p:cNvSpPr/>
              <p:nvPr/>
            </p:nvSpPr>
            <p:spPr>
              <a:xfrm>
                <a:off x="7994650" y="1898650"/>
                <a:ext cx="984250" cy="215900"/>
              </a:xfrm>
              <a:prstGeom prst="roundRect">
                <a:avLst/>
              </a:prstGeom>
              <a:solidFill>
                <a:srgbClr val="059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7FE5F4-0C91-4F0E-8DDE-608919D9E5B5}"/>
                </a:ext>
              </a:extLst>
            </p:cNvPr>
            <p:cNvSpPr txBox="1"/>
            <p:nvPr/>
          </p:nvSpPr>
          <p:spPr>
            <a:xfrm>
              <a:off x="8595350" y="4198433"/>
              <a:ext cx="2085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&lt;Online Voting&gt;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591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4F2B9-05A0-4EAB-814A-1501D7F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effects on human life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9047D-133F-45E5-8BF6-F5A7FDAE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1823" y="727138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Errors on e-voting system can change the result of the election. These errors can damage social trust about the election result. This can lead to disputes between supporters of different parties.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Voters need personal information to identify themselves and vote. If these information is exposed, it can be used in crimes such as credit card fraud, fake passport, etc.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FA844-9723-407E-82C0-1C9E19C3C4A1}"/>
              </a:ext>
            </a:extLst>
          </p:cNvPr>
          <p:cNvSpPr txBox="1"/>
          <p:nvPr/>
        </p:nvSpPr>
        <p:spPr>
          <a:xfrm>
            <a:off x="640080" y="1841639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Errors on</a:t>
            </a:r>
          </a:p>
          <a:p>
            <a:r>
              <a:rPr lang="en-US" altLang="ko-KR" sz="2000" dirty="0"/>
              <a:t>e-voting system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1ED44-DEA7-48F6-AB03-D6D034DEA050}"/>
              </a:ext>
            </a:extLst>
          </p:cNvPr>
          <p:cNvSpPr txBox="1"/>
          <p:nvPr/>
        </p:nvSpPr>
        <p:spPr>
          <a:xfrm>
            <a:off x="3705860" y="1841639"/>
            <a:ext cx="2102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Election results get uncertain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44363-C289-4F2E-8FEE-555355D476F0}"/>
              </a:ext>
            </a:extLst>
          </p:cNvPr>
          <p:cNvSpPr txBox="1"/>
          <p:nvPr/>
        </p:nvSpPr>
        <p:spPr>
          <a:xfrm>
            <a:off x="6644642" y="1841639"/>
            <a:ext cx="1833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Damage on social trust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0021B-4997-476A-AF6B-A1B60670C92C}"/>
              </a:ext>
            </a:extLst>
          </p:cNvPr>
          <p:cNvSpPr txBox="1"/>
          <p:nvPr/>
        </p:nvSpPr>
        <p:spPr>
          <a:xfrm>
            <a:off x="9359903" y="1854478"/>
            <a:ext cx="204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Can lead to social disputes</a:t>
            </a:r>
            <a:endParaRPr lang="ko-KR" altLang="en-US" sz="20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9BCAB49-5241-4D5F-A0C2-417CEBD4C723}"/>
              </a:ext>
            </a:extLst>
          </p:cNvPr>
          <p:cNvSpPr/>
          <p:nvPr/>
        </p:nvSpPr>
        <p:spPr>
          <a:xfrm>
            <a:off x="2727452" y="2001520"/>
            <a:ext cx="978408" cy="436378"/>
          </a:xfrm>
          <a:prstGeom prst="rightArrow">
            <a:avLst>
              <a:gd name="adj1" fmla="val 31374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02CE850-430E-4FD8-B1F2-404E86B22472}"/>
              </a:ext>
            </a:extLst>
          </p:cNvPr>
          <p:cNvSpPr/>
          <p:nvPr/>
        </p:nvSpPr>
        <p:spPr>
          <a:xfrm>
            <a:off x="5666234" y="2001520"/>
            <a:ext cx="978408" cy="436378"/>
          </a:xfrm>
          <a:prstGeom prst="rightArrow">
            <a:avLst>
              <a:gd name="adj1" fmla="val 31374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05CC3E5-5A86-4532-9A1D-93001AB4288A}"/>
              </a:ext>
            </a:extLst>
          </p:cNvPr>
          <p:cNvSpPr/>
          <p:nvPr/>
        </p:nvSpPr>
        <p:spPr>
          <a:xfrm>
            <a:off x="8381495" y="2001520"/>
            <a:ext cx="978408" cy="436378"/>
          </a:xfrm>
          <a:prstGeom prst="rightArrow">
            <a:avLst>
              <a:gd name="adj1" fmla="val 31374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ACEB2-52C3-43E2-AAFC-57731AF9BCE5}"/>
              </a:ext>
            </a:extLst>
          </p:cNvPr>
          <p:cNvSpPr txBox="1"/>
          <p:nvPr/>
        </p:nvSpPr>
        <p:spPr>
          <a:xfrm>
            <a:off x="838200" y="4066160"/>
            <a:ext cx="261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Personal information exposed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24BED-F523-47A4-A315-B39A5CC69C62}"/>
              </a:ext>
            </a:extLst>
          </p:cNvPr>
          <p:cNvSpPr txBox="1"/>
          <p:nvPr/>
        </p:nvSpPr>
        <p:spPr>
          <a:xfrm>
            <a:off x="5179122" y="4066160"/>
            <a:ext cx="183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Can be used in crimes</a:t>
            </a:r>
            <a:endParaRPr lang="ko-KR" altLang="en-US" sz="20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4B113EA-BFA2-413E-ACE5-78967DAC372D}"/>
              </a:ext>
            </a:extLst>
          </p:cNvPr>
          <p:cNvSpPr/>
          <p:nvPr/>
        </p:nvSpPr>
        <p:spPr>
          <a:xfrm>
            <a:off x="3825017" y="4201914"/>
            <a:ext cx="978408" cy="436378"/>
          </a:xfrm>
          <a:prstGeom prst="rightArrow">
            <a:avLst>
              <a:gd name="adj1" fmla="val 31374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DEC7B-4D24-43FA-A150-33CEC1FE25CD}"/>
              </a:ext>
            </a:extLst>
          </p:cNvPr>
          <p:cNvSpPr txBox="1"/>
          <p:nvPr/>
        </p:nvSpPr>
        <p:spPr>
          <a:xfrm>
            <a:off x="8575040" y="4201914"/>
            <a:ext cx="16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Fake passport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4E965-C5C8-473C-B5DD-3125C2F1069E}"/>
              </a:ext>
            </a:extLst>
          </p:cNvPr>
          <p:cNvSpPr txBox="1"/>
          <p:nvPr/>
        </p:nvSpPr>
        <p:spPr>
          <a:xfrm>
            <a:off x="8249920" y="5100320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Credit card theft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8D8DE-5CB3-42B1-A5D0-86C3F60B7BBB}"/>
              </a:ext>
            </a:extLst>
          </p:cNvPr>
          <p:cNvSpPr txBox="1"/>
          <p:nvPr/>
        </p:nvSpPr>
        <p:spPr>
          <a:xfrm>
            <a:off x="8249920" y="2996740"/>
            <a:ext cx="267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Threats to vote on</a:t>
            </a:r>
          </a:p>
          <a:p>
            <a:r>
              <a:rPr lang="en-US" altLang="ko-KR" dirty="0"/>
              <a:t>specific candidate/party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45E124-FE11-4676-9721-211A43918BEC}"/>
              </a:ext>
            </a:extLst>
          </p:cNvPr>
          <p:cNvSpPr/>
          <p:nvPr/>
        </p:nvSpPr>
        <p:spPr>
          <a:xfrm>
            <a:off x="7072316" y="4308476"/>
            <a:ext cx="1177604" cy="134369"/>
          </a:xfrm>
          <a:prstGeom prst="rightArrow">
            <a:avLst>
              <a:gd name="adj1" fmla="val 31374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3C0C183-E626-4332-AAFE-AEEF11B28DD9}"/>
              </a:ext>
            </a:extLst>
          </p:cNvPr>
          <p:cNvSpPr/>
          <p:nvPr/>
        </p:nvSpPr>
        <p:spPr>
          <a:xfrm rot="1344702">
            <a:off x="6972717" y="4945204"/>
            <a:ext cx="1177604" cy="134369"/>
          </a:xfrm>
          <a:prstGeom prst="rightArrow">
            <a:avLst>
              <a:gd name="adj1" fmla="val 31374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E2175F2-29D3-4B85-A6BF-2F258C17905A}"/>
              </a:ext>
            </a:extLst>
          </p:cNvPr>
          <p:cNvSpPr/>
          <p:nvPr/>
        </p:nvSpPr>
        <p:spPr>
          <a:xfrm rot="19933525">
            <a:off x="6955045" y="3647710"/>
            <a:ext cx="1177604" cy="134369"/>
          </a:xfrm>
          <a:prstGeom prst="rightArrow">
            <a:avLst>
              <a:gd name="adj1" fmla="val 31374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5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DCC93-CE6A-4933-A236-76849183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Vulnerabilities &amp; Alternatives of PBV &amp; DRE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035C8-6FF5-4874-8C3A-A3BB5FB0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PBV&amp;DRE use public network to send voting results to the server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Leaking voting result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Interruption/Modification transmit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DoS attack to Server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Make an Intranet between Server and Client</a:t>
            </a: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Intranet: Computer network with only pre-authorized member in some organization</a:t>
            </a: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Prevent outer network attack, such as DoS, network hijacking</a:t>
            </a:r>
          </a:p>
          <a:p>
            <a:pPr lvl="1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dirty="0"/>
              <a:t>Risk of physical hacking still exists</a:t>
            </a:r>
          </a:p>
        </p:txBody>
      </p:sp>
    </p:spTree>
    <p:extLst>
      <p:ext uri="{BB962C8B-B14F-4D97-AF65-F5344CB8AC3E}">
        <p14:creationId xmlns:p14="http://schemas.microsoft.com/office/powerpoint/2010/main" val="329479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E0B1-5DE4-42D9-B997-B79DE837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Vulnerability of online voting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AB565-3A33-4BA3-A8AA-A7CB8194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Client(voting individuals) (usually PC)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sz="2000" dirty="0"/>
              <a:t>hard to be controlled by the government</a:t>
            </a:r>
          </a:p>
          <a:p>
            <a:pPr marL="0" indent="0">
              <a:buNone/>
            </a:pPr>
            <a:r>
              <a:rPr lang="en-US" altLang="ko-KR" sz="2400" dirty="0"/>
              <a:t>	-</a:t>
            </a:r>
            <a:r>
              <a:rPr lang="en-US" altLang="ko-KR" sz="2000" dirty="0"/>
              <a:t> cracking malware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</a:t>
            </a:r>
            <a:r>
              <a:rPr lang="en-US" altLang="ko-KR" sz="2000" dirty="0"/>
              <a:t> leak data, tampering</a:t>
            </a:r>
          </a:p>
          <a:p>
            <a:pPr marL="0" indent="0">
              <a:buNone/>
            </a:pPr>
            <a:r>
              <a:rPr lang="en-US" altLang="ko-KR" sz="2000" dirty="0"/>
              <a:t>	- OS and hardware Vulnerabilities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en-US" altLang="ko-KR" sz="2000" dirty="0"/>
              <a:t>leak data or 									 unauthorized execution</a:t>
            </a:r>
            <a:endParaRPr lang="en-US" altLang="ko-KR" sz="2000" b="1" i="1" dirty="0"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b="1" i="1" dirty="0"/>
          </a:p>
          <a:p>
            <a:r>
              <a:rPr lang="en-US" altLang="ko-KR" sz="2400" dirty="0"/>
              <a:t>Central server</a:t>
            </a:r>
          </a:p>
          <a:p>
            <a:pPr marL="0" indent="0">
              <a:buNone/>
            </a:pPr>
            <a:r>
              <a:rPr lang="en-US" altLang="ko-KR" sz="2400" dirty="0"/>
              <a:t>	-</a:t>
            </a:r>
            <a:r>
              <a:rPr lang="en-US" altLang="ko-KR" sz="2000" dirty="0"/>
              <a:t> same problems to client</a:t>
            </a:r>
          </a:p>
          <a:p>
            <a:pPr marL="0" indent="0">
              <a:buNone/>
            </a:pPr>
            <a:r>
              <a:rPr lang="en-US" altLang="ko-KR" sz="2000" dirty="0"/>
              <a:t>	- DDoS attack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en-US" altLang="ko-KR" sz="2000" dirty="0"/>
              <a:t>leak or modify data</a:t>
            </a:r>
          </a:p>
          <a:p>
            <a:pPr marL="0" indent="0">
              <a:buNone/>
            </a:pPr>
            <a:r>
              <a:rPr lang="en-US" altLang="ko-KR" sz="2000" dirty="0"/>
              <a:t>	- government control is able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916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792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KoPubWorld돋움체 Light</vt:lpstr>
      <vt:lpstr>맑은 고딕</vt:lpstr>
      <vt:lpstr>Arial</vt:lpstr>
      <vt:lpstr>Wingdings</vt:lpstr>
      <vt:lpstr>Office 테마</vt:lpstr>
      <vt:lpstr>Electronic Voting</vt:lpstr>
      <vt:lpstr>A new paradigm of voting</vt:lpstr>
      <vt:lpstr>What is Electronic Voting?</vt:lpstr>
      <vt:lpstr>Voting Processes of E-Voting (1)</vt:lpstr>
      <vt:lpstr>Voting Processes of E-Voting (2)</vt:lpstr>
      <vt:lpstr>Voting Processes of E-Voting (3)</vt:lpstr>
      <vt:lpstr>Side effects on human life</vt:lpstr>
      <vt:lpstr>Vulnerabilities &amp; Alternatives of PBV &amp; DRE</vt:lpstr>
      <vt:lpstr>Vulnerability of online voting</vt:lpstr>
      <vt:lpstr>Safeguards in online voting</vt:lpstr>
      <vt:lpstr>Protecting the voting server</vt:lpstr>
      <vt:lpstr>Opinions about e-voting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</dc:title>
  <dc:creator>심우진</dc:creator>
  <cp:lastModifiedBy>심우진</cp:lastModifiedBy>
  <cp:revision>35</cp:revision>
  <dcterms:created xsi:type="dcterms:W3CDTF">2020-01-09T11:45:39Z</dcterms:created>
  <dcterms:modified xsi:type="dcterms:W3CDTF">2020-01-09T16:06:29Z</dcterms:modified>
</cp:coreProperties>
</file>