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2" r:id="rId2"/>
    <p:sldId id="257" r:id="rId3"/>
    <p:sldId id="258" r:id="rId4"/>
    <p:sldId id="343" r:id="rId5"/>
    <p:sldId id="347" r:id="rId6"/>
    <p:sldId id="348" r:id="rId7"/>
    <p:sldId id="349" r:id="rId8"/>
    <p:sldId id="351" r:id="rId9"/>
    <p:sldId id="344" r:id="rId10"/>
    <p:sldId id="260" r:id="rId11"/>
    <p:sldId id="346" r:id="rId12"/>
    <p:sldId id="352"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notesViewPr>
    <p:cSldViewPr snapToGrid="0">
      <p:cViewPr varScale="1">
        <p:scale>
          <a:sx n="55" d="100"/>
          <a:sy n="55" d="100"/>
        </p:scale>
        <p:origin x="28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09562-E359-47EA-B4C4-737D2B5CF310}" type="datetimeFigureOut">
              <a:rPr lang="ko-KR" altLang="en-US" smtClean="0"/>
              <a:t>2020-01-10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FED7-6408-436F-AE4F-80EC3B373E62}" type="slidenum">
              <a:rPr lang="ko-KR" altLang="en-US" smtClean="0"/>
              <a:t>‹#›</a:t>
            </a:fld>
            <a:endParaRPr lang="ko-KR" altLang="en-US"/>
          </a:p>
        </p:txBody>
      </p:sp>
    </p:spTree>
    <p:extLst>
      <p:ext uri="{BB962C8B-B14F-4D97-AF65-F5344CB8AC3E}">
        <p14:creationId xmlns:p14="http://schemas.microsoft.com/office/powerpoint/2010/main" val="9424425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5DBDFED7-6408-436F-AE4F-80EC3B373E62}" type="slidenum">
              <a:rPr lang="ko-KR" altLang="en-US" smtClean="0"/>
              <a:t>2</a:t>
            </a:fld>
            <a:endParaRPr lang="ko-KR" altLang="en-US"/>
          </a:p>
        </p:txBody>
      </p:sp>
    </p:spTree>
    <p:extLst>
      <p:ext uri="{BB962C8B-B14F-4D97-AF65-F5344CB8AC3E}">
        <p14:creationId xmlns:p14="http://schemas.microsoft.com/office/powerpoint/2010/main" val="201110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7474AE-2B5D-4E27-8318-59F79F53B053}"/>
              </a:ext>
            </a:extLst>
          </p:cNvPr>
          <p:cNvSpPr>
            <a:spLocks noGrp="1"/>
          </p:cNvSpPr>
          <p:nvPr>
            <p:ph type="ctrTitle"/>
          </p:nvPr>
        </p:nvSpPr>
        <p:spPr>
          <a:xfrm>
            <a:off x="1524000" y="1122363"/>
            <a:ext cx="9144000" cy="2387600"/>
          </a:xfrm>
        </p:spPr>
        <p:txBody>
          <a:bodyPr anchor="b"/>
          <a:lstStyle>
            <a:lvl1pPr algn="ctr">
              <a:defRPr sz="6000">
                <a:latin typeface="나눔스퀘어OTF ExtraBold" panose="020B0600000101010101" pitchFamily="34" charset="-127"/>
                <a:ea typeface="나눔스퀘어OTF ExtraBold" panose="020B0600000101010101" pitchFamily="34" charset="-127"/>
              </a:defRPr>
            </a:lvl1pPr>
          </a:lstStyle>
          <a:p>
            <a:r>
              <a:rPr lang="ko-KR" altLang="en-US" dirty="0"/>
              <a:t>마스터 제목 스타일 편집</a:t>
            </a:r>
          </a:p>
        </p:txBody>
      </p:sp>
      <p:sp>
        <p:nvSpPr>
          <p:cNvPr id="3" name="부제목 2">
            <a:extLst>
              <a:ext uri="{FF2B5EF4-FFF2-40B4-BE49-F238E27FC236}">
                <a16:creationId xmlns:a16="http://schemas.microsoft.com/office/drawing/2014/main" id="{5946C0C3-37CC-4999-BA46-86691BEC32EB}"/>
              </a:ext>
            </a:extLst>
          </p:cNvPr>
          <p:cNvSpPr>
            <a:spLocks noGrp="1"/>
          </p:cNvSpPr>
          <p:nvPr>
            <p:ph type="subTitle" idx="1"/>
          </p:nvPr>
        </p:nvSpPr>
        <p:spPr>
          <a:xfrm>
            <a:off x="1524000" y="3602038"/>
            <a:ext cx="9144000" cy="1655762"/>
          </a:xfrm>
        </p:spPr>
        <p:txBody>
          <a:bodyPr/>
          <a:lstStyle>
            <a:lvl1pPr marL="0" indent="0" algn="ctr">
              <a:buNone/>
              <a:defRPr sz="2400">
                <a:latin typeface="나눔스퀘어OTF Bold" panose="020B0600000101010101" pitchFamily="34" charset="-127"/>
                <a:ea typeface="나눔스퀘어OTF Bold" panose="020B0600000101010101" pitchFamily="34"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a:extLst>
              <a:ext uri="{FF2B5EF4-FFF2-40B4-BE49-F238E27FC236}">
                <a16:creationId xmlns:a16="http://schemas.microsoft.com/office/drawing/2014/main" id="{D3375D3D-4FEC-46DC-B600-4725F6CB02DB}"/>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65F66112-5372-4792-B2DA-E1F5423DB30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39EAD6-1A4A-4F24-A574-46A191AC6799}"/>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334975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90EEE-392B-4244-88D3-BB83614AE12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22256B8-BCD4-4D4C-8A21-CA5F3241457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8BC46B9-1B19-4C11-A96F-11494F4BEEA7}"/>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9EF01C63-5558-45A5-BA99-6B30467C03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403DA1A-A605-4F8D-AD6B-75AE54AEAEFC}"/>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93068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D19AFA4-2FEB-4154-8A7B-CAFE7B0293A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84CF816-0FD6-4022-9645-44F0285E4D7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DC18790-3ABE-4A1B-AF4B-FADCBFF24F1D}"/>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122D4D54-7CC3-41E6-A170-494CBA5EBF8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5FAAF22-58DD-4982-BC24-23B7823C8C38}"/>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6338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Заголовок и объект">
    <p:spTree>
      <p:nvGrpSpPr>
        <p:cNvPr id="1" name=""/>
        <p:cNvGrpSpPr/>
        <p:nvPr/>
      </p:nvGrpSpPr>
      <p:grpSpPr>
        <a:xfrm>
          <a:off x="0" y="0"/>
          <a:ext cx="0" cy="0"/>
          <a:chOff x="0" y="0"/>
          <a:chExt cx="0" cy="0"/>
        </a:xfrm>
      </p:grpSpPr>
      <p:sp>
        <p:nvSpPr>
          <p:cNvPr id="26" name="Рисунок 10"/>
          <p:cNvSpPr>
            <a:spLocks noGrp="1"/>
          </p:cNvSpPr>
          <p:nvPr>
            <p:ph type="pic" sz="quarter" idx="10"/>
          </p:nvPr>
        </p:nvSpPr>
        <p:spPr>
          <a:xfrm>
            <a:off x="0" y="0"/>
            <a:ext cx="12191999" cy="6862074"/>
          </a:xfrm>
          <a:prstGeom prst="rect">
            <a:avLst/>
          </a:prstGeom>
        </p:spPr>
        <p:txBody>
          <a:bodyPr/>
          <a:lstStyle/>
          <a:p>
            <a:endParaRPr lang="ru-RU" dirty="0"/>
          </a:p>
        </p:txBody>
      </p:sp>
    </p:spTree>
    <p:extLst>
      <p:ext uri="{BB962C8B-B14F-4D97-AF65-F5344CB8AC3E}">
        <p14:creationId xmlns:p14="http://schemas.microsoft.com/office/powerpoint/2010/main" val="371772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F26A8F-95FA-4D1D-BE9E-E3C59288A6AB}"/>
              </a:ext>
            </a:extLst>
          </p:cNvPr>
          <p:cNvSpPr>
            <a:spLocks noGrp="1"/>
          </p:cNvSpPr>
          <p:nvPr>
            <p:ph type="title"/>
          </p:nvPr>
        </p:nvSpPr>
        <p:spPr/>
        <p:txBody>
          <a:bodyPr/>
          <a:lstStyle>
            <a:lvl1pPr>
              <a:defRPr>
                <a:latin typeface="나눔스퀘어OTF ExtraBold" panose="020B0600000101010101" pitchFamily="34" charset="-127"/>
                <a:ea typeface="나눔스퀘어OTF ExtraBold" panose="020B0600000101010101" pitchFamily="34" charset="-127"/>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927CCC8A-32E1-4F5F-9791-F011EA877CF6}"/>
              </a:ext>
            </a:extLst>
          </p:cNvPr>
          <p:cNvSpPr>
            <a:spLocks noGrp="1"/>
          </p:cNvSpPr>
          <p:nvPr>
            <p:ph idx="1"/>
          </p:nvPr>
        </p:nvSpPr>
        <p:spPr/>
        <p:txBody>
          <a:bodyPr/>
          <a:lstStyle>
            <a:lvl1pPr>
              <a:defRPr>
                <a:latin typeface="나눔스퀘어OTF Bold" panose="020B0600000101010101" pitchFamily="34" charset="-127"/>
                <a:ea typeface="나눔스퀘어OTF Bold" panose="020B0600000101010101" pitchFamily="34" charset="-127"/>
              </a:defRPr>
            </a:lvl1pPr>
            <a:lvl2pPr>
              <a:defRPr>
                <a:latin typeface="나눔스퀘어OTF Bold" panose="020B0600000101010101" pitchFamily="34" charset="-127"/>
                <a:ea typeface="나눔스퀘어OTF Bold" panose="020B0600000101010101" pitchFamily="34" charset="-127"/>
              </a:defRPr>
            </a:lvl2pPr>
            <a:lvl3pPr>
              <a:defRPr>
                <a:latin typeface="나눔스퀘어OTF Bold" panose="020B0600000101010101" pitchFamily="34" charset="-127"/>
                <a:ea typeface="나눔스퀘어OTF Bold" panose="020B0600000101010101" pitchFamily="34" charset="-127"/>
              </a:defRPr>
            </a:lvl3pPr>
            <a:lvl4pPr>
              <a:defRPr>
                <a:latin typeface="나눔스퀘어OTF Bold" panose="020B0600000101010101" pitchFamily="34" charset="-127"/>
                <a:ea typeface="나눔스퀘어OTF Bold" panose="020B0600000101010101" pitchFamily="34" charset="-127"/>
              </a:defRPr>
            </a:lvl4pPr>
            <a:lvl5pPr>
              <a:defRPr>
                <a:latin typeface="나눔스퀘어OTF Bold" panose="020B0600000101010101" pitchFamily="34" charset="-127"/>
                <a:ea typeface="나눔스퀘어OTF Bold" panose="020B0600000101010101" pitchFamily="34"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6A164A0D-9F7B-4A82-ADD9-040F27A2FF20}"/>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5A4E599D-DEE0-42CF-9704-4AA2B224AD8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E6CCA2-B37C-4FD7-8B83-E640B48AD9D5}"/>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137657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FF1087-5738-464F-9DEF-3543C4E6BAE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62A144C-41AF-4D3B-815E-FE0D46B68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FC6EFB6C-8A61-4B8D-9E6E-5B20B48B69B3}"/>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BC86854C-CB16-4796-8D09-5E53B0FD57C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BB216AA-0EA1-49CA-A1EE-6B907ED49EBC}"/>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386455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7B3B40-8F24-4A32-970B-11AEE7BB252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4E03C78-53AA-4FAD-8CF8-CA2B94573FC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3CC2040-572F-48CB-BCBE-4647A587C33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2AAB86E-A6B4-4BBB-9BCD-9EF0AE894D41}"/>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6" name="바닥글 개체 틀 5">
            <a:extLst>
              <a:ext uri="{FF2B5EF4-FFF2-40B4-BE49-F238E27FC236}">
                <a16:creationId xmlns:a16="http://schemas.microsoft.com/office/drawing/2014/main" id="{093CDDEF-CB2F-481A-A23C-FBF891854D3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0E78E38-F7AD-458C-9831-7F2322FFFE13}"/>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365760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BDDD47-6DE4-4F9B-B3A4-2E132CA6B82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CB01D04-F55E-43A1-AE04-7665DAD5E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1FDAD56-D8FA-419C-A078-3FCA6AD5869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15AE466-5D0F-4F67-9B44-38E0FC26D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FF39F52-EC90-4DF3-8A7B-65B9CC297A1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023EC78-96DE-47C9-903D-F5D7B326D020}"/>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8" name="바닥글 개체 틀 7">
            <a:extLst>
              <a:ext uri="{FF2B5EF4-FFF2-40B4-BE49-F238E27FC236}">
                <a16:creationId xmlns:a16="http://schemas.microsoft.com/office/drawing/2014/main" id="{86C58652-3198-4A3B-A7BC-5083A25A19F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3D9895C-C5CF-4607-91F2-89CB395BD785}"/>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366539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B23D44-188B-4DDE-A5E6-0672411E8C3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C8B4BA1-20B2-418C-AF13-019E8956DB49}"/>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4" name="바닥글 개체 틀 3">
            <a:extLst>
              <a:ext uri="{FF2B5EF4-FFF2-40B4-BE49-F238E27FC236}">
                <a16:creationId xmlns:a16="http://schemas.microsoft.com/office/drawing/2014/main" id="{D02ACFE9-1856-4DD9-9CDD-D94AE108BA4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5FA9FC2-34A9-4BC7-907A-B6686C5628E6}"/>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313327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F1D35E8-7465-431C-B7DB-4B0498ED19C9}"/>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3" name="바닥글 개체 틀 2">
            <a:extLst>
              <a:ext uri="{FF2B5EF4-FFF2-40B4-BE49-F238E27FC236}">
                <a16:creationId xmlns:a16="http://schemas.microsoft.com/office/drawing/2014/main" id="{CDE9EC36-ED69-4B56-9CF7-09C02CD3707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211FF16-330E-48C8-8B6D-76D90E585CE9}"/>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81075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F859C9-18DB-437B-BFBB-BBED879F91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018E4B2-4712-491A-A407-056BFB40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562899A-E3DA-4BF7-A6A5-DC0C7310C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67455B0-62E4-487B-B344-F76CAA23D106}"/>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6" name="바닥글 개체 틀 5">
            <a:extLst>
              <a:ext uri="{FF2B5EF4-FFF2-40B4-BE49-F238E27FC236}">
                <a16:creationId xmlns:a16="http://schemas.microsoft.com/office/drawing/2014/main" id="{5124EA64-7890-4AA3-9A64-88630D45009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DFD803E-50DE-49EF-9958-8363EBB48771}"/>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145917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5A92EC-ECBF-44E6-A479-FCC8225F998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2B6A472-90D5-4D11-9B99-C0E7670F7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148E96C-C8A8-4DF7-943C-809F2FCB0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B686D4F-F3F5-432D-BD7C-DACB58DBAB3A}"/>
              </a:ext>
            </a:extLst>
          </p:cNvPr>
          <p:cNvSpPr>
            <a:spLocks noGrp="1"/>
          </p:cNvSpPr>
          <p:nvPr>
            <p:ph type="dt" sz="half" idx="10"/>
          </p:nvPr>
        </p:nvSpPr>
        <p:spPr/>
        <p:txBody>
          <a:bodyPr/>
          <a:lstStyle/>
          <a:p>
            <a:fld id="{50F4DFA6-858E-4832-B683-5685377BF0A3}" type="datetimeFigureOut">
              <a:rPr lang="ko-KR" altLang="en-US" smtClean="0"/>
              <a:t>2020-01-10</a:t>
            </a:fld>
            <a:endParaRPr lang="ko-KR" altLang="en-US"/>
          </a:p>
        </p:txBody>
      </p:sp>
      <p:sp>
        <p:nvSpPr>
          <p:cNvPr id="6" name="바닥글 개체 틀 5">
            <a:extLst>
              <a:ext uri="{FF2B5EF4-FFF2-40B4-BE49-F238E27FC236}">
                <a16:creationId xmlns:a16="http://schemas.microsoft.com/office/drawing/2014/main" id="{063788D7-0256-4997-9EDF-1A119827B05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260957A-A90B-4FF9-98F3-7B62DD21C337}"/>
              </a:ext>
            </a:extLst>
          </p:cNvPr>
          <p:cNvSpPr>
            <a:spLocks noGrp="1"/>
          </p:cNvSpPr>
          <p:nvPr>
            <p:ph type="sldNum" sz="quarter" idx="12"/>
          </p:nvPr>
        </p:nvSpPr>
        <p:spPr/>
        <p:txBody>
          <a:bodyPr/>
          <a:lstStyle/>
          <a:p>
            <a:fld id="{18FAAEEA-23B3-49E2-9099-CB0ED4EA9E6E}" type="slidenum">
              <a:rPr lang="ko-KR" altLang="en-US" smtClean="0"/>
              <a:t>‹#›</a:t>
            </a:fld>
            <a:endParaRPr lang="ko-KR" altLang="en-US"/>
          </a:p>
        </p:txBody>
      </p:sp>
    </p:spTree>
    <p:extLst>
      <p:ext uri="{BB962C8B-B14F-4D97-AF65-F5344CB8AC3E}">
        <p14:creationId xmlns:p14="http://schemas.microsoft.com/office/powerpoint/2010/main" val="73049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76DED81-D07E-47F3-9C0E-5167FDF9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9E83F6E-2FD9-4E76-BC1D-D11F339960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D160BA-C4A2-4CC1-BD39-4AEB4C949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4DFA6-858E-4832-B683-5685377BF0A3}"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D0BDE033-3D78-4C6B-BDC3-11C49C8C5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7DF9E85-C7F5-4E1B-ABDD-4704085CE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AAEEA-23B3-49E2-9099-CB0ED4EA9E6E}" type="slidenum">
              <a:rPr lang="ko-KR" altLang="en-US" smtClean="0"/>
              <a:t>‹#›</a:t>
            </a:fld>
            <a:endParaRPr lang="ko-KR" altLang="en-US"/>
          </a:p>
        </p:txBody>
      </p:sp>
      <p:sp>
        <p:nvSpPr>
          <p:cNvPr id="7" name="Параллелограмм 17">
            <a:extLst>
              <a:ext uri="{FF2B5EF4-FFF2-40B4-BE49-F238E27FC236}">
                <a16:creationId xmlns:a16="http://schemas.microsoft.com/office/drawing/2014/main" id="{C53059D8-E757-4DA2-802B-7C0A7271DFB3}"/>
              </a:ext>
            </a:extLst>
          </p:cNvPr>
          <p:cNvSpPr/>
          <p:nvPr userDrawn="1"/>
        </p:nvSpPr>
        <p:spPr>
          <a:xfrm>
            <a:off x="17973" y="-7464"/>
            <a:ext cx="5385192" cy="6872928"/>
          </a:xfrm>
          <a:custGeom>
            <a:avLst/>
            <a:gdLst>
              <a:gd name="connsiteX0" fmla="*/ 0 w 7099692"/>
              <a:gd name="connsiteY0" fmla="*/ 6858000 h 6858000"/>
              <a:gd name="connsiteX1" fmla="*/ 1714500 w 7099692"/>
              <a:gd name="connsiteY1" fmla="*/ 0 h 6858000"/>
              <a:gd name="connsiteX2" fmla="*/ 7099692 w 7099692"/>
              <a:gd name="connsiteY2" fmla="*/ 0 h 6858000"/>
              <a:gd name="connsiteX3" fmla="*/ 5385192 w 7099692"/>
              <a:gd name="connsiteY3" fmla="*/ 6858000 h 6858000"/>
              <a:gd name="connsiteX4" fmla="*/ 0 w 7099692"/>
              <a:gd name="connsiteY4" fmla="*/ 6858000 h 6858000"/>
              <a:gd name="connsiteX0" fmla="*/ 5118 w 5385192"/>
              <a:gd name="connsiteY0" fmla="*/ 6844353 h 6858000"/>
              <a:gd name="connsiteX1" fmla="*/ 0 w 5385192"/>
              <a:gd name="connsiteY1" fmla="*/ 0 h 6858000"/>
              <a:gd name="connsiteX2" fmla="*/ 5385192 w 5385192"/>
              <a:gd name="connsiteY2" fmla="*/ 0 h 6858000"/>
              <a:gd name="connsiteX3" fmla="*/ 3670692 w 5385192"/>
              <a:gd name="connsiteY3" fmla="*/ 6858000 h 6858000"/>
              <a:gd name="connsiteX4" fmla="*/ 5118 w 5385192"/>
              <a:gd name="connsiteY4" fmla="*/ 6844353 h 6858000"/>
              <a:gd name="connsiteX0" fmla="*/ 5118 w 5385192"/>
              <a:gd name="connsiteY0" fmla="*/ 6844353 h 6871648"/>
              <a:gd name="connsiteX1" fmla="*/ 0 w 5385192"/>
              <a:gd name="connsiteY1" fmla="*/ 0 h 6871648"/>
              <a:gd name="connsiteX2" fmla="*/ 5385192 w 5385192"/>
              <a:gd name="connsiteY2" fmla="*/ 0 h 6871648"/>
              <a:gd name="connsiteX3" fmla="*/ 2633462 w 5385192"/>
              <a:gd name="connsiteY3" fmla="*/ 6871648 h 6871648"/>
              <a:gd name="connsiteX4" fmla="*/ 5118 w 5385192"/>
              <a:gd name="connsiteY4" fmla="*/ 6844353 h 6871648"/>
              <a:gd name="connsiteX0" fmla="*/ 0 w 5389599"/>
              <a:gd name="connsiteY0" fmla="*/ 6853878 h 6871648"/>
              <a:gd name="connsiteX1" fmla="*/ 4407 w 5389599"/>
              <a:gd name="connsiteY1" fmla="*/ 0 h 6871648"/>
              <a:gd name="connsiteX2" fmla="*/ 5389599 w 5389599"/>
              <a:gd name="connsiteY2" fmla="*/ 0 h 6871648"/>
              <a:gd name="connsiteX3" fmla="*/ 2637869 w 5389599"/>
              <a:gd name="connsiteY3" fmla="*/ 6871648 h 6871648"/>
              <a:gd name="connsiteX4" fmla="*/ 0 w 5389599"/>
              <a:gd name="connsiteY4" fmla="*/ 6853878 h 6871648"/>
              <a:gd name="connsiteX0" fmla="*/ 24168 w 5385192"/>
              <a:gd name="connsiteY0" fmla="*/ 6872928 h 6872928"/>
              <a:gd name="connsiteX1" fmla="*/ 0 w 5385192"/>
              <a:gd name="connsiteY1" fmla="*/ 0 h 6872928"/>
              <a:gd name="connsiteX2" fmla="*/ 5385192 w 5385192"/>
              <a:gd name="connsiteY2" fmla="*/ 0 h 6872928"/>
              <a:gd name="connsiteX3" fmla="*/ 2633462 w 5385192"/>
              <a:gd name="connsiteY3" fmla="*/ 6871648 h 6872928"/>
              <a:gd name="connsiteX4" fmla="*/ 24168 w 5385192"/>
              <a:gd name="connsiteY4" fmla="*/ 6872928 h 68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192" h="6872928">
                <a:moveTo>
                  <a:pt x="24168" y="6872928"/>
                </a:moveTo>
                <a:lnTo>
                  <a:pt x="0" y="0"/>
                </a:lnTo>
                <a:lnTo>
                  <a:pt x="5385192" y="0"/>
                </a:lnTo>
                <a:lnTo>
                  <a:pt x="2633462" y="6871648"/>
                </a:lnTo>
                <a:lnTo>
                  <a:pt x="24168" y="6872928"/>
                </a:lnTo>
                <a:close/>
              </a:path>
            </a:pathLst>
          </a:custGeom>
          <a:solidFill>
            <a:schemeClr val="bg2">
              <a:lumMod val="1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2">
                  <a:lumMod val="25000"/>
                </a:schemeClr>
              </a:solidFill>
            </a:endParaRPr>
          </a:p>
        </p:txBody>
      </p:sp>
      <p:sp>
        <p:nvSpPr>
          <p:cNvPr id="8" name="Прямоугольный треугольник 11">
            <a:extLst>
              <a:ext uri="{FF2B5EF4-FFF2-40B4-BE49-F238E27FC236}">
                <a16:creationId xmlns:a16="http://schemas.microsoft.com/office/drawing/2014/main" id="{58F930CA-4D89-430C-9E72-571008AE0A1B}"/>
              </a:ext>
            </a:extLst>
          </p:cNvPr>
          <p:cNvSpPr/>
          <p:nvPr userDrawn="1"/>
        </p:nvSpPr>
        <p:spPr>
          <a:xfrm>
            <a:off x="0" y="1160011"/>
            <a:ext cx="6458246" cy="5711588"/>
          </a:xfrm>
          <a:custGeom>
            <a:avLst/>
            <a:gdLst>
              <a:gd name="connsiteX0" fmla="*/ 0 w 5380074"/>
              <a:gd name="connsiteY0" fmla="*/ 6858000 h 6858000"/>
              <a:gd name="connsiteX1" fmla="*/ 0 w 5380074"/>
              <a:gd name="connsiteY1" fmla="*/ 0 h 6858000"/>
              <a:gd name="connsiteX2" fmla="*/ 5380074 w 5380074"/>
              <a:gd name="connsiteY2" fmla="*/ 6858000 h 6858000"/>
              <a:gd name="connsiteX3" fmla="*/ 0 w 5380074"/>
              <a:gd name="connsiteY3" fmla="*/ 6858000 h 6858000"/>
              <a:gd name="connsiteX0" fmla="*/ 0 w 5380074"/>
              <a:gd name="connsiteY0" fmla="*/ 5697940 h 6858000"/>
              <a:gd name="connsiteX1" fmla="*/ 0 w 5380074"/>
              <a:gd name="connsiteY1" fmla="*/ 0 h 6858000"/>
              <a:gd name="connsiteX2" fmla="*/ 5380074 w 5380074"/>
              <a:gd name="connsiteY2" fmla="*/ 6858000 h 6858000"/>
              <a:gd name="connsiteX3" fmla="*/ 0 w 5380074"/>
              <a:gd name="connsiteY3" fmla="*/ 5697940 h 6858000"/>
              <a:gd name="connsiteX0" fmla="*/ 0 w 4902402"/>
              <a:gd name="connsiteY0" fmla="*/ 5697940 h 5725236"/>
              <a:gd name="connsiteX1" fmla="*/ 0 w 4902402"/>
              <a:gd name="connsiteY1" fmla="*/ 0 h 5725236"/>
              <a:gd name="connsiteX2" fmla="*/ 4902402 w 4902402"/>
              <a:gd name="connsiteY2" fmla="*/ 5725236 h 5725236"/>
              <a:gd name="connsiteX3" fmla="*/ 0 w 4902402"/>
              <a:gd name="connsiteY3" fmla="*/ 5697940 h 5725236"/>
              <a:gd name="connsiteX0" fmla="*/ 0 w 6458246"/>
              <a:gd name="connsiteY0" fmla="*/ 5697940 h 5711588"/>
              <a:gd name="connsiteX1" fmla="*/ 0 w 6458246"/>
              <a:gd name="connsiteY1" fmla="*/ 0 h 5711588"/>
              <a:gd name="connsiteX2" fmla="*/ 6458246 w 6458246"/>
              <a:gd name="connsiteY2" fmla="*/ 5711588 h 5711588"/>
              <a:gd name="connsiteX3" fmla="*/ 0 w 6458246"/>
              <a:gd name="connsiteY3" fmla="*/ 5697940 h 5711588"/>
            </a:gdLst>
            <a:ahLst/>
            <a:cxnLst>
              <a:cxn ang="0">
                <a:pos x="connsiteX0" y="connsiteY0"/>
              </a:cxn>
              <a:cxn ang="0">
                <a:pos x="connsiteX1" y="connsiteY1"/>
              </a:cxn>
              <a:cxn ang="0">
                <a:pos x="connsiteX2" y="connsiteY2"/>
              </a:cxn>
              <a:cxn ang="0">
                <a:pos x="connsiteX3" y="connsiteY3"/>
              </a:cxn>
            </a:cxnLst>
            <a:rect l="l" t="t" r="r" b="b"/>
            <a:pathLst>
              <a:path w="6458246" h="5711588">
                <a:moveTo>
                  <a:pt x="0" y="5697940"/>
                </a:moveTo>
                <a:lnTo>
                  <a:pt x="0" y="0"/>
                </a:lnTo>
                <a:lnTo>
                  <a:pt x="6458246" y="5711588"/>
                </a:lnTo>
                <a:lnTo>
                  <a:pt x="0" y="5697940"/>
                </a:lnTo>
                <a:close/>
              </a:path>
            </a:pathLst>
          </a:custGeom>
          <a:solidFill>
            <a:schemeClr val="bg2">
              <a:lumMod val="1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956735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2710569" y="2113464"/>
            <a:ext cx="6770859" cy="1829089"/>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spc="100" dirty="0">
                <a:solidFill>
                  <a:schemeClr val="tx1">
                    <a:lumMod val="85000"/>
                    <a:lumOff val="15000"/>
                  </a:schemeClr>
                </a:solidFill>
                <a:latin typeface="Adobe Caslon Pro" panose="0205050205050A020403" pitchFamily="18" charset="0"/>
                <a:ea typeface="Lato" panose="020F0502020204030203" pitchFamily="34" charset="0"/>
                <a:cs typeface="Poppins SemiBold" panose="02000000000000000000" pitchFamily="2" charset="0"/>
              </a:rPr>
              <a:t> </a:t>
            </a:r>
          </a:p>
          <a:p>
            <a:pPr algn="ctr"/>
            <a:r>
              <a:rPr lang="en-US" sz="7200" b="1" spc="100" dirty="0">
                <a:solidFill>
                  <a:schemeClr val="tx1">
                    <a:lumMod val="85000"/>
                    <a:lumOff val="15000"/>
                  </a:schemeClr>
                </a:solidFill>
                <a:latin typeface="Poppins SemiBold" panose="02000000000000000000" pitchFamily="2" charset="0"/>
                <a:ea typeface="Lato" panose="020F0502020204030203" pitchFamily="34" charset="0"/>
                <a:cs typeface="Poppins SemiBold" panose="02000000000000000000" pitchFamily="2" charset="0"/>
              </a:rPr>
              <a:t>Internet of Things</a:t>
            </a:r>
          </a:p>
          <a:p>
            <a:pPr algn="ctr"/>
            <a:endParaRPr lang="en-US" sz="4000" b="1" spc="100" dirty="0">
              <a:latin typeface="Nixie"/>
              <a:ea typeface="Lato" panose="020F0502020204030203" pitchFamily="34" charset="0"/>
              <a:cs typeface="Poppins SemiBold" panose="02000000000000000000" pitchFamily="2" charset="0"/>
            </a:endParaRPr>
          </a:p>
          <a:p>
            <a:pPr algn="ctr"/>
            <a:endParaRPr lang="ru-RU" sz="4000" b="1" spc="100" dirty="0">
              <a:latin typeface="Nixie"/>
              <a:ea typeface="Lato" panose="020F0502020204030203" pitchFamily="34" charset="0"/>
              <a:cs typeface="Poppins SemiBold" panose="02000000000000000000" pitchFamily="2" charset="0"/>
            </a:endParaRPr>
          </a:p>
        </p:txBody>
      </p:sp>
      <p:sp>
        <p:nvSpPr>
          <p:cNvPr id="6" name="Подзаголовок 2"/>
          <p:cNvSpPr txBox="1">
            <a:spLocks/>
          </p:cNvSpPr>
          <p:nvPr/>
        </p:nvSpPr>
        <p:spPr>
          <a:xfrm>
            <a:off x="2961773" y="4373393"/>
            <a:ext cx="6268452" cy="115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200"/>
              </a:spcBef>
              <a:buFont typeface="Arial" panose="020B0604020202020204" pitchFamily="34" charset="0"/>
              <a:buNone/>
            </a:pPr>
            <a:r>
              <a:rPr lang="en-US" sz="1100" spc="300" dirty="0">
                <a:solidFill>
                  <a:schemeClr val="bg1"/>
                </a:solidFill>
                <a:ea typeface="Karla" pitchFamily="2" charset="0"/>
                <a:cs typeface="Poppins" panose="02000000000000000000" pitchFamily="2" charset="0"/>
              </a:rPr>
              <a:t>FREE PPT TEMPLATE BY DELIGHT.</a:t>
            </a:r>
          </a:p>
          <a:p>
            <a:pPr marL="0" indent="0" algn="ctr">
              <a:lnSpc>
                <a:spcPct val="100000"/>
              </a:lnSpc>
              <a:spcBef>
                <a:spcPts val="1200"/>
              </a:spcBef>
              <a:buFont typeface="Arial" panose="020B0604020202020204" pitchFamily="34" charset="0"/>
              <a:buNone/>
            </a:pPr>
            <a:r>
              <a:rPr lang="en-US" sz="1100" spc="300" dirty="0">
                <a:solidFill>
                  <a:schemeClr val="tx1">
                    <a:lumMod val="85000"/>
                    <a:lumOff val="15000"/>
                  </a:schemeClr>
                </a:solidFill>
                <a:ea typeface="Karla" pitchFamily="2" charset="0"/>
                <a:cs typeface="Poppins SemiBold" panose="02000000000000000000" pitchFamily="2" charset="0"/>
              </a:rPr>
              <a:t>Gun-</a:t>
            </a:r>
            <a:r>
              <a:rPr lang="en-US" sz="1100" spc="300" dirty="0" err="1">
                <a:solidFill>
                  <a:schemeClr val="tx1">
                    <a:lumMod val="85000"/>
                    <a:lumOff val="15000"/>
                  </a:schemeClr>
                </a:solidFill>
                <a:ea typeface="Karla" pitchFamily="2" charset="0"/>
                <a:cs typeface="Poppins SemiBold" panose="02000000000000000000" pitchFamily="2" charset="0"/>
              </a:rPr>
              <a:t>hee</a:t>
            </a:r>
            <a:r>
              <a:rPr lang="en-US" sz="1100" spc="300" dirty="0">
                <a:solidFill>
                  <a:schemeClr val="tx1">
                    <a:lumMod val="85000"/>
                    <a:lumOff val="15000"/>
                  </a:schemeClr>
                </a:solidFill>
                <a:ea typeface="Karla" pitchFamily="2" charset="0"/>
                <a:cs typeface="Poppins SemiBold" panose="02000000000000000000" pitchFamily="2" charset="0"/>
              </a:rPr>
              <a:t> kwon</a:t>
            </a:r>
          </a:p>
          <a:p>
            <a:pPr marL="0" indent="0" algn="ctr">
              <a:lnSpc>
                <a:spcPct val="100000"/>
              </a:lnSpc>
              <a:spcBef>
                <a:spcPts val="1200"/>
              </a:spcBef>
              <a:buFont typeface="Arial" panose="020B0604020202020204" pitchFamily="34" charset="0"/>
              <a:buNone/>
            </a:pPr>
            <a:r>
              <a:rPr lang="en-US" sz="1100" spc="300" dirty="0">
                <a:solidFill>
                  <a:schemeClr val="tx1">
                    <a:lumMod val="85000"/>
                    <a:lumOff val="15000"/>
                  </a:schemeClr>
                </a:solidFill>
                <a:ea typeface="Karla" pitchFamily="2" charset="0"/>
                <a:cs typeface="Poppins SemiBold" panose="02000000000000000000" pitchFamily="2" charset="0"/>
              </a:rPr>
              <a:t>Hyung-</a:t>
            </a:r>
            <a:r>
              <a:rPr lang="en-US" sz="1100" spc="300" dirty="0" err="1">
                <a:solidFill>
                  <a:schemeClr val="tx1">
                    <a:lumMod val="85000"/>
                    <a:lumOff val="15000"/>
                  </a:schemeClr>
                </a:solidFill>
                <a:ea typeface="Karla" pitchFamily="2" charset="0"/>
                <a:cs typeface="Poppins SemiBold" panose="02000000000000000000" pitchFamily="2" charset="0"/>
              </a:rPr>
              <a:t>suk</a:t>
            </a:r>
            <a:r>
              <a:rPr lang="en-US" sz="1100" spc="300" dirty="0">
                <a:solidFill>
                  <a:schemeClr val="tx1">
                    <a:lumMod val="85000"/>
                    <a:lumOff val="15000"/>
                  </a:schemeClr>
                </a:solidFill>
                <a:ea typeface="Karla" pitchFamily="2" charset="0"/>
                <a:cs typeface="Poppins SemiBold" panose="02000000000000000000" pitchFamily="2" charset="0"/>
              </a:rPr>
              <a:t> Song</a:t>
            </a:r>
          </a:p>
        </p:txBody>
      </p:sp>
      <p:sp>
        <p:nvSpPr>
          <p:cNvPr id="11" name="Прямоугольный треугольник 11"/>
          <p:cNvSpPr/>
          <p:nvPr/>
        </p:nvSpPr>
        <p:spPr>
          <a:xfrm>
            <a:off x="0" y="1160011"/>
            <a:ext cx="6458246" cy="5711588"/>
          </a:xfrm>
          <a:custGeom>
            <a:avLst/>
            <a:gdLst>
              <a:gd name="connsiteX0" fmla="*/ 0 w 5380074"/>
              <a:gd name="connsiteY0" fmla="*/ 6858000 h 6858000"/>
              <a:gd name="connsiteX1" fmla="*/ 0 w 5380074"/>
              <a:gd name="connsiteY1" fmla="*/ 0 h 6858000"/>
              <a:gd name="connsiteX2" fmla="*/ 5380074 w 5380074"/>
              <a:gd name="connsiteY2" fmla="*/ 6858000 h 6858000"/>
              <a:gd name="connsiteX3" fmla="*/ 0 w 5380074"/>
              <a:gd name="connsiteY3" fmla="*/ 6858000 h 6858000"/>
              <a:gd name="connsiteX0" fmla="*/ 0 w 5380074"/>
              <a:gd name="connsiteY0" fmla="*/ 5697940 h 6858000"/>
              <a:gd name="connsiteX1" fmla="*/ 0 w 5380074"/>
              <a:gd name="connsiteY1" fmla="*/ 0 h 6858000"/>
              <a:gd name="connsiteX2" fmla="*/ 5380074 w 5380074"/>
              <a:gd name="connsiteY2" fmla="*/ 6858000 h 6858000"/>
              <a:gd name="connsiteX3" fmla="*/ 0 w 5380074"/>
              <a:gd name="connsiteY3" fmla="*/ 5697940 h 6858000"/>
              <a:gd name="connsiteX0" fmla="*/ 0 w 4902402"/>
              <a:gd name="connsiteY0" fmla="*/ 5697940 h 5725236"/>
              <a:gd name="connsiteX1" fmla="*/ 0 w 4902402"/>
              <a:gd name="connsiteY1" fmla="*/ 0 h 5725236"/>
              <a:gd name="connsiteX2" fmla="*/ 4902402 w 4902402"/>
              <a:gd name="connsiteY2" fmla="*/ 5725236 h 5725236"/>
              <a:gd name="connsiteX3" fmla="*/ 0 w 4902402"/>
              <a:gd name="connsiteY3" fmla="*/ 5697940 h 5725236"/>
              <a:gd name="connsiteX0" fmla="*/ 0 w 6458246"/>
              <a:gd name="connsiteY0" fmla="*/ 5697940 h 5711588"/>
              <a:gd name="connsiteX1" fmla="*/ 0 w 6458246"/>
              <a:gd name="connsiteY1" fmla="*/ 0 h 5711588"/>
              <a:gd name="connsiteX2" fmla="*/ 6458246 w 6458246"/>
              <a:gd name="connsiteY2" fmla="*/ 5711588 h 5711588"/>
              <a:gd name="connsiteX3" fmla="*/ 0 w 6458246"/>
              <a:gd name="connsiteY3" fmla="*/ 5697940 h 5711588"/>
            </a:gdLst>
            <a:ahLst/>
            <a:cxnLst>
              <a:cxn ang="0">
                <a:pos x="connsiteX0" y="connsiteY0"/>
              </a:cxn>
              <a:cxn ang="0">
                <a:pos x="connsiteX1" y="connsiteY1"/>
              </a:cxn>
              <a:cxn ang="0">
                <a:pos x="connsiteX2" y="connsiteY2"/>
              </a:cxn>
              <a:cxn ang="0">
                <a:pos x="connsiteX3" y="connsiteY3"/>
              </a:cxn>
            </a:cxnLst>
            <a:rect l="l" t="t" r="r" b="b"/>
            <a:pathLst>
              <a:path w="6458246" h="5711588">
                <a:moveTo>
                  <a:pt x="0" y="5697940"/>
                </a:moveTo>
                <a:lnTo>
                  <a:pt x="0" y="0"/>
                </a:lnTo>
                <a:lnTo>
                  <a:pt x="6458246" y="5711588"/>
                </a:lnTo>
                <a:lnTo>
                  <a:pt x="0" y="5697940"/>
                </a:lnTo>
                <a:close/>
              </a:path>
            </a:pathLst>
          </a:custGeom>
          <a:solidFill>
            <a:schemeClr val="bg2">
              <a:lumMod val="1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араллелограмм 17"/>
          <p:cNvSpPr/>
          <p:nvPr/>
        </p:nvSpPr>
        <p:spPr>
          <a:xfrm>
            <a:off x="17973" y="-7464"/>
            <a:ext cx="5385192" cy="6872928"/>
          </a:xfrm>
          <a:custGeom>
            <a:avLst/>
            <a:gdLst>
              <a:gd name="connsiteX0" fmla="*/ 0 w 7099692"/>
              <a:gd name="connsiteY0" fmla="*/ 6858000 h 6858000"/>
              <a:gd name="connsiteX1" fmla="*/ 1714500 w 7099692"/>
              <a:gd name="connsiteY1" fmla="*/ 0 h 6858000"/>
              <a:gd name="connsiteX2" fmla="*/ 7099692 w 7099692"/>
              <a:gd name="connsiteY2" fmla="*/ 0 h 6858000"/>
              <a:gd name="connsiteX3" fmla="*/ 5385192 w 7099692"/>
              <a:gd name="connsiteY3" fmla="*/ 6858000 h 6858000"/>
              <a:gd name="connsiteX4" fmla="*/ 0 w 7099692"/>
              <a:gd name="connsiteY4" fmla="*/ 6858000 h 6858000"/>
              <a:gd name="connsiteX0" fmla="*/ 5118 w 5385192"/>
              <a:gd name="connsiteY0" fmla="*/ 6844353 h 6858000"/>
              <a:gd name="connsiteX1" fmla="*/ 0 w 5385192"/>
              <a:gd name="connsiteY1" fmla="*/ 0 h 6858000"/>
              <a:gd name="connsiteX2" fmla="*/ 5385192 w 5385192"/>
              <a:gd name="connsiteY2" fmla="*/ 0 h 6858000"/>
              <a:gd name="connsiteX3" fmla="*/ 3670692 w 5385192"/>
              <a:gd name="connsiteY3" fmla="*/ 6858000 h 6858000"/>
              <a:gd name="connsiteX4" fmla="*/ 5118 w 5385192"/>
              <a:gd name="connsiteY4" fmla="*/ 6844353 h 6858000"/>
              <a:gd name="connsiteX0" fmla="*/ 5118 w 5385192"/>
              <a:gd name="connsiteY0" fmla="*/ 6844353 h 6871648"/>
              <a:gd name="connsiteX1" fmla="*/ 0 w 5385192"/>
              <a:gd name="connsiteY1" fmla="*/ 0 h 6871648"/>
              <a:gd name="connsiteX2" fmla="*/ 5385192 w 5385192"/>
              <a:gd name="connsiteY2" fmla="*/ 0 h 6871648"/>
              <a:gd name="connsiteX3" fmla="*/ 2633462 w 5385192"/>
              <a:gd name="connsiteY3" fmla="*/ 6871648 h 6871648"/>
              <a:gd name="connsiteX4" fmla="*/ 5118 w 5385192"/>
              <a:gd name="connsiteY4" fmla="*/ 6844353 h 6871648"/>
              <a:gd name="connsiteX0" fmla="*/ 0 w 5389599"/>
              <a:gd name="connsiteY0" fmla="*/ 6853878 h 6871648"/>
              <a:gd name="connsiteX1" fmla="*/ 4407 w 5389599"/>
              <a:gd name="connsiteY1" fmla="*/ 0 h 6871648"/>
              <a:gd name="connsiteX2" fmla="*/ 5389599 w 5389599"/>
              <a:gd name="connsiteY2" fmla="*/ 0 h 6871648"/>
              <a:gd name="connsiteX3" fmla="*/ 2637869 w 5389599"/>
              <a:gd name="connsiteY3" fmla="*/ 6871648 h 6871648"/>
              <a:gd name="connsiteX4" fmla="*/ 0 w 5389599"/>
              <a:gd name="connsiteY4" fmla="*/ 6853878 h 6871648"/>
              <a:gd name="connsiteX0" fmla="*/ 24168 w 5385192"/>
              <a:gd name="connsiteY0" fmla="*/ 6872928 h 6872928"/>
              <a:gd name="connsiteX1" fmla="*/ 0 w 5385192"/>
              <a:gd name="connsiteY1" fmla="*/ 0 h 6872928"/>
              <a:gd name="connsiteX2" fmla="*/ 5385192 w 5385192"/>
              <a:gd name="connsiteY2" fmla="*/ 0 h 6872928"/>
              <a:gd name="connsiteX3" fmla="*/ 2633462 w 5385192"/>
              <a:gd name="connsiteY3" fmla="*/ 6871648 h 6872928"/>
              <a:gd name="connsiteX4" fmla="*/ 24168 w 5385192"/>
              <a:gd name="connsiteY4" fmla="*/ 6872928 h 68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192" h="6872928">
                <a:moveTo>
                  <a:pt x="24168" y="6872928"/>
                </a:moveTo>
                <a:lnTo>
                  <a:pt x="0" y="0"/>
                </a:lnTo>
                <a:lnTo>
                  <a:pt x="5385192" y="0"/>
                </a:lnTo>
                <a:lnTo>
                  <a:pt x="2633462" y="6871648"/>
                </a:lnTo>
                <a:lnTo>
                  <a:pt x="24168" y="6872928"/>
                </a:lnTo>
                <a:close/>
              </a:path>
            </a:pathLst>
          </a:custGeom>
          <a:solidFill>
            <a:schemeClr val="bg2">
              <a:lumMod val="1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2">
                  <a:lumMod val="25000"/>
                </a:schemeClr>
              </a:solidFill>
            </a:endParaRPr>
          </a:p>
        </p:txBody>
      </p:sp>
    </p:spTree>
    <p:extLst>
      <p:ext uri="{BB962C8B-B14F-4D97-AF65-F5344CB8AC3E}">
        <p14:creationId xmlns:p14="http://schemas.microsoft.com/office/powerpoint/2010/main" val="235142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70FD0B-3E50-4607-86C4-86A9C59BF776}"/>
              </a:ext>
            </a:extLst>
          </p:cNvPr>
          <p:cNvSpPr>
            <a:spLocks noGrp="1"/>
          </p:cNvSpPr>
          <p:nvPr>
            <p:ph type="title"/>
          </p:nvPr>
        </p:nvSpPr>
        <p:spPr/>
        <p:txBody>
          <a:bodyPr>
            <a:noAutofit/>
          </a:bodyPr>
          <a:lstStyle/>
          <a:p>
            <a:r>
              <a:rPr lang="en-US" altLang="ko-KR" sz="3600" dirty="0"/>
              <a:t>What safeguards are in place to prevent leaking information or unauthorized access?</a:t>
            </a:r>
            <a:endParaRPr lang="ko-KR" altLang="en-US" sz="3600" dirty="0"/>
          </a:p>
        </p:txBody>
      </p:sp>
      <p:sp>
        <p:nvSpPr>
          <p:cNvPr id="3" name="내용 개체 틀 2">
            <a:extLst>
              <a:ext uri="{FF2B5EF4-FFF2-40B4-BE49-F238E27FC236}">
                <a16:creationId xmlns:a16="http://schemas.microsoft.com/office/drawing/2014/main" id="{3DE83111-9D8E-466A-8639-948FDA15FEEB}"/>
              </a:ext>
            </a:extLst>
          </p:cNvPr>
          <p:cNvSpPr>
            <a:spLocks noGrp="1"/>
          </p:cNvSpPr>
          <p:nvPr>
            <p:ph idx="1"/>
          </p:nvPr>
        </p:nvSpPr>
        <p:spPr/>
        <p:txBody>
          <a:bodyPr>
            <a:normAutofit/>
          </a:bodyPr>
          <a:lstStyle/>
          <a:p>
            <a:pPr>
              <a:lnSpc>
                <a:spcPct val="150000"/>
              </a:lnSpc>
            </a:pPr>
            <a:r>
              <a:rPr lang="en-US" altLang="ko-KR" sz="2000" dirty="0"/>
              <a:t>The process authority control function controls the ability of processes running within a product to access memory, files, etc. to minimize the control of processes accessible to critical resources so that they cannot function normally even if malicious code is inserted.</a:t>
            </a:r>
            <a:endParaRPr lang="ko-KR" altLang="en-US" sz="2000" dirty="0"/>
          </a:p>
        </p:txBody>
      </p:sp>
      <p:pic>
        <p:nvPicPr>
          <p:cNvPr id="5124" name="Picture 4">
            <a:extLst>
              <a:ext uri="{FF2B5EF4-FFF2-40B4-BE49-F238E27FC236}">
                <a16:creationId xmlns:a16="http://schemas.microsoft.com/office/drawing/2014/main" id="{F7DD0185-2942-4ED6-9773-7F04D3664B45}"/>
              </a:ext>
            </a:extLst>
          </p:cNvPr>
          <p:cNvPicPr>
            <a:picLocks noChangeAspect="1" noChangeArrowheads="1"/>
          </p:cNvPicPr>
          <p:nvPr/>
        </p:nvPicPr>
        <p:blipFill>
          <a:blip r:embed="rId2">
            <a:clrChange>
              <a:clrFrom>
                <a:srgbClr val="F9F9F9"/>
              </a:clrFrom>
              <a:clrTo>
                <a:srgbClr val="F9F9F9">
                  <a:alpha val="0"/>
                </a:srgbClr>
              </a:clrTo>
            </a:clrChange>
            <a:extLst>
              <a:ext uri="{28A0092B-C50C-407E-A947-70E740481C1C}">
                <a14:useLocalDpi xmlns:a14="http://schemas.microsoft.com/office/drawing/2010/main" val="0"/>
              </a:ext>
            </a:extLst>
          </a:blip>
          <a:srcRect/>
          <a:stretch>
            <a:fillRect/>
          </a:stretch>
        </p:blipFill>
        <p:spPr bwMode="auto">
          <a:xfrm>
            <a:off x="3237462" y="3429000"/>
            <a:ext cx="5717076"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2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6D1BAD-0DE6-4968-82A8-AFFF6237043A}"/>
              </a:ext>
            </a:extLst>
          </p:cNvPr>
          <p:cNvSpPr>
            <a:spLocks noGrp="1"/>
          </p:cNvSpPr>
          <p:nvPr>
            <p:ph type="title"/>
          </p:nvPr>
        </p:nvSpPr>
        <p:spPr/>
        <p:txBody>
          <a:bodyPr>
            <a:noAutofit/>
          </a:bodyPr>
          <a:lstStyle/>
          <a:p>
            <a:r>
              <a:rPr lang="en-US" altLang="ko-KR" sz="2400" dirty="0"/>
              <a:t>Are online software updates performed? What safeguards are there to assume an attacker can’t send a fake update with malware?</a:t>
            </a:r>
            <a:endParaRPr lang="ko-KR" altLang="en-US" sz="2400" dirty="0"/>
          </a:p>
        </p:txBody>
      </p:sp>
      <p:sp>
        <p:nvSpPr>
          <p:cNvPr id="3" name="내용 개체 틀 2">
            <a:extLst>
              <a:ext uri="{FF2B5EF4-FFF2-40B4-BE49-F238E27FC236}">
                <a16:creationId xmlns:a16="http://schemas.microsoft.com/office/drawing/2014/main" id="{AA9EF9C6-94C9-4272-B22F-A3B89BCCE87B}"/>
              </a:ext>
            </a:extLst>
          </p:cNvPr>
          <p:cNvSpPr>
            <a:spLocks noGrp="1"/>
          </p:cNvSpPr>
          <p:nvPr>
            <p:ph idx="1"/>
          </p:nvPr>
        </p:nvSpPr>
        <p:spPr/>
        <p:txBody>
          <a:bodyPr>
            <a:normAutofit/>
          </a:bodyPr>
          <a:lstStyle/>
          <a:p>
            <a:pPr>
              <a:lnSpc>
                <a:spcPct val="150000"/>
              </a:lnSpc>
            </a:pPr>
            <a:r>
              <a:rPr lang="en-US" altLang="ko-KR" sz="2000" dirty="0"/>
              <a:t>Secure Update is a technology to protect update firmware and is a security technology that performs mutual authentication between the update server and the product when performing updates, and prevents an update image from being captured through cryptographic communication and update image encryption, or the false update image from being installed on the product.</a:t>
            </a:r>
            <a:endParaRPr lang="ko-KR" altLang="en-US" sz="2000" dirty="0"/>
          </a:p>
        </p:txBody>
      </p:sp>
      <p:pic>
        <p:nvPicPr>
          <p:cNvPr id="6146" name="Picture 2">
            <a:extLst>
              <a:ext uri="{FF2B5EF4-FFF2-40B4-BE49-F238E27FC236}">
                <a16:creationId xmlns:a16="http://schemas.microsoft.com/office/drawing/2014/main" id="{78ACDE49-26E1-4CAB-B0B0-17AF78931EF7}"/>
              </a:ext>
            </a:extLst>
          </p:cNvPr>
          <p:cNvPicPr>
            <a:picLocks noChangeAspect="1" noChangeArrowheads="1"/>
          </p:cNvPicPr>
          <p:nvPr/>
        </p:nvPicPr>
        <p:blipFill>
          <a:blip r:embed="rId2">
            <a:clrChange>
              <a:clrFrom>
                <a:srgbClr val="F9F9F9"/>
              </a:clrFrom>
              <a:clrTo>
                <a:srgbClr val="F9F9F9">
                  <a:alpha val="0"/>
                </a:srgbClr>
              </a:clrTo>
            </a:clrChange>
            <a:extLst>
              <a:ext uri="{28A0092B-C50C-407E-A947-70E740481C1C}">
                <a14:useLocalDpi xmlns:a14="http://schemas.microsoft.com/office/drawing/2010/main" val="0"/>
              </a:ext>
            </a:extLst>
          </a:blip>
          <a:srcRect/>
          <a:stretch>
            <a:fillRect/>
          </a:stretch>
        </p:blipFill>
        <p:spPr bwMode="auto">
          <a:xfrm>
            <a:off x="2743200" y="4001294"/>
            <a:ext cx="67056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6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B7E1207-92CD-424D-A89F-9D114F0B79E8}"/>
              </a:ext>
            </a:extLst>
          </p:cNvPr>
          <p:cNvSpPr>
            <a:spLocks noGrp="1"/>
          </p:cNvSpPr>
          <p:nvPr>
            <p:ph idx="1"/>
          </p:nvPr>
        </p:nvSpPr>
        <p:spPr>
          <a:xfrm>
            <a:off x="838200" y="1571418"/>
            <a:ext cx="10515600" cy="4499527"/>
          </a:xfrm>
        </p:spPr>
        <p:txBody>
          <a:bodyPr>
            <a:normAutofit/>
          </a:bodyPr>
          <a:lstStyle/>
          <a:p>
            <a:pPr marL="0" indent="0" algn="r">
              <a:lnSpc>
                <a:spcPct val="200000"/>
              </a:lnSpc>
              <a:buNone/>
            </a:pPr>
            <a:br>
              <a:rPr lang="en-US" altLang="ko-KR" sz="2400" dirty="0"/>
            </a:br>
            <a:r>
              <a:rPr lang="en-US" altLang="ko-KR" sz="2400" dirty="0"/>
              <a:t>“IoT looks like technological advancements, but it should eventually become a tool to enrich and fatten human lives." </a:t>
            </a:r>
            <a:br>
              <a:rPr lang="en-US" altLang="ko-KR" sz="2400" dirty="0"/>
            </a:br>
            <a:r>
              <a:rPr lang="en-US" altLang="ko-KR" sz="2400" dirty="0"/>
              <a:t>-said Kevin Ashton</a:t>
            </a:r>
            <a:endParaRPr lang="ko-KR" altLang="en-US" sz="2400" dirty="0"/>
          </a:p>
        </p:txBody>
      </p:sp>
    </p:spTree>
    <p:extLst>
      <p:ext uri="{BB962C8B-B14F-4D97-AF65-F5344CB8AC3E}">
        <p14:creationId xmlns:p14="http://schemas.microsoft.com/office/powerpoint/2010/main" val="21282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FC35D1-8081-45A5-8E78-56CCC3E022CA}"/>
              </a:ext>
            </a:extLst>
          </p:cNvPr>
          <p:cNvSpPr>
            <a:spLocks noGrp="1"/>
          </p:cNvSpPr>
          <p:nvPr>
            <p:ph type="title"/>
          </p:nvPr>
        </p:nvSpPr>
        <p:spPr>
          <a:xfrm>
            <a:off x="838200" y="365125"/>
            <a:ext cx="10515600" cy="1325563"/>
          </a:xfrm>
        </p:spPr>
        <p:txBody>
          <a:bodyPr/>
          <a:lstStyle/>
          <a:p>
            <a:r>
              <a:rPr lang="en-US" altLang="ko-KR"/>
              <a:t>What does the IoT do?</a:t>
            </a:r>
            <a:endParaRPr lang="ko-KR" altLang="en-US" dirty="0"/>
          </a:p>
        </p:txBody>
      </p:sp>
      <p:sp>
        <p:nvSpPr>
          <p:cNvPr id="3" name="내용 개체 틀 2">
            <a:extLst>
              <a:ext uri="{FF2B5EF4-FFF2-40B4-BE49-F238E27FC236}">
                <a16:creationId xmlns:a16="http://schemas.microsoft.com/office/drawing/2014/main" id="{8836CE57-11D7-4838-84A4-E36966FFC984}"/>
              </a:ext>
            </a:extLst>
          </p:cNvPr>
          <p:cNvSpPr>
            <a:spLocks noGrp="1"/>
          </p:cNvSpPr>
          <p:nvPr>
            <p:ph idx="1"/>
          </p:nvPr>
        </p:nvSpPr>
        <p:spPr>
          <a:xfrm>
            <a:off x="838200" y="1825624"/>
            <a:ext cx="6052930" cy="4351338"/>
          </a:xfrm>
        </p:spPr>
        <p:txBody>
          <a:bodyPr>
            <a:normAutofit fontScale="92500"/>
          </a:bodyPr>
          <a:lstStyle/>
          <a:p>
            <a:pPr>
              <a:lnSpc>
                <a:spcPct val="200000"/>
              </a:lnSpc>
            </a:pPr>
            <a:r>
              <a:rPr lang="en-US" altLang="ko-KR" sz="2400"/>
              <a:t>Beyond the level of personal convenience, we can change our lives in general, from industrial units to public units such as smart cities that manage cities efficiently.</a:t>
            </a:r>
          </a:p>
          <a:p>
            <a:pPr>
              <a:lnSpc>
                <a:spcPct val="200000"/>
              </a:lnSpc>
            </a:pPr>
            <a:r>
              <a:rPr lang="en-US" altLang="ko-KR" sz="2400" u="sng"/>
              <a:t>Reasons to note</a:t>
            </a:r>
            <a:br>
              <a:rPr lang="en-US" altLang="ko-KR" sz="2400" u="sng"/>
            </a:br>
            <a:r>
              <a:rPr lang="en-US" altLang="ko-KR" sz="2400"/>
              <a:t>A</a:t>
            </a:r>
            <a:r>
              <a:rPr lang="en-US" altLang="ko-KR" sz="1900"/>
              <a:t>bove all, it is likely to be used in a variety of fields.</a:t>
            </a:r>
          </a:p>
          <a:p>
            <a:pPr>
              <a:lnSpc>
                <a:spcPct val="200000"/>
              </a:lnSpc>
            </a:pPr>
            <a:endParaRPr lang="ko-KR" altLang="en-US" sz="2400" dirty="0"/>
          </a:p>
        </p:txBody>
      </p:sp>
      <p:pic>
        <p:nvPicPr>
          <p:cNvPr id="1026" name="Picture 2">
            <a:extLst>
              <a:ext uri="{FF2B5EF4-FFF2-40B4-BE49-F238E27FC236}">
                <a16:creationId xmlns:a16="http://schemas.microsoft.com/office/drawing/2014/main" id="{360947A0-1129-43F4-B48F-DD5C7128946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91130" y="2323305"/>
            <a:ext cx="5285662" cy="335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38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EDAC2D-9FC6-4C15-ADB5-CF7C2583352A}"/>
              </a:ext>
            </a:extLst>
          </p:cNvPr>
          <p:cNvSpPr>
            <a:spLocks noGrp="1"/>
          </p:cNvSpPr>
          <p:nvPr>
            <p:ph type="title"/>
          </p:nvPr>
        </p:nvSpPr>
        <p:spPr/>
        <p:txBody>
          <a:bodyPr/>
          <a:lstStyle/>
          <a:p>
            <a:r>
              <a:rPr lang="en-US" altLang="ko-KR" dirty="0"/>
              <a:t>How does it perform its tasks?</a:t>
            </a:r>
            <a:endParaRPr lang="ko-KR" altLang="en-US" dirty="0"/>
          </a:p>
        </p:txBody>
      </p:sp>
      <p:sp>
        <p:nvSpPr>
          <p:cNvPr id="3" name="내용 개체 틀 2">
            <a:extLst>
              <a:ext uri="{FF2B5EF4-FFF2-40B4-BE49-F238E27FC236}">
                <a16:creationId xmlns:a16="http://schemas.microsoft.com/office/drawing/2014/main" id="{3E4BDB83-9A5A-4F45-A832-1A9D23C2F11C}"/>
              </a:ext>
            </a:extLst>
          </p:cNvPr>
          <p:cNvSpPr>
            <a:spLocks noGrp="1"/>
          </p:cNvSpPr>
          <p:nvPr>
            <p:ph idx="1"/>
          </p:nvPr>
        </p:nvSpPr>
        <p:spPr>
          <a:xfrm>
            <a:off x="5565915" y="1825625"/>
            <a:ext cx="5592418" cy="4351338"/>
          </a:xfrm>
        </p:spPr>
        <p:txBody>
          <a:bodyPr>
            <a:normAutofit fontScale="70000" lnSpcReduction="20000"/>
          </a:bodyPr>
          <a:lstStyle/>
          <a:p>
            <a:pPr>
              <a:lnSpc>
                <a:spcPct val="150000"/>
              </a:lnSpc>
            </a:pPr>
            <a:r>
              <a:rPr lang="en-US" altLang="ko-KR" dirty="0"/>
              <a:t>Does it use online services?</a:t>
            </a:r>
          </a:p>
          <a:p>
            <a:pPr marL="457200" lvl="1" indent="0">
              <a:lnSpc>
                <a:spcPct val="150000"/>
              </a:lnSpc>
              <a:buNone/>
            </a:pPr>
            <a:r>
              <a:rPr lang="en-US" altLang="ko-KR" dirty="0"/>
              <a:t>Sensor - Ear</a:t>
            </a:r>
            <a:br>
              <a:rPr lang="en-US" altLang="ko-KR" dirty="0"/>
            </a:br>
            <a:r>
              <a:rPr lang="en-US" altLang="ko-KR" dirty="0"/>
              <a:t>Network -  Neuron</a:t>
            </a:r>
            <a:br>
              <a:rPr lang="en-US" altLang="ko-KR" dirty="0"/>
            </a:br>
            <a:r>
              <a:rPr lang="en-US" altLang="ko-KR" dirty="0"/>
              <a:t>AI – Brain</a:t>
            </a:r>
          </a:p>
          <a:p>
            <a:pPr>
              <a:lnSpc>
                <a:spcPct val="150000"/>
              </a:lnSpc>
            </a:pPr>
            <a:r>
              <a:rPr lang="en-US" altLang="ko-KR" dirty="0"/>
              <a:t>An object with sensors receives information and communicates the results of its responses to the network, forming an intelligent and invisible network without human intervention through artificial intelligence AI using data.</a:t>
            </a:r>
          </a:p>
        </p:txBody>
      </p:sp>
      <p:pic>
        <p:nvPicPr>
          <p:cNvPr id="2050" name="Picture 2" descr="structure of iot system 이미지 검색결과&quot;">
            <a:extLst>
              <a:ext uri="{FF2B5EF4-FFF2-40B4-BE49-F238E27FC236}">
                <a16:creationId xmlns:a16="http://schemas.microsoft.com/office/drawing/2014/main" id="{75689E42-B663-4E45-B600-BD9BD1BBA94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355" y="2009339"/>
            <a:ext cx="5107264" cy="351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9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a:extLst>
              <a:ext uri="{FF2B5EF4-FFF2-40B4-BE49-F238E27FC236}">
                <a16:creationId xmlns:a16="http://schemas.microsoft.com/office/drawing/2014/main" id="{677E146D-2D9A-4A41-BEC3-37BADED775BD}"/>
              </a:ext>
            </a:extLst>
          </p:cNvPr>
          <p:cNvGrpSpPr/>
          <p:nvPr/>
        </p:nvGrpSpPr>
        <p:grpSpPr>
          <a:xfrm>
            <a:off x="3218198" y="4522925"/>
            <a:ext cx="2143125" cy="2221540"/>
            <a:chOff x="3392558" y="4521407"/>
            <a:chExt cx="2143125" cy="2375268"/>
          </a:xfrm>
        </p:grpSpPr>
        <p:pic>
          <p:nvPicPr>
            <p:cNvPr id="16" name="Picture 4" descr="software icon에 대한 이미지 검색결과">
              <a:extLst>
                <a:ext uri="{FF2B5EF4-FFF2-40B4-BE49-F238E27FC236}">
                  <a16:creationId xmlns:a16="http://schemas.microsoft.com/office/drawing/2014/main" id="{D8D61091-0BE1-4DDB-8559-2DFBBB0141A3}"/>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2558" y="452140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3DC0C23-8D37-4D0A-BB54-3890FD427462}"/>
                </a:ext>
              </a:extLst>
            </p:cNvPr>
            <p:cNvSpPr txBox="1"/>
            <p:nvPr/>
          </p:nvSpPr>
          <p:spPr>
            <a:xfrm>
              <a:off x="3651907" y="6311900"/>
              <a:ext cx="1762539" cy="584775"/>
            </a:xfrm>
            <a:prstGeom prst="rect">
              <a:avLst/>
            </a:prstGeom>
            <a:noFill/>
            <a:ln>
              <a:noFill/>
            </a:ln>
          </p:spPr>
          <p:txBody>
            <a:bodyPr wrap="square" rtlCol="0">
              <a:spAutoFit/>
            </a:bodyPr>
            <a:lstStyle/>
            <a:p>
              <a:r>
                <a:rPr lang="en-US" altLang="ko-KR" sz="3200" dirty="0">
                  <a:ln>
                    <a:solidFill>
                      <a:schemeClr val="tx1"/>
                    </a:solidFill>
                  </a:ln>
                  <a:solidFill>
                    <a:schemeClr val="bg1"/>
                  </a:solidFill>
                </a:rPr>
                <a:t>software</a:t>
              </a:r>
              <a:endParaRPr lang="ko-KR" altLang="en-US" sz="3200" dirty="0">
                <a:ln>
                  <a:solidFill>
                    <a:schemeClr val="tx1"/>
                  </a:solidFill>
                </a:ln>
                <a:solidFill>
                  <a:schemeClr val="bg1"/>
                </a:solidFill>
              </a:endParaRPr>
            </a:p>
          </p:txBody>
        </p:sp>
      </p:grpSp>
      <p:sp>
        <p:nvSpPr>
          <p:cNvPr id="2" name="제목 1">
            <a:extLst>
              <a:ext uri="{FF2B5EF4-FFF2-40B4-BE49-F238E27FC236}">
                <a16:creationId xmlns:a16="http://schemas.microsoft.com/office/drawing/2014/main" id="{F9D60B00-E4C3-4492-B75D-2FD608A09687}"/>
              </a:ext>
            </a:extLst>
          </p:cNvPr>
          <p:cNvSpPr>
            <a:spLocks noGrp="1"/>
          </p:cNvSpPr>
          <p:nvPr>
            <p:ph type="title"/>
          </p:nvPr>
        </p:nvSpPr>
        <p:spPr>
          <a:xfrm>
            <a:off x="838200" y="365125"/>
            <a:ext cx="10730948" cy="1325563"/>
          </a:xfrm>
        </p:spPr>
        <p:txBody>
          <a:bodyPr>
            <a:normAutofit/>
          </a:bodyPr>
          <a:lstStyle/>
          <a:p>
            <a:r>
              <a:rPr lang="en-US" altLang="ko-KR" sz="3600" dirty="0"/>
              <a:t>Think about 'attack surface' and vulnerabilities.</a:t>
            </a:r>
            <a:endParaRPr lang="ko-KR" altLang="en-US" dirty="0"/>
          </a:p>
        </p:txBody>
      </p:sp>
      <p:sp>
        <p:nvSpPr>
          <p:cNvPr id="3" name="내용 개체 틀 2">
            <a:extLst>
              <a:ext uri="{FF2B5EF4-FFF2-40B4-BE49-F238E27FC236}">
                <a16:creationId xmlns:a16="http://schemas.microsoft.com/office/drawing/2014/main" id="{D2790947-C579-4289-94AF-83F905B10D43}"/>
              </a:ext>
            </a:extLst>
          </p:cNvPr>
          <p:cNvSpPr>
            <a:spLocks noGrp="1"/>
          </p:cNvSpPr>
          <p:nvPr>
            <p:ph idx="1"/>
          </p:nvPr>
        </p:nvSpPr>
        <p:spPr>
          <a:xfrm>
            <a:off x="838200" y="1825625"/>
            <a:ext cx="10515600" cy="4351338"/>
          </a:xfrm>
        </p:spPr>
        <p:txBody>
          <a:bodyPr/>
          <a:lstStyle/>
          <a:p>
            <a:pPr>
              <a:lnSpc>
                <a:spcPct val="150000"/>
              </a:lnSpc>
            </a:pPr>
            <a:r>
              <a:rPr lang="en-US" altLang="ko-KR" dirty="0"/>
              <a:t>The IoT attack surface is the sum total of all potential security vulnerabilities in IoT devices and associated software and infrastructure in a given network, be it local or the entire Internet.</a:t>
            </a:r>
            <a:endParaRPr lang="ko-KR" altLang="en-US" dirty="0"/>
          </a:p>
        </p:txBody>
      </p:sp>
      <p:sp>
        <p:nvSpPr>
          <p:cNvPr id="4" name="더하기 기호 3">
            <a:extLst>
              <a:ext uri="{FF2B5EF4-FFF2-40B4-BE49-F238E27FC236}">
                <a16:creationId xmlns:a16="http://schemas.microsoft.com/office/drawing/2014/main" id="{D2D30E9D-D39C-456D-BD2D-3B74DDBB9529}"/>
              </a:ext>
            </a:extLst>
          </p:cNvPr>
          <p:cNvSpPr/>
          <p:nvPr/>
        </p:nvSpPr>
        <p:spPr>
          <a:xfrm>
            <a:off x="5417814" y="4960153"/>
            <a:ext cx="1168873" cy="1227097"/>
          </a:xfrm>
          <a:prstGeom prst="mathPlu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E5074249-8E21-4674-B9D5-650AD5FF3E40}"/>
              </a:ext>
            </a:extLst>
          </p:cNvPr>
          <p:cNvGrpSpPr/>
          <p:nvPr/>
        </p:nvGrpSpPr>
        <p:grpSpPr>
          <a:xfrm>
            <a:off x="6910191" y="4497228"/>
            <a:ext cx="2143125" cy="2132369"/>
            <a:chOff x="7811744" y="4461162"/>
            <a:chExt cx="2143125" cy="2279927"/>
          </a:xfrm>
        </p:grpSpPr>
        <p:pic>
          <p:nvPicPr>
            <p:cNvPr id="3082" name="Picture 10" descr="센서 아이콘에 대한 이미지 검색결과">
              <a:extLst>
                <a:ext uri="{FF2B5EF4-FFF2-40B4-BE49-F238E27FC236}">
                  <a16:creationId xmlns:a16="http://schemas.microsoft.com/office/drawing/2014/main" id="{D5AD8D4C-A4B3-457E-828A-0536D4CF3E0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11744" y="446116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5FF1897-D5BD-48F7-A0CC-9578D297FADB}"/>
                </a:ext>
              </a:extLst>
            </p:cNvPr>
            <p:cNvSpPr txBox="1"/>
            <p:nvPr/>
          </p:nvSpPr>
          <p:spPr>
            <a:xfrm>
              <a:off x="8090041" y="6156314"/>
              <a:ext cx="1762539" cy="584775"/>
            </a:xfrm>
            <a:prstGeom prst="rect">
              <a:avLst/>
            </a:prstGeom>
            <a:noFill/>
            <a:ln>
              <a:noFill/>
            </a:ln>
          </p:spPr>
          <p:txBody>
            <a:bodyPr wrap="square" rtlCol="0">
              <a:spAutoFit/>
            </a:bodyPr>
            <a:lstStyle/>
            <a:p>
              <a:r>
                <a:rPr lang="en-US" altLang="ko-KR" sz="3200" dirty="0">
                  <a:ln>
                    <a:solidFill>
                      <a:schemeClr val="tx1"/>
                    </a:solidFill>
                  </a:ln>
                  <a:solidFill>
                    <a:schemeClr val="bg1"/>
                  </a:solidFill>
                </a:rPr>
                <a:t>sensor</a:t>
              </a:r>
              <a:endParaRPr lang="ko-KR" altLang="en-US" sz="3200" dirty="0">
                <a:ln>
                  <a:solidFill>
                    <a:schemeClr val="tx1"/>
                  </a:solidFill>
                </a:ln>
                <a:solidFill>
                  <a:schemeClr val="bg1"/>
                </a:solidFill>
              </a:endParaRPr>
            </a:p>
          </p:txBody>
        </p:sp>
      </p:grpSp>
    </p:spTree>
    <p:extLst>
      <p:ext uri="{BB962C8B-B14F-4D97-AF65-F5344CB8AC3E}">
        <p14:creationId xmlns:p14="http://schemas.microsoft.com/office/powerpoint/2010/main" val="222094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6C069E-F33A-4D47-9025-5307797C4E3E}"/>
              </a:ext>
            </a:extLst>
          </p:cNvPr>
          <p:cNvSpPr>
            <a:spLocks noGrp="1"/>
          </p:cNvSpPr>
          <p:nvPr>
            <p:ph type="title"/>
          </p:nvPr>
        </p:nvSpPr>
        <p:spPr/>
        <p:txBody>
          <a:bodyPr/>
          <a:lstStyle/>
          <a:p>
            <a:r>
              <a:rPr lang="en-US" altLang="ko-KR" dirty="0"/>
              <a:t>Form of IoT security threats</a:t>
            </a:r>
            <a:endParaRPr lang="ko-KR" altLang="en-US" dirty="0"/>
          </a:p>
        </p:txBody>
      </p:sp>
      <p:sp>
        <p:nvSpPr>
          <p:cNvPr id="3" name="내용 개체 틀 2">
            <a:extLst>
              <a:ext uri="{FF2B5EF4-FFF2-40B4-BE49-F238E27FC236}">
                <a16:creationId xmlns:a16="http://schemas.microsoft.com/office/drawing/2014/main" id="{81F7D1A2-E71C-4C5E-938E-0F28A9EC655C}"/>
              </a:ext>
            </a:extLst>
          </p:cNvPr>
          <p:cNvSpPr>
            <a:spLocks noGrp="1"/>
          </p:cNvSpPr>
          <p:nvPr>
            <p:ph idx="1"/>
          </p:nvPr>
        </p:nvSpPr>
        <p:spPr/>
        <p:txBody>
          <a:bodyPr>
            <a:normAutofit fontScale="62500" lnSpcReduction="20000"/>
          </a:bodyPr>
          <a:lstStyle/>
          <a:p>
            <a:pPr marL="514350" indent="-514350">
              <a:lnSpc>
                <a:spcPct val="170000"/>
              </a:lnSpc>
              <a:buFont typeface="+mj-lt"/>
              <a:buAutoNum type="arabicPeriod"/>
            </a:pPr>
            <a:r>
              <a:rPr lang="en-US" altLang="ko-KR" dirty="0"/>
              <a:t>Privacy infringement through CCTV</a:t>
            </a:r>
            <a:br>
              <a:rPr lang="en-US" altLang="ko-KR" dirty="0"/>
            </a:br>
            <a:r>
              <a:rPr lang="en-US" altLang="ko-KR" dirty="0"/>
              <a:t>In February 2016, about 73,000 CCTVs around the world were hacked and broadcast live on a site called </a:t>
            </a:r>
            <a:r>
              <a:rPr lang="en-US" altLang="ko-KR" dirty="0" err="1"/>
              <a:t>InseCam</a:t>
            </a:r>
            <a:r>
              <a:rPr lang="en-US" altLang="ko-KR" dirty="0"/>
              <a:t>.</a:t>
            </a:r>
          </a:p>
          <a:p>
            <a:pPr marL="514350" indent="-514350">
              <a:lnSpc>
                <a:spcPct val="170000"/>
              </a:lnSpc>
              <a:buFont typeface="+mj-lt"/>
              <a:buAutoNum type="arabicPeriod"/>
            </a:pPr>
            <a:r>
              <a:rPr lang="en-US" altLang="ko-KR" dirty="0"/>
              <a:t>Hacking of Smart Home Appliances</a:t>
            </a:r>
            <a:br>
              <a:rPr lang="en-US" altLang="ko-KR" dirty="0"/>
            </a:br>
            <a:r>
              <a:rPr lang="en-US" altLang="ko-KR" dirty="0"/>
              <a:t>Hackers hacked smart products from homes connected to the Internet and turned them into 'zombie appliances' and sent spam and phishing emails.</a:t>
            </a:r>
          </a:p>
          <a:p>
            <a:pPr marL="514350" indent="-514350">
              <a:lnSpc>
                <a:spcPct val="170000"/>
              </a:lnSpc>
              <a:buFont typeface="+mj-lt"/>
              <a:buAutoNum type="arabicPeriod"/>
            </a:pPr>
            <a:r>
              <a:rPr lang="en-US" altLang="ko-KR" dirty="0"/>
              <a:t>Safety threats from smart cars</a:t>
            </a:r>
            <a:br>
              <a:rPr lang="en-US" altLang="ko-KR" dirty="0"/>
            </a:br>
            <a:r>
              <a:rPr lang="en-US" altLang="ko-KR" dirty="0"/>
              <a:t>In July 2015, Fiat-</a:t>
            </a:r>
            <a:r>
              <a:rPr lang="en-US" altLang="ko-KR" dirty="0" err="1"/>
              <a:t>Crankscrew</a:t>
            </a:r>
            <a:r>
              <a:rPr lang="en-US" altLang="ko-KR" dirty="0"/>
              <a:t> recalled 1.4 million vehicles sold in the U.S. and is considered the first case in which an automaker conducted a recall due to exposure to hacking risks.</a:t>
            </a:r>
            <a:endParaRPr lang="ko-KR" altLang="en-US" dirty="0"/>
          </a:p>
        </p:txBody>
      </p:sp>
    </p:spTree>
    <p:extLst>
      <p:ext uri="{BB962C8B-B14F-4D97-AF65-F5344CB8AC3E}">
        <p14:creationId xmlns:p14="http://schemas.microsoft.com/office/powerpoint/2010/main" val="217509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B349F27-C9AE-4163-AC3A-2498BB884358}"/>
              </a:ext>
            </a:extLst>
          </p:cNvPr>
          <p:cNvSpPr>
            <a:spLocks noGrp="1"/>
          </p:cNvSpPr>
          <p:nvPr>
            <p:ph idx="1"/>
          </p:nvPr>
        </p:nvSpPr>
        <p:spPr/>
        <p:txBody>
          <a:bodyPr>
            <a:normAutofit/>
          </a:bodyPr>
          <a:lstStyle/>
          <a:p>
            <a:pPr marL="0" indent="0">
              <a:lnSpc>
                <a:spcPct val="200000"/>
              </a:lnSpc>
              <a:buNone/>
            </a:pPr>
            <a:r>
              <a:rPr lang="en-US" altLang="ko-KR" sz="3200" dirty="0"/>
              <a:t>Therefore, IoT security is also an important topic that is emerging as IoT develops globally.</a:t>
            </a:r>
            <a:endParaRPr lang="ko-KR" altLang="en-US" sz="3200" dirty="0"/>
          </a:p>
        </p:txBody>
      </p:sp>
    </p:spTree>
    <p:extLst>
      <p:ext uri="{BB962C8B-B14F-4D97-AF65-F5344CB8AC3E}">
        <p14:creationId xmlns:p14="http://schemas.microsoft.com/office/powerpoint/2010/main" val="138035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0485A2A-332A-4468-AB8D-BE3FF01C6B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934" y="685831"/>
            <a:ext cx="10130131" cy="548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67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BB5AB654-3D1A-40EE-BB82-E2985ADE43B1}"/>
              </a:ext>
            </a:extLst>
          </p:cNvPr>
          <p:cNvGraphicFramePr>
            <a:graphicFrameLocks noGrp="1"/>
          </p:cNvGraphicFramePr>
          <p:nvPr>
            <p:ph idx="1"/>
            <p:extLst>
              <p:ext uri="{D42A27DB-BD31-4B8C-83A1-F6EECF244321}">
                <p14:modId xmlns:p14="http://schemas.microsoft.com/office/powerpoint/2010/main" val="2386471720"/>
              </p:ext>
            </p:extLst>
          </p:nvPr>
        </p:nvGraphicFramePr>
        <p:xfrm>
          <a:off x="838200" y="689113"/>
          <a:ext cx="10515600" cy="5656027"/>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539112960"/>
                    </a:ext>
                  </a:extLst>
                </a:gridCol>
                <a:gridCol w="2628900">
                  <a:extLst>
                    <a:ext uri="{9D8B030D-6E8A-4147-A177-3AD203B41FA5}">
                      <a16:colId xmlns:a16="http://schemas.microsoft.com/office/drawing/2014/main" val="2198423650"/>
                    </a:ext>
                  </a:extLst>
                </a:gridCol>
                <a:gridCol w="2628900">
                  <a:extLst>
                    <a:ext uri="{9D8B030D-6E8A-4147-A177-3AD203B41FA5}">
                      <a16:colId xmlns:a16="http://schemas.microsoft.com/office/drawing/2014/main" val="1547417690"/>
                    </a:ext>
                  </a:extLst>
                </a:gridCol>
                <a:gridCol w="2628900">
                  <a:extLst>
                    <a:ext uri="{9D8B030D-6E8A-4147-A177-3AD203B41FA5}">
                      <a16:colId xmlns:a16="http://schemas.microsoft.com/office/drawing/2014/main" val="1369393605"/>
                    </a:ext>
                  </a:extLst>
                </a:gridCol>
              </a:tblGrid>
              <a:tr h="1660097">
                <a:tc>
                  <a:txBody>
                    <a:bodyPr/>
                    <a:lstStyle/>
                    <a:p>
                      <a:pPr algn="ctr" latinLnBrk="1"/>
                      <a:endParaRPr lang="ko-KR" altLang="en-US" dirty="0"/>
                    </a:p>
                  </a:txBody>
                  <a:tcPr anchor="ctr"/>
                </a:tc>
                <a:tc>
                  <a:txBody>
                    <a:bodyPr/>
                    <a:lstStyle/>
                    <a:p>
                      <a:pPr algn="ctr" latinLnBrk="1"/>
                      <a:endParaRPr lang="ko-KR" altLang="en-US"/>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extLst>
                  <a:ext uri="{0D108BD9-81ED-4DB2-BD59-A6C34878D82A}">
                    <a16:rowId xmlns:a16="http://schemas.microsoft.com/office/drawing/2014/main" val="3444615290"/>
                  </a:ext>
                </a:extLst>
              </a:tr>
              <a:tr h="1125904">
                <a:tc>
                  <a:txBody>
                    <a:bodyPr/>
                    <a:lstStyle/>
                    <a:p>
                      <a:pPr algn="ctr" latinLnBrk="1"/>
                      <a:r>
                        <a:rPr lang="en-US" altLang="ko-KR" sz="1800" b="0" i="0" kern="1200" dirty="0">
                          <a:solidFill>
                            <a:schemeClr val="tx1"/>
                          </a:solidFill>
                          <a:effectLst/>
                          <a:latin typeface="+mn-lt"/>
                          <a:ea typeface="+mn-ea"/>
                          <a:cs typeface="+mn-cs"/>
                        </a:rPr>
                        <a:t>Devices that cannot communicate securely on their own due to lack of computational and communication skills.</a:t>
                      </a:r>
                      <a:endParaRPr lang="ko-KR" altLang="en-US" dirty="0"/>
                    </a:p>
                  </a:txBody>
                  <a:tcPr anchor="ctr"/>
                </a:tc>
                <a:tc>
                  <a:txBody>
                    <a:bodyPr/>
                    <a:lstStyle/>
                    <a:p>
                      <a:pPr algn="ctr" latinLnBrk="1"/>
                      <a:r>
                        <a:rPr lang="en-US" altLang="ko-KR" sz="1800" b="0" i="0" kern="1200" dirty="0">
                          <a:solidFill>
                            <a:schemeClr val="tx1"/>
                          </a:solidFill>
                          <a:effectLst/>
                          <a:latin typeface="+mn-lt"/>
                          <a:ea typeface="+mn-ea"/>
                          <a:cs typeface="+mn-cs"/>
                        </a:rPr>
                        <a:t>Devices that can use IoT-specific protocols</a:t>
                      </a:r>
                      <a:endParaRPr lang="ko-KR" altLang="en-US" dirty="0"/>
                    </a:p>
                  </a:txBody>
                  <a:tcPr anchor="ctr"/>
                </a:tc>
                <a:tc>
                  <a:txBody>
                    <a:bodyPr/>
                    <a:lstStyle/>
                    <a:p>
                      <a:pPr algn="ctr" latinLnBrk="1"/>
                      <a:r>
                        <a:rPr lang="en-US" altLang="ko-KR" sz="1800" b="0" i="0" kern="1200" dirty="0">
                          <a:solidFill>
                            <a:schemeClr val="tx1"/>
                          </a:solidFill>
                          <a:effectLst/>
                          <a:latin typeface="+mn-lt"/>
                          <a:ea typeface="+mn-ea"/>
                          <a:cs typeface="+mn-cs"/>
                        </a:rPr>
                        <a:t>Devices that are not heavily constrained by communications and operations</a:t>
                      </a:r>
                      <a:endParaRPr lang="ko-KR" altLang="en-US" dirty="0"/>
                    </a:p>
                  </a:txBody>
                  <a:tcPr anchor="ctr"/>
                </a:tc>
                <a:tc>
                  <a:txBody>
                    <a:bodyPr/>
                    <a:lstStyle/>
                    <a:p>
                      <a:pPr algn="ctr" latinLnBrk="1"/>
                      <a:r>
                        <a:rPr lang="en-US" altLang="ko-KR" sz="1800" b="0" i="0" kern="1200" dirty="0">
                          <a:solidFill>
                            <a:schemeClr val="tx1"/>
                          </a:solidFill>
                          <a:effectLst/>
                          <a:latin typeface="+mn-lt"/>
                          <a:ea typeface="+mn-ea"/>
                          <a:cs typeface="+mn-cs"/>
                        </a:rPr>
                        <a:t>A device that has more power than Photo 2</a:t>
                      </a:r>
                      <a:endParaRPr lang="ko-KR" altLang="en-US" dirty="0"/>
                    </a:p>
                  </a:txBody>
                  <a:tcPr anchor="ctr"/>
                </a:tc>
                <a:extLst>
                  <a:ext uri="{0D108BD9-81ED-4DB2-BD59-A6C34878D82A}">
                    <a16:rowId xmlns:a16="http://schemas.microsoft.com/office/drawing/2014/main" val="835977405"/>
                  </a:ext>
                </a:extLst>
              </a:tr>
              <a:tr h="2258570">
                <a:tc>
                  <a:txBody>
                    <a:bodyPr/>
                    <a:lstStyle/>
                    <a:p>
                      <a:pPr rtl="0"/>
                      <a:r>
                        <a:rPr lang="en-US" altLang="ko-KR" sz="1800" kern="1200" dirty="0">
                          <a:solidFill>
                            <a:schemeClr val="tx1"/>
                          </a:solidFill>
                          <a:effectLst/>
                          <a:latin typeface="+mn-lt"/>
                          <a:ea typeface="+mn-ea"/>
                          <a:cs typeface="+mn-cs"/>
                        </a:rPr>
                        <a:t>1. Periodic instrument state transmission </a:t>
                      </a:r>
                      <a:br>
                        <a:rPr lang="en-US" altLang="ko-KR" sz="1800" kern="1200" dirty="0">
                          <a:solidFill>
                            <a:schemeClr val="tx1"/>
                          </a:solidFill>
                          <a:effectLst/>
                          <a:latin typeface="+mn-lt"/>
                          <a:ea typeface="+mn-ea"/>
                          <a:cs typeface="+mn-cs"/>
                        </a:rPr>
                      </a:br>
                      <a:r>
                        <a:rPr lang="en-US" altLang="ko-KR" sz="1800" kern="1200" dirty="0">
                          <a:solidFill>
                            <a:schemeClr val="tx1"/>
                          </a:solidFill>
                          <a:effectLst/>
                          <a:latin typeface="+mn-lt"/>
                          <a:ea typeface="+mn-ea"/>
                          <a:cs typeface="+mn-cs"/>
                        </a:rPr>
                        <a:t>2. Validation of data integrity</a:t>
                      </a:r>
                    </a:p>
                    <a:p>
                      <a:endParaRPr lang="ko-KR" altLang="en-US" dirty="0"/>
                    </a:p>
                  </a:txBody>
                  <a:tcPr anchor="ctr"/>
                </a:tc>
                <a:tc>
                  <a:txBody>
                    <a:bodyPr/>
                    <a:lstStyle/>
                    <a:p>
                      <a:pPr algn="ctr" latinLnBrk="1"/>
                      <a:r>
                        <a:rPr lang="en-US" altLang="ko-KR" sz="1800" b="0" i="0" kern="1200" dirty="0">
                          <a:solidFill>
                            <a:schemeClr val="tx1"/>
                          </a:solidFill>
                          <a:effectLst/>
                          <a:latin typeface="+mn-lt"/>
                          <a:ea typeface="+mn-ea"/>
                          <a:cs typeface="+mn-cs"/>
                        </a:rPr>
                        <a:t>1. Communications Encryption </a:t>
                      </a:r>
                      <a:br>
                        <a:rPr lang="en-US" altLang="ko-KR" sz="1800" b="0" i="0" kern="1200" dirty="0">
                          <a:solidFill>
                            <a:schemeClr val="tx1"/>
                          </a:solidFill>
                          <a:effectLst/>
                          <a:latin typeface="+mn-lt"/>
                          <a:ea typeface="+mn-ea"/>
                          <a:cs typeface="+mn-cs"/>
                        </a:rPr>
                      </a:br>
                      <a:r>
                        <a:rPr lang="en-US" altLang="ko-KR" sz="1800" b="0" i="0" kern="1200" dirty="0">
                          <a:solidFill>
                            <a:schemeClr val="tx1"/>
                          </a:solidFill>
                          <a:effectLst/>
                          <a:latin typeface="+mn-lt"/>
                          <a:ea typeface="+mn-ea"/>
                          <a:cs typeface="+mn-cs"/>
                        </a:rPr>
                        <a:t>2. Encrypting Storage </a:t>
                      </a:r>
                      <a:br>
                        <a:rPr lang="en-US" altLang="ko-KR" sz="1800" b="0" i="0" kern="1200" dirty="0">
                          <a:solidFill>
                            <a:schemeClr val="tx1"/>
                          </a:solidFill>
                          <a:effectLst/>
                          <a:latin typeface="+mn-lt"/>
                          <a:ea typeface="+mn-ea"/>
                          <a:cs typeface="+mn-cs"/>
                        </a:rPr>
                      </a:br>
                      <a:r>
                        <a:rPr lang="en-US" altLang="ko-KR" sz="1800" b="0" i="0" kern="1200" dirty="0">
                          <a:solidFill>
                            <a:schemeClr val="tx1"/>
                          </a:solidFill>
                          <a:effectLst/>
                          <a:latin typeface="+mn-lt"/>
                          <a:ea typeface="+mn-ea"/>
                          <a:cs typeface="+mn-cs"/>
                        </a:rPr>
                        <a:t>3. Control process permissions </a:t>
                      </a:r>
                      <a:br>
                        <a:rPr lang="en-US" altLang="ko-KR" sz="1800" b="0" i="0" kern="1200" dirty="0">
                          <a:solidFill>
                            <a:schemeClr val="tx1"/>
                          </a:solidFill>
                          <a:effectLst/>
                          <a:latin typeface="+mn-lt"/>
                          <a:ea typeface="+mn-ea"/>
                          <a:cs typeface="+mn-cs"/>
                        </a:rPr>
                      </a:br>
                      <a:r>
                        <a:rPr lang="en-US" altLang="ko-KR" sz="1800" b="0" i="0" kern="1200" dirty="0">
                          <a:solidFill>
                            <a:schemeClr val="tx1"/>
                          </a:solidFill>
                          <a:effectLst/>
                          <a:latin typeface="+mn-lt"/>
                          <a:ea typeface="+mn-ea"/>
                          <a:cs typeface="+mn-cs"/>
                        </a:rPr>
                        <a:t>4. Secure update</a:t>
                      </a:r>
                      <a:endParaRPr lang="ko-KR" altLang="en-US" dirty="0"/>
                    </a:p>
                  </a:txBody>
                  <a:tcPr anchor="ctr"/>
                </a:tc>
                <a:tc>
                  <a:txBody>
                    <a:bodyPr/>
                    <a:lstStyle/>
                    <a:p>
                      <a:pPr algn="ctr" latinLnBrk="1"/>
                      <a:r>
                        <a:rPr lang="en-US" altLang="ko-KR" sz="1800" b="0" i="0" kern="1200" dirty="0">
                          <a:solidFill>
                            <a:schemeClr val="tx1"/>
                          </a:solidFill>
                          <a:effectLst/>
                          <a:latin typeface="+mn-lt"/>
                          <a:ea typeface="+mn-ea"/>
                          <a:cs typeface="+mn-cs"/>
                        </a:rPr>
                        <a:t>1. Firmware Encryption 2. Secure boot </a:t>
                      </a:r>
                      <a:br>
                        <a:rPr lang="en-US" altLang="ko-KR" sz="1800" b="0" i="0" kern="1200" dirty="0">
                          <a:solidFill>
                            <a:schemeClr val="tx1"/>
                          </a:solidFill>
                          <a:effectLst/>
                          <a:latin typeface="+mn-lt"/>
                          <a:ea typeface="+mn-ea"/>
                          <a:cs typeface="+mn-cs"/>
                        </a:rPr>
                      </a:br>
                      <a:r>
                        <a:rPr lang="en-US" altLang="ko-KR" sz="1800" b="0" i="0" kern="1200" dirty="0">
                          <a:solidFill>
                            <a:schemeClr val="tx1"/>
                          </a:solidFill>
                          <a:effectLst/>
                          <a:latin typeface="+mn-lt"/>
                          <a:ea typeface="+mn-ea"/>
                          <a:cs typeface="+mn-cs"/>
                        </a:rPr>
                        <a:t>3. Validate instrument specific identification</a:t>
                      </a:r>
                      <a:endParaRPr lang="ko-KR" altLang="en-US" dirty="0"/>
                    </a:p>
                  </a:txBody>
                  <a:tcPr anchor="ctr"/>
                </a:tc>
                <a:tc>
                  <a:txBody>
                    <a:bodyPr/>
                    <a:lstStyle/>
                    <a:p>
                      <a:pPr algn="ctr" latinLnBrk="1"/>
                      <a:r>
                        <a:rPr lang="en-US" altLang="ko-KR" sz="1800" b="0" i="0" kern="1200" dirty="0">
                          <a:solidFill>
                            <a:schemeClr val="tx1"/>
                          </a:solidFill>
                          <a:effectLst/>
                          <a:latin typeface="+mn-lt"/>
                          <a:ea typeface="+mn-ea"/>
                          <a:cs typeface="+mn-cs"/>
                        </a:rPr>
                        <a:t>1. Security Required for Number</a:t>
                      </a:r>
                      <a:br>
                        <a:rPr lang="en-US" altLang="ko-KR" sz="1800" b="0" i="0" kern="1200" dirty="0">
                          <a:solidFill>
                            <a:schemeClr val="tx1"/>
                          </a:solidFill>
                          <a:effectLst/>
                          <a:latin typeface="+mn-lt"/>
                          <a:ea typeface="+mn-ea"/>
                          <a:cs typeface="+mn-cs"/>
                        </a:rPr>
                      </a:br>
                      <a:r>
                        <a:rPr lang="en-US" altLang="ko-KR" sz="1800" b="0" i="0" kern="1200" dirty="0">
                          <a:solidFill>
                            <a:schemeClr val="tx1"/>
                          </a:solidFill>
                          <a:effectLst/>
                          <a:latin typeface="+mn-lt"/>
                          <a:ea typeface="+mn-ea"/>
                          <a:cs typeface="+mn-cs"/>
                        </a:rPr>
                        <a:t>2. Anti-virus </a:t>
                      </a:r>
                      <a:br>
                        <a:rPr lang="en-US" altLang="ko-KR" sz="1800" b="0" i="0" kern="1200" dirty="0">
                          <a:solidFill>
                            <a:schemeClr val="tx1"/>
                          </a:solidFill>
                          <a:effectLst/>
                          <a:latin typeface="+mn-lt"/>
                          <a:ea typeface="+mn-ea"/>
                          <a:cs typeface="+mn-cs"/>
                        </a:rPr>
                      </a:br>
                      <a:r>
                        <a:rPr lang="en-US" altLang="ko-KR" sz="1800" b="0" i="0" kern="1200" dirty="0">
                          <a:solidFill>
                            <a:schemeClr val="tx1"/>
                          </a:solidFill>
                          <a:effectLst/>
                          <a:latin typeface="+mn-lt"/>
                          <a:ea typeface="+mn-ea"/>
                          <a:cs typeface="+mn-cs"/>
                        </a:rPr>
                        <a:t>3. Closed Firewall</a:t>
                      </a:r>
                      <a:endParaRPr lang="ko-KR" altLang="en-US" dirty="0"/>
                    </a:p>
                  </a:txBody>
                  <a:tcPr anchor="ctr"/>
                </a:tc>
                <a:extLst>
                  <a:ext uri="{0D108BD9-81ED-4DB2-BD59-A6C34878D82A}">
                    <a16:rowId xmlns:a16="http://schemas.microsoft.com/office/drawing/2014/main" val="2634832349"/>
                  </a:ext>
                </a:extLst>
              </a:tr>
            </a:tbl>
          </a:graphicData>
        </a:graphic>
      </p:graphicFrame>
      <p:grpSp>
        <p:nvGrpSpPr>
          <p:cNvPr id="10" name="그룹 9">
            <a:extLst>
              <a:ext uri="{FF2B5EF4-FFF2-40B4-BE49-F238E27FC236}">
                <a16:creationId xmlns:a16="http://schemas.microsoft.com/office/drawing/2014/main" id="{2A1936CF-CA28-4662-90BD-9397A48C310E}"/>
              </a:ext>
            </a:extLst>
          </p:cNvPr>
          <p:cNvGrpSpPr/>
          <p:nvPr/>
        </p:nvGrpSpPr>
        <p:grpSpPr>
          <a:xfrm>
            <a:off x="1143001" y="715617"/>
            <a:ext cx="9905997" cy="1590259"/>
            <a:chOff x="1093306" y="1838741"/>
            <a:chExt cx="9905997" cy="1590259"/>
          </a:xfrm>
        </p:grpSpPr>
        <p:pic>
          <p:nvPicPr>
            <p:cNvPr id="6" name="Picture 2">
              <a:extLst>
                <a:ext uri="{FF2B5EF4-FFF2-40B4-BE49-F238E27FC236}">
                  <a16:creationId xmlns:a16="http://schemas.microsoft.com/office/drawing/2014/main" id="{8997F800-22F5-4082-9963-AC8A640FAC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651" r="74587" b="47239"/>
            <a:stretch/>
          </p:blipFill>
          <p:spPr bwMode="auto">
            <a:xfrm>
              <a:off x="1093306" y="1891748"/>
              <a:ext cx="2223052" cy="14842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8EE5A62-B244-4A93-BFD5-5E957A1C60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02" t="14691" r="48985" b="48763"/>
            <a:stretch/>
          </p:blipFill>
          <p:spPr bwMode="auto">
            <a:xfrm>
              <a:off x="3591339" y="1838741"/>
              <a:ext cx="2223052" cy="15902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0505485A-E8AB-4FFA-8EDA-1336A80927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742" t="13454" r="23685" b="50000"/>
            <a:stretch/>
          </p:blipFill>
          <p:spPr bwMode="auto">
            <a:xfrm>
              <a:off x="6472031" y="1838741"/>
              <a:ext cx="1974574" cy="15902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F22B8CDC-7B83-4541-B586-DA2736D4A4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905" t="16195" r="1794" b="47259"/>
            <a:stretch/>
          </p:blipFill>
          <p:spPr bwMode="auto">
            <a:xfrm>
              <a:off x="9223512" y="1891748"/>
              <a:ext cx="1775791" cy="15241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122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8BED55-7489-426F-9745-DE9E3C122018}"/>
              </a:ext>
            </a:extLst>
          </p:cNvPr>
          <p:cNvSpPr>
            <a:spLocks noGrp="1"/>
          </p:cNvSpPr>
          <p:nvPr>
            <p:ph type="title"/>
          </p:nvPr>
        </p:nvSpPr>
        <p:spPr/>
        <p:txBody>
          <a:bodyPr>
            <a:normAutofit fontScale="90000"/>
          </a:bodyPr>
          <a:lstStyle/>
          <a:p>
            <a:r>
              <a:rPr lang="en-US" altLang="ko-KR" sz="3100" dirty="0"/>
              <a:t>Are there internet ports that are available?</a:t>
            </a:r>
            <a:br>
              <a:rPr lang="en-US" altLang="ko-KR" sz="3100" dirty="0"/>
            </a:br>
            <a:r>
              <a:rPr lang="en-US" altLang="ko-KR" sz="3100" dirty="0"/>
              <a:t>(Can some software on the net connect to the technology?)</a:t>
            </a:r>
            <a:endParaRPr lang="ko-KR" altLang="en-US" dirty="0"/>
          </a:p>
        </p:txBody>
      </p:sp>
      <p:sp>
        <p:nvSpPr>
          <p:cNvPr id="3" name="내용 개체 틀 2">
            <a:extLst>
              <a:ext uri="{FF2B5EF4-FFF2-40B4-BE49-F238E27FC236}">
                <a16:creationId xmlns:a16="http://schemas.microsoft.com/office/drawing/2014/main" id="{F3B7AB71-2BB4-4E29-9DDC-384000E98321}"/>
              </a:ext>
            </a:extLst>
          </p:cNvPr>
          <p:cNvSpPr>
            <a:spLocks noGrp="1"/>
          </p:cNvSpPr>
          <p:nvPr>
            <p:ph idx="1"/>
          </p:nvPr>
        </p:nvSpPr>
        <p:spPr>
          <a:xfrm>
            <a:off x="838200" y="1825625"/>
            <a:ext cx="10515600" cy="4351338"/>
          </a:xfrm>
        </p:spPr>
        <p:txBody>
          <a:bodyPr>
            <a:normAutofit/>
          </a:bodyPr>
          <a:lstStyle/>
          <a:p>
            <a:pPr>
              <a:lnSpc>
                <a:spcPct val="150000"/>
              </a:lnSpc>
            </a:pPr>
            <a:r>
              <a:rPr lang="en-US" altLang="ko-KR" sz="2000" dirty="0"/>
              <a:t>Mutual Authentication is a security technology that protects IoT products and servers from third parties by identifying the identity of the other party that carries out communication.</a:t>
            </a:r>
          </a:p>
          <a:p>
            <a:pPr>
              <a:lnSpc>
                <a:spcPct val="150000"/>
              </a:lnSpc>
            </a:pPr>
            <a:endParaRPr lang="en-US" altLang="ko-KR" sz="2000" dirty="0"/>
          </a:p>
          <a:p>
            <a:pPr>
              <a:lnSpc>
                <a:spcPct val="150000"/>
              </a:lnSpc>
            </a:pPr>
            <a:r>
              <a:rPr lang="en-US" altLang="ko-KR" sz="2000" dirty="0"/>
              <a:t>Encrypted Data Transfer is a secure technology that protects communication data from third parties by encrypting and transmitting data with session keys established through key exchange between the two performing the communication.</a:t>
            </a:r>
            <a:endParaRPr lang="ko-KR" altLang="en-US" sz="1600" dirty="0"/>
          </a:p>
        </p:txBody>
      </p:sp>
      <p:pic>
        <p:nvPicPr>
          <p:cNvPr id="6" name="Picture 2">
            <a:extLst>
              <a:ext uri="{FF2B5EF4-FFF2-40B4-BE49-F238E27FC236}">
                <a16:creationId xmlns:a16="http://schemas.microsoft.com/office/drawing/2014/main" id="{B58F20A4-C910-4987-ACAD-99201446E6CB}"/>
              </a:ext>
            </a:extLst>
          </p:cNvPr>
          <p:cNvPicPr>
            <a:picLocks noChangeAspect="1" noChangeArrowheads="1"/>
          </p:cNvPicPr>
          <p:nvPr/>
        </p:nvPicPr>
        <p:blipFill rotWithShape="1">
          <a:blip r:embed="rId2">
            <a:clrChange>
              <a:clrFrom>
                <a:srgbClr val="F9F9F9"/>
              </a:clrFrom>
              <a:clrTo>
                <a:srgbClr val="F9F9F9">
                  <a:alpha val="0"/>
                </a:srgbClr>
              </a:clrTo>
            </a:clrChange>
            <a:extLst>
              <a:ext uri="{28A0092B-C50C-407E-A947-70E740481C1C}">
                <a14:useLocalDpi xmlns:a14="http://schemas.microsoft.com/office/drawing/2010/main" val="0"/>
              </a:ext>
            </a:extLst>
          </a:blip>
          <a:srcRect l="12253" t="25010" r="10694" b="27144"/>
          <a:stretch/>
        </p:blipFill>
        <p:spPr bwMode="auto">
          <a:xfrm>
            <a:off x="5169155" y="2892287"/>
            <a:ext cx="6025620" cy="10204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D836BB83-F573-4894-8A5F-5BBA576BE900}"/>
              </a:ext>
            </a:extLst>
          </p:cNvPr>
          <p:cNvPicPr>
            <a:picLocks noChangeAspect="1" noChangeArrowheads="1"/>
          </p:cNvPicPr>
          <p:nvPr/>
        </p:nvPicPr>
        <p:blipFill rotWithShape="1">
          <a:blip r:embed="rId3">
            <a:clrChange>
              <a:clrFrom>
                <a:srgbClr val="F9F9F9"/>
              </a:clrFrom>
              <a:clrTo>
                <a:srgbClr val="F9F9F9">
                  <a:alpha val="0"/>
                </a:srgbClr>
              </a:clrTo>
            </a:clrChange>
            <a:extLst>
              <a:ext uri="{28A0092B-C50C-407E-A947-70E740481C1C}">
                <a14:useLocalDpi xmlns:a14="http://schemas.microsoft.com/office/drawing/2010/main" val="0"/>
              </a:ext>
            </a:extLst>
          </a:blip>
          <a:srcRect l="11858" t="28066" r="12451" b="29436"/>
          <a:stretch/>
        </p:blipFill>
        <p:spPr bwMode="auto">
          <a:xfrm>
            <a:off x="5169155" y="5323923"/>
            <a:ext cx="5816398" cy="127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059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642</Words>
  <Application>Microsoft Office PowerPoint</Application>
  <PresentationFormat>와이드스크린</PresentationFormat>
  <Paragraphs>39</Paragraphs>
  <Slides>12</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12</vt:i4>
      </vt:variant>
    </vt:vector>
  </HeadingPairs>
  <TitlesOfParts>
    <vt:vector size="20" baseType="lpstr">
      <vt:lpstr>Adobe Caslon Pro</vt:lpstr>
      <vt:lpstr>Nixie</vt:lpstr>
      <vt:lpstr>Poppins SemiBold</vt:lpstr>
      <vt:lpstr>나눔스퀘어OTF Bold</vt:lpstr>
      <vt:lpstr>나눔스퀘어OTF ExtraBold</vt:lpstr>
      <vt:lpstr>맑은 고딕</vt:lpstr>
      <vt:lpstr>Arial</vt:lpstr>
      <vt:lpstr>Office 테마</vt:lpstr>
      <vt:lpstr>PowerPoint 프레젠테이션</vt:lpstr>
      <vt:lpstr>What does the IoT do?</vt:lpstr>
      <vt:lpstr>How does it perform its tasks?</vt:lpstr>
      <vt:lpstr>Think about 'attack surface' and vulnerabilities.</vt:lpstr>
      <vt:lpstr>Form of IoT security threats</vt:lpstr>
      <vt:lpstr>PowerPoint 프레젠테이션</vt:lpstr>
      <vt:lpstr>PowerPoint 프레젠테이션</vt:lpstr>
      <vt:lpstr>PowerPoint 프레젠테이션</vt:lpstr>
      <vt:lpstr>Are there internet ports that are available? (Can some software on the net connect to the technology?)</vt:lpstr>
      <vt:lpstr>What safeguards are in place to prevent leaking information or unauthorized access?</vt:lpstr>
      <vt:lpstr>Are online software updates performed? What safeguards are there to assume an attacker can’t send a fake update with malware?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USER</dc:creator>
  <cp:lastModifiedBy>형석</cp:lastModifiedBy>
  <cp:revision>21</cp:revision>
  <dcterms:created xsi:type="dcterms:W3CDTF">2020-01-06T11:39:05Z</dcterms:created>
  <dcterms:modified xsi:type="dcterms:W3CDTF">2020-01-10T03:36:30Z</dcterms:modified>
</cp:coreProperties>
</file>