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5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7CC08-96F9-481B-911D-F41B7666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3F11E-A0A9-4144-95B1-9054003C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D0AA9-D2B2-4A44-9BA6-96F55C72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5A8FF-7202-4012-AB2B-D2FD500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1A1F5-666D-4B88-B147-09DC780A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4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798DF-9096-4C4B-8D90-6A748009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8BAA8-5728-4D4E-BC15-947AA488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0DE42-BA79-4B88-A703-F9763ECD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DEF1D-DBA7-409B-B9FD-22D6BCE9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07056-182E-46CF-B829-7681D8E5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E8F8F-6AC7-4071-BCE2-A589952D2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12A5E-0026-4AB7-83B2-5195CE366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EE072-E2CB-4E7F-B8EA-BC9BFE31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1F0CB-4133-4E4A-B762-8D3C1B37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8D780-A205-4B6F-8304-4AE1642F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B755-44BD-402A-96C3-9D574987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C4B38-ADF0-48A5-AF95-467D66F4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7DB22-760B-486A-BD1D-30C7AD53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1327E-6977-4A89-AB15-8652591A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405B4-5B07-4620-9CD8-A44384F0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5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EE41A-BF45-49B9-958C-DCF63CE9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D90CE-CB91-4430-BBAE-3A692E68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70875-D7F5-4320-934E-82A6B2B9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4D5CE-F0C5-4322-BC7E-D8EBC6D0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4CEFA-7CCD-4391-BCC3-B0F681C3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E8AA-503C-44F9-8512-392960CA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07750-5F01-4255-8F59-3AABA73E0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BCB8-7D54-4369-B349-53FAECB7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808E3-F960-4817-960E-32864F72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18C9C-0B23-4E84-A59C-3756EAA7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70AF9-C40E-42FD-BCE0-0A3988E7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8918F-0A73-42BB-9E96-26C4DA27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6C742-A4B9-4FE6-8A55-020CAA36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6D268-D25A-4D0E-B7DC-15F156CB6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07BFC-C7D4-4DF6-805E-9AC039599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1240D5-6B48-43A2-82CA-AA6B269F5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0FA996-E7DC-45C2-80B1-F215C363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F7B9C-9EAF-46EE-862F-93F108BD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B5C65-24C6-4F0E-90D2-D9AC646A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097E9-ECAA-4459-B58B-580AE326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064DB-D108-415E-A013-A28F5B8C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74B12-EFA6-472E-9F77-EE82F39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19F03F-83A4-4561-842A-07EC7BAE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8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E7CD2E-1A70-4284-9078-D5D17FB6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2050C1-5BB4-4B21-8DC9-DE7472E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088E4-1CE6-4B6A-85E3-2D7134AD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F9FBA-91A8-4FB5-B151-82DA8B14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E64D-23E7-400E-86A9-FB4E0212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AB0654-961D-4AA1-96C7-1B1D1B6A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AB423-CD30-47D6-8370-8BA87D6B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4116F-ED82-4868-B6FD-5F921025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CE49D-6C83-4605-85A9-0C1E4BCD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0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C80E5-936E-4D17-9590-21A15510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42131F-1F45-48C9-923F-9BD68ED59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FB80E7-D34B-496E-B2A5-6D6065ED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98912-BD92-4FE1-9E90-7733AFD6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44A8A-F36F-495B-84F9-07E49FE9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26132-BC76-48B6-8DDC-442BB1F2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2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9160BD-5EA3-4E10-8DF0-9CC64C99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17117-2D48-4C31-882C-8FD369A8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F2838-4A6E-4452-BD48-0C18CC1A9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51-F18A-46DE-AB32-D88DCE48007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36250-33DD-42B8-9C88-F9B1000C8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83FB5-BDA9-450A-877F-BDA4AF43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E339-2769-43B9-A1AC-4A1485BB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8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7.wdp"/><Relationship Id="rId7" Type="http://schemas.microsoft.com/office/2007/relationships/hdphoto" Target="../media/hdphoto4.wdp"/><Relationship Id="rId12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8.wdp"/><Relationship Id="rId7" Type="http://schemas.microsoft.com/office/2007/relationships/hdphoto" Target="../media/hdphoto9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dkr.com/news/articleView.html?idxno=10453" TargetMode="External"/><Relationship Id="rId2" Type="http://schemas.openxmlformats.org/officeDocument/2006/relationships/hyperlink" Target="https://www.google.co.kr/imghp?hl=k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trends.etri.re.kr/ettrends/169/0905169008/" TargetMode="External"/><Relationship Id="rId5" Type="http://schemas.openxmlformats.org/officeDocument/2006/relationships/hyperlink" Target="https://www.wired.com/2017/04/ubers-former-top-hacker-securing-autonomous-cars-really-hard-problem/" TargetMode="External"/><Relationship Id="rId4" Type="http://schemas.openxmlformats.org/officeDocument/2006/relationships/hyperlink" Target="https://www.iotforall.com/iot-and-autonomous-vehicl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33938-A9F8-4EB4-854F-A5F39233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316"/>
            <a:ext cx="9144000" cy="1091883"/>
          </a:xfrm>
        </p:spPr>
        <p:txBody>
          <a:bodyPr/>
          <a:lstStyle/>
          <a:p>
            <a:r>
              <a:rPr lang="en-US" altLang="ko-KR" b="1" dirty="0"/>
              <a:t>Self-driving Vehicles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FC6825-A28A-4428-8F8E-8C002DD5A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87259"/>
            <a:ext cx="9144000" cy="1655762"/>
          </a:xfrm>
        </p:spPr>
        <p:txBody>
          <a:bodyPr/>
          <a:lstStyle/>
          <a:p>
            <a:r>
              <a:rPr lang="en-US" altLang="ko-KR" dirty="0" err="1"/>
              <a:t>Jin</a:t>
            </a:r>
            <a:r>
              <a:rPr lang="en-US" altLang="ko-KR" dirty="0"/>
              <a:t>-Yong </a:t>
            </a:r>
            <a:r>
              <a:rPr lang="en-US" altLang="ko-KR" dirty="0" err="1"/>
              <a:t>Seo</a:t>
            </a:r>
            <a:endParaRPr lang="en-US" altLang="ko-KR" dirty="0"/>
          </a:p>
          <a:p>
            <a:r>
              <a:rPr lang="en-US" altLang="ko-KR" dirty="0" err="1"/>
              <a:t>Seo</a:t>
            </a:r>
            <a:r>
              <a:rPr lang="en-US" altLang="ko-KR" dirty="0"/>
              <a:t>-young Choi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6F585-A11F-4DB2-8FF8-D30E3CD5ABD5}"/>
              </a:ext>
            </a:extLst>
          </p:cNvPr>
          <p:cNvSpPr txBox="1"/>
          <p:nvPr/>
        </p:nvSpPr>
        <p:spPr>
          <a:xfrm>
            <a:off x="5504331" y="1505128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About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38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보안 이미지 검색결과">
            <a:extLst>
              <a:ext uri="{FF2B5EF4-FFF2-40B4-BE49-F238E27FC236}">
                <a16:creationId xmlns:a16="http://schemas.microsoft.com/office/drawing/2014/main" id="{515BDCDD-78A0-4641-BD90-53D86E278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7840" y1="58286" x2="77352" y2="37143"/>
                        <a14:foregroundMark x1="77352" y1="37143" x2="74913" y2="3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81"/>
          <a:stretch/>
        </p:blipFill>
        <p:spPr bwMode="auto">
          <a:xfrm>
            <a:off x="4109505" y="2321407"/>
            <a:ext cx="3604838" cy="36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uman illu 이미지 검색결과">
            <a:extLst>
              <a:ext uri="{FF2B5EF4-FFF2-40B4-BE49-F238E27FC236}">
                <a16:creationId xmlns:a16="http://schemas.microsoft.com/office/drawing/2014/main" id="{5BF90375-D224-439E-8DC4-AC45C775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6000" l="9778" r="89778">
                        <a14:foregroundMark x1="50222" y1="15111" x2="58222" y2="11111"/>
                        <a14:foregroundMark x1="58222" y1="11111" x2="60889" y2="6667"/>
                        <a14:foregroundMark x1="47111" y1="95111" x2="48000" y2="84889"/>
                        <a14:foregroundMark x1="54222" y1="96000" x2="54222" y2="9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29" y="2595789"/>
            <a:ext cx="3897086" cy="38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536C81-1062-47EB-9F57-E0DB8BBB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6119"/>
            <a:ext cx="10515600" cy="4351338"/>
          </a:xfrm>
        </p:spPr>
        <p:txBody>
          <a:bodyPr/>
          <a:lstStyle/>
          <a:p>
            <a:r>
              <a:rPr lang="en-US" altLang="ko-KR" dirty="0"/>
              <a:t>During user registration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9E78058-E831-45CF-9500-C559B1D5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Save our cars!! – Maybe…</a:t>
            </a:r>
            <a:endParaRPr lang="ko-KR" altLang="en-US" b="1" dirty="0"/>
          </a:p>
        </p:txBody>
      </p:sp>
      <p:pic>
        <p:nvPicPr>
          <p:cNvPr id="8" name="Picture 2" descr="driverless car start the car 이미지 검색결과">
            <a:extLst>
              <a:ext uri="{FF2B5EF4-FFF2-40B4-BE49-F238E27FC236}">
                <a16:creationId xmlns:a16="http://schemas.microsoft.com/office/drawing/2014/main" id="{CAB84C0A-2518-4542-8174-2306F7348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6"/>
          <a:stretch/>
        </p:blipFill>
        <p:spPr bwMode="auto">
          <a:xfrm>
            <a:off x="7866743" y="2111296"/>
            <a:ext cx="3487057" cy="42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보안 이미지 검색결과">
            <a:extLst>
              <a:ext uri="{FF2B5EF4-FFF2-40B4-BE49-F238E27FC236}">
                <a16:creationId xmlns:a16="http://schemas.microsoft.com/office/drawing/2014/main" id="{51B2D338-B450-4070-9994-524B1DA99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7840" y1="58286" x2="77352" y2="37143"/>
                        <a14:foregroundMark x1="77352" y1="37143" x2="74913" y2="3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81"/>
          <a:stretch/>
        </p:blipFill>
        <p:spPr bwMode="auto">
          <a:xfrm>
            <a:off x="2863043" y="2921682"/>
            <a:ext cx="2924430" cy="29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ey illu 이미지 검색결과">
            <a:extLst>
              <a:ext uri="{FF2B5EF4-FFF2-40B4-BE49-F238E27FC236}">
                <a16:creationId xmlns:a16="http://schemas.microsoft.com/office/drawing/2014/main" id="{FB6716E5-DE13-4C94-A5CA-8038FB99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66" b="97490" l="1896" r="95735">
                        <a14:foregroundMark x1="7583" y1="86611" x2="13270" y2="97490"/>
                        <a14:foregroundMark x1="1896" y1="84519" x2="1896" y2="84519"/>
                        <a14:foregroundMark x1="72512" y1="12552" x2="56872" y2="7113"/>
                        <a14:foregroundMark x1="81043" y1="5858" x2="90521" y2="18410"/>
                        <a14:foregroundMark x1="95735" y1="18410" x2="81991" y2="3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1" y="5424767"/>
            <a:ext cx="942974" cy="106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old key illu 이미지 검색결과&quot;">
            <a:extLst>
              <a:ext uri="{FF2B5EF4-FFF2-40B4-BE49-F238E27FC236}">
                <a16:creationId xmlns:a16="http://schemas.microsoft.com/office/drawing/2014/main" id="{F96B8AE9-96F2-4C85-9D6A-C24B359C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538" r="91538">
                        <a14:foregroundMark x1="9231" y1="68462" x2="6615" y2="61846"/>
                        <a14:foregroundMark x1="91538" y1="32692" x2="80846" y2="2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93114">
            <a:off x="1868286" y="5407514"/>
            <a:ext cx="1095477" cy="109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aker 이미지 검색결과">
            <a:extLst>
              <a:ext uri="{FF2B5EF4-FFF2-40B4-BE49-F238E27FC236}">
                <a16:creationId xmlns:a16="http://schemas.microsoft.com/office/drawing/2014/main" id="{8FEF50A1-336D-43EA-9B5A-16E76ACD9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786" b="97619" l="10000" r="90000">
                        <a14:foregroundMark x1="43667" y1="38690" x2="46333" y2="2976"/>
                        <a14:foregroundMark x1="46333" y1="2976" x2="46333" y2="1786"/>
                        <a14:foregroundMark x1="54333" y1="43452" x2="57667" y2="5357"/>
                        <a14:foregroundMark x1="37333" y1="92857" x2="58667" y2="42857"/>
                        <a14:foregroundMark x1="52667" y1="61310" x2="60000" y2="96429"/>
                        <a14:foregroundMark x1="41000" y1="41071" x2="28333" y2="83929"/>
                        <a14:foregroundMark x1="28333" y1="83929" x2="27000" y2="97619"/>
                        <a14:foregroundMark x1="27000" y1="97619" x2="27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35" y="1429052"/>
            <a:ext cx="2845263" cy="15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gold key illu 이미지 검색결과&quot;">
            <a:extLst>
              <a:ext uri="{FF2B5EF4-FFF2-40B4-BE49-F238E27FC236}">
                <a16:creationId xmlns:a16="http://schemas.microsoft.com/office/drawing/2014/main" id="{FBFE41AC-18A4-457E-9D64-C7857DA7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538" r="91538">
                        <a14:foregroundMark x1="9231" y1="68462" x2="6615" y2="61846"/>
                        <a14:foregroundMark x1="91538" y1="32692" x2="80846" y2="2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563">
            <a:off x="2361377" y="3608944"/>
            <a:ext cx="1679800" cy="16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gold key illu 이미지 검색결과&quot;">
            <a:extLst>
              <a:ext uri="{FF2B5EF4-FFF2-40B4-BE49-F238E27FC236}">
                <a16:creationId xmlns:a16="http://schemas.microsoft.com/office/drawing/2014/main" id="{80A82393-8058-4571-953A-B40393E3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538" r="91538">
                        <a14:foregroundMark x1="9231" y1="68462" x2="6615" y2="61846"/>
                        <a14:foregroundMark x1="91538" y1="32692" x2="80846" y2="2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39802">
            <a:off x="2469797" y="3776198"/>
            <a:ext cx="1107653" cy="11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8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1.11022E-16 L 0.3108 -0.2175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088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haker 이미지 검색결과">
            <a:extLst>
              <a:ext uri="{FF2B5EF4-FFF2-40B4-BE49-F238E27FC236}">
                <a16:creationId xmlns:a16="http://schemas.microsoft.com/office/drawing/2014/main" id="{D91D51D8-88FB-4E0A-BBB7-0A199306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6" b="97619" l="10000" r="90000">
                        <a14:foregroundMark x1="43667" y1="38690" x2="46333" y2="2976"/>
                        <a14:foregroundMark x1="46333" y1="2976" x2="46333" y2="1786"/>
                        <a14:foregroundMark x1="54333" y1="43452" x2="57667" y2="5357"/>
                        <a14:foregroundMark x1="37333" y1="92857" x2="58667" y2="42857"/>
                        <a14:foregroundMark x1="52667" y1="61310" x2="60000" y2="96429"/>
                        <a14:foregroundMark x1="41000" y1="41071" x2="28333" y2="83929"/>
                        <a14:foregroundMark x1="28333" y1="83929" x2="27000" y2="97619"/>
                        <a14:foregroundMark x1="27000" y1="97619" x2="27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35" y="1429052"/>
            <a:ext cx="2845263" cy="15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보안 이미지 검색결과">
            <a:extLst>
              <a:ext uri="{FF2B5EF4-FFF2-40B4-BE49-F238E27FC236}">
                <a16:creationId xmlns:a16="http://schemas.microsoft.com/office/drawing/2014/main" id="{7B2B0FA2-B6EC-4BA6-8101-0CC1FAB97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7840" y1="58286" x2="77352" y2="37143"/>
                        <a14:foregroundMark x1="77352" y1="37143" x2="74913" y2="3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81"/>
          <a:stretch/>
        </p:blipFill>
        <p:spPr bwMode="auto">
          <a:xfrm>
            <a:off x="4109505" y="2321407"/>
            <a:ext cx="3604838" cy="36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uman illu 이미지 검색결과">
            <a:extLst>
              <a:ext uri="{FF2B5EF4-FFF2-40B4-BE49-F238E27FC236}">
                <a16:creationId xmlns:a16="http://schemas.microsoft.com/office/drawing/2014/main" id="{2117594D-9AE0-49E1-A4A1-75B9364D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67" b="96000" l="9778" r="89778">
                        <a14:foregroundMark x1="50222" y1="15111" x2="58222" y2="11111"/>
                        <a14:foregroundMark x1="58222" y1="11111" x2="60889" y2="6667"/>
                        <a14:foregroundMark x1="47111" y1="95111" x2="48000" y2="84889"/>
                        <a14:foregroundMark x1="54222" y1="96000" x2="54222" y2="9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29" y="2595789"/>
            <a:ext cx="3897086" cy="38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0D6D97-5949-4C5E-9FDA-A0617FE6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6119"/>
            <a:ext cx="10515600" cy="4351338"/>
          </a:xfrm>
        </p:spPr>
        <p:txBody>
          <a:bodyPr/>
          <a:lstStyle/>
          <a:p>
            <a:r>
              <a:rPr lang="en-US" altLang="ko-KR" dirty="0"/>
              <a:t>During user registration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D906AC-F014-4DDA-A376-AC96B74E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Save our cars!! – Maybe…</a:t>
            </a:r>
            <a:endParaRPr lang="ko-KR" altLang="en-US" b="1" dirty="0"/>
          </a:p>
        </p:txBody>
      </p:sp>
      <p:pic>
        <p:nvPicPr>
          <p:cNvPr id="8" name="Picture 2" descr="driverless car start the car 이미지 검색결과">
            <a:extLst>
              <a:ext uri="{FF2B5EF4-FFF2-40B4-BE49-F238E27FC236}">
                <a16:creationId xmlns:a16="http://schemas.microsoft.com/office/drawing/2014/main" id="{A45A8C4B-019C-48D7-8602-A05520814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6"/>
          <a:stretch/>
        </p:blipFill>
        <p:spPr bwMode="auto">
          <a:xfrm>
            <a:off x="7866743" y="2111296"/>
            <a:ext cx="3487057" cy="42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보안 이미지 검색결과">
            <a:extLst>
              <a:ext uri="{FF2B5EF4-FFF2-40B4-BE49-F238E27FC236}">
                <a16:creationId xmlns:a16="http://schemas.microsoft.com/office/drawing/2014/main" id="{BC03C794-5272-412B-95AF-6F59AD71D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7840" y1="58286" x2="77352" y2="37143"/>
                        <a14:foregroundMark x1="77352" y1="37143" x2="74913" y2="3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81"/>
          <a:stretch/>
        </p:blipFill>
        <p:spPr bwMode="auto">
          <a:xfrm>
            <a:off x="2863043" y="2921682"/>
            <a:ext cx="2924430" cy="29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ey illu 이미지 검색결과">
            <a:extLst>
              <a:ext uri="{FF2B5EF4-FFF2-40B4-BE49-F238E27FC236}">
                <a16:creationId xmlns:a16="http://schemas.microsoft.com/office/drawing/2014/main" id="{FEDE52E8-111A-4D1B-AEE8-9D2CE3AD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766" b="97490" l="1896" r="95735">
                        <a14:foregroundMark x1="7583" y1="86611" x2="13270" y2="97490"/>
                        <a14:foregroundMark x1="1896" y1="84519" x2="1896" y2="84519"/>
                        <a14:foregroundMark x1="72512" y1="12552" x2="56872" y2="7113"/>
                        <a14:foregroundMark x1="81043" y1="5858" x2="90521" y2="18410"/>
                        <a14:foregroundMark x1="95735" y1="18410" x2="81991" y2="3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1" y="5424767"/>
            <a:ext cx="942974" cy="106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old key illu 이미지 검색결과&quot;">
            <a:extLst>
              <a:ext uri="{FF2B5EF4-FFF2-40B4-BE49-F238E27FC236}">
                <a16:creationId xmlns:a16="http://schemas.microsoft.com/office/drawing/2014/main" id="{EBD721BD-462B-45C7-9D9B-84D13196A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6538" r="91538">
                        <a14:foregroundMark x1="9231" y1="68462" x2="6615" y2="61846"/>
                        <a14:foregroundMark x1="91538" y1="32692" x2="80846" y2="2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93114">
            <a:off x="1868286" y="5407514"/>
            <a:ext cx="1095477" cy="109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gold key illu 이미지 검색결과&quot;">
            <a:extLst>
              <a:ext uri="{FF2B5EF4-FFF2-40B4-BE49-F238E27FC236}">
                <a16:creationId xmlns:a16="http://schemas.microsoft.com/office/drawing/2014/main" id="{EDC4D785-F6B8-4CAF-B30B-ADEE9638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6538" r="91538">
                        <a14:foregroundMark x1="9231" y1="68462" x2="6615" y2="61846"/>
                        <a14:foregroundMark x1="91538" y1="32692" x2="80846" y2="2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563">
            <a:off x="2361377" y="3608944"/>
            <a:ext cx="1679800" cy="16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gold key illu 이미지 검색결과&quot;">
            <a:extLst>
              <a:ext uri="{FF2B5EF4-FFF2-40B4-BE49-F238E27FC236}">
                <a16:creationId xmlns:a16="http://schemas.microsoft.com/office/drawing/2014/main" id="{82D2636C-CB40-4021-BD49-BAC21A44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6538" r="91538">
                        <a14:foregroundMark x1="9231" y1="68462" x2="6615" y2="61846"/>
                        <a14:foregroundMark x1="91538" y1="32692" x2="80846" y2="2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39802">
            <a:off x="6190980" y="2291859"/>
            <a:ext cx="1107653" cy="11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31849 0.2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4" y="1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50"/>
                            </p:stCondLst>
                            <p:childTnLst>
                              <p:par>
                                <p:cTn id="1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2E08-6E28-4751-B756-F4FDB5AD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1092543" cy="1325563"/>
          </a:xfrm>
        </p:spPr>
        <p:txBody>
          <a:bodyPr/>
          <a:lstStyle/>
          <a:p>
            <a:r>
              <a:rPr lang="en-US" altLang="ko-KR" b="1" dirty="0"/>
              <a:t>Are we going to use Self-driving Vehicle?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AC5CC-84F9-43B0-BC15-FC0A6A38FFEE}"/>
              </a:ext>
            </a:extLst>
          </p:cNvPr>
          <p:cNvSpPr txBox="1"/>
          <p:nvPr/>
        </p:nvSpPr>
        <p:spPr>
          <a:xfrm>
            <a:off x="4379825" y="2358680"/>
            <a:ext cx="343235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/>
              <a:t>YES!!</a:t>
            </a:r>
            <a:endParaRPr lang="ko-KR" altLang="en-US" sz="11500" dirty="0"/>
          </a:p>
        </p:txBody>
      </p:sp>
      <p:pic>
        <p:nvPicPr>
          <p:cNvPr id="10242" name="Picture 2" descr="드라이브 일러 이미지 검색결과&quot;">
            <a:extLst>
              <a:ext uri="{FF2B5EF4-FFF2-40B4-BE49-F238E27FC236}">
                <a16:creationId xmlns:a16="http://schemas.microsoft.com/office/drawing/2014/main" id="{EE5D5040-08F8-4C0B-BECF-4812A53F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667" y1="60643" x2="45476" y2="59304"/>
                        <a14:foregroundMark x1="36905" y1="62651" x2="28810" y2="60107"/>
                        <a14:foregroundMark x1="28810" y1="60107" x2="27619" y2="57028"/>
                        <a14:foregroundMark x1="31190" y1="52477" x2="41667" y2="48327"/>
                        <a14:backgroundMark x1="50000" y1="44444" x2="56429" y2="44444"/>
                        <a14:backgroundMark x1="54048" y1="44444" x2="47143" y2="28514"/>
                        <a14:backgroundMark x1="47143" y1="28514" x2="42381" y2="25837"/>
                        <a14:backgroundMark x1="33571" y1="28380" x2="94286" y2="36546"/>
                        <a14:backgroundMark x1="94286" y1="36546" x2="86190" y2="38956"/>
                        <a14:backgroundMark x1="86190" y1="38956" x2="80476" y2="38420"/>
                        <a14:backgroundMark x1="80476" y1="38420" x2="47857" y2="38554"/>
                        <a14:backgroundMark x1="47857" y1="38554" x2="47619" y2="385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34" y="0"/>
            <a:ext cx="5347086" cy="950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술 일러 이미지 검색결과">
            <a:extLst>
              <a:ext uri="{FF2B5EF4-FFF2-40B4-BE49-F238E27FC236}">
                <a16:creationId xmlns:a16="http://schemas.microsoft.com/office/drawing/2014/main" id="{70BE6C6D-9B49-48C7-88B6-54822FCF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985862"/>
            <a:ext cx="3579347" cy="446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졸음운전 일러 이미지 검색결과&quot;">
            <a:extLst>
              <a:ext uri="{FF2B5EF4-FFF2-40B4-BE49-F238E27FC236}">
                <a16:creationId xmlns:a16="http://schemas.microsoft.com/office/drawing/2014/main" id="{6E5D4B81-2E44-4755-BE91-AE1E697A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8" y="1985862"/>
            <a:ext cx="42862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Entertainment illu 이미지 검색결과&quot;">
            <a:extLst>
              <a:ext uri="{FF2B5EF4-FFF2-40B4-BE49-F238E27FC236}">
                <a16:creationId xmlns:a16="http://schemas.microsoft.com/office/drawing/2014/main" id="{DEB04F95-FEDE-493D-9012-870190D8C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181" y="1501254"/>
            <a:ext cx="5149852" cy="514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자물쇠 이미지 검색결과&quot;">
            <a:extLst>
              <a:ext uri="{FF2B5EF4-FFF2-40B4-BE49-F238E27FC236}">
                <a16:creationId xmlns:a16="http://schemas.microsoft.com/office/drawing/2014/main" id="{2E4F94C9-F87F-4E5F-A50E-5EEBE8E03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1385" y1="36385" x2="37615" y2="20769"/>
                        <a14:foregroundMark x1="37615" y1="20769" x2="43000" y2="15462"/>
                        <a14:foregroundMark x1="43000" y1="15462" x2="59000" y2="14308"/>
                        <a14:foregroundMark x1="59000" y1="14308" x2="68000" y2="27077"/>
                        <a14:foregroundMark x1="68000" y1="27077" x2="67615" y2="3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45" y="6824"/>
            <a:ext cx="7281808" cy="72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9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0AAC8-A4FC-471D-AAE2-A7373A0F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10F52-44C8-40ED-8A54-38C2AD91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https://www.google.co.kr/imghp?hl=ko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http://www.msdkr.com/news/articleView.html?idxno=10453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https://www.iotforall.com/iot-and-autonomous-vehicles/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https://www.wired.com/2017/04/ubers-former-top-hacker-securing-autonomous-cars-really-hard-problem/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https://ettrends.etri.re.kr/ettrends/169/0905169008/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11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1EAAE-28C6-45D4-8F84-F39DD501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What is Self-driving Vehicle?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198F-A9DC-48D1-9FBD-F4C19ED74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It is a vehicle that is capable of sensing its environment </a:t>
            </a:r>
          </a:p>
          <a:p>
            <a:pPr marL="0" indent="0">
              <a:buNone/>
            </a:pPr>
            <a:r>
              <a:rPr lang="en-US" altLang="ko-KR" dirty="0"/>
              <a:t>  and moving safely with </a:t>
            </a:r>
            <a:r>
              <a:rPr lang="en-US" altLang="ko-KR" b="1" dirty="0"/>
              <a:t>little or no human input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4" descr="테슬라 자율주행차에 대한 이미지 검색결과">
            <a:extLst>
              <a:ext uri="{FF2B5EF4-FFF2-40B4-BE49-F238E27FC236}">
                <a16:creationId xmlns:a16="http://schemas.microsoft.com/office/drawing/2014/main" id="{2D65C2D9-F5FF-45F5-9B77-8850BF166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749" y="3105810"/>
            <a:ext cx="5379811" cy="358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생각하는 풍선 이미지 검색결과">
            <a:extLst>
              <a:ext uri="{FF2B5EF4-FFF2-40B4-BE49-F238E27FC236}">
                <a16:creationId xmlns:a16="http://schemas.microsoft.com/office/drawing/2014/main" id="{3E43342C-3C0C-4A66-9463-F9BC0CE6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5435" flipH="1">
            <a:off x="929059" y="3272835"/>
            <a:ext cx="4964252" cy="255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DDA92-FF57-4279-8F60-0808488B6EF2}"/>
              </a:ext>
            </a:extLst>
          </p:cNvPr>
          <p:cNvSpPr txBox="1"/>
          <p:nvPr/>
        </p:nvSpPr>
        <p:spPr>
          <a:xfrm>
            <a:off x="2059398" y="3899696"/>
            <a:ext cx="29941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If I drive, an ACCIDENT will happen :(</a:t>
            </a:r>
          </a:p>
          <a:p>
            <a:r>
              <a:rPr lang="en-US" altLang="ko-KR" sz="2100" dirty="0"/>
              <a:t>Leave</a:t>
            </a:r>
            <a:r>
              <a:rPr lang="ko-KR" altLang="en-US" sz="2100" dirty="0"/>
              <a:t> </a:t>
            </a:r>
            <a:r>
              <a:rPr lang="en-US" altLang="ko-KR" sz="2100" dirty="0"/>
              <a:t>it</a:t>
            </a:r>
            <a:r>
              <a:rPr lang="ko-KR" altLang="en-US" sz="2100" dirty="0"/>
              <a:t> </a:t>
            </a:r>
            <a:r>
              <a:rPr lang="en-US" altLang="ko-KR" sz="2100" dirty="0"/>
              <a:t>to Machine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42178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6665-FFBA-4B0D-A920-028CB85F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Tech.1 – IoT Sensors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5011C-748E-46EA-A03E-90C8F529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replace people’s senses </a:t>
            </a:r>
            <a:endParaRPr lang="ko-KR" altLang="en-US" dirty="0"/>
          </a:p>
        </p:txBody>
      </p:sp>
      <p:pic>
        <p:nvPicPr>
          <p:cNvPr id="2050" name="Picture 2" descr="self driving car iot sensor 이미지 검색결과&quot;">
            <a:extLst>
              <a:ext uri="{FF2B5EF4-FFF2-40B4-BE49-F238E27FC236}">
                <a16:creationId xmlns:a16="http://schemas.microsoft.com/office/drawing/2014/main" id="{AE89E113-FA06-482A-96EF-A3685A3B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8" y="2585357"/>
            <a:ext cx="11728484" cy="41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uman face illu 이미지 검색결과&quot;">
            <a:extLst>
              <a:ext uri="{FF2B5EF4-FFF2-40B4-BE49-F238E27FC236}">
                <a16:creationId xmlns:a16="http://schemas.microsoft.com/office/drawing/2014/main" id="{4B04ED92-AA76-4748-8B08-5B4D13CE7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9141" y1="58398" x2="30078" y2="62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91" t="9931" r="25238" b="24867"/>
          <a:stretch/>
        </p:blipFill>
        <p:spPr bwMode="auto">
          <a:xfrm>
            <a:off x="9898743" y="-29179"/>
            <a:ext cx="2061499" cy="266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B0F5B8F2-7D76-453B-A185-31369F2B9D25}"/>
              </a:ext>
            </a:extLst>
          </p:cNvPr>
          <p:cNvSpPr/>
          <p:nvPr/>
        </p:nvSpPr>
        <p:spPr>
          <a:xfrm rot="19476140">
            <a:off x="8536491" y="1751100"/>
            <a:ext cx="1464030" cy="585814"/>
          </a:xfrm>
          <a:prstGeom prst="left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62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96D7A-D8F0-4B08-8538-5B1BBA87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Tech.2 – IoT Connectivity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F2B73-9EE4-4610-92AD-C3B8B6F3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By sharing information about road </a:t>
            </a:r>
            <a:r>
              <a:rPr lang="en-US" altLang="ko-KR" sz="2400" dirty="0"/>
              <a:t>(such as actual path, traffic, obstacles, 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) </a:t>
            </a:r>
            <a:r>
              <a:rPr lang="en-US" altLang="ko-KR" dirty="0"/>
              <a:t>helps them monitor their surroundings better and make informed decisions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098" name="Picture 2" descr="self driving car front 이미지 검색결과">
            <a:extLst>
              <a:ext uri="{FF2B5EF4-FFF2-40B4-BE49-F238E27FC236}">
                <a16:creationId xmlns:a16="http://schemas.microsoft.com/office/drawing/2014/main" id="{3F8DC89D-61F5-459C-9CB3-742A535F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1" y="3653518"/>
            <a:ext cx="2958419" cy="29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lf driving car front 이미지 검색결과">
            <a:extLst>
              <a:ext uri="{FF2B5EF4-FFF2-40B4-BE49-F238E27FC236}">
                <a16:creationId xmlns:a16="http://schemas.microsoft.com/office/drawing/2014/main" id="{82F27F28-F834-424E-B6D4-EC6CE20F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921" y="3653518"/>
            <a:ext cx="28829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loud system 이미지 검색결과">
            <a:extLst>
              <a:ext uri="{FF2B5EF4-FFF2-40B4-BE49-F238E27FC236}">
                <a16:creationId xmlns:a16="http://schemas.microsoft.com/office/drawing/2014/main" id="{E6AB2D35-4078-4148-8146-D44569E0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19" y="2859427"/>
            <a:ext cx="6336562" cy="338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3C8AA45C-1547-4A2B-B014-59449FC5246C}"/>
              </a:ext>
            </a:extLst>
          </p:cNvPr>
          <p:cNvSpPr/>
          <p:nvPr/>
        </p:nvSpPr>
        <p:spPr>
          <a:xfrm>
            <a:off x="8141692" y="5210629"/>
            <a:ext cx="914400" cy="275771"/>
          </a:xfrm>
          <a:prstGeom prst="leftRight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F3A4DD40-C9A6-4A86-9817-B69F98AC296B}"/>
              </a:ext>
            </a:extLst>
          </p:cNvPr>
          <p:cNvSpPr/>
          <p:nvPr/>
        </p:nvSpPr>
        <p:spPr>
          <a:xfrm>
            <a:off x="2983083" y="5210629"/>
            <a:ext cx="914400" cy="275771"/>
          </a:xfrm>
          <a:prstGeom prst="leftRight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9BC22-8790-4398-BA26-C2189858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Tech.3 - Software Algorithms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BDA93-C128-4187-9F2A-1C747C733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4" y="1862250"/>
            <a:ext cx="4953000" cy="4351338"/>
          </a:xfrm>
        </p:spPr>
        <p:txBody>
          <a:bodyPr/>
          <a:lstStyle/>
          <a:p>
            <a:r>
              <a:rPr lang="en-US" altLang="ko-KR" dirty="0"/>
              <a:t>the main function of the control algorithms and software</a:t>
            </a:r>
          </a:p>
          <a:p>
            <a:r>
              <a:rPr lang="en-US" altLang="ko-KR" dirty="0"/>
              <a:t>the most complex part of the self-driving car</a:t>
            </a:r>
          </a:p>
          <a:p>
            <a:r>
              <a:rPr lang="en-US" altLang="ko-KR" dirty="0"/>
              <a:t>determine the best course of action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2" name="Picture 2" descr="자율주행자동차 문제 이미지 검색결과&quot;">
            <a:extLst>
              <a:ext uri="{FF2B5EF4-FFF2-40B4-BE49-F238E27FC236}">
                <a16:creationId xmlns:a16="http://schemas.microsoft.com/office/drawing/2014/main" id="{0D207D40-9848-4147-823C-6BFC79D79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4" y="2002972"/>
            <a:ext cx="5258750" cy="36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DCF548-36C7-4BD2-A1EC-30238D90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263" y="365125"/>
            <a:ext cx="12216456" cy="62454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01B821-5566-42CB-A9C2-D0C245A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Attacks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36749-4D5F-411E-8F17-3F8A3565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5880D-3493-4277-88EE-AA97AD4B30EB}"/>
              </a:ext>
            </a:extLst>
          </p:cNvPr>
          <p:cNvSpPr/>
          <p:nvPr/>
        </p:nvSpPr>
        <p:spPr>
          <a:xfrm rot="20575138">
            <a:off x="639129" y="2081746"/>
            <a:ext cx="5386540" cy="85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  <a:latin typeface="Consolas" panose="020B0609020204030204" pitchFamily="49" charset="0"/>
              </a:rPr>
              <a:t>Internet Ports</a:t>
            </a:r>
            <a:endParaRPr lang="ko-KR" altLang="en-US" sz="4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5A42F2-DFA1-4FFC-B51F-950C9933BD68}"/>
              </a:ext>
            </a:extLst>
          </p:cNvPr>
          <p:cNvSpPr/>
          <p:nvPr/>
        </p:nvSpPr>
        <p:spPr>
          <a:xfrm rot="726365">
            <a:off x="5138880" y="917596"/>
            <a:ext cx="6234388" cy="85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  <a:latin typeface="Consolas" panose="020B0609020204030204" pitchFamily="49" charset="0"/>
              </a:rPr>
              <a:t>User register</a:t>
            </a:r>
            <a:endParaRPr lang="ko-KR" altLang="en-US" sz="4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A3CE7-E81B-47EF-A4D9-F263C74724C8}"/>
              </a:ext>
            </a:extLst>
          </p:cNvPr>
          <p:cNvSpPr/>
          <p:nvPr/>
        </p:nvSpPr>
        <p:spPr>
          <a:xfrm rot="1157140">
            <a:off x="2613696" y="4259849"/>
            <a:ext cx="4492022" cy="85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  <a:latin typeface="Consolas" panose="020B0609020204030204" pitchFamily="49" charset="0"/>
              </a:rPr>
              <a:t>Updates</a:t>
            </a:r>
            <a:endParaRPr lang="ko-KR" altLang="en-US" sz="4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E0C015-3937-4DA0-9057-63C1E6775E31}"/>
              </a:ext>
            </a:extLst>
          </p:cNvPr>
          <p:cNvSpPr/>
          <p:nvPr/>
        </p:nvSpPr>
        <p:spPr>
          <a:xfrm rot="21315374">
            <a:off x="5138880" y="3059690"/>
            <a:ext cx="6234388" cy="85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  <a:latin typeface="Consolas" panose="020B0609020204030204" pitchFamily="49" charset="0"/>
              </a:rPr>
              <a:t>Downloads</a:t>
            </a:r>
            <a:endParaRPr lang="ko-KR" altLang="en-US" sz="4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170" name="Picture 2" descr="hackers illu 이미지 검색결과">
            <a:extLst>
              <a:ext uri="{FF2B5EF4-FFF2-40B4-BE49-F238E27FC236}">
                <a16:creationId xmlns:a16="http://schemas.microsoft.com/office/drawing/2014/main" id="{E05992D8-5357-48C0-8614-FA36706F2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3357" r="2168" b="4794"/>
          <a:stretch/>
        </p:blipFill>
        <p:spPr bwMode="auto">
          <a:xfrm>
            <a:off x="3834611" y="1309554"/>
            <a:ext cx="4522778" cy="443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6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7E1A6-0020-4812-879B-64441D3B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Hacked Car!!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D9A66-65A5-4732-AC1F-559F85D9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74" y="2099582"/>
            <a:ext cx="417661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Car was hacked just by a little bit of automated system</a:t>
            </a:r>
          </a:p>
        </p:txBody>
      </p:sp>
      <p:pic>
        <p:nvPicPr>
          <p:cNvPr id="6146" name="Picture 2" descr="jeep cherokee hack 이미지 검색결과">
            <a:extLst>
              <a:ext uri="{FF2B5EF4-FFF2-40B4-BE49-F238E27FC236}">
                <a16:creationId xmlns:a16="http://schemas.microsoft.com/office/drawing/2014/main" id="{0B993027-26FD-4AC9-8E87-2BE5C806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21" y="2091645"/>
            <a:ext cx="6217764" cy="408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50A3CD-D26D-4897-A8A1-6888B2825E08}"/>
              </a:ext>
            </a:extLst>
          </p:cNvPr>
          <p:cNvSpPr txBox="1"/>
          <p:nvPr/>
        </p:nvSpPr>
        <p:spPr>
          <a:xfrm rot="19664200">
            <a:off x="7087415" y="2811788"/>
            <a:ext cx="3707380" cy="585521"/>
          </a:xfrm>
          <a:prstGeom prst="rect">
            <a:avLst/>
          </a:prstGeom>
          <a:noFill/>
        </p:spPr>
        <p:txBody>
          <a:bodyPr wrap="none" rtlCol="0">
            <a:prstTxWarp prst="textFadeLeft">
              <a:avLst>
                <a:gd name="adj" fmla="val 40004"/>
              </a:avLst>
            </a:prstTxWarp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  <a:latin typeface="Consolas" panose="020B0609020204030204" pitchFamily="49" charset="0"/>
                <a:cs typeface="Aldhabi" panose="020B0604020202020204" pitchFamily="2" charset="-78"/>
              </a:rPr>
              <a:t>Nonononoooooo</a:t>
            </a:r>
            <a:endParaRPr lang="ko-KR" altLang="en-US" sz="3600" b="1" dirty="0">
              <a:solidFill>
                <a:schemeClr val="bg1"/>
              </a:solidFill>
              <a:latin typeface="Consolas" panose="020B0609020204030204" pitchFamily="49" charset="0"/>
              <a:cs typeface="Aldhabi" panose="020B0604020202020204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A147D-7AA4-44D2-B2D0-EA3521F7F131}"/>
              </a:ext>
            </a:extLst>
          </p:cNvPr>
          <p:cNvSpPr txBox="1"/>
          <p:nvPr/>
        </p:nvSpPr>
        <p:spPr>
          <a:xfrm>
            <a:off x="9019364" y="5653743"/>
            <a:ext cx="2565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Jeep Cherokee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C38F5-D5FE-48A0-A75C-552A55A1E9F1}"/>
              </a:ext>
            </a:extLst>
          </p:cNvPr>
          <p:cNvSpPr txBox="1"/>
          <p:nvPr/>
        </p:nvSpPr>
        <p:spPr>
          <a:xfrm>
            <a:off x="360257" y="3872694"/>
            <a:ext cx="495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Computers more in charge?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24BE1-9171-4C6F-8C72-A801EE9A226D}"/>
              </a:ext>
            </a:extLst>
          </p:cNvPr>
          <p:cNvSpPr txBox="1"/>
          <p:nvPr/>
        </p:nvSpPr>
        <p:spPr>
          <a:xfrm>
            <a:off x="1862495" y="4884302"/>
            <a:ext cx="1946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EASIER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D41E-93ED-45B7-95BB-BFC0A01D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Save our cars!! – Exists…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4D199D8-3C86-4A29-B7E3-DA9F167CA3A8}"/>
              </a:ext>
            </a:extLst>
          </p:cNvPr>
          <p:cNvSpPr txBox="1">
            <a:spLocks/>
          </p:cNvSpPr>
          <p:nvPr/>
        </p:nvSpPr>
        <p:spPr>
          <a:xfrm>
            <a:off x="1168138" y="1674796"/>
            <a:ext cx="7129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Battlefield Security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- </a:t>
            </a:r>
            <a:r>
              <a:rPr lang="en-US" altLang="ko-KR" sz="2400" dirty="0" err="1"/>
              <a:t>Autosar</a:t>
            </a:r>
            <a:r>
              <a:rPr lang="en-US" altLang="ko-KR" sz="2400" dirty="0"/>
              <a:t> CSM (Cryptographic Security Manager),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SecOC</a:t>
            </a:r>
            <a:r>
              <a:rPr lang="en-US" altLang="ko-KR" sz="2400" dirty="0"/>
              <a:t>(Secure Onboard Communication)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Internal Network Security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- </a:t>
            </a:r>
            <a:r>
              <a:rPr lang="en-US" altLang="ko-KR" sz="2400" dirty="0" err="1"/>
              <a:t>CycurGate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External Network Security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- V2X Message Certification, Encoding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Security Management &amp; Security Diagnosis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-Security Monitoring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8194" name="Picture 2" descr="보안 이미지 검색결과">
            <a:extLst>
              <a:ext uri="{FF2B5EF4-FFF2-40B4-BE49-F238E27FC236}">
                <a16:creationId xmlns:a16="http://schemas.microsoft.com/office/drawing/2014/main" id="{41469B60-91BE-45CF-B319-2B3AB45A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2" y="2580281"/>
            <a:ext cx="4202148" cy="25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7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riverless car start the car 이미지 검색결과">
            <a:extLst>
              <a:ext uri="{FF2B5EF4-FFF2-40B4-BE49-F238E27FC236}">
                <a16:creationId xmlns:a16="http://schemas.microsoft.com/office/drawing/2014/main" id="{67A9537B-71AD-499F-8047-58C8C1F62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6"/>
          <a:stretch/>
        </p:blipFill>
        <p:spPr bwMode="auto">
          <a:xfrm>
            <a:off x="7866743" y="2111296"/>
            <a:ext cx="3487057" cy="42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보안 이미지 검색결과">
            <a:extLst>
              <a:ext uri="{FF2B5EF4-FFF2-40B4-BE49-F238E27FC236}">
                <a16:creationId xmlns:a16="http://schemas.microsoft.com/office/drawing/2014/main" id="{A62E548D-6CEB-41B4-8589-ABDB29C3F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840" y1="58286" x2="77352" y2="37143"/>
                        <a14:foregroundMark x1="77352" y1="37143" x2="74913" y2="3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81"/>
          <a:stretch/>
        </p:blipFill>
        <p:spPr bwMode="auto">
          <a:xfrm>
            <a:off x="4109505" y="2321407"/>
            <a:ext cx="3604838" cy="36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uman illu 이미지 검색결과">
            <a:extLst>
              <a:ext uri="{FF2B5EF4-FFF2-40B4-BE49-F238E27FC236}">
                <a16:creationId xmlns:a16="http://schemas.microsoft.com/office/drawing/2014/main" id="{BC3C8DC5-D04E-4CF9-B248-D5873A29E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6000" l="9778" r="89778">
                        <a14:foregroundMark x1="50222" y1="15111" x2="58222" y2="11111"/>
                        <a14:foregroundMark x1="58222" y1="11111" x2="60889" y2="6667"/>
                        <a14:foregroundMark x1="47111" y1="95111" x2="48000" y2="84889"/>
                        <a14:foregroundMark x1="54222" y1="96000" x2="54222" y2="9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29" y="2595789"/>
            <a:ext cx="3897086" cy="38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C3266-E8B7-452D-B252-707DDE28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6119"/>
            <a:ext cx="10515600" cy="4351338"/>
          </a:xfrm>
        </p:spPr>
        <p:txBody>
          <a:bodyPr/>
          <a:lstStyle/>
          <a:p>
            <a:r>
              <a:rPr lang="en-US" altLang="ko-KR" dirty="0"/>
              <a:t>During user registration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D130156-6319-41BC-9D79-A17B4C76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Save our cars!! – Maybe…</a:t>
            </a:r>
            <a:endParaRPr lang="ko-KR" altLang="en-US" b="1" dirty="0"/>
          </a:p>
        </p:txBody>
      </p:sp>
      <p:pic>
        <p:nvPicPr>
          <p:cNvPr id="9222" name="Picture 6" descr="보안 이미지 검색결과">
            <a:extLst>
              <a:ext uri="{FF2B5EF4-FFF2-40B4-BE49-F238E27FC236}">
                <a16:creationId xmlns:a16="http://schemas.microsoft.com/office/drawing/2014/main" id="{BB5132CD-8183-4FE5-9BE9-01C7D767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840" y1="58286" x2="77352" y2="37143"/>
                        <a14:foregroundMark x1="77352" y1="37143" x2="74913" y2="3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81"/>
          <a:stretch/>
        </p:blipFill>
        <p:spPr bwMode="auto">
          <a:xfrm>
            <a:off x="2863043" y="2921682"/>
            <a:ext cx="2924430" cy="29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key illu 이미지 검색결과">
            <a:extLst>
              <a:ext uri="{FF2B5EF4-FFF2-40B4-BE49-F238E27FC236}">
                <a16:creationId xmlns:a16="http://schemas.microsoft.com/office/drawing/2014/main" id="{FF19D74E-AAE7-493B-B24F-DB29BDE99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66" b="97490" l="1896" r="95735">
                        <a14:foregroundMark x1="7583" y1="86611" x2="13270" y2="97490"/>
                        <a14:foregroundMark x1="1896" y1="84519" x2="1896" y2="84519"/>
                        <a14:foregroundMark x1="72512" y1="12552" x2="56872" y2="7113"/>
                        <a14:foregroundMark x1="81043" y1="5858" x2="90521" y2="18410"/>
                        <a14:foregroundMark x1="95735" y1="18410" x2="81991" y2="3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1" y="5424767"/>
            <a:ext cx="942974" cy="106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gold key illu 이미지 검색결과&quot;">
            <a:extLst>
              <a:ext uri="{FF2B5EF4-FFF2-40B4-BE49-F238E27FC236}">
                <a16:creationId xmlns:a16="http://schemas.microsoft.com/office/drawing/2014/main" id="{8E40D0F5-65E8-4DE4-B662-7664A8AC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538" r="91538">
                        <a14:foregroundMark x1="9231" y1="68462" x2="6615" y2="61846"/>
                        <a14:foregroundMark x1="91538" y1="32692" x2="80846" y2="2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93114">
            <a:off x="1868286" y="5407514"/>
            <a:ext cx="1095477" cy="109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gold key illu 이미지 검색결과&quot;">
            <a:extLst>
              <a:ext uri="{FF2B5EF4-FFF2-40B4-BE49-F238E27FC236}">
                <a16:creationId xmlns:a16="http://schemas.microsoft.com/office/drawing/2014/main" id="{6E373968-A097-4F6D-986C-77E1D37F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538" r="91538">
                        <a14:foregroundMark x1="9231" y1="68462" x2="6615" y2="61846"/>
                        <a14:foregroundMark x1="91538" y1="32692" x2="80846" y2="2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563">
            <a:off x="2361377" y="3608944"/>
            <a:ext cx="1679800" cy="16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key illu 이미지 검색결과">
            <a:extLst>
              <a:ext uri="{FF2B5EF4-FFF2-40B4-BE49-F238E27FC236}">
                <a16:creationId xmlns:a16="http://schemas.microsoft.com/office/drawing/2014/main" id="{E0000D78-5CAF-4769-A4CB-A6CAE6BB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66" b="97490" l="1896" r="95735">
                        <a14:foregroundMark x1="7583" y1="86611" x2="13270" y2="97490"/>
                        <a14:foregroundMark x1="1896" y1="84519" x2="1896" y2="84519"/>
                        <a14:foregroundMark x1="72512" y1="12552" x2="56872" y2="7113"/>
                        <a14:foregroundMark x1="81043" y1="5858" x2="90521" y2="18410"/>
                        <a14:foregroundMark x1="95735" y1="18410" x2="81991" y2="3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1576">
            <a:off x="3745292" y="3420520"/>
            <a:ext cx="1576075" cy="178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0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1.11022E-16 L 0.4586 -0.0020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308</Words>
  <Application>Microsoft Office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Self-driving Vehicles</vt:lpstr>
      <vt:lpstr>What is Self-driving Vehicle?</vt:lpstr>
      <vt:lpstr>Tech.1 – IoT Sensors</vt:lpstr>
      <vt:lpstr>Tech.2 – IoT Connectivity</vt:lpstr>
      <vt:lpstr>Tech.3 - Software Algorithms</vt:lpstr>
      <vt:lpstr>Attacks</vt:lpstr>
      <vt:lpstr>The Hacked Car!!</vt:lpstr>
      <vt:lpstr>Save our cars!! – Exists…</vt:lpstr>
      <vt:lpstr>Save our cars!! – Maybe…</vt:lpstr>
      <vt:lpstr>Save our cars!! – Maybe…</vt:lpstr>
      <vt:lpstr>Save our cars!! – Maybe…</vt:lpstr>
      <vt:lpstr>Are we going to use Self-driving Vehicle?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Vehicles</dc:title>
  <dc:creator>최 서영</dc:creator>
  <cp:lastModifiedBy>최 서영</cp:lastModifiedBy>
  <cp:revision>14</cp:revision>
  <dcterms:created xsi:type="dcterms:W3CDTF">2020-01-09T11:19:52Z</dcterms:created>
  <dcterms:modified xsi:type="dcterms:W3CDTF">2020-01-09T13:47:16Z</dcterms:modified>
</cp:coreProperties>
</file>