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66"/>
  </p:notesMasterIdLst>
  <p:sldIdLst>
    <p:sldId id="443" r:id="rId2"/>
    <p:sldId id="457" r:id="rId3"/>
    <p:sldId id="519" r:id="rId4"/>
    <p:sldId id="523" r:id="rId5"/>
    <p:sldId id="508" r:id="rId6"/>
    <p:sldId id="522" r:id="rId7"/>
    <p:sldId id="521" r:id="rId8"/>
    <p:sldId id="524" r:id="rId9"/>
    <p:sldId id="509" r:id="rId10"/>
    <p:sldId id="525" r:id="rId11"/>
    <p:sldId id="510" r:id="rId12"/>
    <p:sldId id="507" r:id="rId13"/>
    <p:sldId id="526" r:id="rId14"/>
    <p:sldId id="458" r:id="rId15"/>
    <p:sldId id="459" r:id="rId16"/>
    <p:sldId id="460" r:id="rId17"/>
    <p:sldId id="527" r:id="rId18"/>
    <p:sldId id="461" r:id="rId19"/>
    <p:sldId id="462" r:id="rId20"/>
    <p:sldId id="463" r:id="rId21"/>
    <p:sldId id="528" r:id="rId22"/>
    <p:sldId id="465" r:id="rId23"/>
    <p:sldId id="466" r:id="rId24"/>
    <p:sldId id="467" r:id="rId25"/>
    <p:sldId id="468" r:id="rId26"/>
    <p:sldId id="469" r:id="rId27"/>
    <p:sldId id="470" r:id="rId28"/>
    <p:sldId id="471" r:id="rId29"/>
    <p:sldId id="472" r:id="rId30"/>
    <p:sldId id="473" r:id="rId31"/>
    <p:sldId id="476" r:id="rId32"/>
    <p:sldId id="474" r:id="rId33"/>
    <p:sldId id="475" r:id="rId34"/>
    <p:sldId id="477" r:id="rId35"/>
    <p:sldId id="479" r:id="rId36"/>
    <p:sldId id="480" r:id="rId37"/>
    <p:sldId id="481" r:id="rId38"/>
    <p:sldId id="482" r:id="rId39"/>
    <p:sldId id="483" r:id="rId40"/>
    <p:sldId id="484" r:id="rId41"/>
    <p:sldId id="485" r:id="rId42"/>
    <p:sldId id="486" r:id="rId43"/>
    <p:sldId id="487" r:id="rId44"/>
    <p:sldId id="488" r:id="rId45"/>
    <p:sldId id="489" r:id="rId46"/>
    <p:sldId id="506" r:id="rId47"/>
    <p:sldId id="490" r:id="rId48"/>
    <p:sldId id="491" r:id="rId49"/>
    <p:sldId id="501" r:id="rId50"/>
    <p:sldId id="504" r:id="rId51"/>
    <p:sldId id="505" r:id="rId52"/>
    <p:sldId id="495" r:id="rId53"/>
    <p:sldId id="496" r:id="rId54"/>
    <p:sldId id="497" r:id="rId55"/>
    <p:sldId id="498" r:id="rId56"/>
    <p:sldId id="499" r:id="rId57"/>
    <p:sldId id="512" r:id="rId58"/>
    <p:sldId id="514" r:id="rId59"/>
    <p:sldId id="511" r:id="rId60"/>
    <p:sldId id="513" r:id="rId61"/>
    <p:sldId id="515" r:id="rId62"/>
    <p:sldId id="516" r:id="rId63"/>
    <p:sldId id="517" r:id="rId64"/>
    <p:sldId id="502" r:id="rId65"/>
  </p:sldIdLst>
  <p:sldSz cx="9144000" cy="6858000" type="screen4x3"/>
  <p:notesSz cx="7315200" cy="96012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58" d="100"/>
          <a:sy n="58" d="100"/>
        </p:scale>
        <p:origin x="34" y="46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
    </p:cViewPr>
  </p:sorterViewPr>
  <p:notesViewPr>
    <p:cSldViewPr>
      <p:cViewPr varScale="1">
        <p:scale>
          <a:sx n="40" d="100"/>
          <a:sy n="40" d="100"/>
        </p:scale>
        <p:origin x="-148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251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Footer Placeholder 16"/>
          <p:cNvSpPr>
            <a:spLocks noGrp="1"/>
          </p:cNvSpPr>
          <p:nvPr>
            <p:ph type="ftr" sz="quarter" idx="10"/>
          </p:nvPr>
        </p:nvSpPr>
        <p:spPr/>
        <p:txBody>
          <a:bodyPr/>
          <a:lstStyle>
            <a:lvl1pPr>
              <a:defRPr/>
            </a:lvl1pPr>
          </a:lstStyle>
          <a:p>
            <a:pPr>
              <a:defRPr/>
            </a:pPr>
            <a:r>
              <a:rPr lang="en-US"/>
              <a:t>Liang, Introduction to Java Programming, Eighth Edition, (c) 2011 Pearson Education, Inc. All rights reserved. 0132130807</a:t>
            </a:r>
          </a:p>
        </p:txBody>
      </p:sp>
      <p:sp>
        <p:nvSpPr>
          <p:cNvPr id="11" name="Slide Number Placeholder 28"/>
          <p:cNvSpPr>
            <a:spLocks noGrp="1"/>
          </p:cNvSpPr>
          <p:nvPr>
            <p:ph type="sldNum" sz="quarter" idx="11"/>
          </p:nvPr>
        </p:nvSpPr>
        <p:spPr/>
        <p:txBody>
          <a:bodyPr/>
          <a:lstStyle>
            <a:lvl1pPr>
              <a:defRPr sz="1400">
                <a:solidFill>
                  <a:srgbClr val="FFFFFF"/>
                </a:solidFill>
              </a:defRPr>
            </a:lvl1pPr>
          </a:lstStyle>
          <a:p>
            <a:pPr>
              <a:defRPr/>
            </a:pPr>
            <a:fld id="{66CDD498-81CF-4F48-8FFB-4AECD538B5F8}" type="slidenum">
              <a:rPr lang="en-US"/>
              <a:pPr>
                <a:defRPr/>
              </a:pPr>
              <a:t>‹#›</a:t>
            </a:fld>
            <a:endParaRPr lang="en-US"/>
          </a:p>
        </p:txBody>
      </p:sp>
    </p:spTree>
    <p:extLst>
      <p:ext uri="{BB962C8B-B14F-4D97-AF65-F5344CB8AC3E}">
        <p14:creationId xmlns:p14="http://schemas.microsoft.com/office/powerpoint/2010/main" val="39218300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BDAE80F4-44C6-41D8-AF14-994B33F8A659}" type="slidenum">
              <a:rPr lang="en-US"/>
              <a:pPr>
                <a:defRPr/>
              </a:pPr>
              <a:t>‹#›</a:t>
            </a:fld>
            <a:endParaRPr lang="en-US"/>
          </a:p>
        </p:txBody>
      </p:sp>
    </p:spTree>
    <p:extLst>
      <p:ext uri="{BB962C8B-B14F-4D97-AF65-F5344CB8AC3E}">
        <p14:creationId xmlns:p14="http://schemas.microsoft.com/office/powerpoint/2010/main" val="422865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01F7EB5A-FA4B-4C01-9167-61D2D2986154}" type="slidenum">
              <a:rPr lang="en-US"/>
              <a:pPr>
                <a:defRPr/>
              </a:pPr>
              <a:t>‹#›</a:t>
            </a:fld>
            <a:endParaRPr lang="en-US"/>
          </a:p>
        </p:txBody>
      </p:sp>
    </p:spTree>
    <p:extLst>
      <p:ext uri="{BB962C8B-B14F-4D97-AF65-F5344CB8AC3E}">
        <p14:creationId xmlns:p14="http://schemas.microsoft.com/office/powerpoint/2010/main" val="156850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72373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6858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152400" y="6248400"/>
            <a:ext cx="457200" cy="457200"/>
          </a:xfrm>
        </p:spPr>
        <p:txBody>
          <a:bodyPr/>
          <a:lstStyle>
            <a:lvl1pPr>
              <a:defRPr/>
            </a:lvl1pPr>
          </a:lstStyle>
          <a:p>
            <a:pPr>
              <a:defRPr/>
            </a:pPr>
            <a:fld id="{5A878CFF-FB1C-4639-A191-8364DC07EEBA}" type="slidenum">
              <a:rPr lang="en-US"/>
              <a:pPr>
                <a:defRPr/>
              </a:pPr>
              <a:t>‹#›</a:t>
            </a:fld>
            <a:endParaRPr lang="en-US"/>
          </a:p>
        </p:txBody>
      </p:sp>
    </p:spTree>
    <p:extLst>
      <p:ext uri="{BB962C8B-B14F-4D97-AF65-F5344CB8AC3E}">
        <p14:creationId xmlns:p14="http://schemas.microsoft.com/office/powerpoint/2010/main" val="463302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646925"/>
          </a:xfrm>
        </p:spPr>
        <p:txBody>
          <a:bodyPr/>
          <a:lstStyle/>
          <a:p>
            <a:r>
              <a:rPr lang="en-US"/>
              <a:t>Click to edit Master title style</a:t>
            </a:r>
            <a:endParaRPr lang="en-US" dirty="0"/>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10"/>
          </p:nvPr>
        </p:nvSpPr>
        <p:spPr>
          <a:xfrm>
            <a:off x="152400" y="6248400"/>
            <a:ext cx="457200" cy="457200"/>
          </a:xfrm>
        </p:spPr>
        <p:txBody>
          <a:bodyPr/>
          <a:lstStyle>
            <a:lvl1pPr>
              <a:defRPr/>
            </a:lvl1pPr>
          </a:lstStyle>
          <a:p>
            <a:pPr>
              <a:defRPr/>
            </a:pPr>
            <a:fld id="{4E9D0C7A-E8BC-49AB-BE49-90994578B377}" type="slidenum">
              <a:rPr lang="en-US"/>
              <a:pPr>
                <a:defRPr/>
              </a:pPr>
              <a:t>‹#›</a:t>
            </a:fld>
            <a:endParaRPr lang="en-US"/>
          </a:p>
        </p:txBody>
      </p:sp>
    </p:spTree>
    <p:extLst>
      <p:ext uri="{BB962C8B-B14F-4D97-AF65-F5344CB8AC3E}">
        <p14:creationId xmlns:p14="http://schemas.microsoft.com/office/powerpoint/2010/main" val="648101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239915"/>
            <a:ext cx="7772400" cy="4779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914400" y="6172200"/>
            <a:ext cx="914400" cy="457200"/>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02112ABE-CC2F-4F23-A9A6-FE18E1DB76E0}" type="slidenum">
              <a:rPr lang="en-US"/>
              <a:pPr>
                <a:defRPr/>
              </a:pPr>
              <a:t>‹#›</a:t>
            </a:fld>
            <a:endParaRPr lang="en-US"/>
          </a:p>
        </p:txBody>
      </p:sp>
    </p:spTree>
    <p:extLst>
      <p:ext uri="{BB962C8B-B14F-4D97-AF65-F5344CB8AC3E}">
        <p14:creationId xmlns:p14="http://schemas.microsoft.com/office/powerpoint/2010/main" val="6263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Footer Placeholder 4"/>
          <p:cNvSpPr>
            <a:spLocks noGrp="1"/>
          </p:cNvSpPr>
          <p:nvPr>
            <p:ph type="ftr" sz="quarter" idx="10"/>
          </p:nvPr>
        </p:nvSpPr>
        <p:spPr>
          <a:xfrm>
            <a:off x="800100" y="6172200"/>
            <a:ext cx="4000500" cy="457200"/>
          </a:xfrm>
        </p:spPr>
        <p:txBody>
          <a:bodyPr/>
          <a:lstStyle>
            <a:lvl1pPr>
              <a:defRPr/>
            </a:lvl1pPr>
          </a:lstStyle>
          <a:p>
            <a:pPr>
              <a:defRPr/>
            </a:pPr>
            <a:endParaRPr lang="en-US"/>
          </a:p>
        </p:txBody>
      </p:sp>
      <p:sp>
        <p:nvSpPr>
          <p:cNvPr id="10" name="Slide Number Placeholder 5"/>
          <p:cNvSpPr>
            <a:spLocks noGrp="1"/>
          </p:cNvSpPr>
          <p:nvPr>
            <p:ph type="sldNum" sz="quarter" idx="11"/>
          </p:nvPr>
        </p:nvSpPr>
        <p:spPr>
          <a:xfrm>
            <a:off x="146050" y="6208713"/>
            <a:ext cx="457200" cy="457200"/>
          </a:xfrm>
        </p:spPr>
        <p:txBody>
          <a:bodyPr/>
          <a:lstStyle>
            <a:lvl1pPr>
              <a:defRPr/>
            </a:lvl1pPr>
          </a:lstStyle>
          <a:p>
            <a:pPr>
              <a:defRPr/>
            </a:pPr>
            <a:fld id="{5FC497E8-F53B-492A-A33F-F543CC869414}" type="slidenum">
              <a:rPr lang="en-US"/>
              <a:pPr>
                <a:defRPr/>
              </a:pPr>
              <a:t>‹#›</a:t>
            </a:fld>
            <a:endParaRPr lang="en-US"/>
          </a:p>
        </p:txBody>
      </p:sp>
    </p:spTree>
    <p:extLst>
      <p:ext uri="{BB962C8B-B14F-4D97-AF65-F5344CB8AC3E}">
        <p14:creationId xmlns:p14="http://schemas.microsoft.com/office/powerpoint/2010/main" val="35581730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22"/>
          <p:cNvSpPr>
            <a:spLocks noGrp="1"/>
          </p:cNvSpPr>
          <p:nvPr>
            <p:ph type="sldNum" sz="quarter" idx="11"/>
          </p:nvPr>
        </p:nvSpPr>
        <p:spPr/>
        <p:txBody>
          <a:bodyPr/>
          <a:lstStyle>
            <a:lvl1pPr>
              <a:defRPr/>
            </a:lvl1pPr>
          </a:lstStyle>
          <a:p>
            <a:pPr>
              <a:defRPr/>
            </a:pPr>
            <a:fld id="{C94821B9-596D-4D62-AF21-8AAF80F30A58}" type="slidenum">
              <a:rPr lang="en-US"/>
              <a:pPr>
                <a:defRPr/>
              </a:pPr>
              <a:t>‹#›</a:t>
            </a:fld>
            <a:endParaRPr lang="en-US"/>
          </a:p>
        </p:txBody>
      </p:sp>
    </p:spTree>
    <p:extLst>
      <p:ext uri="{BB962C8B-B14F-4D97-AF65-F5344CB8AC3E}">
        <p14:creationId xmlns:p14="http://schemas.microsoft.com/office/powerpoint/2010/main" val="85847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69803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4400" y="1124700"/>
            <a:ext cx="3733800" cy="729695"/>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163106"/>
            <a:ext cx="3733800" cy="69129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4"/>
          </p:nvPr>
        </p:nvSpPr>
        <p:spPr>
          <a:xfrm>
            <a:off x="49530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10"/>
          </p:nvPr>
        </p:nvSpPr>
        <p:spPr/>
        <p:txBody>
          <a:bodyPr/>
          <a:lstStyle>
            <a:lvl1pPr>
              <a:defRPr/>
            </a:lvl1pPr>
          </a:lstStyle>
          <a:p>
            <a:pPr>
              <a:defRPr/>
            </a:pPr>
            <a:endParaRPr lang="en-US"/>
          </a:p>
        </p:txBody>
      </p:sp>
      <p:sp>
        <p:nvSpPr>
          <p:cNvPr id="8" name="Slide Number Placeholder 22"/>
          <p:cNvSpPr>
            <a:spLocks noGrp="1"/>
          </p:cNvSpPr>
          <p:nvPr>
            <p:ph type="sldNum" sz="quarter" idx="11"/>
          </p:nvPr>
        </p:nvSpPr>
        <p:spPr/>
        <p:txBody>
          <a:bodyPr/>
          <a:lstStyle>
            <a:lvl1pPr>
              <a:defRPr/>
            </a:lvl1pPr>
          </a:lstStyle>
          <a:p>
            <a:pPr>
              <a:defRPr/>
            </a:pPr>
            <a:fld id="{43AC3581-1CD3-4357-A622-2A1C304E6590}" type="slidenum">
              <a:rPr lang="en-US"/>
              <a:pPr>
                <a:defRPr/>
              </a:pPr>
              <a:t>‹#›</a:t>
            </a:fld>
            <a:endParaRPr lang="en-US"/>
          </a:p>
        </p:txBody>
      </p:sp>
    </p:spTree>
    <p:extLst>
      <p:ext uri="{BB962C8B-B14F-4D97-AF65-F5344CB8AC3E}">
        <p14:creationId xmlns:p14="http://schemas.microsoft.com/office/powerpoint/2010/main" val="345151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22"/>
          <p:cNvSpPr>
            <a:spLocks noGrp="1"/>
          </p:cNvSpPr>
          <p:nvPr>
            <p:ph type="sldNum" sz="quarter" idx="11"/>
          </p:nvPr>
        </p:nvSpPr>
        <p:spPr/>
        <p:txBody>
          <a:bodyPr/>
          <a:lstStyle>
            <a:lvl1pPr>
              <a:defRPr/>
            </a:lvl1pPr>
          </a:lstStyle>
          <a:p>
            <a:pPr>
              <a:defRPr/>
            </a:pPr>
            <a:fld id="{20B2013B-B570-48F0-8943-ADEED7DDEEF2}" type="slidenum">
              <a:rPr lang="en-US"/>
              <a:pPr>
                <a:defRPr/>
              </a:pPr>
              <a:t>‹#›</a:t>
            </a:fld>
            <a:endParaRPr lang="en-US"/>
          </a:p>
        </p:txBody>
      </p:sp>
    </p:spTree>
    <p:extLst>
      <p:ext uri="{BB962C8B-B14F-4D97-AF65-F5344CB8AC3E}">
        <p14:creationId xmlns:p14="http://schemas.microsoft.com/office/powerpoint/2010/main" val="387081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Slide Number Placeholder 22"/>
          <p:cNvSpPr>
            <a:spLocks noGrp="1"/>
          </p:cNvSpPr>
          <p:nvPr>
            <p:ph type="sldNum" sz="quarter" idx="11"/>
          </p:nvPr>
        </p:nvSpPr>
        <p:spPr/>
        <p:txBody>
          <a:bodyPr/>
          <a:lstStyle>
            <a:lvl1pPr>
              <a:defRPr/>
            </a:lvl1pPr>
          </a:lstStyle>
          <a:p>
            <a:pPr>
              <a:defRPr/>
            </a:pPr>
            <a:fld id="{98F7973C-A40A-4236-9147-1B2ACDFDACDE}" type="slidenum">
              <a:rPr lang="en-US"/>
              <a:pPr>
                <a:defRPr/>
              </a:pPr>
              <a:t>‹#›</a:t>
            </a:fld>
            <a:endParaRPr lang="en-US"/>
          </a:p>
        </p:txBody>
      </p:sp>
    </p:spTree>
    <p:extLst>
      <p:ext uri="{BB962C8B-B14F-4D97-AF65-F5344CB8AC3E}">
        <p14:creationId xmlns:p14="http://schemas.microsoft.com/office/powerpoint/2010/main" val="365321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69803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914400" y="1086295"/>
            <a:ext cx="1905000" cy="5009705"/>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086295"/>
            <a:ext cx="5715000" cy="5009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5"/>
          <p:cNvSpPr>
            <a:spLocks noGrp="1"/>
          </p:cNvSpPr>
          <p:nvPr>
            <p:ph type="ftr" sz="quarter" idx="10"/>
          </p:nvPr>
        </p:nvSpPr>
        <p:spPr/>
        <p:txBody>
          <a:bodyPr/>
          <a:lstStyle>
            <a:lvl1pPr>
              <a:defRPr/>
            </a:lvl1pPr>
          </a:lstStyle>
          <a:p>
            <a:pPr>
              <a:defRPr/>
            </a:pPr>
            <a:endParaRPr lang="en-US"/>
          </a:p>
        </p:txBody>
      </p:sp>
      <p:sp>
        <p:nvSpPr>
          <p:cNvPr id="8" name="Slide Number Placeholder 6"/>
          <p:cNvSpPr>
            <a:spLocks noGrp="1"/>
          </p:cNvSpPr>
          <p:nvPr>
            <p:ph type="sldNum" sz="quarter" idx="11"/>
          </p:nvPr>
        </p:nvSpPr>
        <p:spPr/>
        <p:txBody>
          <a:bodyPr/>
          <a:lstStyle>
            <a:lvl1pPr>
              <a:defRPr/>
            </a:lvl1pPr>
          </a:lstStyle>
          <a:p>
            <a:pPr>
              <a:defRPr/>
            </a:pPr>
            <a:fld id="{FA5BE48A-3044-45FB-B3D6-8177FFD1D602}" type="slidenum">
              <a:rPr lang="en-US"/>
              <a:pPr>
                <a:defRPr/>
              </a:pPr>
              <a:t>‹#›</a:t>
            </a:fld>
            <a:endParaRPr lang="en-US"/>
          </a:p>
        </p:txBody>
      </p:sp>
    </p:spTree>
    <p:extLst>
      <p:ext uri="{BB962C8B-B14F-4D97-AF65-F5344CB8AC3E}">
        <p14:creationId xmlns:p14="http://schemas.microsoft.com/office/powerpoint/2010/main" val="26379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Footer Placeholder 5"/>
          <p:cNvSpPr>
            <a:spLocks noGrp="1"/>
          </p:cNvSpPr>
          <p:nvPr>
            <p:ph type="ftr" sz="quarter" idx="10"/>
          </p:nvPr>
        </p:nvSpPr>
        <p:spPr>
          <a:xfrm>
            <a:off x="914400" y="6172200"/>
            <a:ext cx="3886200" cy="457200"/>
          </a:xfrm>
        </p:spPr>
        <p:txBody>
          <a:bodyPr/>
          <a:lstStyle>
            <a:lvl1pPr>
              <a:defRPr/>
            </a:lvl1pPr>
          </a:lstStyle>
          <a:p>
            <a:pPr>
              <a:defRPr/>
            </a:pPr>
            <a:endParaRPr lang="en-US"/>
          </a:p>
        </p:txBody>
      </p:sp>
      <p:sp>
        <p:nvSpPr>
          <p:cNvPr id="9" name="Slide Number Placeholder 6"/>
          <p:cNvSpPr>
            <a:spLocks noGrp="1"/>
          </p:cNvSpPr>
          <p:nvPr>
            <p:ph type="sldNum" sz="quarter" idx="11"/>
          </p:nvPr>
        </p:nvSpPr>
        <p:spPr>
          <a:xfrm>
            <a:off x="146050" y="6208713"/>
            <a:ext cx="457200" cy="457200"/>
          </a:xfrm>
        </p:spPr>
        <p:txBody>
          <a:bodyPr/>
          <a:lstStyle>
            <a:lvl1pPr>
              <a:defRPr/>
            </a:lvl1pPr>
          </a:lstStyle>
          <a:p>
            <a:pPr>
              <a:defRPr/>
            </a:pPr>
            <a:fld id="{7178CC53-375F-42D2-ACCD-B63EB66DD37E}" type="slidenum">
              <a:rPr lang="en-US"/>
              <a:pPr>
                <a:defRPr/>
              </a:pPr>
              <a:t>‹#›</a:t>
            </a:fld>
            <a:endParaRPr lang="en-US"/>
          </a:p>
        </p:txBody>
      </p:sp>
    </p:spTree>
    <p:extLst>
      <p:ext uri="{BB962C8B-B14F-4D97-AF65-F5344CB8AC3E}">
        <p14:creationId xmlns:p14="http://schemas.microsoft.com/office/powerpoint/2010/main" val="16738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123950"/>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Footer Placeholder 2"/>
          <p:cNvSpPr>
            <a:spLocks noGrp="1"/>
          </p:cNvSpPr>
          <p:nvPr>
            <p:ph type="ftr" sz="quarter" idx="3"/>
          </p:nvPr>
        </p:nvSpPr>
        <p:spPr>
          <a:xfrm>
            <a:off x="914400" y="6172200"/>
            <a:ext cx="10668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E091BCD-DAD1-4E77-8DEE-07BE51118467}" type="slidenum">
              <a:rPr lang="en-US"/>
              <a:pPr>
                <a:defRPr/>
              </a:pPr>
              <a:t>‹#›</a:t>
            </a:fld>
            <a:endParaRPr lang="en-US"/>
          </a:p>
        </p:txBody>
      </p:sp>
      <p:sp>
        <p:nvSpPr>
          <p:cNvPr id="1032" name="Rectangle 35"/>
          <p:cNvSpPr>
            <a:spLocks noChangeArrowheads="1"/>
          </p:cNvSpPr>
          <p:nvPr/>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000">
                <a:latin typeface="Arial" charset="0"/>
              </a:rPr>
              <a:t>(c) Paul Fodor (CS Stony Brook) and </a:t>
            </a:r>
            <a:r>
              <a:rPr lang="en-US" altLang="en-US" sz="1000">
                <a:latin typeface="Arial" charset="0"/>
                <a:cs typeface="Arial" charset="0"/>
                <a:sym typeface="Arial" charset="0"/>
              </a:rPr>
              <a:t>Elsevier</a:t>
            </a:r>
          </a:p>
        </p:txBody>
      </p:sp>
    </p:spTree>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61" r:id="rId4"/>
    <p:sldLayoutId id="2147484462" r:id="rId5"/>
    <p:sldLayoutId id="2147484463" r:id="rId6"/>
    <p:sldLayoutId id="2147484464" r:id="rId7"/>
    <p:sldLayoutId id="2147484470" r:id="rId8"/>
    <p:sldLayoutId id="2147484471" r:id="rId9"/>
    <p:sldLayoutId id="2147484465" r:id="rId10"/>
    <p:sldLayoutId id="2147484466" r:id="rId11"/>
    <p:sldLayoutId id="2147484472" r:id="rId12"/>
    <p:sldLayoutId id="2147484473" r:id="rId13"/>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hortle.ccsu.edu/java5/Notes/chap04/ch04_4.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1"/>
          <p:cNvSpPr>
            <a:spLocks noGrp="1"/>
          </p:cNvSpPr>
          <p:nvPr>
            <p:ph type="subTitle" idx="1"/>
          </p:nvPr>
        </p:nvSpPr>
        <p:spPr/>
        <p:txBody>
          <a:bodyPr/>
          <a:lstStyle/>
          <a:p>
            <a:pPr eaLnBrk="1" hangingPunct="1"/>
            <a:r>
              <a:rPr lang="en-US" altLang="en-US" dirty="0"/>
              <a:t>CSE 307 – Principles of Programming Languages</a:t>
            </a:r>
          </a:p>
          <a:p>
            <a:pPr eaLnBrk="1" hangingPunct="1"/>
            <a:r>
              <a:rPr lang="en-US" altLang="en-US" dirty="0"/>
              <a:t>SUNY Korea</a:t>
            </a:r>
          </a:p>
          <a:p>
            <a:pPr eaLnBrk="1" hangingPunct="1"/>
            <a:r>
              <a:rPr lang="en-US" altLang="en-US" dirty="0"/>
              <a:t> </a:t>
            </a:r>
          </a:p>
        </p:txBody>
      </p:sp>
      <p:sp>
        <p:nvSpPr>
          <p:cNvPr id="9219" name="Title 2"/>
          <p:cNvSpPr>
            <a:spLocks noGrp="1"/>
          </p:cNvSpPr>
          <p:nvPr>
            <p:ph type="ctrTitle"/>
          </p:nvPr>
        </p:nvSpPr>
        <p:spPr>
          <a:xfrm>
            <a:off x="152400" y="1506538"/>
            <a:ext cx="8839200" cy="1470025"/>
          </a:xfrm>
        </p:spPr>
        <p:txBody>
          <a:bodyPr/>
          <a:lstStyle/>
          <a:p>
            <a:pPr eaLnBrk="1" hangingPunct="1"/>
            <a:r>
              <a:rPr altLang="en-US" sz="5400" dirty="0"/>
              <a:t>Introduction to Programming Languages</a:t>
            </a:r>
          </a:p>
        </p:txBody>
      </p:sp>
      <p:sp>
        <p:nvSpPr>
          <p:cNvPr id="4" name="Slide Number Placeholder 4"/>
          <p:cNvSpPr>
            <a:spLocks noGrp="1"/>
          </p:cNvSpPr>
          <p:nvPr>
            <p:ph type="sldNum" sz="quarter" idx="11"/>
          </p:nvPr>
        </p:nvSpPr>
        <p:spPr/>
        <p:txBody>
          <a:bodyPr/>
          <a:lstStyle/>
          <a:p>
            <a:pPr>
              <a:defRPr/>
            </a:pPr>
            <a:fld id="{73CA8EA8-66F9-4D0E-AD6B-FEBF196280A8}"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301625" y="876300"/>
            <a:ext cx="8842375" cy="5105400"/>
          </a:xfrm>
        </p:spPr>
        <p:txBody>
          <a:bodyPr/>
          <a:lstStyle/>
          <a:p>
            <a:r>
              <a:rPr lang="en-US" sz="3200" dirty="0"/>
              <a:t>Compilers are more complicated than assemblers. </a:t>
            </a:r>
          </a:p>
          <a:p>
            <a:r>
              <a:rPr lang="en-US" sz="3200" dirty="0"/>
              <a:t>One-to-one correspondence between source and target languages does not exist with high-level languages. </a:t>
            </a:r>
          </a:p>
          <a:p>
            <a:r>
              <a:rPr lang="en-US" altLang="en-US" sz="3200" dirty="0"/>
              <a:t>Initial compilers (such as Fortran compilers) were slow as human programmers could also translate code with some efforts. </a:t>
            </a:r>
          </a:p>
          <a:p>
            <a:r>
              <a:rPr lang="en-US" altLang="en-US" sz="3200" dirty="0"/>
              <a:t>Over the time, performance gap narrowed and eventually reversed. </a:t>
            </a:r>
          </a:p>
          <a:p>
            <a:r>
              <a:rPr lang="en-US" altLang="en-US" sz="3200" dirty="0"/>
              <a:t>Better hardware and improvements in compiler technology generate code better and faster compared to a human being.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10</a:t>
            </a:fld>
            <a:endParaRPr lang="en-US"/>
          </a:p>
        </p:txBody>
      </p:sp>
    </p:spTree>
    <p:extLst>
      <p:ext uri="{BB962C8B-B14F-4D97-AF65-F5344CB8AC3E}">
        <p14:creationId xmlns:p14="http://schemas.microsoft.com/office/powerpoint/2010/main" val="17746824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146050" y="914400"/>
            <a:ext cx="8997950" cy="5105400"/>
          </a:xfrm>
        </p:spPr>
        <p:txBody>
          <a:bodyPr/>
          <a:lstStyle/>
          <a:p>
            <a:r>
              <a:rPr lang="en-US" sz="2800" dirty="0"/>
              <a:t>Today there are thousands of high-level programming languages, and new ones continue to emerge. Why are there so many?</a:t>
            </a:r>
          </a:p>
          <a:p>
            <a:pPr lvl="1"/>
            <a:r>
              <a:rPr lang="en-US" sz="2800" dirty="0"/>
              <a:t>Evolution</a:t>
            </a:r>
          </a:p>
          <a:p>
            <a:pPr lvl="2"/>
            <a:r>
              <a:rPr lang="en-US" sz="2400" dirty="0"/>
              <a:t>E.g. </a:t>
            </a:r>
            <a:r>
              <a:rPr lang="en-US" sz="2400" dirty="0" err="1"/>
              <a:t>goto</a:t>
            </a:r>
            <a:r>
              <a:rPr lang="en-US" sz="2400" dirty="0"/>
              <a:t>-based control flow to while loop, case-switch statements</a:t>
            </a:r>
          </a:p>
          <a:p>
            <a:pPr lvl="2"/>
            <a:r>
              <a:rPr lang="en-US" sz="2400" dirty="0"/>
              <a:t>Object orientation (C++, Java), rapid development (python)</a:t>
            </a:r>
          </a:p>
          <a:p>
            <a:pPr lvl="1"/>
            <a:r>
              <a:rPr lang="en-US" sz="2800" dirty="0"/>
              <a:t>Special Purposes </a:t>
            </a:r>
          </a:p>
          <a:p>
            <a:pPr lvl="2"/>
            <a:r>
              <a:rPr lang="en-US" sz="2400" dirty="0" err="1"/>
              <a:t>Awk</a:t>
            </a:r>
            <a:r>
              <a:rPr lang="en-US" sz="2400" dirty="0"/>
              <a:t> for string manipulation, C is good for low level system programming</a:t>
            </a:r>
          </a:p>
          <a:p>
            <a:pPr lvl="1"/>
            <a:r>
              <a:rPr lang="en-US" sz="2800" dirty="0"/>
              <a:t>Personal Preference</a:t>
            </a:r>
          </a:p>
          <a:p>
            <a:pPr lvl="2"/>
            <a:r>
              <a:rPr lang="en-US" altLang="en-US" sz="2400" dirty="0"/>
              <a:t>Terseness of C (using few words), recursive vs. iteration, pointers vs. not using pointers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11</a:t>
            </a:fld>
            <a:endParaRPr lang="en-US"/>
          </a:p>
        </p:txBody>
      </p:sp>
    </p:spTree>
    <p:extLst>
      <p:ext uri="{BB962C8B-B14F-4D97-AF65-F5344CB8AC3E}">
        <p14:creationId xmlns:p14="http://schemas.microsoft.com/office/powerpoint/2010/main" val="338202996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763000" cy="5105400"/>
          </a:xfrm>
        </p:spPr>
        <p:txBody>
          <a:bodyPr/>
          <a:lstStyle/>
          <a:p>
            <a:r>
              <a:rPr lang="en-US" altLang="en-US" sz="2800" dirty="0"/>
              <a:t>What makes a language successful?</a:t>
            </a:r>
          </a:p>
          <a:p>
            <a:pPr lvl="1"/>
            <a:r>
              <a:rPr lang="en-US" altLang="en-US" sz="2800" dirty="0"/>
              <a:t>easy to learn (python, BASIC, Pascal, LOGO, Scheme)</a:t>
            </a:r>
          </a:p>
          <a:p>
            <a:pPr lvl="1"/>
            <a:r>
              <a:rPr lang="en-US" altLang="en-US" sz="2800" dirty="0"/>
              <a:t>easy to express things (abstraction), easy use once fluent, "powerful” (C, Java, Common Lisp, APL, Algol-68, Perl)</a:t>
            </a:r>
          </a:p>
          <a:p>
            <a:pPr lvl="1"/>
            <a:r>
              <a:rPr lang="en-US" altLang="en-US" sz="2800" dirty="0"/>
              <a:t>easy to implement (</a:t>
            </a:r>
            <a:r>
              <a:rPr lang="en-US" altLang="en-US" sz="2800" dirty="0" err="1"/>
              <a:t>Javascript</a:t>
            </a:r>
            <a:r>
              <a:rPr lang="en-US" altLang="en-US" sz="2800" dirty="0"/>
              <a:t>, BASIC, Forth)</a:t>
            </a:r>
          </a:p>
          <a:p>
            <a:pPr lvl="1"/>
            <a:r>
              <a:rPr lang="en-US" altLang="en-US" sz="2800" dirty="0"/>
              <a:t>Easily available (portable copies of Pascal sent to universities)</a:t>
            </a:r>
          </a:p>
          <a:p>
            <a:pPr lvl="1"/>
            <a:r>
              <a:rPr lang="en-US" altLang="en-US" sz="2800" dirty="0"/>
              <a:t>possible to compile to very good (fast/small) code (Fortran, C)</a:t>
            </a:r>
          </a:p>
          <a:p>
            <a:pPr lvl="1"/>
            <a:r>
              <a:rPr lang="en-US" altLang="en-US" sz="2800" dirty="0"/>
              <a:t>Open source compiler or interpreter</a:t>
            </a:r>
          </a:p>
          <a:p>
            <a:pPr lvl="1"/>
            <a:endParaRPr lang="en-US" alt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12</a:t>
            </a:fld>
            <a:endParaRPr lang="en-US"/>
          </a:p>
        </p:txBody>
      </p:sp>
    </p:spTree>
    <p:extLst>
      <p:ext uri="{BB962C8B-B14F-4D97-AF65-F5344CB8AC3E}">
        <p14:creationId xmlns:p14="http://schemas.microsoft.com/office/powerpoint/2010/main" val="33072231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763000" cy="5105400"/>
          </a:xfrm>
        </p:spPr>
        <p:txBody>
          <a:bodyPr/>
          <a:lstStyle/>
          <a:p>
            <a:r>
              <a:rPr lang="en-US" altLang="en-US" sz="2800" dirty="0"/>
              <a:t>What makes a language successful?</a:t>
            </a:r>
          </a:p>
          <a:p>
            <a:pPr lvl="1"/>
            <a:r>
              <a:rPr lang="en-US" altLang="en-US" sz="2800" dirty="0"/>
              <a:t>Standardization of language and libraries to ensure effective portability of code across platforms (C vs. Java)</a:t>
            </a:r>
          </a:p>
          <a:p>
            <a:pPr lvl="1"/>
            <a:r>
              <a:rPr lang="en-US" altLang="en-US" sz="2800" dirty="0"/>
              <a:t>backing of a powerful sponsor (Java – SUN/Oracle, Visual Basic, COBOL , Ada – US Defense, PL/1 - IBM)</a:t>
            </a:r>
          </a:p>
          <a:p>
            <a:pPr lvl="1"/>
            <a:r>
              <a:rPr lang="en-US" altLang="en-US" sz="2800" dirty="0"/>
              <a:t>wide dissemination at minimal cost (Java, Pascal, Turing, erlang)</a:t>
            </a:r>
          </a:p>
          <a:p>
            <a:pPr lvl="1"/>
            <a:r>
              <a:rPr lang="en-US" altLang="en-US" sz="2800" dirty="0"/>
              <a:t>Choosing optimal language is a tradeoff</a:t>
            </a:r>
          </a:p>
          <a:p>
            <a:pPr lvl="1"/>
            <a:r>
              <a:rPr lang="en-US" altLang="en-US" sz="2800" dirty="0"/>
              <a:t>Consider viewpoints of programmer and implementor</a:t>
            </a:r>
          </a:p>
          <a:p>
            <a:pPr lvl="1"/>
            <a:r>
              <a:rPr lang="en-US" altLang="en-US" sz="2800" dirty="0"/>
              <a:t>Cost of implementation</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13</a:t>
            </a:fld>
            <a:endParaRPr lang="en-US"/>
          </a:p>
        </p:txBody>
      </p:sp>
    </p:spTree>
    <p:extLst>
      <p:ext uri="{BB962C8B-B14F-4D97-AF65-F5344CB8AC3E}">
        <p14:creationId xmlns:p14="http://schemas.microsoft.com/office/powerpoint/2010/main" val="343228715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1268" name="Rectangle 8"/>
          <p:cNvSpPr>
            <a:spLocks noGrp="1" noChangeArrowheads="1"/>
          </p:cNvSpPr>
          <p:nvPr>
            <p:ph type="title"/>
          </p:nvPr>
        </p:nvSpPr>
        <p:spPr/>
        <p:txBody>
          <a:bodyPr/>
          <a:lstStyle/>
          <a:p>
            <a:r>
              <a:rPr lang="en-US" altLang="en-US" sz="7200" dirty="0"/>
              <a:t>Introduction</a:t>
            </a:r>
          </a:p>
        </p:txBody>
      </p:sp>
      <p:sp>
        <p:nvSpPr>
          <p:cNvPr id="11269" name="Rectangle 9"/>
          <p:cNvSpPr>
            <a:spLocks noGrp="1" noChangeArrowheads="1"/>
          </p:cNvSpPr>
          <p:nvPr>
            <p:ph type="body" idx="1"/>
          </p:nvPr>
        </p:nvSpPr>
        <p:spPr>
          <a:xfrm>
            <a:off x="533400" y="990600"/>
            <a:ext cx="8610600" cy="5378450"/>
          </a:xfrm>
        </p:spPr>
        <p:txBody>
          <a:bodyPr/>
          <a:lstStyle/>
          <a:p>
            <a:r>
              <a:rPr lang="en-US" altLang="en-US" sz="3200" dirty="0"/>
              <a:t>Why do we have programming languages?  What is a language for?</a:t>
            </a:r>
          </a:p>
          <a:p>
            <a:pPr lvl="1"/>
            <a:r>
              <a:rPr lang="en-US" altLang="en-US" sz="3200" dirty="0"/>
              <a:t>way of thinking -- way of expressing algorithms</a:t>
            </a:r>
          </a:p>
          <a:p>
            <a:pPr lvl="1"/>
            <a:r>
              <a:rPr lang="en-US" altLang="en-US" sz="3200" dirty="0"/>
              <a:t>languages from the user's point of view</a:t>
            </a:r>
          </a:p>
          <a:p>
            <a:pPr lvl="1"/>
            <a:r>
              <a:rPr lang="en-US" altLang="en-US" sz="3200" dirty="0"/>
              <a:t>abstraction of virtual machine -- way of specifying what you want</a:t>
            </a:r>
          </a:p>
          <a:p>
            <a:pPr lvl="1"/>
            <a:r>
              <a:rPr lang="en-US" altLang="en-US" sz="3200" dirty="0"/>
              <a:t>the hardware to do without getting down into the bits</a:t>
            </a:r>
          </a:p>
          <a:p>
            <a:pPr lvl="1"/>
            <a:r>
              <a:rPr lang="en-US" altLang="en-US" sz="3200" dirty="0"/>
              <a:t>languages from the </a:t>
            </a:r>
            <a:r>
              <a:rPr lang="en-US" altLang="en-US" sz="3200" dirty="0" err="1"/>
              <a:t>implementor's</a:t>
            </a:r>
            <a:r>
              <a:rPr lang="en-US" altLang="en-US" sz="3200" dirty="0"/>
              <a:t> point of view</a:t>
            </a:r>
          </a:p>
        </p:txBody>
      </p:sp>
      <p:sp>
        <p:nvSpPr>
          <p:cNvPr id="6" name="Slide Number Placeholder 3"/>
          <p:cNvSpPr>
            <a:spLocks noGrp="1"/>
          </p:cNvSpPr>
          <p:nvPr>
            <p:ph type="sldNum" sz="quarter" idx="11"/>
          </p:nvPr>
        </p:nvSpPr>
        <p:spPr/>
        <p:txBody>
          <a:bodyPr/>
          <a:lstStyle/>
          <a:p>
            <a:pPr>
              <a:defRPr/>
            </a:pPr>
            <a:fld id="{804F742D-396D-4711-B0B3-6C03E348DDF9}" type="slidenum">
              <a:rPr lang="en-US" smtClean="0"/>
              <a:pPr>
                <a:defRPr/>
              </a:pPr>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2292"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
        <p:nvSpPr>
          <p:cNvPr id="12293" name="Rectangle 9"/>
          <p:cNvSpPr>
            <a:spLocks noGrp="1" noChangeArrowheads="1"/>
          </p:cNvSpPr>
          <p:nvPr>
            <p:ph type="body" idx="1"/>
          </p:nvPr>
        </p:nvSpPr>
        <p:spPr>
          <a:xfrm>
            <a:off x="330200" y="1066800"/>
            <a:ext cx="8813800" cy="4953000"/>
          </a:xfrm>
        </p:spPr>
        <p:txBody>
          <a:bodyPr/>
          <a:lstStyle/>
          <a:p>
            <a:r>
              <a:rPr lang="en-US" altLang="en-US" sz="3400" dirty="0"/>
              <a:t>Help you choose a language:</a:t>
            </a:r>
          </a:p>
          <a:p>
            <a:pPr lvl="1"/>
            <a:r>
              <a:rPr lang="en-US" altLang="en-US" sz="3400" dirty="0"/>
              <a:t>C vs. C++ for systems programming</a:t>
            </a:r>
          </a:p>
          <a:p>
            <a:pPr lvl="1"/>
            <a:r>
              <a:rPr lang="en-US" altLang="en-US" sz="3400" dirty="0" err="1"/>
              <a:t>Matlab</a:t>
            </a:r>
            <a:r>
              <a:rPr lang="en-US" altLang="en-US" sz="3400" dirty="0"/>
              <a:t> vs. Python vs. R for numerical computations</a:t>
            </a:r>
          </a:p>
          <a:p>
            <a:pPr lvl="1"/>
            <a:r>
              <a:rPr lang="en-US" altLang="en-US" sz="3400" dirty="0"/>
              <a:t>Android vs. Java vs. </a:t>
            </a:r>
            <a:r>
              <a:rPr lang="en-US" altLang="en-US" sz="3400" dirty="0" err="1"/>
              <a:t>ObjectiveC</a:t>
            </a:r>
            <a:r>
              <a:rPr lang="en-US" altLang="en-US" sz="3400" dirty="0"/>
              <a:t> vs. </a:t>
            </a:r>
            <a:r>
              <a:rPr lang="en-US" altLang="en-US" sz="3400" dirty="0" err="1"/>
              <a:t>Javascript</a:t>
            </a:r>
            <a:r>
              <a:rPr lang="en-US" altLang="en-US" sz="3400" dirty="0"/>
              <a:t> for embedded systems</a:t>
            </a:r>
          </a:p>
          <a:p>
            <a:pPr lvl="1"/>
            <a:r>
              <a:rPr lang="en-US" altLang="en-US" sz="3400" dirty="0"/>
              <a:t>Python vs. Ruby vs. Common Lisp vs. Scheme vs. ML for symbolic data (not purely numerical) manipulation</a:t>
            </a:r>
          </a:p>
          <a:p>
            <a:pPr lvl="1"/>
            <a:r>
              <a:rPr lang="en-US" altLang="en-US" sz="3400" dirty="0"/>
              <a:t>Java RPC (JAX-RPC) vs. C/CORBA for networked PC programs</a:t>
            </a:r>
          </a:p>
        </p:txBody>
      </p:sp>
      <p:sp>
        <p:nvSpPr>
          <p:cNvPr id="6" name="Slide Number Placeholder 3"/>
          <p:cNvSpPr>
            <a:spLocks noGrp="1"/>
          </p:cNvSpPr>
          <p:nvPr>
            <p:ph type="sldNum" sz="quarter" idx="11"/>
          </p:nvPr>
        </p:nvSpPr>
        <p:spPr/>
        <p:txBody>
          <a:bodyPr/>
          <a:lstStyle/>
          <a:p>
            <a:pPr>
              <a:defRPr/>
            </a:pPr>
            <a:fld id="{DB641502-0C78-46EA-AB36-B3A914BFBF6C}" type="slidenum">
              <a:rPr lang="en-US" smtClean="0"/>
              <a:pPr>
                <a:defRPr/>
              </a:pPr>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81000" y="990600"/>
            <a:ext cx="8763000" cy="5029200"/>
          </a:xfrm>
        </p:spPr>
        <p:txBody>
          <a:bodyPr/>
          <a:lstStyle/>
          <a:p>
            <a:r>
              <a:rPr lang="en-US" altLang="en-US" sz="3200" dirty="0"/>
              <a:t>Make it easier to learn new languages </a:t>
            </a:r>
          </a:p>
          <a:p>
            <a:pPr lvl="1"/>
            <a:r>
              <a:rPr lang="en-US" altLang="en-US" sz="3200" dirty="0"/>
              <a:t>some languages are similar: easy to walk down family tree</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16</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pic>
        <p:nvPicPr>
          <p:cNvPr id="2050" name="Picture 2" descr="https://slideplayer.com/slide/6312477/21/images/15/A+family+tree+of+languages.jpg">
            <a:extLst>
              <a:ext uri="{FF2B5EF4-FFF2-40B4-BE49-F238E27FC236}">
                <a16:creationId xmlns:a16="http://schemas.microsoft.com/office/drawing/2014/main" id="{96127B44-4828-4F6A-A49D-C29BC59E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955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81000" y="990600"/>
            <a:ext cx="8763000" cy="5029200"/>
          </a:xfrm>
        </p:spPr>
        <p:txBody>
          <a:bodyPr/>
          <a:lstStyle/>
          <a:p>
            <a:pPr lvl="1"/>
            <a:r>
              <a:rPr lang="en-US" altLang="en-US" sz="3200" dirty="0"/>
              <a:t>concepts have even more similarity; if you think in terms of iteration, recursion, abstraction (for example), you will find it easier to assimilate the syntax and semantic details of a new language than if you try to pick it up in a vacuum.  </a:t>
            </a:r>
          </a:p>
          <a:p>
            <a:pPr lvl="1"/>
            <a:r>
              <a:rPr lang="en-US" altLang="en-US" sz="3200" dirty="0"/>
              <a:t>Think of an analogy to human languages: good grasp of grammar makes it easier to pick up new languages (at least Indo-European – </a:t>
            </a:r>
            <a:r>
              <a:rPr lang="it-IT" altLang="en-US" sz="3200" dirty="0"/>
              <a:t>Albanian, Armenian, Balto-Slavic, Baltic, Slavic, Celtic, Germanic</a:t>
            </a:r>
            <a:r>
              <a:rPr lang="en-US" altLang="en-US" sz="3200" dirty="0"/>
              <a:t>).</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17</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extLst>
      <p:ext uri="{BB962C8B-B14F-4D97-AF65-F5344CB8AC3E}">
        <p14:creationId xmlns:p14="http://schemas.microsoft.com/office/powerpoint/2010/main" val="256564508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4341" name="Rectangle 9"/>
          <p:cNvSpPr>
            <a:spLocks noGrp="1" noChangeArrowheads="1"/>
          </p:cNvSpPr>
          <p:nvPr>
            <p:ph type="body" idx="1"/>
          </p:nvPr>
        </p:nvSpPr>
        <p:spPr>
          <a:xfrm>
            <a:off x="457200" y="1066800"/>
            <a:ext cx="8763000" cy="5143500"/>
          </a:xfrm>
        </p:spPr>
        <p:txBody>
          <a:bodyPr/>
          <a:lstStyle/>
          <a:p>
            <a:r>
              <a:rPr lang="en-US" altLang="en-US" sz="3200" dirty="0"/>
              <a:t>Help you make better use of whatever language you use</a:t>
            </a:r>
          </a:p>
          <a:p>
            <a:pPr lvl="1"/>
            <a:r>
              <a:rPr lang="en-US" altLang="en-US" sz="3200" dirty="0"/>
              <a:t>understand obscure features:</a:t>
            </a:r>
          </a:p>
          <a:p>
            <a:pPr lvl="2"/>
            <a:r>
              <a:rPr lang="en-US" altLang="en-US" sz="2800" dirty="0"/>
              <a:t>In C, help you understand unions, arrays &amp; pointers, separate compilation, catch and throw</a:t>
            </a:r>
          </a:p>
        </p:txBody>
      </p:sp>
      <p:sp>
        <p:nvSpPr>
          <p:cNvPr id="6" name="Slide Number Placeholder 3"/>
          <p:cNvSpPr>
            <a:spLocks noGrp="1"/>
          </p:cNvSpPr>
          <p:nvPr>
            <p:ph type="sldNum" sz="quarter" idx="11"/>
          </p:nvPr>
        </p:nvSpPr>
        <p:spPr/>
        <p:txBody>
          <a:bodyPr/>
          <a:lstStyle/>
          <a:p>
            <a:pPr>
              <a:defRPr/>
            </a:pPr>
            <a:fld id="{B1C477B5-733F-4892-BE69-B2D9A0C1CD80}" type="slidenum">
              <a:rPr lang="en-US" smtClean="0"/>
              <a:pPr>
                <a:defRPr/>
              </a:pPr>
              <a:t>18</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5365" name="Rectangle 9"/>
          <p:cNvSpPr>
            <a:spLocks noGrp="1" noChangeArrowheads="1"/>
          </p:cNvSpPr>
          <p:nvPr>
            <p:ph type="body" idx="1"/>
          </p:nvPr>
        </p:nvSpPr>
        <p:spPr>
          <a:xfrm>
            <a:off x="381000" y="990600"/>
            <a:ext cx="8763000" cy="5029200"/>
          </a:xfrm>
        </p:spPr>
        <p:txBody>
          <a:bodyPr/>
          <a:lstStyle/>
          <a:p>
            <a:pPr lvl="1"/>
            <a:r>
              <a:rPr lang="en-US" altLang="en-US" dirty="0"/>
              <a:t>understand implementation costs: choose between alternative ways of doing things, based on knowledge of what will be done underneath:</a:t>
            </a:r>
          </a:p>
          <a:p>
            <a:pPr lvl="3"/>
            <a:r>
              <a:rPr lang="en-US" altLang="en-US" dirty="0"/>
              <a:t>use simple arithmetic equal (use x*x instead of x**2)</a:t>
            </a:r>
          </a:p>
          <a:p>
            <a:pPr lvl="3"/>
            <a:r>
              <a:rPr lang="en-US" altLang="en-US" dirty="0"/>
              <a:t>Avoid unnecessary temporary variables and use copy constructors to minimize the cost of initialization</a:t>
            </a:r>
          </a:p>
          <a:p>
            <a:pPr lvl="3"/>
            <a:endParaRPr lang="en-US" altLang="en-US" sz="2800" dirty="0"/>
          </a:p>
        </p:txBody>
      </p:sp>
      <p:sp>
        <p:nvSpPr>
          <p:cNvPr id="6" name="Slide Number Placeholder 3"/>
          <p:cNvSpPr>
            <a:spLocks noGrp="1"/>
          </p:cNvSpPr>
          <p:nvPr>
            <p:ph type="sldNum" sz="quarter" idx="11"/>
          </p:nvPr>
        </p:nvSpPr>
        <p:spPr/>
        <p:txBody>
          <a:bodyPr/>
          <a:lstStyle/>
          <a:p>
            <a:pPr>
              <a:defRPr/>
            </a:pPr>
            <a:fld id="{F3644CEF-8AE5-4974-982F-F77375CC9BDA}" type="slidenum">
              <a:rPr lang="en-US" smtClean="0"/>
              <a:pPr>
                <a:defRPr/>
              </a:pPr>
              <a:t>19</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pic>
        <p:nvPicPr>
          <p:cNvPr id="2" name="Picture 1">
            <a:extLst>
              <a:ext uri="{FF2B5EF4-FFF2-40B4-BE49-F238E27FC236}">
                <a16:creationId xmlns:a16="http://schemas.microsoft.com/office/drawing/2014/main" id="{8B7912E3-AF53-4B05-9C93-C95D321366A7}"/>
              </a:ext>
            </a:extLst>
          </p:cNvPr>
          <p:cNvPicPr>
            <a:picLocks noChangeAspect="1"/>
          </p:cNvPicPr>
          <p:nvPr/>
        </p:nvPicPr>
        <p:blipFill>
          <a:blip r:embed="rId2"/>
          <a:stretch>
            <a:fillRect/>
          </a:stretch>
        </p:blipFill>
        <p:spPr>
          <a:xfrm>
            <a:off x="1752600" y="2927902"/>
            <a:ext cx="5248275" cy="352425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610600" cy="5105400"/>
          </a:xfrm>
        </p:spPr>
        <p:txBody>
          <a:bodyPr/>
          <a:lstStyle/>
          <a:p>
            <a:r>
              <a:rPr lang="en-US" sz="2800" dirty="0"/>
              <a:t>Computer users usually don't think about the billions of tiny electronic operations that go on each second. </a:t>
            </a:r>
          </a:p>
          <a:p>
            <a:r>
              <a:rPr lang="en-US" sz="2800" dirty="0"/>
              <a:t>The situation is (very roughly) similar to when you are driving your car. You think about the "big operations" it can perform, such as "accelerate", "turn left", "brake", and so on. </a:t>
            </a:r>
          </a:p>
          <a:p>
            <a:r>
              <a:rPr lang="en-US" sz="2800" dirty="0"/>
              <a:t>You don't think about tiny operations, such as the valves in your engine opening and closing 24,000 times per minute or the crankshaft spinning at 3000 revolutions per minute.</a:t>
            </a:r>
            <a:endParaRPr lang="en-US" altLang="en-US" sz="4000" dirty="0"/>
          </a:p>
          <a:p>
            <a:r>
              <a:rPr lang="en-US" sz="2800" dirty="0"/>
              <a:t>At the beginning there was only machine language: a sequence of bits that directly controls a processor, causing it to add, compare, move data from one place to another.</a:t>
            </a:r>
          </a:p>
          <a:p>
            <a:endParaRPr 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6389" name="Rectangle 9"/>
          <p:cNvSpPr>
            <a:spLocks noGrp="1" noChangeArrowheads="1"/>
          </p:cNvSpPr>
          <p:nvPr>
            <p:ph type="body" idx="1"/>
          </p:nvPr>
        </p:nvSpPr>
        <p:spPr>
          <a:xfrm>
            <a:off x="304800" y="857250"/>
            <a:ext cx="8763000" cy="5772150"/>
          </a:xfrm>
        </p:spPr>
        <p:txBody>
          <a:bodyPr/>
          <a:lstStyle/>
          <a:p>
            <a:pPr lvl="1">
              <a:spcBef>
                <a:spcPts val="0"/>
              </a:spcBef>
              <a:spcAft>
                <a:spcPts val="0"/>
              </a:spcAft>
            </a:pPr>
            <a:r>
              <a:rPr lang="en-US" altLang="en-US" sz="3200" dirty="0"/>
              <a:t>figure out how to do things in languages that don't support them explicitly:</a:t>
            </a:r>
          </a:p>
          <a:p>
            <a:pPr lvl="2">
              <a:spcBef>
                <a:spcPts val="0"/>
              </a:spcBef>
              <a:spcAft>
                <a:spcPts val="0"/>
              </a:spcAft>
            </a:pPr>
            <a:r>
              <a:rPr lang="en-US" altLang="en-US" sz="2800" dirty="0"/>
              <a:t>lack of recursion in Fortran, CSP, etc.</a:t>
            </a:r>
          </a:p>
          <a:p>
            <a:pPr lvl="3">
              <a:spcBef>
                <a:spcPts val="0"/>
              </a:spcBef>
              <a:spcAft>
                <a:spcPts val="0"/>
              </a:spcAft>
            </a:pPr>
            <a:r>
              <a:rPr lang="en-US" altLang="en-US" sz="2800" dirty="0"/>
              <a:t>write a recursive algorithm then use mechanical recursion elimination (even for things that aren't quite tail recursive)</a:t>
            </a:r>
          </a:p>
          <a:p>
            <a:pPr lvl="2">
              <a:spcBef>
                <a:spcPts val="0"/>
              </a:spcBef>
              <a:spcAft>
                <a:spcPts val="0"/>
              </a:spcAft>
            </a:pPr>
            <a:r>
              <a:rPr lang="en-US" altLang="en-US" sz="2800" dirty="0"/>
              <a:t>lack of suitable control structures in Fortran</a:t>
            </a:r>
          </a:p>
          <a:p>
            <a:pPr lvl="3">
              <a:spcBef>
                <a:spcPts val="0"/>
              </a:spcBef>
              <a:spcAft>
                <a:spcPts val="0"/>
              </a:spcAft>
            </a:pPr>
            <a:r>
              <a:rPr lang="en-US" altLang="en-US" sz="2800" dirty="0"/>
              <a:t>use comments and programmer discipline for control structures</a:t>
            </a:r>
          </a:p>
          <a:p>
            <a:pPr lvl="4">
              <a:spcBef>
                <a:spcPts val="0"/>
              </a:spcBef>
              <a:spcAft>
                <a:spcPts val="0"/>
              </a:spcAft>
            </a:pPr>
            <a:r>
              <a:rPr lang="en-US" altLang="en-US" sz="2800" dirty="0"/>
              <a:t>lack of named constants and enumerations in Fortran</a:t>
            </a:r>
          </a:p>
          <a:p>
            <a:pPr lvl="5">
              <a:spcBef>
                <a:spcPts val="0"/>
              </a:spcBef>
            </a:pPr>
            <a:r>
              <a:rPr lang="en-US" altLang="en-US" sz="2600" dirty="0"/>
              <a:t>use variables that are initialized once, then never changed</a:t>
            </a:r>
          </a:p>
          <a:p>
            <a:pPr lvl="2">
              <a:spcBef>
                <a:spcPts val="0"/>
              </a:spcBef>
              <a:spcAft>
                <a:spcPts val="0"/>
              </a:spcAft>
            </a:pPr>
            <a:endParaRPr lang="en-US" altLang="en-US" sz="2800" dirty="0"/>
          </a:p>
        </p:txBody>
      </p:sp>
      <p:sp>
        <p:nvSpPr>
          <p:cNvPr id="6" name="Slide Number Placeholder 3"/>
          <p:cNvSpPr>
            <a:spLocks noGrp="1"/>
          </p:cNvSpPr>
          <p:nvPr>
            <p:ph type="sldNum" sz="quarter" idx="11"/>
          </p:nvPr>
        </p:nvSpPr>
        <p:spPr/>
        <p:txBody>
          <a:bodyPr/>
          <a:lstStyle/>
          <a:p>
            <a:pPr>
              <a:defRPr/>
            </a:pPr>
            <a:fld id="{520322E7-E7A7-4A9D-8FE8-E7CC3DC30118}" type="slidenum">
              <a:rPr lang="en-US" smtClean="0"/>
              <a:pPr>
                <a:defRPr/>
              </a:pPr>
              <a:t>20</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C90-4925-489F-89E0-C930D5484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A71F6-8DDA-4C4A-A1A3-6F2C73B8D9EB}"/>
              </a:ext>
            </a:extLst>
          </p:cNvPr>
          <p:cNvSpPr>
            <a:spLocks noGrp="1"/>
          </p:cNvSpPr>
          <p:nvPr>
            <p:ph sz="quarter" idx="1"/>
          </p:nvPr>
        </p:nvSpPr>
        <p:spPr>
          <a:xfrm>
            <a:off x="685800" y="3187149"/>
            <a:ext cx="7772400" cy="2590800"/>
          </a:xfrm>
        </p:spPr>
        <p:txBody>
          <a:bodyPr/>
          <a:lstStyle/>
          <a:p>
            <a:r>
              <a:rPr lang="en-US" b="1" dirty="0"/>
              <a:t>Imperative programming:  </a:t>
            </a:r>
            <a:r>
              <a:rPr lang="en-US" dirty="0"/>
              <a:t>Telling the “machine” how to do something, and as a result what you want to happen will happen. (e.g. Java code)</a:t>
            </a:r>
          </a:p>
          <a:p>
            <a:r>
              <a:rPr lang="en-US" b="1" dirty="0"/>
              <a:t>Declarative programming:  </a:t>
            </a:r>
            <a:r>
              <a:rPr lang="en-US" dirty="0"/>
              <a:t>Telling the “machine”1 what you would like to happen, and let the computer figure out how to do it. (e.g. HTML code, functional programming code)</a:t>
            </a:r>
          </a:p>
        </p:txBody>
      </p:sp>
      <p:sp>
        <p:nvSpPr>
          <p:cNvPr id="4" name="Slide Number Placeholder 3">
            <a:extLst>
              <a:ext uri="{FF2B5EF4-FFF2-40B4-BE49-F238E27FC236}">
                <a16:creationId xmlns:a16="http://schemas.microsoft.com/office/drawing/2014/main" id="{7DE27870-F300-453B-9C5C-277FFAD18549}"/>
              </a:ext>
            </a:extLst>
          </p:cNvPr>
          <p:cNvSpPr>
            <a:spLocks noGrp="1"/>
          </p:cNvSpPr>
          <p:nvPr>
            <p:ph type="sldNum" sz="quarter" idx="11"/>
          </p:nvPr>
        </p:nvSpPr>
        <p:spPr/>
        <p:txBody>
          <a:bodyPr/>
          <a:lstStyle/>
          <a:p>
            <a:pPr>
              <a:defRPr/>
            </a:pPr>
            <a:fld id="{02112ABE-CC2F-4F23-A9A6-FE18E1DB76E0}" type="slidenum">
              <a:rPr lang="en-US" smtClean="0"/>
              <a:pPr>
                <a:defRPr/>
              </a:pPr>
              <a:t>21</a:t>
            </a:fld>
            <a:endParaRPr lang="en-US"/>
          </a:p>
        </p:txBody>
      </p:sp>
      <p:pic>
        <p:nvPicPr>
          <p:cNvPr id="3074" name="Picture 2" descr="https://cdn-images-1.medium.com/max/2000/1*UwF1vVdWK5toYw1EHEz7pw.png">
            <a:extLst>
              <a:ext uri="{FF2B5EF4-FFF2-40B4-BE49-F238E27FC236}">
                <a16:creationId xmlns:a16="http://schemas.microsoft.com/office/drawing/2014/main" id="{186B570D-96A3-4FE3-A288-7E262A17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626"/>
            <a:ext cx="6248400" cy="322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8436" name="Rectangle 8"/>
          <p:cNvSpPr>
            <a:spLocks noGrp="1" noChangeArrowheads="1"/>
          </p:cNvSpPr>
          <p:nvPr>
            <p:ph type="title"/>
          </p:nvPr>
        </p:nvSpPr>
        <p:spPr>
          <a:xfrm>
            <a:off x="304800" y="274638"/>
            <a:ext cx="8382000" cy="735012"/>
          </a:xfrm>
        </p:spPr>
        <p:txBody>
          <a:bodyPr/>
          <a:lstStyle/>
          <a:p>
            <a:r>
              <a:rPr lang="en-US" altLang="en-US" sz="6600" dirty="0"/>
              <a:t>Classifications</a:t>
            </a:r>
          </a:p>
        </p:txBody>
      </p:sp>
      <p:sp>
        <p:nvSpPr>
          <p:cNvPr id="18437" name="Rectangle 9"/>
          <p:cNvSpPr>
            <a:spLocks noGrp="1" noChangeArrowheads="1"/>
          </p:cNvSpPr>
          <p:nvPr>
            <p:ph type="body" idx="1"/>
          </p:nvPr>
        </p:nvSpPr>
        <p:spPr>
          <a:xfrm>
            <a:off x="457200" y="914400"/>
            <a:ext cx="8686800" cy="5257800"/>
          </a:xfrm>
        </p:spPr>
        <p:txBody>
          <a:bodyPr/>
          <a:lstStyle/>
          <a:p>
            <a:r>
              <a:rPr lang="en-US" altLang="en-US" sz="3200" dirty="0"/>
              <a:t>Many classifications group languages as:</a:t>
            </a:r>
          </a:p>
          <a:p>
            <a:pPr lvl="1"/>
            <a:r>
              <a:rPr lang="en-US" altLang="en-US" sz="3200" dirty="0"/>
              <a:t>imperative</a:t>
            </a:r>
          </a:p>
          <a:p>
            <a:pPr lvl="2"/>
            <a:r>
              <a:rPr lang="en-US" altLang="en-US" sz="2800" dirty="0"/>
              <a:t>von Neumann			(Fortran, Pascal, Basic, C)</a:t>
            </a:r>
          </a:p>
          <a:p>
            <a:pPr lvl="2"/>
            <a:r>
              <a:rPr lang="en-US" altLang="en-US" sz="2800" dirty="0"/>
              <a:t>object-oriented		(Smalltalk, Eiffel, C++?)</a:t>
            </a:r>
          </a:p>
          <a:p>
            <a:pPr lvl="2"/>
            <a:r>
              <a:rPr lang="en-US" altLang="en-US" sz="2800" dirty="0"/>
              <a:t>scripting languages	          (Perl, Python, JavaScript, PHP)</a:t>
            </a:r>
          </a:p>
          <a:p>
            <a:pPr lvl="1"/>
            <a:r>
              <a:rPr lang="en-US" altLang="en-US" sz="3200" dirty="0"/>
              <a:t>declarative</a:t>
            </a:r>
          </a:p>
          <a:p>
            <a:pPr lvl="2"/>
            <a:r>
              <a:rPr lang="en-US" altLang="en-US" sz="2800" dirty="0"/>
              <a:t>functional			(Scheme, ML, pure Lisp, FP)</a:t>
            </a:r>
          </a:p>
          <a:p>
            <a:pPr lvl="2"/>
            <a:r>
              <a:rPr lang="en-US" altLang="en-US" sz="2800" dirty="0"/>
              <a:t>logic, constraint-based 	(Prolog, VisiCalc, RPG)</a:t>
            </a:r>
          </a:p>
          <a:p>
            <a:pPr lvl="2"/>
            <a:r>
              <a:rPr lang="en-US" altLang="en-US" sz="2800" dirty="0"/>
              <a:t>Markup languages 		(HTML)</a:t>
            </a:r>
          </a:p>
        </p:txBody>
      </p:sp>
      <p:sp>
        <p:nvSpPr>
          <p:cNvPr id="6" name="Slide Number Placeholder 3"/>
          <p:cNvSpPr>
            <a:spLocks noGrp="1"/>
          </p:cNvSpPr>
          <p:nvPr>
            <p:ph type="sldNum" sz="quarter" idx="11"/>
          </p:nvPr>
        </p:nvSpPr>
        <p:spPr/>
        <p:txBody>
          <a:bodyPr/>
          <a:lstStyle/>
          <a:p>
            <a:pPr>
              <a:defRPr/>
            </a:pPr>
            <a:fld id="{06EA119B-E63C-4944-BFF1-187C3C82FCED}" type="slidenum">
              <a:rPr lang="en-US" smtClean="0"/>
              <a:pPr>
                <a:defRPr/>
              </a:pPr>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lstStyle/>
          <a:p>
            <a:r>
              <a:rPr lang="en-US" altLang="en-US" sz="6000" dirty="0"/>
              <a:t>Imperative languages</a:t>
            </a:r>
          </a:p>
        </p:txBody>
      </p:sp>
      <p:sp>
        <p:nvSpPr>
          <p:cNvPr id="20485" name="Rectangle 9"/>
          <p:cNvSpPr>
            <a:spLocks noGrp="1" noChangeArrowheads="1"/>
          </p:cNvSpPr>
          <p:nvPr>
            <p:ph type="body" idx="1"/>
          </p:nvPr>
        </p:nvSpPr>
        <p:spPr>
          <a:xfrm>
            <a:off x="914400" y="1239838"/>
            <a:ext cx="7772400" cy="4779962"/>
          </a:xfrm>
        </p:spPr>
        <p:txBody>
          <a:bodyPr/>
          <a:lstStyle/>
          <a:p>
            <a:r>
              <a:rPr lang="en-US" altLang="en-US" sz="3600" dirty="0"/>
              <a:t>Imperative languages, particularly the von Neumann languages, predominate in industry</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150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
        <p:nvSpPr>
          <p:cNvPr id="21509" name="Rectangle 9"/>
          <p:cNvSpPr>
            <a:spLocks noGrp="1" noChangeArrowheads="1"/>
          </p:cNvSpPr>
          <p:nvPr>
            <p:ph type="body" idx="1"/>
          </p:nvPr>
        </p:nvSpPr>
        <p:spPr>
          <a:xfrm>
            <a:off x="609600" y="914400"/>
            <a:ext cx="8458200" cy="5029200"/>
          </a:xfrm>
        </p:spPr>
        <p:txBody>
          <a:bodyPr/>
          <a:lstStyle/>
          <a:p>
            <a:r>
              <a:rPr lang="en-US" altLang="en-US" sz="3200" dirty="0"/>
              <a:t>Compilation vs. interpretation</a:t>
            </a:r>
          </a:p>
          <a:p>
            <a:pPr lvl="1"/>
            <a:r>
              <a:rPr lang="en-US" altLang="en-US" sz="3200" dirty="0"/>
              <a:t>not opposites</a:t>
            </a:r>
          </a:p>
          <a:p>
            <a:pPr lvl="1"/>
            <a:r>
              <a:rPr lang="en-US" altLang="en-US" sz="3200" dirty="0"/>
              <a:t>not a clear-cut distinction</a:t>
            </a:r>
          </a:p>
          <a:p>
            <a:r>
              <a:rPr lang="en-US" altLang="en-US" sz="3200" dirty="0"/>
              <a:t>Pure Compilation</a:t>
            </a:r>
          </a:p>
          <a:p>
            <a:pPr lvl="1"/>
            <a:r>
              <a:rPr lang="en-US" altLang="en-US" sz="3200" dirty="0"/>
              <a:t>The compiler translates the high-level source program into an equivalent target program (typically in machine language), and then goes away:</a:t>
            </a:r>
          </a:p>
        </p:txBody>
      </p:sp>
      <p:pic>
        <p:nvPicPr>
          <p:cNvPr id="21511" name="Picture 7"/>
          <p:cNvPicPr>
            <a:picLocks noChangeAspect="1" noChangeArrowheads="1"/>
          </p:cNvPicPr>
          <p:nvPr/>
        </p:nvPicPr>
        <p:blipFill>
          <a:blip r:embed="rId2"/>
          <a:srcRect/>
          <a:stretch>
            <a:fillRect/>
          </a:stretch>
        </p:blipFill>
        <p:spPr bwMode="auto">
          <a:xfrm>
            <a:off x="2605088" y="4667250"/>
            <a:ext cx="3933825" cy="18097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FBD4405-ECEC-4C7B-9F8A-EA078F9E3AB6}" type="slidenum">
              <a:rPr lang="en-US" smtClean="0"/>
              <a:pPr>
                <a:defRPr/>
              </a:pPr>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2533" name="Rectangle 9"/>
          <p:cNvSpPr>
            <a:spLocks noGrp="1" noChangeArrowheads="1"/>
          </p:cNvSpPr>
          <p:nvPr>
            <p:ph type="body" idx="1"/>
          </p:nvPr>
        </p:nvSpPr>
        <p:spPr>
          <a:xfrm>
            <a:off x="609600" y="990600"/>
            <a:ext cx="8534400" cy="5029200"/>
          </a:xfrm>
        </p:spPr>
        <p:txBody>
          <a:bodyPr/>
          <a:lstStyle/>
          <a:p>
            <a:r>
              <a:rPr lang="en-US" altLang="en-US" sz="3200" dirty="0"/>
              <a:t>Pure Interpretation</a:t>
            </a:r>
          </a:p>
          <a:p>
            <a:pPr lvl="1"/>
            <a:r>
              <a:rPr lang="en-US" altLang="en-US" sz="3200" dirty="0"/>
              <a:t>Interpreter stays around for the execution of the program</a:t>
            </a:r>
          </a:p>
          <a:p>
            <a:pPr lvl="1"/>
            <a:r>
              <a:rPr lang="en-US" altLang="en-US" sz="3200" dirty="0"/>
              <a:t>Interpreter is the locus of control during execution</a:t>
            </a:r>
          </a:p>
          <a:p>
            <a:pPr lvl="1"/>
            <a:r>
              <a:rPr lang="en-US" altLang="en-US" sz="3200" dirty="0"/>
              <a:t>Some language features are impossible without interpreter – e.g. in Lisp, program write new pieces of itself and execute on the fly</a:t>
            </a:r>
          </a:p>
        </p:txBody>
      </p:sp>
      <p:pic>
        <p:nvPicPr>
          <p:cNvPr id="2253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89939"/>
            <a:ext cx="6448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11"/>
          </p:nvPr>
        </p:nvSpPr>
        <p:spPr/>
        <p:txBody>
          <a:bodyPr/>
          <a:lstStyle/>
          <a:p>
            <a:pPr>
              <a:defRPr/>
            </a:pPr>
            <a:fld id="{BCC21EAA-F0A8-4072-9004-6C83F0659140}" type="slidenum">
              <a:rPr lang="en-US" smtClean="0"/>
              <a:pPr>
                <a:defRPr/>
              </a:pPr>
              <a:t>25</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3557" name="Rectangle 9"/>
          <p:cNvSpPr>
            <a:spLocks noGrp="1" noChangeArrowheads="1"/>
          </p:cNvSpPr>
          <p:nvPr>
            <p:ph type="body" idx="1"/>
          </p:nvPr>
        </p:nvSpPr>
        <p:spPr>
          <a:xfrm>
            <a:off x="914400" y="1239838"/>
            <a:ext cx="9220200" cy="4779962"/>
          </a:xfrm>
        </p:spPr>
        <p:txBody>
          <a:bodyPr/>
          <a:lstStyle/>
          <a:p>
            <a:r>
              <a:rPr lang="en-US" altLang="en-US" sz="4400" dirty="0"/>
              <a:t>Interpretation:</a:t>
            </a:r>
          </a:p>
          <a:p>
            <a:pPr lvl="1"/>
            <a:r>
              <a:rPr lang="en-US" altLang="en-US" sz="4400" dirty="0"/>
              <a:t>Greater flexibility and portability</a:t>
            </a:r>
          </a:p>
          <a:p>
            <a:pPr lvl="1"/>
            <a:r>
              <a:rPr lang="en-US" altLang="en-US" sz="4400" dirty="0"/>
              <a:t>Better diagnostics (debugging and error messages)</a:t>
            </a:r>
          </a:p>
          <a:p>
            <a:r>
              <a:rPr lang="en-US" altLang="en-US" sz="4400" dirty="0"/>
              <a:t>Compilation</a:t>
            </a:r>
          </a:p>
          <a:p>
            <a:pPr lvl="1"/>
            <a:r>
              <a:rPr lang="en-US" altLang="en-US" sz="4400" dirty="0"/>
              <a:t> Better performance!</a:t>
            </a:r>
          </a:p>
        </p:txBody>
      </p:sp>
      <p:sp>
        <p:nvSpPr>
          <p:cNvPr id="6" name="Slide Number Placeholder 3"/>
          <p:cNvSpPr>
            <a:spLocks noGrp="1"/>
          </p:cNvSpPr>
          <p:nvPr>
            <p:ph type="sldNum" sz="quarter" idx="11"/>
          </p:nvPr>
        </p:nvSpPr>
        <p:spPr/>
        <p:txBody>
          <a:bodyPr/>
          <a:lstStyle/>
          <a:p>
            <a:pPr>
              <a:defRPr/>
            </a:pPr>
            <a:fld id="{C97F018B-ED44-4872-B714-B3561A75CC41}" type="slidenum">
              <a:rPr lang="en-US" smtClean="0"/>
              <a:pPr>
                <a:defRPr/>
              </a:pPr>
              <a:t>26</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7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4581" name="Rectangle 9"/>
          <p:cNvSpPr>
            <a:spLocks noGrp="1" noChangeArrowheads="1"/>
          </p:cNvSpPr>
          <p:nvPr>
            <p:ph type="body" idx="1"/>
          </p:nvPr>
        </p:nvSpPr>
        <p:spPr>
          <a:xfrm>
            <a:off x="381000" y="914400"/>
            <a:ext cx="8763000" cy="5105400"/>
          </a:xfrm>
        </p:spPr>
        <p:txBody>
          <a:bodyPr/>
          <a:lstStyle/>
          <a:p>
            <a:r>
              <a:rPr lang="en-US" altLang="en-US" sz="4000" dirty="0"/>
              <a:t>Common case is compilation or simple pre-processing, followed by interpretation</a:t>
            </a:r>
          </a:p>
          <a:p>
            <a:r>
              <a:rPr lang="en-US" altLang="en-US" sz="4000" dirty="0"/>
              <a:t>Most modern language implementations include a mixture of both compilation and interpretation</a:t>
            </a:r>
          </a:p>
        </p:txBody>
      </p:sp>
      <p:pic>
        <p:nvPicPr>
          <p:cNvPr id="24583" name="Picture 7"/>
          <p:cNvPicPr>
            <a:picLocks noChangeAspect="1" noChangeArrowheads="1"/>
          </p:cNvPicPr>
          <p:nvPr/>
        </p:nvPicPr>
        <p:blipFill>
          <a:blip r:embed="rId2"/>
          <a:srcRect/>
          <a:stretch>
            <a:fillRect/>
          </a:stretch>
        </p:blipFill>
        <p:spPr bwMode="auto">
          <a:xfrm>
            <a:off x="1327251" y="4075086"/>
            <a:ext cx="6521349" cy="232571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2FDDCA4D-293C-4256-A60D-181D58871907}" type="slidenum">
              <a:rPr lang="en-US" smtClean="0"/>
              <a:pPr>
                <a:defRPr/>
              </a:pPr>
              <a:t>27</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5605" name="Rectangle 9"/>
          <p:cNvSpPr>
            <a:spLocks noGrp="1" noChangeArrowheads="1"/>
          </p:cNvSpPr>
          <p:nvPr>
            <p:ph type="body" idx="1"/>
          </p:nvPr>
        </p:nvSpPr>
        <p:spPr>
          <a:xfrm>
            <a:off x="586666" y="1009650"/>
            <a:ext cx="8534400" cy="5499100"/>
          </a:xfrm>
        </p:spPr>
        <p:txBody>
          <a:bodyPr/>
          <a:lstStyle/>
          <a:p>
            <a:r>
              <a:rPr lang="en-US" altLang="en-US" sz="3600" dirty="0"/>
              <a:t>Note that compilation does NOT have to produce machine language for some sort of hardware </a:t>
            </a:r>
          </a:p>
          <a:p>
            <a:pPr lvl="1"/>
            <a:r>
              <a:rPr lang="en-US" altLang="en-US" sz="3200" dirty="0"/>
              <a:t>Compilation is translation from one language into another, with full analysis of the meaning of the input</a:t>
            </a:r>
          </a:p>
          <a:p>
            <a:r>
              <a:rPr lang="en-US" altLang="en-US" sz="3600" dirty="0"/>
              <a:t>Compilation entails semantic understanding of what is being processed; pre-processing does not</a:t>
            </a:r>
          </a:p>
          <a:p>
            <a:pPr lvl="1"/>
            <a:r>
              <a:rPr lang="en-US" altLang="en-US" sz="3200" dirty="0"/>
              <a:t>A pre-processor may do formatting, remove comments etc. but will often let errors through.</a:t>
            </a:r>
          </a:p>
        </p:txBody>
      </p:sp>
      <p:sp>
        <p:nvSpPr>
          <p:cNvPr id="6" name="Slide Number Placeholder 3"/>
          <p:cNvSpPr>
            <a:spLocks noGrp="1"/>
          </p:cNvSpPr>
          <p:nvPr>
            <p:ph type="sldNum" sz="quarter" idx="11"/>
          </p:nvPr>
        </p:nvSpPr>
        <p:spPr/>
        <p:txBody>
          <a:bodyPr/>
          <a:lstStyle/>
          <a:p>
            <a:pPr>
              <a:defRPr/>
            </a:pPr>
            <a:fld id="{D81039E5-0D28-4BC5-BE1C-3333A73217ED}" type="slidenum">
              <a:rPr lang="en-US" smtClean="0"/>
              <a:pPr>
                <a:defRPr/>
              </a:pPr>
              <a:t>28</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6629" name="Rectangle 9"/>
          <p:cNvSpPr>
            <a:spLocks noGrp="1" noChangeArrowheads="1"/>
          </p:cNvSpPr>
          <p:nvPr>
            <p:ph type="body" idx="1"/>
          </p:nvPr>
        </p:nvSpPr>
        <p:spPr>
          <a:xfrm>
            <a:off x="609600" y="914400"/>
            <a:ext cx="8610600" cy="5105400"/>
          </a:xfrm>
        </p:spPr>
        <p:txBody>
          <a:bodyPr/>
          <a:lstStyle/>
          <a:p>
            <a:r>
              <a:rPr lang="en-US" altLang="en-US" sz="3800" dirty="0"/>
              <a:t>Many compiled languages have interpreted pieces, e.g., formats in Fortran or C</a:t>
            </a:r>
          </a:p>
          <a:p>
            <a:pPr lvl="1"/>
            <a:r>
              <a:rPr lang="en-US" altLang="en-US" sz="3600" dirty="0"/>
              <a:t>Most compiled languages use “virtual instructions”</a:t>
            </a:r>
          </a:p>
          <a:p>
            <a:pPr lvl="2"/>
            <a:r>
              <a:rPr lang="en-US" altLang="en-US" sz="3400" dirty="0"/>
              <a:t>set operations in Pascal</a:t>
            </a:r>
          </a:p>
          <a:p>
            <a:pPr lvl="2"/>
            <a:r>
              <a:rPr lang="en-US" altLang="en-US" sz="3400" dirty="0"/>
              <a:t>string manipulation in Basic</a:t>
            </a:r>
          </a:p>
          <a:p>
            <a:pPr lvl="1"/>
            <a:r>
              <a:rPr lang="en-US" altLang="en-US" sz="3600" dirty="0"/>
              <a:t>Some compilers produce nothing but virtual instructions, e.g., Java bytecode, Pascal P-code, Microsoft COM+ (</a:t>
            </a:r>
            <a:r>
              <a:rPr lang="en-US" altLang="en-US" sz="3600" dirty="0" err="1"/>
              <a:t>.net</a:t>
            </a:r>
            <a:r>
              <a:rPr lang="en-US" altLang="en-US" sz="3600" dirty="0"/>
              <a:t>)</a:t>
            </a:r>
          </a:p>
        </p:txBody>
      </p:sp>
      <p:sp>
        <p:nvSpPr>
          <p:cNvPr id="6" name="Slide Number Placeholder 3"/>
          <p:cNvSpPr>
            <a:spLocks noGrp="1"/>
          </p:cNvSpPr>
          <p:nvPr>
            <p:ph type="sldNum" sz="quarter" idx="11"/>
          </p:nvPr>
        </p:nvSpPr>
        <p:spPr/>
        <p:txBody>
          <a:bodyPr/>
          <a:lstStyle/>
          <a:p>
            <a:pPr>
              <a:defRPr/>
            </a:pPr>
            <a:fld id="{62D35F50-153A-4E57-8B98-FD9A06425E2B}" type="slidenum">
              <a:rPr lang="en-US" smtClean="0"/>
              <a:pPr>
                <a:defRPr/>
              </a:pPr>
              <a:t>29</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600" dirty="0"/>
              <a:t>Machine Instructions</a:t>
            </a:r>
          </a:p>
        </p:txBody>
      </p:sp>
      <p:sp>
        <p:nvSpPr>
          <p:cNvPr id="10244" name="Rectangle 9"/>
          <p:cNvSpPr>
            <a:spLocks noGrp="1" noChangeArrowheads="1"/>
          </p:cNvSpPr>
          <p:nvPr>
            <p:ph type="body" idx="1"/>
          </p:nvPr>
        </p:nvSpPr>
        <p:spPr>
          <a:xfrm>
            <a:off x="533400" y="990600"/>
            <a:ext cx="8610600" cy="5105400"/>
          </a:xfrm>
        </p:spPr>
        <p:txBody>
          <a:bodyPr/>
          <a:lstStyle/>
          <a:p>
            <a:r>
              <a:rPr lang="en-US" sz="2800" dirty="0"/>
              <a:t>A machine instruction consists of several bytes in memory that tell the processor to perform one machine operation. </a:t>
            </a:r>
          </a:p>
          <a:p>
            <a:r>
              <a:rPr lang="en-US" sz="2800" dirty="0"/>
              <a:t>The processor looks at machine instructions in main memory one after another, and performs one machine operation for each machine instruction. </a:t>
            </a:r>
          </a:p>
          <a:p>
            <a:r>
              <a:rPr lang="en-US" sz="2800" dirty="0"/>
              <a:t>The collection of machine instructions in main memory is called a machine language program or (more commonly) an executable program.</a:t>
            </a:r>
          </a:p>
          <a:p>
            <a:r>
              <a:rPr lang="en-US" dirty="0"/>
              <a:t>Actual processors have many more machine instructions and the instructions are much more detailed. A typical processor has a thousand or more different machine instructions. </a:t>
            </a:r>
          </a:p>
          <a:p>
            <a:r>
              <a:rPr lang="en-US" sz="2800" dirty="0">
                <a:hlinkClick r:id="rId2"/>
              </a:rPr>
              <a:t>https://chortle.ccsu.edu/java5/Notes/chap04/ch04_4.html</a:t>
            </a:r>
            <a:r>
              <a:rPr lang="en-US" sz="2800" dirty="0"/>
              <a:t>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3</a:t>
            </a:fld>
            <a:endParaRPr lang="en-US"/>
          </a:p>
        </p:txBody>
      </p:sp>
    </p:spTree>
    <p:extLst>
      <p:ext uri="{BB962C8B-B14F-4D97-AF65-F5344CB8AC3E}">
        <p14:creationId xmlns:p14="http://schemas.microsoft.com/office/powerpoint/2010/main" val="270529374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7653" name="Rectangle 9"/>
          <p:cNvSpPr>
            <a:spLocks noGrp="1" noChangeArrowheads="1"/>
          </p:cNvSpPr>
          <p:nvPr>
            <p:ph type="body" idx="1"/>
          </p:nvPr>
        </p:nvSpPr>
        <p:spPr>
          <a:xfrm>
            <a:off x="609600" y="838200"/>
            <a:ext cx="8534400" cy="4953000"/>
          </a:xfrm>
        </p:spPr>
        <p:txBody>
          <a:bodyPr/>
          <a:lstStyle/>
          <a:p>
            <a:r>
              <a:rPr lang="en-US" altLang="en-US" sz="4000" dirty="0"/>
              <a:t>Implementation strategies:</a:t>
            </a:r>
          </a:p>
          <a:p>
            <a:pPr lvl="1"/>
            <a:r>
              <a:rPr lang="en-US" altLang="en-US" sz="4000" dirty="0"/>
              <a:t>Preprocessor</a:t>
            </a:r>
          </a:p>
          <a:p>
            <a:pPr lvl="2"/>
            <a:r>
              <a:rPr lang="en-US" altLang="en-US" sz="3600" dirty="0"/>
              <a:t>Removes comments and white space</a:t>
            </a:r>
          </a:p>
          <a:p>
            <a:pPr lvl="2"/>
            <a:r>
              <a:rPr lang="en-US" altLang="en-US" sz="3600" dirty="0"/>
              <a:t>Groups characters into tokens (keywords, identifiers, numbers, symbols)</a:t>
            </a:r>
          </a:p>
          <a:p>
            <a:pPr lvl="2"/>
            <a:r>
              <a:rPr lang="en-US" altLang="en-US" sz="3600" dirty="0"/>
              <a:t>Expands abbreviations in the style of a macro assembler</a:t>
            </a:r>
          </a:p>
          <a:p>
            <a:pPr lvl="2"/>
            <a:r>
              <a:rPr lang="en-US" altLang="en-US" sz="3600" dirty="0"/>
              <a:t>Identifies higher-level syntactic structures (loops, subroutines)</a:t>
            </a:r>
          </a:p>
        </p:txBody>
      </p:sp>
      <p:sp>
        <p:nvSpPr>
          <p:cNvPr id="6" name="Slide Number Placeholder 3"/>
          <p:cNvSpPr>
            <a:spLocks noGrp="1"/>
          </p:cNvSpPr>
          <p:nvPr>
            <p:ph type="sldNum" sz="quarter" idx="11"/>
          </p:nvPr>
        </p:nvSpPr>
        <p:spPr/>
        <p:txBody>
          <a:bodyPr/>
          <a:lstStyle/>
          <a:p>
            <a:pPr>
              <a:defRPr/>
            </a:pPr>
            <a:fld id="{A5493EF2-A93A-4D9B-A4F8-F9987F77F925}" type="slidenum">
              <a:rPr lang="en-US" smtClean="0"/>
              <a:pPr>
                <a:defRPr/>
              </a:pPr>
              <a:t>30</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0725" name="Rectangle 9"/>
          <p:cNvSpPr>
            <a:spLocks noGrp="1" noChangeArrowheads="1"/>
          </p:cNvSpPr>
          <p:nvPr>
            <p:ph type="body" idx="1"/>
          </p:nvPr>
        </p:nvSpPr>
        <p:spPr>
          <a:xfrm>
            <a:off x="533400" y="935038"/>
            <a:ext cx="7772400" cy="4779962"/>
          </a:xfrm>
        </p:spPr>
        <p:txBody>
          <a:bodyPr/>
          <a:lstStyle/>
          <a:p>
            <a:r>
              <a:rPr lang="en-US" altLang="en-US" sz="4000" dirty="0"/>
              <a:t>Implementation strategies:</a:t>
            </a:r>
          </a:p>
          <a:p>
            <a:pPr lvl="1"/>
            <a:r>
              <a:rPr lang="en-US" altLang="en-US" sz="4000" dirty="0"/>
              <a:t>The C Preprocessor:</a:t>
            </a:r>
          </a:p>
          <a:p>
            <a:pPr lvl="2"/>
            <a:r>
              <a:rPr lang="en-US" altLang="en-US" sz="3600" dirty="0"/>
              <a:t>removes comments </a:t>
            </a:r>
          </a:p>
          <a:p>
            <a:pPr lvl="2"/>
            <a:r>
              <a:rPr lang="en-US" altLang="en-US" sz="3600" dirty="0"/>
              <a:t>expands macros</a:t>
            </a:r>
          </a:p>
        </p:txBody>
      </p:sp>
      <p:pic>
        <p:nvPicPr>
          <p:cNvPr id="30727" name="Picture 7"/>
          <p:cNvPicPr>
            <a:picLocks noChangeAspect="1" noChangeArrowheads="1"/>
          </p:cNvPicPr>
          <p:nvPr/>
        </p:nvPicPr>
        <p:blipFill>
          <a:blip r:embed="rId2"/>
          <a:srcRect/>
          <a:stretch>
            <a:fillRect/>
          </a:stretch>
        </p:blipFill>
        <p:spPr bwMode="auto">
          <a:xfrm>
            <a:off x="5367338" y="1680407"/>
            <a:ext cx="3309484" cy="424255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5CA82367-CDB1-4637-86F1-E174BC427E91}" type="slidenum">
              <a:rPr lang="en-US" smtClean="0"/>
              <a:pPr>
                <a:defRPr/>
              </a:pPr>
              <a:t>31</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8677" name="Rectangle 9"/>
          <p:cNvSpPr>
            <a:spLocks noGrp="1" noChangeArrowheads="1"/>
          </p:cNvSpPr>
          <p:nvPr>
            <p:ph type="body" idx="1"/>
          </p:nvPr>
        </p:nvSpPr>
        <p:spPr>
          <a:xfrm>
            <a:off x="457200" y="914400"/>
            <a:ext cx="8763000" cy="5029200"/>
          </a:xfrm>
        </p:spPr>
        <p:txBody>
          <a:bodyPr/>
          <a:lstStyle/>
          <a:p>
            <a:r>
              <a:rPr lang="en-US" altLang="en-US" sz="3600" dirty="0"/>
              <a:t>Implementation strategies:</a:t>
            </a:r>
          </a:p>
          <a:p>
            <a:pPr lvl="1"/>
            <a:r>
              <a:rPr lang="en-US" altLang="en-US" sz="3600" dirty="0"/>
              <a:t>Library of Routines and </a:t>
            </a:r>
            <a:r>
              <a:rPr lang="en-US" altLang="en-US" sz="3600" b="1" i="1" dirty="0"/>
              <a:t>Linking</a:t>
            </a:r>
          </a:p>
          <a:p>
            <a:pPr lvl="2"/>
            <a:r>
              <a:rPr lang="en-US" altLang="en-US" sz="3200" dirty="0"/>
              <a:t>Compiler uses a linker program to merge the appropriate library of subroutines (e.g., math functions such as sin, cos, log, etc.) into the final program:</a:t>
            </a:r>
          </a:p>
        </p:txBody>
      </p:sp>
      <p:pic>
        <p:nvPicPr>
          <p:cNvPr id="28679" name="Picture 7"/>
          <p:cNvPicPr>
            <a:picLocks noChangeAspect="1" noChangeArrowheads="1"/>
          </p:cNvPicPr>
          <p:nvPr/>
        </p:nvPicPr>
        <p:blipFill>
          <a:blip r:embed="rId2"/>
          <a:srcRect/>
          <a:stretch>
            <a:fillRect/>
          </a:stretch>
        </p:blipFill>
        <p:spPr bwMode="auto">
          <a:xfrm>
            <a:off x="2981325" y="3657600"/>
            <a:ext cx="3571875" cy="28194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09D2281-2251-445F-B6D8-1BD912122790}" type="slidenum">
              <a:rPr lang="en-US" smtClean="0"/>
              <a:pPr>
                <a:defRPr/>
              </a:pPr>
              <a:t>32</a:t>
            </a:fld>
            <a:endParaRPr lang="en-US"/>
          </a:p>
        </p:txBody>
      </p:sp>
      <p:sp>
        <p:nvSpPr>
          <p:cNvPr id="10"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69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9701" name="Rectangle 9"/>
          <p:cNvSpPr>
            <a:spLocks noGrp="1" noChangeArrowheads="1"/>
          </p:cNvSpPr>
          <p:nvPr>
            <p:ph type="body" idx="1"/>
          </p:nvPr>
        </p:nvSpPr>
        <p:spPr>
          <a:xfrm>
            <a:off x="609600" y="914400"/>
            <a:ext cx="8610600" cy="5105400"/>
          </a:xfrm>
        </p:spPr>
        <p:txBody>
          <a:bodyPr/>
          <a:lstStyle/>
          <a:p>
            <a:r>
              <a:rPr lang="en-US" altLang="en-US" sz="3200" dirty="0"/>
              <a:t>Implementation strategies:</a:t>
            </a:r>
          </a:p>
          <a:p>
            <a:pPr lvl="1"/>
            <a:r>
              <a:rPr lang="en-US" altLang="en-US" sz="3200" dirty="0"/>
              <a:t>Post-compilation Assembly</a:t>
            </a:r>
          </a:p>
          <a:p>
            <a:pPr lvl="2"/>
            <a:r>
              <a:rPr lang="en-US" altLang="en-US" sz="2400" dirty="0"/>
              <a:t>Facilitates debugging (assembly language easier for people to read)</a:t>
            </a:r>
          </a:p>
          <a:p>
            <a:pPr lvl="2"/>
            <a:r>
              <a:rPr lang="en-US" altLang="en-US" sz="2400" dirty="0"/>
              <a:t>Isolates the compiler from changes in the format of machine language files (only assembler must be changed, is shared by many compilers)</a:t>
            </a:r>
          </a:p>
        </p:txBody>
      </p:sp>
      <p:pic>
        <p:nvPicPr>
          <p:cNvPr id="29703" name="Picture 7"/>
          <p:cNvPicPr>
            <a:picLocks noChangeAspect="1" noChangeArrowheads="1"/>
          </p:cNvPicPr>
          <p:nvPr/>
        </p:nvPicPr>
        <p:blipFill>
          <a:blip r:embed="rId2"/>
          <a:srcRect/>
          <a:stretch>
            <a:fillRect/>
          </a:stretch>
        </p:blipFill>
        <p:spPr bwMode="auto">
          <a:xfrm>
            <a:off x="3200400" y="3429000"/>
            <a:ext cx="2314575" cy="28860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B94C600-FD7D-4082-A5A1-1F49FB20E7B3}" type="slidenum">
              <a:rPr lang="en-US" smtClean="0"/>
              <a:pPr>
                <a:defRPr/>
              </a:pPr>
              <a:t>33</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4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1749" name="Rectangle 9"/>
          <p:cNvSpPr>
            <a:spLocks noGrp="1" noChangeArrowheads="1"/>
          </p:cNvSpPr>
          <p:nvPr>
            <p:ph type="body" idx="1"/>
          </p:nvPr>
        </p:nvSpPr>
        <p:spPr>
          <a:xfrm>
            <a:off x="457200" y="990600"/>
            <a:ext cx="6019800" cy="5378450"/>
          </a:xfrm>
        </p:spPr>
        <p:txBody>
          <a:bodyPr/>
          <a:lstStyle/>
          <a:p>
            <a:r>
              <a:rPr lang="en-US" altLang="en-US" sz="3600" dirty="0"/>
              <a:t>Implementation strategies:</a:t>
            </a:r>
          </a:p>
          <a:p>
            <a:pPr lvl="1"/>
            <a:r>
              <a:rPr lang="en-US" altLang="en-US" sz="3600" dirty="0"/>
              <a:t>Source-to-Source Translation</a:t>
            </a:r>
          </a:p>
          <a:p>
            <a:pPr lvl="2"/>
            <a:r>
              <a:rPr lang="en-US" altLang="en-US" sz="3200" dirty="0"/>
              <a:t>C++ implementations based on the early AT&amp;T compiler generated an intermediate program in C, instead of an assembly language</a:t>
            </a:r>
          </a:p>
          <a:p>
            <a:pPr lvl="1"/>
            <a:endParaRPr lang="en-US" altLang="en-US" sz="3600" dirty="0"/>
          </a:p>
          <a:p>
            <a:pPr lvl="1"/>
            <a:endParaRPr lang="en-US" altLang="en-US" sz="3600" dirty="0"/>
          </a:p>
        </p:txBody>
      </p:sp>
      <p:pic>
        <p:nvPicPr>
          <p:cNvPr id="31751" name="Picture 7"/>
          <p:cNvPicPr>
            <a:picLocks noChangeAspect="1" noChangeArrowheads="1"/>
          </p:cNvPicPr>
          <p:nvPr/>
        </p:nvPicPr>
        <p:blipFill>
          <a:blip r:embed="rId2"/>
          <a:srcRect/>
          <a:stretch>
            <a:fillRect/>
          </a:stretch>
        </p:blipFill>
        <p:spPr bwMode="auto">
          <a:xfrm>
            <a:off x="6172200" y="1676400"/>
            <a:ext cx="2590800" cy="500168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F506AF3E-613F-45BE-A50D-1D7C4B96C529}" type="slidenum">
              <a:rPr lang="en-US" smtClean="0"/>
              <a:pPr>
                <a:defRPr/>
              </a:pPr>
              <a:t>34</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2773" name="Rectangle 9"/>
          <p:cNvSpPr>
            <a:spLocks noGrp="1" noChangeArrowheads="1"/>
          </p:cNvSpPr>
          <p:nvPr>
            <p:ph type="body" idx="1"/>
          </p:nvPr>
        </p:nvSpPr>
        <p:spPr>
          <a:xfrm>
            <a:off x="304800" y="914400"/>
            <a:ext cx="8839200" cy="5105400"/>
          </a:xfrm>
        </p:spPr>
        <p:txBody>
          <a:bodyPr/>
          <a:lstStyle/>
          <a:p>
            <a:r>
              <a:rPr lang="en-US" altLang="en-US" sz="2800" dirty="0"/>
              <a:t>Implementation strategies:</a:t>
            </a:r>
          </a:p>
          <a:p>
            <a:pPr lvl="1"/>
            <a:r>
              <a:rPr lang="en-US" altLang="en-US" sz="2800" dirty="0"/>
              <a:t>Bootstrapping: many compilers are self-hosting: they are written in the language they compile</a:t>
            </a:r>
          </a:p>
          <a:p>
            <a:pPr lvl="2"/>
            <a:r>
              <a:rPr lang="en-US" altLang="en-US" sz="2400" dirty="0"/>
              <a:t>How does one compile the compiler in the first place?</a:t>
            </a:r>
          </a:p>
          <a:p>
            <a:pPr lvl="2"/>
            <a:r>
              <a:rPr lang="en-US" altLang="en-US" sz="2400" dirty="0"/>
              <a:t>Response: one starts with a simple implementation—often an interpreter—and uses it to build progressively more sophisticated versions</a:t>
            </a:r>
          </a:p>
          <a:p>
            <a:pPr lvl="2"/>
            <a:endParaRPr lang="en-US" altLang="en-US" sz="2400" dirty="0"/>
          </a:p>
        </p:txBody>
      </p:sp>
      <p:sp>
        <p:nvSpPr>
          <p:cNvPr id="7" name="Slide Number Placeholder 3"/>
          <p:cNvSpPr>
            <a:spLocks noGrp="1"/>
          </p:cNvSpPr>
          <p:nvPr>
            <p:ph type="sldNum" sz="quarter" idx="11"/>
          </p:nvPr>
        </p:nvSpPr>
        <p:spPr/>
        <p:txBody>
          <a:bodyPr/>
          <a:lstStyle/>
          <a:p>
            <a:pPr>
              <a:defRPr/>
            </a:pPr>
            <a:fld id="{51C35EF9-0942-4AD4-9F37-971E48D6786C}" type="slidenum">
              <a:rPr lang="en-US" smtClean="0"/>
              <a:pPr>
                <a:defRPr/>
              </a:pPr>
              <a:t>35</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79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3797" name="Rectangle 9"/>
          <p:cNvSpPr>
            <a:spLocks noGrp="1" noChangeArrowheads="1"/>
          </p:cNvSpPr>
          <p:nvPr>
            <p:ph type="body" idx="1"/>
          </p:nvPr>
        </p:nvSpPr>
        <p:spPr>
          <a:xfrm>
            <a:off x="457200" y="990600"/>
            <a:ext cx="8686800" cy="5029200"/>
          </a:xfrm>
        </p:spPr>
        <p:txBody>
          <a:bodyPr/>
          <a:lstStyle/>
          <a:p>
            <a:r>
              <a:rPr lang="en-US" altLang="en-US" sz="3600" dirty="0"/>
              <a:t>Implementation strategies:</a:t>
            </a:r>
          </a:p>
          <a:p>
            <a:pPr lvl="1"/>
            <a:r>
              <a:rPr lang="en-US" altLang="en-US" sz="3600" dirty="0"/>
              <a:t>Compilation of Interpreted Languages (e.g., Prolog, Lisp, Smalltalk, Java, C#):</a:t>
            </a:r>
          </a:p>
          <a:p>
            <a:pPr lvl="2"/>
            <a:r>
              <a:rPr lang="en-US" altLang="en-US" sz="3200" dirty="0"/>
              <a:t>Permit a lot of late binding </a:t>
            </a:r>
          </a:p>
          <a:p>
            <a:pPr lvl="2"/>
            <a:r>
              <a:rPr lang="en-US" altLang="en-US" sz="3200" dirty="0"/>
              <a:t>The compiler generates code that makes assumptions about decisions that won’t be finalized until runtime. If these assumptions are valid, the code runs very fast. If not, a dynamic check will revert to the interpreter.</a:t>
            </a:r>
          </a:p>
        </p:txBody>
      </p:sp>
      <p:sp>
        <p:nvSpPr>
          <p:cNvPr id="6" name="Slide Number Placeholder 3"/>
          <p:cNvSpPr>
            <a:spLocks noGrp="1"/>
          </p:cNvSpPr>
          <p:nvPr>
            <p:ph type="sldNum" sz="quarter" idx="11"/>
          </p:nvPr>
        </p:nvSpPr>
        <p:spPr/>
        <p:txBody>
          <a:bodyPr/>
          <a:lstStyle/>
          <a:p>
            <a:pPr>
              <a:defRPr/>
            </a:pPr>
            <a:fld id="{A1EC340B-D984-4875-A37B-5E66B2BD395C}" type="slidenum">
              <a:rPr lang="en-US" smtClean="0"/>
              <a:pPr>
                <a:defRPr/>
              </a:pPr>
              <a:t>36</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1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4821" name="Rectangle 9"/>
          <p:cNvSpPr>
            <a:spLocks noGrp="1" noChangeArrowheads="1"/>
          </p:cNvSpPr>
          <p:nvPr>
            <p:ph type="body" idx="1"/>
          </p:nvPr>
        </p:nvSpPr>
        <p:spPr>
          <a:xfrm>
            <a:off x="609600" y="914400"/>
            <a:ext cx="8534400" cy="5105400"/>
          </a:xfrm>
        </p:spPr>
        <p:txBody>
          <a:bodyPr/>
          <a:lstStyle/>
          <a:p>
            <a:r>
              <a:rPr lang="en-US" altLang="en-US" sz="3200" dirty="0"/>
              <a:t>Implementation strategies:</a:t>
            </a:r>
          </a:p>
          <a:p>
            <a:pPr lvl="1"/>
            <a:r>
              <a:rPr lang="en-US" altLang="en-US" sz="3200" dirty="0"/>
              <a:t>Dynamic and Just-in-Time Compilation</a:t>
            </a:r>
          </a:p>
          <a:p>
            <a:pPr lvl="2"/>
            <a:r>
              <a:rPr lang="en-US" altLang="en-US" dirty="0"/>
              <a:t>In some cases a programming system may deliberately delay compilation until the last possible moment. (Lisp, Prolog, java, C#)</a:t>
            </a:r>
          </a:p>
          <a:p>
            <a:pPr lvl="2"/>
            <a:r>
              <a:rPr lang="en-US" altLang="en-US" dirty="0"/>
              <a:t>The Java language definition defines a machine-independent intermediate form known as byte code. Bytecode is the standard format for distribution of Java programs that allows programs to be transferred easily over the Internet, and then run on any platform</a:t>
            </a:r>
          </a:p>
        </p:txBody>
      </p:sp>
      <p:sp>
        <p:nvSpPr>
          <p:cNvPr id="6" name="Slide Number Placeholder 3"/>
          <p:cNvSpPr>
            <a:spLocks noGrp="1"/>
          </p:cNvSpPr>
          <p:nvPr>
            <p:ph type="sldNum" sz="quarter" idx="11"/>
          </p:nvPr>
        </p:nvSpPr>
        <p:spPr/>
        <p:txBody>
          <a:bodyPr/>
          <a:lstStyle/>
          <a:p>
            <a:pPr>
              <a:defRPr/>
            </a:pPr>
            <a:fld id="{20FC4112-7F58-4501-9516-E67925EF0B5D}" type="slidenum">
              <a:rPr lang="en-US" smtClean="0"/>
              <a:pPr>
                <a:defRPr/>
              </a:pPr>
              <a:t>37</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pic>
        <p:nvPicPr>
          <p:cNvPr id="3" name="Picture 2">
            <a:extLst>
              <a:ext uri="{FF2B5EF4-FFF2-40B4-BE49-F238E27FC236}">
                <a16:creationId xmlns:a16="http://schemas.microsoft.com/office/drawing/2014/main" id="{484A22CB-9CC6-41A9-9168-FC8B48995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599" y="4000102"/>
            <a:ext cx="4742041" cy="2667398"/>
          </a:xfrm>
          <a:prstGeom prst="rect">
            <a:avLst/>
          </a:prstGeom>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5845" name="Rectangle 9"/>
          <p:cNvSpPr>
            <a:spLocks noGrp="1" noChangeArrowheads="1"/>
          </p:cNvSpPr>
          <p:nvPr>
            <p:ph type="body" idx="1"/>
          </p:nvPr>
        </p:nvSpPr>
        <p:spPr>
          <a:xfrm>
            <a:off x="609600" y="914400"/>
            <a:ext cx="8534400" cy="5105400"/>
          </a:xfrm>
        </p:spPr>
        <p:txBody>
          <a:bodyPr/>
          <a:lstStyle/>
          <a:p>
            <a:r>
              <a:rPr lang="en-US" altLang="en-US" sz="4000" dirty="0"/>
              <a:t>Implementation strategies:</a:t>
            </a:r>
          </a:p>
          <a:p>
            <a:pPr lvl="1"/>
            <a:r>
              <a:rPr lang="en-US" altLang="en-US" sz="4000" dirty="0"/>
              <a:t>Microcode</a:t>
            </a:r>
          </a:p>
          <a:p>
            <a:pPr lvl="2"/>
            <a:r>
              <a:rPr lang="en-US" altLang="en-US" sz="3600" b="1" dirty="0"/>
              <a:t>Assembly-level instruction set is not implemented in hardware</a:t>
            </a:r>
            <a:r>
              <a:rPr lang="en-US" altLang="en-US" sz="3600" dirty="0"/>
              <a:t>; it runs on an interpreter.</a:t>
            </a:r>
          </a:p>
          <a:p>
            <a:pPr lvl="2"/>
            <a:r>
              <a:rPr lang="en-US" altLang="en-US" sz="3600" b="1" dirty="0"/>
              <a:t>The interpreter is written in low-level instructions (microcode or firmware)</a:t>
            </a:r>
            <a:r>
              <a:rPr lang="en-US" altLang="en-US" sz="3600" dirty="0"/>
              <a:t>, which are stored in read-only memory and executed by the hardware.</a:t>
            </a:r>
          </a:p>
        </p:txBody>
      </p:sp>
      <p:sp>
        <p:nvSpPr>
          <p:cNvPr id="6" name="Slide Number Placeholder 3"/>
          <p:cNvSpPr>
            <a:spLocks noGrp="1"/>
          </p:cNvSpPr>
          <p:nvPr>
            <p:ph type="sldNum" sz="quarter" idx="11"/>
          </p:nvPr>
        </p:nvSpPr>
        <p:spPr/>
        <p:txBody>
          <a:bodyPr/>
          <a:lstStyle/>
          <a:p>
            <a:pPr>
              <a:defRPr/>
            </a:pPr>
            <a:fld id="{C40F4BB0-A86D-4E2C-8F70-36381440C83E}" type="slidenum">
              <a:rPr lang="en-US" smtClean="0"/>
              <a:pPr>
                <a:defRPr/>
              </a:pPr>
              <a:t>38</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6869" name="Rectangle 9"/>
          <p:cNvSpPr>
            <a:spLocks noGrp="1" noChangeArrowheads="1"/>
          </p:cNvSpPr>
          <p:nvPr>
            <p:ph type="body" idx="1"/>
          </p:nvPr>
        </p:nvSpPr>
        <p:spPr>
          <a:xfrm>
            <a:off x="533400" y="914400"/>
            <a:ext cx="8610600" cy="5257800"/>
          </a:xfrm>
        </p:spPr>
        <p:txBody>
          <a:bodyPr/>
          <a:lstStyle/>
          <a:p>
            <a:r>
              <a:rPr lang="en-US" altLang="en-US" sz="2800" dirty="0"/>
              <a:t>Compilers exist for some interpreted languages, but they aren't pure:</a:t>
            </a:r>
          </a:p>
          <a:p>
            <a:pPr lvl="1"/>
            <a:r>
              <a:rPr lang="en-US" altLang="en-US" dirty="0"/>
              <a:t>selective compilation of </a:t>
            </a:r>
            <a:r>
              <a:rPr lang="en-US" altLang="en-US" dirty="0" err="1"/>
              <a:t>compilable</a:t>
            </a:r>
            <a:r>
              <a:rPr lang="en-US" altLang="en-US" dirty="0"/>
              <a:t> pieces and extra-sophisticated pre-processing of remaining source.  </a:t>
            </a:r>
          </a:p>
          <a:p>
            <a:pPr lvl="1"/>
            <a:r>
              <a:rPr lang="en-US" altLang="en-US" dirty="0"/>
              <a:t>Interpretation is still necessary.</a:t>
            </a:r>
          </a:p>
          <a:p>
            <a:pPr lvl="2"/>
            <a:r>
              <a:rPr lang="en-US" altLang="en-US" dirty="0"/>
              <a:t>E.g., XSB Prolog is compiled into .</a:t>
            </a:r>
            <a:r>
              <a:rPr lang="en-US" altLang="en-US" dirty="0" err="1"/>
              <a:t>wam</a:t>
            </a:r>
            <a:r>
              <a:rPr lang="en-US" altLang="en-US" dirty="0"/>
              <a:t> (Warren Abstract Machine) files and then executed by the interpreter</a:t>
            </a:r>
          </a:p>
          <a:p>
            <a:r>
              <a:rPr lang="en-US" altLang="en-US" sz="2800" b="1" dirty="0"/>
              <a:t>Unconventional compilers:</a:t>
            </a:r>
          </a:p>
          <a:p>
            <a:pPr lvl="1"/>
            <a:r>
              <a:rPr lang="en-US" altLang="en-US" dirty="0"/>
              <a:t>text formatters: TEX and </a:t>
            </a:r>
            <a:r>
              <a:rPr lang="en-US" altLang="en-US" dirty="0" err="1"/>
              <a:t>troff</a:t>
            </a:r>
            <a:r>
              <a:rPr lang="en-US" altLang="en-US" dirty="0"/>
              <a:t> are actually compilers</a:t>
            </a:r>
          </a:p>
          <a:p>
            <a:pPr lvl="1"/>
            <a:r>
              <a:rPr lang="en-US" altLang="en-US" dirty="0"/>
              <a:t>silicon compilers: laser printers themselves incorporate interpreters for the Postscript page description language</a:t>
            </a:r>
          </a:p>
          <a:p>
            <a:pPr lvl="1"/>
            <a:r>
              <a:rPr lang="en-US" altLang="en-US" dirty="0"/>
              <a:t>query language processors for database systems are also compilers: translate languages like SQL into primitive operations (e.g., tuple relational calculus and domain relational calculus) </a:t>
            </a:r>
          </a:p>
        </p:txBody>
      </p:sp>
      <p:sp>
        <p:nvSpPr>
          <p:cNvPr id="6" name="Slide Number Placeholder 3"/>
          <p:cNvSpPr>
            <a:spLocks noGrp="1"/>
          </p:cNvSpPr>
          <p:nvPr>
            <p:ph type="sldNum" sz="quarter" idx="11"/>
          </p:nvPr>
        </p:nvSpPr>
        <p:spPr/>
        <p:txBody>
          <a:bodyPr/>
          <a:lstStyle/>
          <a:p>
            <a:pPr>
              <a:defRPr/>
            </a:pPr>
            <a:fld id="{A8984800-9DF8-4299-ADA6-5295020C4850}" type="slidenum">
              <a:rPr lang="en-US" smtClean="0"/>
              <a:pPr>
                <a:defRPr/>
              </a:pPr>
              <a:t>39</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6D6-E4AE-43E2-992B-56518D35B69E}"/>
              </a:ext>
            </a:extLst>
          </p:cNvPr>
          <p:cNvSpPr>
            <a:spLocks noGrp="1"/>
          </p:cNvSpPr>
          <p:nvPr>
            <p:ph type="title"/>
          </p:nvPr>
        </p:nvSpPr>
        <p:spPr/>
        <p:txBody>
          <a:bodyPr/>
          <a:lstStyle/>
          <a:p>
            <a:r>
              <a:rPr lang="en-US" dirty="0"/>
              <a:t>GCD Program in x86</a:t>
            </a:r>
          </a:p>
        </p:txBody>
      </p:sp>
      <p:sp>
        <p:nvSpPr>
          <p:cNvPr id="3" name="Content Placeholder 2">
            <a:extLst>
              <a:ext uri="{FF2B5EF4-FFF2-40B4-BE49-F238E27FC236}">
                <a16:creationId xmlns:a16="http://schemas.microsoft.com/office/drawing/2014/main" id="{955C956B-E127-4E19-ACEA-2FC13508071B}"/>
              </a:ext>
            </a:extLst>
          </p:cNvPr>
          <p:cNvSpPr>
            <a:spLocks noGrp="1"/>
          </p:cNvSpPr>
          <p:nvPr>
            <p:ph sz="quarter" idx="1"/>
          </p:nvPr>
        </p:nvSpPr>
        <p:spPr>
          <a:xfrm>
            <a:off x="914400" y="2514600"/>
            <a:ext cx="7772400" cy="3505200"/>
          </a:xfrm>
        </p:spPr>
        <p:txBody>
          <a:bodyPr/>
          <a:lstStyle/>
          <a:p>
            <a:r>
              <a:rPr lang="en-US" dirty="0"/>
              <a:t>This program calculates GCD (Greatest Common Divider) of two integers using Euclid’s algorithm. </a:t>
            </a:r>
          </a:p>
          <a:p>
            <a:r>
              <a:rPr lang="en-US" dirty="0"/>
              <a:t>Written in machine language expressed as hexadecimal (base 16) numbers. </a:t>
            </a:r>
          </a:p>
          <a:p>
            <a:r>
              <a:rPr lang="en-US" dirty="0"/>
              <a:t>Instruction set used is x86. </a:t>
            </a:r>
          </a:p>
          <a:p>
            <a:r>
              <a:rPr lang="en-US" dirty="0"/>
              <a:t>It can be seen that writing larger programs quickly becomes error-prone.</a:t>
            </a:r>
          </a:p>
        </p:txBody>
      </p:sp>
      <p:sp>
        <p:nvSpPr>
          <p:cNvPr id="4" name="Slide Number Placeholder 3">
            <a:extLst>
              <a:ext uri="{FF2B5EF4-FFF2-40B4-BE49-F238E27FC236}">
                <a16:creationId xmlns:a16="http://schemas.microsoft.com/office/drawing/2014/main" id="{16A6E7DF-7548-49E2-BCB7-2DE28202CE9E}"/>
              </a:ext>
            </a:extLst>
          </p:cNvPr>
          <p:cNvSpPr>
            <a:spLocks noGrp="1"/>
          </p:cNvSpPr>
          <p:nvPr>
            <p:ph type="sldNum" sz="quarter" idx="11"/>
          </p:nvPr>
        </p:nvSpPr>
        <p:spPr/>
        <p:txBody>
          <a:bodyPr/>
          <a:lstStyle/>
          <a:p>
            <a:pPr>
              <a:defRPr/>
            </a:pPr>
            <a:fld id="{02112ABE-CC2F-4F23-A9A6-FE18E1DB76E0}" type="slidenum">
              <a:rPr lang="en-US" smtClean="0"/>
              <a:pPr>
                <a:defRPr/>
              </a:pPr>
              <a:t>4</a:t>
            </a:fld>
            <a:endParaRPr lang="en-US"/>
          </a:p>
        </p:txBody>
      </p:sp>
      <p:pic>
        <p:nvPicPr>
          <p:cNvPr id="5" name="Picture 4">
            <a:extLst>
              <a:ext uri="{FF2B5EF4-FFF2-40B4-BE49-F238E27FC236}">
                <a16:creationId xmlns:a16="http://schemas.microsoft.com/office/drawing/2014/main" id="{51891009-0378-4922-B5B7-9BC9C28F9E1A}"/>
              </a:ext>
            </a:extLst>
          </p:cNvPr>
          <p:cNvPicPr>
            <a:picLocks noChangeAspect="1"/>
          </p:cNvPicPr>
          <p:nvPr/>
        </p:nvPicPr>
        <p:blipFill>
          <a:blip r:embed="rId2"/>
          <a:stretch>
            <a:fillRect/>
          </a:stretch>
        </p:blipFill>
        <p:spPr>
          <a:xfrm>
            <a:off x="619125" y="1371600"/>
            <a:ext cx="7610475" cy="876300"/>
          </a:xfrm>
          <a:prstGeom prst="rect">
            <a:avLst/>
          </a:prstGeom>
        </p:spPr>
      </p:pic>
    </p:spTree>
    <p:extLst>
      <p:ext uri="{BB962C8B-B14F-4D97-AF65-F5344CB8AC3E}">
        <p14:creationId xmlns:p14="http://schemas.microsoft.com/office/powerpoint/2010/main" val="232393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7892" name="Rectangle 8"/>
          <p:cNvSpPr>
            <a:spLocks noGrp="1" noChangeArrowheads="1"/>
          </p:cNvSpPr>
          <p:nvPr>
            <p:ph type="title"/>
          </p:nvPr>
        </p:nvSpPr>
        <p:spPr>
          <a:xfrm>
            <a:off x="304800" y="274638"/>
            <a:ext cx="8763000" cy="735012"/>
          </a:xfrm>
        </p:spPr>
        <p:txBody>
          <a:bodyPr/>
          <a:lstStyle/>
          <a:p>
            <a:r>
              <a:rPr lang="en-US" altLang="en-US" sz="4800" dirty="0"/>
              <a:t>Programming Environment Tools</a:t>
            </a:r>
          </a:p>
        </p:txBody>
      </p:sp>
      <p:sp>
        <p:nvSpPr>
          <p:cNvPr id="37893" name="Rectangle 9"/>
          <p:cNvSpPr>
            <a:spLocks noGrp="1" noChangeArrowheads="1"/>
          </p:cNvSpPr>
          <p:nvPr>
            <p:ph type="body" idx="1"/>
          </p:nvPr>
        </p:nvSpPr>
        <p:spPr>
          <a:xfrm>
            <a:off x="533400" y="1066800"/>
            <a:ext cx="8610600" cy="4953000"/>
          </a:xfrm>
        </p:spPr>
        <p:txBody>
          <a:bodyPr/>
          <a:lstStyle/>
          <a:p>
            <a:r>
              <a:rPr lang="en-US" altLang="en-US" sz="3200" dirty="0"/>
              <a:t>Tools/IDEs:</a:t>
            </a:r>
          </a:p>
          <a:p>
            <a:pPr lvl="1"/>
            <a:r>
              <a:rPr lang="en-US" altLang="en-US" sz="3200" dirty="0"/>
              <a:t>Compilers and interpreters do not exist in isolation</a:t>
            </a:r>
          </a:p>
          <a:p>
            <a:pPr lvl="1"/>
            <a:r>
              <a:rPr lang="en-US" altLang="en-US" sz="3200" dirty="0"/>
              <a:t>Programmers are assisted by tools and IDEs</a:t>
            </a:r>
          </a:p>
        </p:txBody>
      </p:sp>
      <p:pic>
        <p:nvPicPr>
          <p:cNvPr id="3789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754937"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11"/>
          </p:nvPr>
        </p:nvSpPr>
        <p:spPr/>
        <p:txBody>
          <a:bodyPr/>
          <a:lstStyle/>
          <a:p>
            <a:pPr>
              <a:defRPr/>
            </a:pPr>
            <a:fld id="{CFA7B1D9-7BAF-4730-99C6-89E170BBC5B3}" type="slidenum">
              <a:rPr lang="en-US" smtClean="0"/>
              <a:pPr>
                <a:defRPr/>
              </a:pPr>
              <a:t>40</a:t>
            </a:fld>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5"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8916"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
        <p:nvSpPr>
          <p:cNvPr id="38917" name="Rectangle 10"/>
          <p:cNvSpPr>
            <a:spLocks noGrp="1" noChangeArrowheads="1"/>
          </p:cNvSpPr>
          <p:nvPr>
            <p:ph type="body" idx="1"/>
          </p:nvPr>
        </p:nvSpPr>
        <p:spPr>
          <a:xfrm>
            <a:off x="609600" y="990600"/>
            <a:ext cx="8077200" cy="5029200"/>
          </a:xfrm>
        </p:spPr>
        <p:txBody>
          <a:bodyPr/>
          <a:lstStyle/>
          <a:p>
            <a:r>
              <a:rPr lang="en-US" altLang="en-US" sz="4800" dirty="0"/>
              <a:t>Phases of Compilation</a:t>
            </a:r>
          </a:p>
        </p:txBody>
      </p:sp>
      <p:pic>
        <p:nvPicPr>
          <p:cNvPr id="38919" name="Picture 7"/>
          <p:cNvPicPr>
            <a:picLocks noChangeAspect="1" noChangeArrowheads="1"/>
          </p:cNvPicPr>
          <p:nvPr/>
        </p:nvPicPr>
        <p:blipFill>
          <a:blip r:embed="rId2"/>
          <a:srcRect/>
          <a:stretch>
            <a:fillRect/>
          </a:stretch>
        </p:blipFill>
        <p:spPr bwMode="auto">
          <a:xfrm>
            <a:off x="328613" y="1752600"/>
            <a:ext cx="8358187" cy="46720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D3360FA9-9196-4E8D-B47E-9FF11EABDB7D}" type="slidenum">
              <a:rPr lang="en-US" smtClean="0"/>
              <a:pPr>
                <a:defRPr/>
              </a:pPr>
              <a:t>41</a:t>
            </a:fld>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9941" name="Rectangle 9"/>
          <p:cNvSpPr>
            <a:spLocks noGrp="1" noChangeArrowheads="1"/>
          </p:cNvSpPr>
          <p:nvPr>
            <p:ph type="body" idx="1"/>
          </p:nvPr>
        </p:nvSpPr>
        <p:spPr>
          <a:xfrm>
            <a:off x="381000" y="1066800"/>
            <a:ext cx="8763000" cy="5029200"/>
          </a:xfrm>
        </p:spPr>
        <p:txBody>
          <a:bodyPr/>
          <a:lstStyle/>
          <a:p>
            <a:r>
              <a:rPr lang="en-US" altLang="en-US" sz="3200" dirty="0"/>
              <a:t>Scanning:</a:t>
            </a:r>
          </a:p>
          <a:p>
            <a:pPr lvl="1"/>
            <a:r>
              <a:rPr lang="en-US" altLang="en-US" sz="3200" dirty="0"/>
              <a:t>divides the program into "</a:t>
            </a:r>
            <a:r>
              <a:rPr lang="en-US" altLang="en-US" sz="3200" b="1" i="1" dirty="0"/>
              <a:t>tokens</a:t>
            </a:r>
            <a:r>
              <a:rPr lang="en-US" altLang="en-US" sz="3200" dirty="0"/>
              <a:t>", which are the smallest meaningful units; this saves time, since character-by-character processing is slow</a:t>
            </a:r>
          </a:p>
          <a:p>
            <a:pPr lvl="1"/>
            <a:r>
              <a:rPr lang="en-US" altLang="en-US" sz="3200" dirty="0"/>
              <a:t>we can tune the scanner better if its job is simple; it also saves complexity (lots of it) for later stages </a:t>
            </a:r>
          </a:p>
          <a:p>
            <a:pPr lvl="1"/>
            <a:r>
              <a:rPr lang="en-US" altLang="en-US" sz="3200" dirty="0"/>
              <a:t>you can design a parser to take characters instead of tokens as input, but it isn't pretty</a:t>
            </a:r>
          </a:p>
          <a:p>
            <a:pPr lvl="1"/>
            <a:r>
              <a:rPr lang="en-US" altLang="en-US" sz="3200" b="1" i="1" dirty="0"/>
              <a:t>Scanning</a:t>
            </a:r>
            <a:r>
              <a:rPr lang="en-US" altLang="en-US" sz="3200" dirty="0"/>
              <a:t> is recognition of a regular language, e.g., via DFA (</a:t>
            </a:r>
            <a:r>
              <a:rPr lang="en-US" sz="3200" dirty="0"/>
              <a:t>Deterministic finite automaton)</a:t>
            </a:r>
          </a:p>
        </p:txBody>
      </p:sp>
      <p:sp>
        <p:nvSpPr>
          <p:cNvPr id="6" name="Slide Number Placeholder 3"/>
          <p:cNvSpPr>
            <a:spLocks noGrp="1"/>
          </p:cNvSpPr>
          <p:nvPr>
            <p:ph type="sldNum" sz="quarter" idx="11"/>
          </p:nvPr>
        </p:nvSpPr>
        <p:spPr/>
        <p:txBody>
          <a:bodyPr/>
          <a:lstStyle/>
          <a:p>
            <a:pPr>
              <a:defRPr/>
            </a:pPr>
            <a:fld id="{2EC95ADC-E01A-48FE-B110-C42D515F04BC}" type="slidenum">
              <a:rPr lang="en-US" smtClean="0"/>
              <a:pPr>
                <a:defRPr/>
              </a:pPr>
              <a:t>42</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0965" name="Rectangle 9"/>
          <p:cNvSpPr>
            <a:spLocks noGrp="1" noChangeArrowheads="1"/>
          </p:cNvSpPr>
          <p:nvPr>
            <p:ph type="body" idx="1"/>
          </p:nvPr>
        </p:nvSpPr>
        <p:spPr>
          <a:xfrm>
            <a:off x="533400" y="1066800"/>
            <a:ext cx="8610600" cy="5029200"/>
          </a:xfrm>
        </p:spPr>
        <p:txBody>
          <a:bodyPr/>
          <a:lstStyle/>
          <a:p>
            <a:r>
              <a:rPr lang="en-US" altLang="en-US" sz="4000" b="1" i="1" dirty="0"/>
              <a:t>Parsing</a:t>
            </a:r>
            <a:r>
              <a:rPr lang="en-US" altLang="en-US" sz="4000" dirty="0"/>
              <a:t> is recognition of a context-free language, e.g., via PDA (</a:t>
            </a:r>
            <a:r>
              <a:rPr lang="en-US" sz="4000" dirty="0"/>
              <a:t>Pushdown automaton</a:t>
            </a:r>
            <a:r>
              <a:rPr lang="en-US" altLang="en-US" sz="4000" dirty="0"/>
              <a:t>)</a:t>
            </a:r>
          </a:p>
          <a:p>
            <a:pPr lvl="1"/>
            <a:r>
              <a:rPr lang="en-US" altLang="en-US" sz="4000" dirty="0"/>
              <a:t>Parsing discovers the "context free" structure of the program </a:t>
            </a:r>
          </a:p>
          <a:p>
            <a:pPr lvl="1"/>
            <a:r>
              <a:rPr lang="en-US" altLang="en-US" sz="4000" dirty="0"/>
              <a:t>Informally, it finds the structure you can describe with syntax diagrams (e.g., the "circles and arrows" in a language manual)</a:t>
            </a:r>
          </a:p>
        </p:txBody>
      </p:sp>
      <p:sp>
        <p:nvSpPr>
          <p:cNvPr id="6" name="Slide Number Placeholder 3"/>
          <p:cNvSpPr>
            <a:spLocks noGrp="1"/>
          </p:cNvSpPr>
          <p:nvPr>
            <p:ph type="sldNum" sz="quarter" idx="11"/>
          </p:nvPr>
        </p:nvSpPr>
        <p:spPr/>
        <p:txBody>
          <a:bodyPr/>
          <a:lstStyle/>
          <a:p>
            <a:pPr>
              <a:defRPr/>
            </a:pPr>
            <a:fld id="{6A826A42-30FF-4A48-A9B9-D385DC25B83D}" type="slidenum">
              <a:rPr lang="en-US" smtClean="0"/>
              <a:pPr>
                <a:defRPr/>
              </a:pPr>
              <a:t>43</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9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1989" name="Rectangle 9"/>
          <p:cNvSpPr>
            <a:spLocks noGrp="1" noChangeArrowheads="1"/>
          </p:cNvSpPr>
          <p:nvPr>
            <p:ph type="body" idx="1"/>
          </p:nvPr>
        </p:nvSpPr>
        <p:spPr>
          <a:xfrm>
            <a:off x="609600" y="990600"/>
            <a:ext cx="8534400" cy="5029200"/>
          </a:xfrm>
        </p:spPr>
        <p:txBody>
          <a:bodyPr/>
          <a:lstStyle/>
          <a:p>
            <a:r>
              <a:rPr lang="en-US" altLang="en-US" sz="3600" b="1" i="1" dirty="0"/>
              <a:t>Semantic analysis</a:t>
            </a:r>
            <a:r>
              <a:rPr lang="en-US" altLang="en-US" sz="3600" dirty="0"/>
              <a:t> is the discovery of meaning in the program</a:t>
            </a:r>
          </a:p>
          <a:p>
            <a:pPr lvl="1"/>
            <a:r>
              <a:rPr lang="en-US" altLang="en-US" sz="3600" dirty="0"/>
              <a:t>The compiler actually does what is called STATIC semantic analysis = that's the meaning that can be figured out at compile time</a:t>
            </a:r>
          </a:p>
          <a:p>
            <a:pPr lvl="1"/>
            <a:r>
              <a:rPr lang="en-US" altLang="en-US" sz="3600" dirty="0"/>
              <a:t>Some things (e.g., array subscript out of bounds) can't be figured out until run time.  Things like that are part of the program's DYNAMIC semantics.</a:t>
            </a:r>
          </a:p>
        </p:txBody>
      </p:sp>
      <p:sp>
        <p:nvSpPr>
          <p:cNvPr id="6" name="Slide Number Placeholder 3"/>
          <p:cNvSpPr>
            <a:spLocks noGrp="1"/>
          </p:cNvSpPr>
          <p:nvPr>
            <p:ph type="sldNum" sz="quarter" idx="11"/>
          </p:nvPr>
        </p:nvSpPr>
        <p:spPr/>
        <p:txBody>
          <a:bodyPr/>
          <a:lstStyle/>
          <a:p>
            <a:pPr>
              <a:defRPr/>
            </a:pPr>
            <a:fld id="{18795D24-D3A9-42E2-8B16-57505CB3DA73}" type="slidenum">
              <a:rPr lang="en-US" smtClean="0"/>
              <a:pPr>
                <a:defRPr/>
              </a:pPr>
              <a:t>44</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01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3013" name="Rectangle 9"/>
          <p:cNvSpPr>
            <a:spLocks noGrp="1" noChangeArrowheads="1"/>
          </p:cNvSpPr>
          <p:nvPr>
            <p:ph type="body" idx="1"/>
          </p:nvPr>
        </p:nvSpPr>
        <p:spPr>
          <a:xfrm>
            <a:off x="685800" y="990600"/>
            <a:ext cx="8458200" cy="5029200"/>
          </a:xfrm>
        </p:spPr>
        <p:txBody>
          <a:bodyPr/>
          <a:lstStyle/>
          <a:p>
            <a:r>
              <a:rPr lang="en-US" altLang="en-US" sz="3200" b="1" i="1" dirty="0"/>
              <a:t>Intermediate Form</a:t>
            </a:r>
            <a:r>
              <a:rPr lang="en-US" altLang="en-US" sz="3200" dirty="0"/>
              <a:t> (IF) is done after semantic analysis (if the program passes all checks)</a:t>
            </a:r>
          </a:p>
          <a:p>
            <a:pPr lvl="1"/>
            <a:r>
              <a:rPr lang="en-US" altLang="en-US" sz="3200" dirty="0"/>
              <a:t>IFs are often chosen for machine independence, ease of optimization, or compactness (these are somewhat contradictory)</a:t>
            </a:r>
          </a:p>
          <a:p>
            <a:pPr lvl="1"/>
            <a:r>
              <a:rPr lang="en-US" altLang="en-US" sz="3200" dirty="0"/>
              <a:t>They often </a:t>
            </a:r>
            <a:r>
              <a:rPr lang="en-US" altLang="en-US" sz="3200" b="1" u="sng" dirty="0"/>
              <a:t>resemble machine code for some imaginary idealized machine</a:t>
            </a:r>
            <a:r>
              <a:rPr lang="en-US" altLang="en-US" sz="3200" dirty="0"/>
              <a:t>; e.g. a stack machine, or a machine with arbitrarily many registers  </a:t>
            </a:r>
          </a:p>
          <a:p>
            <a:pPr lvl="1"/>
            <a:r>
              <a:rPr lang="en-US" altLang="en-US" sz="3200" dirty="0"/>
              <a:t>Many compilers actually move the code through more than one IF</a:t>
            </a:r>
            <a:r>
              <a:rPr lang="en-US" altLang="en-US" sz="3200" dirty="0">
                <a:sym typeface="Courier New" pitchFamily="49" charset="0"/>
              </a:rPr>
              <a:t> </a:t>
            </a:r>
          </a:p>
        </p:txBody>
      </p:sp>
      <p:sp>
        <p:nvSpPr>
          <p:cNvPr id="6" name="Slide Number Placeholder 3"/>
          <p:cNvSpPr>
            <a:spLocks noGrp="1"/>
          </p:cNvSpPr>
          <p:nvPr>
            <p:ph type="sldNum" sz="quarter" idx="11"/>
          </p:nvPr>
        </p:nvSpPr>
        <p:spPr/>
        <p:txBody>
          <a:bodyPr/>
          <a:lstStyle/>
          <a:p>
            <a:pPr>
              <a:defRPr/>
            </a:pPr>
            <a:fld id="{88A9EC9D-7D0E-4CA3-9585-A76C0366494D}" type="slidenum">
              <a:rPr lang="en-US" smtClean="0"/>
              <a:pPr>
                <a:defRPr/>
              </a:pPr>
              <a:t>45</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609600" y="838200"/>
            <a:ext cx="8534400" cy="5105400"/>
          </a:xfrm>
        </p:spPr>
        <p:txBody>
          <a:bodyPr/>
          <a:lstStyle/>
          <a:p>
            <a:r>
              <a:rPr lang="en-US" altLang="en-US" sz="4000" dirty="0"/>
              <a:t>Optimization takes an intermediate-code program and produces another one that does the same thing faster, or in less space </a:t>
            </a:r>
          </a:p>
          <a:p>
            <a:pPr lvl="1"/>
            <a:r>
              <a:rPr lang="en-US" altLang="en-US" sz="4000" dirty="0"/>
              <a:t>The term is a misnomer; we just improve code  </a:t>
            </a:r>
          </a:p>
          <a:p>
            <a:pPr lvl="1"/>
            <a:r>
              <a:rPr lang="en-US" altLang="en-US" sz="4000" dirty="0"/>
              <a:t>The optimization phase is optional</a:t>
            </a:r>
          </a:p>
        </p:txBody>
      </p:sp>
      <p:sp>
        <p:nvSpPr>
          <p:cNvPr id="6" name="Slide Number Placeholder 3"/>
          <p:cNvSpPr>
            <a:spLocks noGrp="1"/>
          </p:cNvSpPr>
          <p:nvPr>
            <p:ph type="sldNum" sz="quarter" idx="11"/>
          </p:nvPr>
        </p:nvSpPr>
        <p:spPr/>
        <p:txBody>
          <a:bodyPr/>
          <a:lstStyle/>
          <a:p>
            <a:pPr>
              <a:defRPr/>
            </a:pPr>
            <a:fld id="{6D1C3296-6611-4E2E-80B9-A72AF92D4103}" type="slidenum">
              <a:rPr lang="en-US" smtClean="0"/>
              <a:pPr>
                <a:defRPr/>
              </a:pPr>
              <a:t>46</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137821913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609600" y="838200"/>
            <a:ext cx="8534400" cy="5105400"/>
          </a:xfrm>
        </p:spPr>
        <p:txBody>
          <a:bodyPr/>
          <a:lstStyle/>
          <a:p>
            <a:r>
              <a:rPr lang="en-US" altLang="en-US" sz="4000" b="1" i="1" dirty="0"/>
              <a:t>Code generation</a:t>
            </a:r>
            <a:r>
              <a:rPr lang="en-US" altLang="en-US" sz="4000" dirty="0"/>
              <a:t> phase produces assembly language or (sometime) relocatable machine language</a:t>
            </a:r>
          </a:p>
          <a:p>
            <a:r>
              <a:rPr lang="en-US" altLang="en-US" sz="4000" dirty="0"/>
              <a:t>Certain machine-specific optimizations (use of special instructions or addressing modes, etc.) may be performed </a:t>
            </a:r>
            <a:r>
              <a:rPr lang="en-US" altLang="en-US" sz="4000" u="sng" dirty="0"/>
              <a:t>during or after target code generation </a:t>
            </a:r>
          </a:p>
          <a:p>
            <a:endParaRPr lang="en-US" altLang="en-US" sz="4000" dirty="0"/>
          </a:p>
        </p:txBody>
      </p:sp>
      <p:sp>
        <p:nvSpPr>
          <p:cNvPr id="6" name="Slide Number Placeholder 3"/>
          <p:cNvSpPr>
            <a:spLocks noGrp="1"/>
          </p:cNvSpPr>
          <p:nvPr>
            <p:ph type="sldNum" sz="quarter" idx="11"/>
          </p:nvPr>
        </p:nvSpPr>
        <p:spPr/>
        <p:txBody>
          <a:bodyPr/>
          <a:lstStyle/>
          <a:p>
            <a:pPr>
              <a:defRPr/>
            </a:pPr>
            <a:fld id="{6D1C3296-6611-4E2E-80B9-A72AF92D4103}" type="slidenum">
              <a:rPr lang="en-US" smtClean="0"/>
              <a:pPr>
                <a:defRPr/>
              </a:pPr>
              <a:t>47</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5061" name="Rectangle 9"/>
          <p:cNvSpPr>
            <a:spLocks noGrp="1" noChangeArrowheads="1"/>
          </p:cNvSpPr>
          <p:nvPr>
            <p:ph type="body" idx="1"/>
          </p:nvPr>
        </p:nvSpPr>
        <p:spPr>
          <a:xfrm>
            <a:off x="381000" y="990600"/>
            <a:ext cx="8763000" cy="5334000"/>
          </a:xfrm>
        </p:spPr>
        <p:txBody>
          <a:bodyPr/>
          <a:lstStyle/>
          <a:p>
            <a:r>
              <a:rPr lang="en-US" altLang="en-US" sz="4000" b="1" dirty="0"/>
              <a:t>Symbol table</a:t>
            </a:r>
            <a:r>
              <a:rPr lang="en-US" altLang="en-US" sz="4000" dirty="0"/>
              <a:t>: all phases rely on a symbol table that keeps track of </a:t>
            </a:r>
            <a:r>
              <a:rPr lang="en-US" altLang="en-US" sz="4000" b="1" dirty="0"/>
              <a:t>all the identifiers in the program </a:t>
            </a:r>
            <a:r>
              <a:rPr lang="en-US" altLang="en-US" sz="4000" dirty="0"/>
              <a:t>and what the compiler knows about them</a:t>
            </a:r>
          </a:p>
          <a:p>
            <a:pPr lvl="1"/>
            <a:r>
              <a:rPr lang="en-US" altLang="en-US" sz="4000" dirty="0"/>
              <a:t>This symbol table may be retained (in some form) for use by a debugger, even after compilation has completed</a:t>
            </a:r>
          </a:p>
        </p:txBody>
      </p:sp>
      <p:sp>
        <p:nvSpPr>
          <p:cNvPr id="6" name="Slide Number Placeholder 3"/>
          <p:cNvSpPr>
            <a:spLocks noGrp="1"/>
          </p:cNvSpPr>
          <p:nvPr>
            <p:ph type="sldNum" sz="quarter" idx="11"/>
          </p:nvPr>
        </p:nvSpPr>
        <p:spPr/>
        <p:txBody>
          <a:bodyPr/>
          <a:lstStyle/>
          <a:p>
            <a:pPr>
              <a:defRPr/>
            </a:pPr>
            <a:fld id="{1A2E8FDF-E757-4279-A163-B73CD4023486}" type="slidenum">
              <a:rPr lang="en-US" smtClean="0"/>
              <a:pPr>
                <a:defRPr/>
              </a:pPr>
              <a:t>48</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374650" y="1047750"/>
            <a:ext cx="8769350" cy="4779962"/>
          </a:xfrm>
        </p:spPr>
        <p:txBody>
          <a:bodyPr/>
          <a:lstStyle/>
          <a:p>
            <a:r>
              <a:rPr lang="en-US" altLang="en-US" sz="3800" b="1" dirty="0"/>
              <a:t>Example, take the GCD Program (in C):</a:t>
            </a:r>
          </a:p>
        </p:txBody>
      </p:sp>
      <p:sp>
        <p:nvSpPr>
          <p:cNvPr id="46086" name="Rectangle 10"/>
          <p:cNvSpPr>
            <a:spLocks/>
          </p:cNvSpPr>
          <p:nvPr/>
        </p:nvSpPr>
        <p:spPr bwMode="auto">
          <a:xfrm>
            <a:off x="1066800" y="1981200"/>
            <a:ext cx="723265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r>
              <a:rPr lang="en-US" altLang="en-US" sz="2800" b="1" dirty="0" err="1">
                <a:latin typeface="Courier New" pitchFamily="49" charset="0"/>
                <a:sym typeface="Courier" pitchFamily="49" charset="0"/>
              </a:rPr>
              <a:t>int</a:t>
            </a:r>
            <a:r>
              <a:rPr lang="en-US" altLang="en-US" sz="2800" b="1" dirty="0">
                <a:latin typeface="Courier New" pitchFamily="49" charset="0"/>
                <a:sym typeface="Courier" pitchFamily="49" charset="0"/>
              </a:rPr>
              <a:t> main() { </a:t>
            </a:r>
          </a:p>
          <a:p>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int</a:t>
            </a:r>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a:t>
            </a:r>
            <a:r>
              <a:rPr lang="en-US" altLang="en-US" sz="2800" b="1" dirty="0" err="1">
                <a:latin typeface="Courier New" pitchFamily="49" charset="0"/>
                <a:sym typeface="Courier" pitchFamily="49" charset="0"/>
              </a:rPr>
              <a:t>getint</a:t>
            </a:r>
            <a:r>
              <a:rPr lang="en-US" altLang="en-US" sz="2800" b="1" dirty="0">
                <a:latin typeface="Courier New" pitchFamily="49" charset="0"/>
                <a:sym typeface="Courier" pitchFamily="49" charset="0"/>
              </a:rPr>
              <a:t>(), j = </a:t>
            </a:r>
            <a:r>
              <a:rPr lang="en-US" altLang="en-US" sz="2800" b="1" dirty="0" err="1">
                <a:latin typeface="Courier New" pitchFamily="49" charset="0"/>
                <a:sym typeface="Courier" pitchFamily="49" charset="0"/>
              </a:rPr>
              <a:t>getint</a:t>
            </a:r>
            <a:r>
              <a:rPr lang="en-US" altLang="en-US" sz="2800" b="1" dirty="0">
                <a:latin typeface="Courier New" pitchFamily="49" charset="0"/>
                <a:sym typeface="Courier" pitchFamily="49" charset="0"/>
              </a:rPr>
              <a:t>(); </a:t>
            </a:r>
          </a:p>
          <a:p>
            <a:pPr lvl="1"/>
            <a:r>
              <a:rPr lang="en-US" altLang="en-US" sz="2800" b="1" dirty="0">
                <a:latin typeface="Courier New" pitchFamily="49" charset="0"/>
                <a:sym typeface="Courier" pitchFamily="49" charset="0"/>
              </a:rPr>
              <a:t>while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j) { </a:t>
            </a:r>
          </a:p>
          <a:p>
            <a:pPr lvl="2"/>
            <a:r>
              <a:rPr lang="en-US" altLang="en-US" sz="2800" b="1" dirty="0">
                <a:latin typeface="Courier New" pitchFamily="49" charset="0"/>
                <a:sym typeface="Courier" pitchFamily="49" charset="0"/>
              </a:rPr>
              <a:t>	if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&gt; j)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j; </a:t>
            </a:r>
          </a:p>
          <a:p>
            <a:pPr lvl="2"/>
            <a:r>
              <a:rPr lang="en-US" altLang="en-US" sz="2800" b="1" dirty="0">
                <a:latin typeface="Courier New" pitchFamily="49" charset="0"/>
                <a:sym typeface="Courier" pitchFamily="49" charset="0"/>
              </a:rPr>
              <a:t>	else j = j -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a:t>
            </a:r>
          </a:p>
          <a:p>
            <a:r>
              <a:rPr lang="en-US" altLang="en-US" sz="2800" b="1" dirty="0">
                <a:latin typeface="Courier New" pitchFamily="49" charset="0"/>
                <a:sym typeface="Courier" pitchFamily="49" charset="0"/>
              </a:rPr>
              <a:t>	} </a:t>
            </a:r>
          </a:p>
          <a:p>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putint</a:t>
            </a:r>
            <a:r>
              <a:rPr lang="en-US" altLang="en-US" sz="2800" b="1" dirty="0">
                <a:latin typeface="Courier New" pitchFamily="49" charset="0"/>
                <a:sym typeface="Courier" pitchFamily="49" charset="0"/>
              </a:rPr>
              <a:t>(</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a:t>
            </a:r>
          </a:p>
          <a:p>
            <a:r>
              <a:rPr lang="en-US" altLang="en-US" sz="2800" b="1" dirty="0">
                <a:latin typeface="Courier New" pitchFamily="49" charset="0"/>
                <a:sym typeface="Courier" pitchFamily="49" charset="0"/>
              </a:rPr>
              <a:t>}</a:t>
            </a:r>
            <a:r>
              <a:rPr lang="en-US" altLang="en-US" sz="2800" b="1" dirty="0">
                <a:latin typeface="Courier" pitchFamily="49" charset="0"/>
                <a:sym typeface="Courier" pitchFamily="49" charset="0"/>
              </a:rPr>
              <a:t> </a:t>
            </a:r>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49</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000" dirty="0"/>
              <a:t>Assembly Languages</a:t>
            </a:r>
          </a:p>
        </p:txBody>
      </p:sp>
      <p:sp>
        <p:nvSpPr>
          <p:cNvPr id="10244" name="Rectangle 9"/>
          <p:cNvSpPr>
            <a:spLocks noGrp="1" noChangeArrowheads="1"/>
          </p:cNvSpPr>
          <p:nvPr>
            <p:ph type="body" idx="1"/>
          </p:nvPr>
        </p:nvSpPr>
        <p:spPr>
          <a:xfrm>
            <a:off x="146050" y="914400"/>
            <a:ext cx="8540750" cy="5105400"/>
          </a:xfrm>
        </p:spPr>
        <p:txBody>
          <a:bodyPr/>
          <a:lstStyle/>
          <a:p>
            <a:r>
              <a:rPr lang="en-US" sz="3200" dirty="0"/>
              <a:t>Assembly languages were invented to allow operations to be expressed with mnemonic abbreviations. </a:t>
            </a:r>
          </a:p>
          <a:p>
            <a:r>
              <a:rPr lang="en-US" sz="3200" dirty="0"/>
              <a:t>The low-level assembly language is designed for a specific family of processors that represents various instructions in symbolic code and a more understandable form.</a:t>
            </a:r>
          </a:p>
          <a:p>
            <a:r>
              <a:rPr lang="en-US" sz="3200" dirty="0"/>
              <a:t>Assembly language is converted into executable machine code by a utility program referred to as an assembler like NASM, MASM, etc.</a:t>
            </a:r>
            <a:endParaRPr lang="en-US" altLang="en-US" sz="44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5</a:t>
            </a:fld>
            <a:endParaRPr lang="en-US"/>
          </a:p>
        </p:txBody>
      </p:sp>
    </p:spTree>
    <p:extLst>
      <p:ext uri="{BB962C8B-B14F-4D97-AF65-F5344CB8AC3E}">
        <p14:creationId xmlns:p14="http://schemas.microsoft.com/office/powerpoint/2010/main" val="323670509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146050" y="914400"/>
            <a:ext cx="8921750" cy="4779962"/>
          </a:xfrm>
        </p:spPr>
        <p:txBody>
          <a:bodyPr/>
          <a:lstStyle/>
          <a:p>
            <a:r>
              <a:rPr lang="en-US" altLang="en-US" sz="3600" dirty="0"/>
              <a:t>Lexical and Syntax Analysis</a:t>
            </a:r>
          </a:p>
          <a:p>
            <a:pPr lvl="1"/>
            <a:r>
              <a:rPr lang="en-US" altLang="en-US" sz="2800" dirty="0"/>
              <a:t>GCD Program Tokens</a:t>
            </a:r>
          </a:p>
          <a:p>
            <a:pPr lvl="2"/>
            <a:r>
              <a:rPr lang="en-US" altLang="en-US" sz="2400" b="1" u="sng" dirty="0"/>
              <a:t>Scanning</a:t>
            </a:r>
            <a:r>
              <a:rPr lang="en-US" altLang="en-US" sz="2400" dirty="0"/>
              <a:t> (lexical analysis) and parsing recognize the structure of the program, groups characters into tokens, the smallest meaningful units of the program</a:t>
            </a:r>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50</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
        <p:nvSpPr>
          <p:cNvPr id="8" name="Rectangle 10"/>
          <p:cNvSpPr>
            <a:spLocks/>
          </p:cNvSpPr>
          <p:nvPr/>
        </p:nvSpPr>
        <p:spPr bwMode="auto">
          <a:xfrm>
            <a:off x="381000" y="3505200"/>
            <a:ext cx="9296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4572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9144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1371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18288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pPr marL="0" lvl="4"/>
            <a:r>
              <a:rPr lang="en-US" altLang="en-US" sz="1800" b="1" dirty="0" err="1">
                <a:latin typeface="Courier New" pitchFamily="49" charset="0"/>
                <a:sym typeface="Courier" pitchFamily="49" charset="0"/>
              </a:rPr>
              <a:t>int</a:t>
            </a:r>
            <a:r>
              <a:rPr lang="en-US" altLang="en-US" sz="1800" b="1" dirty="0">
                <a:latin typeface="Courier New" pitchFamily="49" charset="0"/>
                <a:sym typeface="Courier" pitchFamily="49" charset="0"/>
              </a:rPr>
              <a:t>      main   (   )        {</a:t>
            </a:r>
          </a:p>
          <a:p>
            <a:pPr marL="0" lvl="4"/>
            <a:r>
              <a:rPr lang="en-US" altLang="en-US" sz="1800" b="1" dirty="0" err="1">
                <a:latin typeface="Courier New" pitchFamily="49" charset="0"/>
                <a:sym typeface="Courier" pitchFamily="49" charset="0"/>
              </a:rPr>
              <a:t>int</a:t>
            </a:r>
            <a:r>
              <a:rPr lang="en-US" altLang="en-US" sz="1800" b="1" dirty="0">
                <a:latin typeface="Courier New" pitchFamily="49" charset="0"/>
                <a:sym typeface="Courier" pitchFamily="49" charset="0"/>
              </a:rPr>
              <a:t>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getint</a:t>
            </a:r>
            <a:r>
              <a:rPr lang="en-US" altLang="en-US" sz="1800" b="1" dirty="0">
                <a:latin typeface="Courier New" pitchFamily="49" charset="0"/>
                <a:sym typeface="Courier" pitchFamily="49" charset="0"/>
              </a:rPr>
              <a:t>   (   )  ,  j   =   </a:t>
            </a:r>
            <a:r>
              <a:rPr lang="en-US" altLang="en-US" sz="1800" b="1" dirty="0" err="1">
                <a:latin typeface="Courier New" pitchFamily="49" charset="0"/>
                <a:sym typeface="Courier" pitchFamily="49" charset="0"/>
              </a:rPr>
              <a:t>getint</a:t>
            </a:r>
            <a:r>
              <a:rPr lang="en-US" altLang="en-US" sz="1800" b="1" dirty="0">
                <a:latin typeface="Courier New" pitchFamily="49" charset="0"/>
                <a:sym typeface="Courier" pitchFamily="49" charset="0"/>
              </a:rPr>
              <a:t>  (  )  ;</a:t>
            </a:r>
          </a:p>
          <a:p>
            <a:pPr marL="0" lvl="4"/>
            <a:r>
              <a:rPr lang="en-US" altLang="en-US" sz="1800" b="1" dirty="0">
                <a:latin typeface="Courier New" pitchFamily="49" charset="0"/>
                <a:sym typeface="Courier" pitchFamily="49" charset="0"/>
              </a:rPr>
              <a:t>while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j   )   { </a:t>
            </a:r>
          </a:p>
          <a:p>
            <a:pPr marL="0" lvl="4"/>
            <a:r>
              <a:rPr lang="en-US" altLang="en-US" sz="1800" b="1" dirty="0">
                <a:latin typeface="Courier New" pitchFamily="49" charset="0"/>
                <a:sym typeface="Courier" pitchFamily="49" charset="0"/>
              </a:rPr>
              <a:t>if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&gt;        j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j   ; </a:t>
            </a:r>
          </a:p>
          <a:p>
            <a:pPr marL="0" lvl="4"/>
            <a:r>
              <a:rPr lang="en-US" altLang="en-US" sz="1800" b="1" dirty="0">
                <a:latin typeface="Courier New" pitchFamily="49" charset="0"/>
                <a:sym typeface="Courier" pitchFamily="49" charset="0"/>
              </a:rPr>
              <a:t>else     j      =   j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p>
          <a:p>
            <a:pPr marL="0" lvl="4"/>
            <a:r>
              <a:rPr lang="en-US" altLang="en-US" sz="1800" b="1" dirty="0">
                <a:latin typeface="Courier New" pitchFamily="49" charset="0"/>
                <a:sym typeface="Courier" pitchFamily="49" charset="0"/>
              </a:rPr>
              <a:t>} </a:t>
            </a:r>
          </a:p>
          <a:p>
            <a:pPr marL="0" lvl="4"/>
            <a:r>
              <a:rPr lang="en-US" altLang="en-US" sz="1800" b="1" dirty="0" err="1">
                <a:latin typeface="Courier New" pitchFamily="49" charset="0"/>
                <a:sym typeface="Courier" pitchFamily="49" charset="0"/>
              </a:rPr>
              <a:t>putint</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 </a:t>
            </a:r>
          </a:p>
          <a:p>
            <a:r>
              <a:rPr lang="en-US" altLang="en-US" sz="1800" b="1" dirty="0">
                <a:latin typeface="Courier New" pitchFamily="49" charset="0"/>
                <a:sym typeface="Courier" pitchFamily="49" charset="0"/>
              </a:rPr>
              <a:t>} </a:t>
            </a:r>
          </a:p>
        </p:txBody>
      </p:sp>
    </p:spTree>
    <p:extLst>
      <p:ext uri="{BB962C8B-B14F-4D97-AF65-F5344CB8AC3E}">
        <p14:creationId xmlns:p14="http://schemas.microsoft.com/office/powerpoint/2010/main" val="288899773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177800" y="1009650"/>
            <a:ext cx="8509000" cy="5010150"/>
          </a:xfrm>
        </p:spPr>
        <p:txBody>
          <a:bodyPr/>
          <a:lstStyle/>
          <a:p>
            <a:r>
              <a:rPr lang="en-US" altLang="en-US" sz="4000" dirty="0"/>
              <a:t>Lexical and Syntax Analysis</a:t>
            </a:r>
          </a:p>
          <a:p>
            <a:pPr lvl="1">
              <a:buClr>
                <a:srgbClr val="9B2D1F"/>
              </a:buClr>
            </a:pPr>
            <a:r>
              <a:rPr lang="en-US" altLang="en-US" sz="3600" dirty="0">
                <a:solidFill>
                  <a:prstClr val="black"/>
                </a:solidFill>
              </a:rPr>
              <a:t>Context-Free Grammar and Parsing</a:t>
            </a:r>
          </a:p>
          <a:p>
            <a:pPr lvl="2"/>
            <a:r>
              <a:rPr lang="en-US" altLang="en-US" sz="3200" b="1" u="sng" dirty="0">
                <a:solidFill>
                  <a:prstClr val="black"/>
                </a:solidFill>
              </a:rPr>
              <a:t>Parsing</a:t>
            </a:r>
            <a:r>
              <a:rPr lang="en-US" altLang="en-US" sz="3200" dirty="0">
                <a:solidFill>
                  <a:prstClr val="black"/>
                </a:solidFill>
              </a:rPr>
              <a:t> organizes tokens into a parse tree that represents higher-level constructs in terms of their constituents</a:t>
            </a:r>
          </a:p>
          <a:p>
            <a:pPr lvl="3"/>
            <a:r>
              <a:rPr lang="en-US" altLang="en-US" sz="3200" dirty="0">
                <a:solidFill>
                  <a:prstClr val="black"/>
                </a:solidFill>
              </a:rPr>
              <a:t>Potentially recursive rules known as context-free grammar define the ways in which these constituents combine</a:t>
            </a:r>
          </a:p>
          <a:p>
            <a:pPr lvl="1"/>
            <a:endParaRPr lang="en-US" altLang="en-US" sz="3600" dirty="0"/>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51</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67138934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9157" name="Rectangle 9"/>
          <p:cNvSpPr>
            <a:spLocks noGrp="1" noChangeArrowheads="1"/>
          </p:cNvSpPr>
          <p:nvPr>
            <p:ph type="body" idx="1"/>
          </p:nvPr>
        </p:nvSpPr>
        <p:spPr>
          <a:xfrm>
            <a:off x="192596" y="842169"/>
            <a:ext cx="7772400" cy="4779962"/>
          </a:xfrm>
        </p:spPr>
        <p:txBody>
          <a:bodyPr/>
          <a:lstStyle/>
          <a:p>
            <a:r>
              <a:rPr lang="en-US" altLang="en-US" sz="3600" dirty="0"/>
              <a:t>Context-Free Grammar and Parsing</a:t>
            </a:r>
          </a:p>
          <a:p>
            <a:pPr lvl="1"/>
            <a:r>
              <a:rPr lang="en-US" altLang="en-US" dirty="0"/>
              <a:t>Grammar Example for </a:t>
            </a:r>
            <a:r>
              <a:rPr lang="en-US" altLang="en-US" dirty="0">
                <a:sym typeface="Courier" pitchFamily="49" charset="0"/>
              </a:rPr>
              <a:t>while</a:t>
            </a:r>
            <a:r>
              <a:rPr lang="en-US" altLang="en-US" dirty="0"/>
              <a:t> loops in C:</a:t>
            </a:r>
          </a:p>
        </p:txBody>
      </p:sp>
      <p:sp>
        <p:nvSpPr>
          <p:cNvPr id="49158" name="Rectangle 10"/>
          <p:cNvSpPr>
            <a:spLocks/>
          </p:cNvSpPr>
          <p:nvPr/>
        </p:nvSpPr>
        <p:spPr bwMode="auto">
          <a:xfrm>
            <a:off x="1054100" y="1828800"/>
            <a:ext cx="80899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r>
              <a:rPr lang="en-US" altLang="en-US" b="1" i="1" dirty="0">
                <a:cs typeface="Times New Roman" pitchFamily="18" charset="0"/>
              </a:rPr>
              <a:t>while-iteration-statement</a:t>
            </a:r>
            <a:r>
              <a:rPr lang="en-US" altLang="en-US" i="1" dirty="0">
                <a:cs typeface="Times New Roman" pitchFamily="18" charset="0"/>
              </a:rPr>
              <a:t> → while ( expression ) statement </a:t>
            </a:r>
          </a:p>
          <a:p>
            <a:r>
              <a:rPr lang="en-US" altLang="en-US" dirty="0">
                <a:cs typeface="Times New Roman" pitchFamily="18" charset="0"/>
              </a:rPr>
              <a:t>           statement, in turn, is often a list enclosed in braces: </a:t>
            </a:r>
          </a:p>
          <a:p>
            <a:r>
              <a:rPr lang="en-US" altLang="en-US" i="1" dirty="0">
                <a:cs typeface="Times New Roman" pitchFamily="18" charset="0"/>
              </a:rPr>
              <a:t>statement → compound-statement </a:t>
            </a:r>
          </a:p>
          <a:p>
            <a:r>
              <a:rPr lang="en-US" altLang="en-US" i="1" dirty="0">
                <a:cs typeface="Times New Roman" pitchFamily="18" charset="0"/>
              </a:rPr>
              <a:t>compound-statement → { block-item-list opt } </a:t>
            </a:r>
          </a:p>
          <a:p>
            <a:r>
              <a:rPr lang="en-US" altLang="en-US" dirty="0">
                <a:cs typeface="Times New Roman" pitchFamily="18" charset="0"/>
              </a:rPr>
              <a:t>           where </a:t>
            </a:r>
          </a:p>
          <a:p>
            <a:r>
              <a:rPr lang="en-US" altLang="en-US" i="1" dirty="0">
                <a:cs typeface="Times New Roman" pitchFamily="18" charset="0"/>
              </a:rPr>
              <a:t>block-item-list opt → block-item-list </a:t>
            </a:r>
          </a:p>
          <a:p>
            <a:r>
              <a:rPr lang="en-US" altLang="en-US" dirty="0">
                <a:cs typeface="Times New Roman" pitchFamily="18" charset="0"/>
              </a:rPr>
              <a:t>           or </a:t>
            </a:r>
          </a:p>
          <a:p>
            <a:r>
              <a:rPr lang="en-US" altLang="en-US" i="1" dirty="0"/>
              <a:t>block-item-list opt → ϵ </a:t>
            </a:r>
          </a:p>
          <a:p>
            <a:r>
              <a:rPr lang="en-US" altLang="en-US" dirty="0">
                <a:cs typeface="Times New Roman" pitchFamily="18" charset="0"/>
              </a:rPr>
              <a:t>           and </a:t>
            </a:r>
          </a:p>
          <a:p>
            <a:r>
              <a:rPr lang="en-US" altLang="en-US" i="1" dirty="0">
                <a:cs typeface="Times New Roman" pitchFamily="18" charset="0"/>
              </a:rPr>
              <a:t>block-item-list → block-item </a:t>
            </a:r>
          </a:p>
          <a:p>
            <a:r>
              <a:rPr lang="en-US" altLang="en-US" i="1" dirty="0">
                <a:cs typeface="Times New Roman" pitchFamily="18" charset="0"/>
              </a:rPr>
              <a:t>block-item-list → block-item-list block-item </a:t>
            </a:r>
          </a:p>
          <a:p>
            <a:r>
              <a:rPr lang="en-US" altLang="en-US" i="1" dirty="0">
                <a:cs typeface="Times New Roman" pitchFamily="18" charset="0"/>
              </a:rPr>
              <a:t>block-item → declaration </a:t>
            </a:r>
          </a:p>
          <a:p>
            <a:r>
              <a:rPr lang="en-US" altLang="en-US" i="1" dirty="0">
                <a:cs typeface="Times New Roman" pitchFamily="18" charset="0"/>
              </a:rPr>
              <a:t>block-item → statement</a:t>
            </a:r>
          </a:p>
        </p:txBody>
      </p:sp>
      <p:sp>
        <p:nvSpPr>
          <p:cNvPr id="7" name="Slide Number Placeholder 3"/>
          <p:cNvSpPr>
            <a:spLocks noGrp="1"/>
          </p:cNvSpPr>
          <p:nvPr>
            <p:ph type="sldNum" sz="quarter" idx="11"/>
          </p:nvPr>
        </p:nvSpPr>
        <p:spPr/>
        <p:txBody>
          <a:bodyPr/>
          <a:lstStyle/>
          <a:p>
            <a:pPr>
              <a:defRPr/>
            </a:pPr>
            <a:fld id="{C4234AB7-DDEF-4C08-B6BD-C86EAC9A8E21}" type="slidenum">
              <a:rPr lang="en-US" smtClean="0"/>
              <a:pPr>
                <a:defRPr/>
              </a:pPr>
              <a:t>52</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73300"/>
            <a:ext cx="88407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50179"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180"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0182" name="Rectangle 10"/>
          <p:cNvSpPr>
            <a:spLocks noGrp="1" noChangeArrowheads="1"/>
          </p:cNvSpPr>
          <p:nvPr>
            <p:ph type="body" idx="1"/>
          </p:nvPr>
        </p:nvSpPr>
        <p:spPr>
          <a:xfrm>
            <a:off x="685800" y="1039019"/>
            <a:ext cx="7772400" cy="4779962"/>
          </a:xfrm>
        </p:spPr>
        <p:txBody>
          <a:bodyPr/>
          <a:lstStyle/>
          <a:p>
            <a:pPr lvl="0">
              <a:buClr>
                <a:srgbClr val="D34817"/>
              </a:buClr>
            </a:pPr>
            <a:r>
              <a:rPr lang="en-US" altLang="en-US" sz="3600" dirty="0">
                <a:solidFill>
                  <a:prstClr val="black"/>
                </a:solidFill>
              </a:rPr>
              <a:t>Context-Free Grammar and Parsing</a:t>
            </a:r>
          </a:p>
          <a:p>
            <a:pPr lvl="1"/>
            <a:r>
              <a:rPr lang="en-US" altLang="en-US" dirty="0"/>
              <a:t>GCD Program </a:t>
            </a:r>
            <a:r>
              <a:rPr lang="en-US" altLang="en-US" b="1" u="sng" dirty="0"/>
              <a:t>Parse Tree</a:t>
            </a:r>
            <a:r>
              <a:rPr lang="en-US" altLang="en-US" dirty="0"/>
              <a:t>:</a:t>
            </a:r>
          </a:p>
        </p:txBody>
      </p:sp>
      <p:grpSp>
        <p:nvGrpSpPr>
          <p:cNvPr id="50183" name="Group 11"/>
          <p:cNvGrpSpPr>
            <a:grpSpLocks/>
          </p:cNvGrpSpPr>
          <p:nvPr/>
        </p:nvGrpSpPr>
        <p:grpSpPr bwMode="auto">
          <a:xfrm>
            <a:off x="5041900" y="6121400"/>
            <a:ext cx="787400" cy="292100"/>
            <a:chOff x="0" y="0"/>
            <a:chExt cx="496" cy="184"/>
          </a:xfrm>
        </p:grpSpPr>
        <p:sp>
          <p:nvSpPr>
            <p:cNvPr id="50191" name="Rectangle 12"/>
            <p:cNvSpPr>
              <a:spLocks/>
            </p:cNvSpPr>
            <p:nvPr/>
          </p:nvSpPr>
          <p:spPr bwMode="auto">
            <a:xfrm>
              <a:off x="16" y="16"/>
              <a:ext cx="46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a:cs typeface="Times New Roman" pitchFamily="18" charset="0"/>
                </a:rPr>
                <a:t>next slide</a:t>
              </a:r>
            </a:p>
          </p:txBody>
        </p:sp>
        <p:pic>
          <p:nvPicPr>
            <p:cNvPr id="5019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0184" name="Group 14"/>
          <p:cNvGrpSpPr>
            <a:grpSpLocks/>
          </p:cNvGrpSpPr>
          <p:nvPr/>
        </p:nvGrpSpPr>
        <p:grpSpPr bwMode="auto">
          <a:xfrm>
            <a:off x="7785100" y="5575300"/>
            <a:ext cx="317500" cy="355600"/>
            <a:chOff x="0" y="0"/>
            <a:chExt cx="200" cy="224"/>
          </a:xfrm>
        </p:grpSpPr>
        <p:sp>
          <p:nvSpPr>
            <p:cNvPr id="50189" name="Rectangle 15"/>
            <p:cNvSpPr>
              <a:spLocks/>
            </p:cNvSpPr>
            <p:nvPr/>
          </p:nvSpPr>
          <p:spPr bwMode="auto">
            <a:xfrm>
              <a:off x="16" y="16"/>
              <a:ext cx="169" cy="19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A</a:t>
              </a:r>
            </a:p>
          </p:txBody>
        </p:sp>
        <p:pic>
          <p:nvPicPr>
            <p:cNvPr id="50190"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0185" name="Group 17"/>
          <p:cNvGrpSpPr>
            <a:grpSpLocks/>
          </p:cNvGrpSpPr>
          <p:nvPr/>
        </p:nvGrpSpPr>
        <p:grpSpPr bwMode="auto">
          <a:xfrm>
            <a:off x="8763000" y="5092700"/>
            <a:ext cx="304800" cy="355600"/>
            <a:chOff x="0" y="0"/>
            <a:chExt cx="192" cy="224"/>
          </a:xfrm>
        </p:grpSpPr>
        <p:sp>
          <p:nvSpPr>
            <p:cNvPr id="50187" name="Rectangle 18"/>
            <p:cNvSpPr>
              <a:spLocks/>
            </p:cNvSpPr>
            <p:nvPr/>
          </p:nvSpPr>
          <p:spPr bwMode="auto">
            <a:xfrm>
              <a:off x="16" y="16"/>
              <a:ext cx="161" cy="19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B</a:t>
              </a:r>
            </a:p>
          </p:txBody>
        </p:sp>
        <p:pic>
          <p:nvPicPr>
            <p:cNvPr id="50188"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sp>
        <p:nvSpPr>
          <p:cNvPr id="16" name="Slide Number Placeholder 3"/>
          <p:cNvSpPr>
            <a:spLocks noGrp="1"/>
          </p:cNvSpPr>
          <p:nvPr>
            <p:ph type="sldNum" sz="quarter" idx="11"/>
          </p:nvPr>
        </p:nvSpPr>
        <p:spPr/>
        <p:txBody>
          <a:bodyPr/>
          <a:lstStyle/>
          <a:p>
            <a:pPr>
              <a:defRPr/>
            </a:pPr>
            <a:fld id="{9963804F-16F4-4FD5-AA73-78C0F66A746B}" type="slidenum">
              <a:rPr lang="en-US" smtClean="0"/>
              <a:pPr>
                <a:defRPr/>
              </a:pPr>
              <a:t>53</a:t>
            </a:fld>
            <a:endParaRPr lang="en-US"/>
          </a:p>
        </p:txBody>
      </p:sp>
      <p:sp>
        <p:nvSpPr>
          <p:cNvPr id="1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671638"/>
            <a:ext cx="8851900"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51203"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204"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1206" name="Rectangle 10"/>
          <p:cNvSpPr>
            <a:spLocks noGrp="1" noChangeArrowheads="1"/>
          </p:cNvSpPr>
          <p:nvPr>
            <p:ph type="body" idx="1"/>
          </p:nvPr>
        </p:nvSpPr>
        <p:spPr>
          <a:xfrm>
            <a:off x="914400" y="1066800"/>
            <a:ext cx="7772400" cy="4779962"/>
          </a:xfrm>
        </p:spPr>
        <p:txBody>
          <a:bodyPr/>
          <a:lstStyle/>
          <a:p>
            <a:r>
              <a:rPr lang="en-US" altLang="en-US" sz="3200" dirty="0"/>
              <a:t>Context-Free Grammar and Parsing (continued)</a:t>
            </a:r>
          </a:p>
        </p:txBody>
      </p:sp>
      <p:sp>
        <p:nvSpPr>
          <p:cNvPr id="7" name="Slide Number Placeholder 3"/>
          <p:cNvSpPr>
            <a:spLocks noGrp="1"/>
          </p:cNvSpPr>
          <p:nvPr>
            <p:ph type="sldNum" sz="quarter" idx="11"/>
          </p:nvPr>
        </p:nvSpPr>
        <p:spPr/>
        <p:txBody>
          <a:bodyPr/>
          <a:lstStyle/>
          <a:p>
            <a:pPr>
              <a:defRPr/>
            </a:pPr>
            <a:fld id="{F56A0961-1C11-42AC-B3EF-1F957D889C33}" type="slidenum">
              <a:rPr lang="en-US" smtClean="0"/>
              <a:pPr>
                <a:defRPr/>
              </a:pPr>
              <a:t>54</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783388" cy="46101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28"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2230" name="Rectangle 10"/>
          <p:cNvSpPr>
            <a:spLocks noGrp="1" noChangeArrowheads="1"/>
          </p:cNvSpPr>
          <p:nvPr>
            <p:ph type="body" idx="1"/>
          </p:nvPr>
        </p:nvSpPr>
        <p:spPr>
          <a:xfrm>
            <a:off x="914400" y="1066800"/>
            <a:ext cx="7772400" cy="4779962"/>
          </a:xfrm>
        </p:spPr>
        <p:txBody>
          <a:bodyPr/>
          <a:lstStyle/>
          <a:p>
            <a:r>
              <a:rPr lang="en-US" altLang="en-US" sz="3200" dirty="0"/>
              <a:t>Context-Free Grammar and Parsing (continued)</a:t>
            </a:r>
          </a:p>
        </p:txBody>
      </p:sp>
      <p:grpSp>
        <p:nvGrpSpPr>
          <p:cNvPr id="52231" name="Group 11"/>
          <p:cNvGrpSpPr>
            <a:grpSpLocks/>
          </p:cNvGrpSpPr>
          <p:nvPr/>
        </p:nvGrpSpPr>
        <p:grpSpPr bwMode="auto">
          <a:xfrm>
            <a:off x="2141538" y="1676400"/>
            <a:ext cx="317500" cy="355600"/>
            <a:chOff x="0" y="0"/>
            <a:chExt cx="200" cy="224"/>
          </a:xfrm>
        </p:grpSpPr>
        <p:sp>
          <p:nvSpPr>
            <p:cNvPr id="52236" name="Rectangle 12"/>
            <p:cNvSpPr>
              <a:spLocks/>
            </p:cNvSpPr>
            <p:nvPr/>
          </p:nvSpPr>
          <p:spPr bwMode="auto">
            <a:xfrm>
              <a:off x="16" y="16"/>
              <a:ext cx="155" cy="17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A</a:t>
              </a:r>
            </a:p>
          </p:txBody>
        </p:sp>
        <p:pic>
          <p:nvPicPr>
            <p:cNvPr id="52237"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2232" name="Group 14"/>
          <p:cNvGrpSpPr>
            <a:grpSpLocks/>
          </p:cNvGrpSpPr>
          <p:nvPr/>
        </p:nvGrpSpPr>
        <p:grpSpPr bwMode="auto">
          <a:xfrm>
            <a:off x="6557963" y="1633538"/>
            <a:ext cx="304800" cy="355600"/>
            <a:chOff x="0" y="0"/>
            <a:chExt cx="192" cy="224"/>
          </a:xfrm>
        </p:grpSpPr>
        <p:sp>
          <p:nvSpPr>
            <p:cNvPr id="52234" name="Rectangle 15"/>
            <p:cNvSpPr>
              <a:spLocks/>
            </p:cNvSpPr>
            <p:nvPr/>
          </p:nvSpPr>
          <p:spPr bwMode="auto">
            <a:xfrm>
              <a:off x="16" y="16"/>
              <a:ext cx="147" cy="17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B</a:t>
              </a:r>
            </a:p>
          </p:txBody>
        </p:sp>
        <p:pic>
          <p:nvPicPr>
            <p:cNvPr id="52235"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sp>
        <p:nvSpPr>
          <p:cNvPr id="13" name="Slide Number Placeholder 3"/>
          <p:cNvSpPr>
            <a:spLocks noGrp="1"/>
          </p:cNvSpPr>
          <p:nvPr>
            <p:ph type="sldNum" sz="quarter" idx="11"/>
          </p:nvPr>
        </p:nvSpPr>
        <p:spPr/>
        <p:txBody>
          <a:bodyPr/>
          <a:lstStyle/>
          <a:p>
            <a:pPr>
              <a:defRPr/>
            </a:pPr>
            <a:fld id="{48FDBB4A-754B-4461-A470-946A6BC68976}" type="slidenum">
              <a:rPr lang="en-US" smtClean="0"/>
              <a:pPr>
                <a:defRPr/>
              </a:pPr>
              <a:t>55</a:t>
            </a:fld>
            <a:endParaRPr lang="en-US"/>
          </a:p>
        </p:txBody>
      </p:sp>
      <p:sp>
        <p:nvSpPr>
          <p:cNvPr id="15"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2800" b="1" dirty="0"/>
              <a:t>Semantic Analysis and Intermediate Code Generation</a:t>
            </a:r>
          </a:p>
          <a:p>
            <a:pPr lvl="1"/>
            <a:r>
              <a:rPr lang="en-US" sz="2800" dirty="0"/>
              <a:t>Semantic analysis is the discovery of meaning in a program</a:t>
            </a:r>
          </a:p>
          <a:p>
            <a:pPr lvl="2"/>
            <a:r>
              <a:rPr lang="en-US" sz="2400" dirty="0"/>
              <a:t>tracks the types of both identifiers and expressions</a:t>
            </a:r>
          </a:p>
          <a:p>
            <a:pPr lvl="3"/>
            <a:r>
              <a:rPr lang="en-US" sz="2400" dirty="0"/>
              <a:t>builds and maintains a </a:t>
            </a:r>
            <a:r>
              <a:rPr lang="en-US" sz="2400" i="1" dirty="0"/>
              <a:t>symbol table</a:t>
            </a:r>
            <a:r>
              <a:rPr lang="en-US" sz="2400" dirty="0"/>
              <a:t> data structure that maps each identifier to the information known about it</a:t>
            </a:r>
            <a:endParaRPr lang="en-US" altLang="en-US" sz="2400" dirty="0"/>
          </a:p>
          <a:p>
            <a:pPr lvl="2"/>
            <a:r>
              <a:rPr lang="en-US" altLang="en-US" sz="2400" dirty="0"/>
              <a:t>context checking</a:t>
            </a:r>
          </a:p>
          <a:p>
            <a:pPr lvl="3"/>
            <a:r>
              <a:rPr lang="en-US" sz="2400" dirty="0"/>
              <a:t>Every identifier is declared before it is used</a:t>
            </a:r>
          </a:p>
          <a:p>
            <a:pPr lvl="3"/>
            <a:r>
              <a:rPr lang="en-US" sz="2400" dirty="0"/>
              <a:t>No identifier is used in an inappropriate context (e.g., adding a string to an integer)</a:t>
            </a:r>
          </a:p>
          <a:p>
            <a:pPr lvl="3"/>
            <a:r>
              <a:rPr lang="en-US" sz="2400" dirty="0"/>
              <a:t>Subroutine calls provide the correct number and types of arguments. </a:t>
            </a:r>
          </a:p>
          <a:p>
            <a:pPr lvl="3"/>
            <a:r>
              <a:rPr lang="en-US" sz="2400" dirty="0"/>
              <a:t>Labels on the arms of a switch statement are distinct constants. </a:t>
            </a:r>
          </a:p>
          <a:p>
            <a:pPr lvl="3"/>
            <a:r>
              <a:rPr lang="en-US" sz="2400" dirty="0"/>
              <a:t>Any function with a non-void return type returns a value explicitly</a:t>
            </a:r>
            <a:endParaRPr lang="en-US" altLang="en-US" sz="2400" dirty="0"/>
          </a:p>
          <a:p>
            <a:pPr lvl="2"/>
            <a:endParaRPr lang="en-US" altLang="en-US" sz="2400"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56</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400" dirty="0"/>
              <a:t>Semantic analysis implementation</a:t>
            </a:r>
          </a:p>
          <a:p>
            <a:pPr lvl="1"/>
            <a:r>
              <a:rPr lang="en-US" altLang="en-US" sz="2800" i="1" dirty="0"/>
              <a:t>semantic action routines</a:t>
            </a:r>
            <a:r>
              <a:rPr lang="en-US" altLang="en-US" sz="2800" dirty="0"/>
              <a:t> are invoked by the parser when it realizes that it has reached a particular point within a grammar rule.</a:t>
            </a:r>
          </a:p>
          <a:p>
            <a:r>
              <a:rPr lang="en-US" sz="3400" dirty="0"/>
              <a:t>Not all semantic rules can be checked at compile time: only the </a:t>
            </a:r>
            <a:r>
              <a:rPr lang="en-US" sz="3400" i="1" dirty="0"/>
              <a:t>static semantics</a:t>
            </a:r>
            <a:r>
              <a:rPr lang="en-US" sz="3400" dirty="0"/>
              <a:t> of the language</a:t>
            </a:r>
          </a:p>
          <a:p>
            <a:pPr lvl="1"/>
            <a:r>
              <a:rPr lang="en-US" sz="3200" dirty="0"/>
              <a:t>the </a:t>
            </a:r>
            <a:r>
              <a:rPr lang="en-US" sz="3200" i="1" dirty="0"/>
              <a:t>dynamic semantics</a:t>
            </a:r>
            <a:r>
              <a:rPr lang="en-US" sz="3200" dirty="0"/>
              <a:t> of the language must be checked at run time</a:t>
            </a:r>
          </a:p>
          <a:p>
            <a:pPr lvl="2"/>
            <a:r>
              <a:rPr lang="en-US" sz="2800" dirty="0"/>
              <a:t>Array subscript expressions lie within the bounds of the array</a:t>
            </a:r>
          </a:p>
          <a:p>
            <a:pPr lvl="2"/>
            <a:r>
              <a:rPr lang="en-US" sz="2800" dirty="0"/>
              <a:t>Arithmetic operations do not overflow</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57</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73697701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762000"/>
            <a:ext cx="8610600" cy="5753100"/>
          </a:xfrm>
        </p:spPr>
        <p:txBody>
          <a:bodyPr/>
          <a:lstStyle/>
          <a:p>
            <a:r>
              <a:rPr lang="en-US" sz="3200" dirty="0"/>
              <a:t>Semantic Analysis and Intermediate Code Generation</a:t>
            </a:r>
          </a:p>
          <a:p>
            <a:pPr lvl="1"/>
            <a:r>
              <a:rPr lang="en-US" sz="3200" b="1" dirty="0"/>
              <a:t>The parse tree is very verbose</a:t>
            </a:r>
            <a:r>
              <a:rPr lang="en-US" sz="3200" dirty="0"/>
              <a:t>: once we know that a token sequence is valid, </a:t>
            </a:r>
            <a:r>
              <a:rPr lang="en-US" sz="3200" b="1" dirty="0"/>
              <a:t>much of the information in the parse tree is irrelevant to further phases of compilation</a:t>
            </a:r>
          </a:p>
          <a:p>
            <a:pPr lvl="1"/>
            <a:r>
              <a:rPr lang="en-US" sz="2800" dirty="0"/>
              <a:t>The semantic analyzer typically transforms the parse tree into an </a:t>
            </a:r>
            <a:r>
              <a:rPr lang="en-US" sz="2800" b="1" i="1" u="sng" dirty="0"/>
              <a:t>abstract syntax tre</a:t>
            </a:r>
            <a:r>
              <a:rPr lang="en-US" sz="2800" b="1" i="1" dirty="0"/>
              <a:t>e</a:t>
            </a:r>
            <a:r>
              <a:rPr lang="en-US" sz="2800" dirty="0"/>
              <a:t> (</a:t>
            </a:r>
            <a:r>
              <a:rPr lang="en-US" sz="2800" b="1" i="1" dirty="0"/>
              <a:t>AST</a:t>
            </a:r>
            <a:r>
              <a:rPr lang="en-US" sz="2800" dirty="0"/>
              <a:t> or simply a</a:t>
            </a:r>
            <a:r>
              <a:rPr lang="en-US" sz="2800" i="1" dirty="0"/>
              <a:t> </a:t>
            </a:r>
            <a:r>
              <a:rPr lang="en-US" sz="2800" b="1" i="1" dirty="0"/>
              <a:t>syntax tree</a:t>
            </a:r>
            <a:r>
              <a:rPr lang="en-US" sz="2800" dirty="0"/>
              <a:t>) by removing most of the “artificial” nodes in the tree’s interior</a:t>
            </a:r>
          </a:p>
          <a:p>
            <a:pPr lvl="1"/>
            <a:r>
              <a:rPr lang="en-US" sz="2800" dirty="0"/>
              <a:t>The semantic analyzer also </a:t>
            </a:r>
            <a:r>
              <a:rPr lang="en-US" sz="2800" b="1" i="1" dirty="0"/>
              <a:t>annotates</a:t>
            </a:r>
            <a:r>
              <a:rPr lang="en-US" sz="2800" dirty="0"/>
              <a:t> the remaining nodes with useful information, such as pointers from identifiers to their symbol table entries</a:t>
            </a:r>
          </a:p>
          <a:p>
            <a:pPr lvl="2"/>
            <a:r>
              <a:rPr lang="en-US" sz="2400" dirty="0"/>
              <a:t>The annotations attached to a particular node are known as its </a:t>
            </a:r>
            <a:r>
              <a:rPr lang="en-US" sz="2400" i="1" dirty="0"/>
              <a:t>attributes</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58</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427772079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153400" cy="5105400"/>
          </a:xfrm>
        </p:spPr>
        <p:txBody>
          <a:bodyPr/>
          <a:lstStyle/>
          <a:p>
            <a:r>
              <a:rPr lang="en-US" altLang="en-US" sz="4000" u="sng" dirty="0"/>
              <a:t>GCD Syntax Tree (AST)</a:t>
            </a:r>
          </a:p>
        </p:txBody>
      </p:sp>
      <p:pic>
        <p:nvPicPr>
          <p:cNvPr id="5325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477000" cy="446605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59</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29478665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CAC-BAE6-40A1-AEAB-2399405DA277}"/>
              </a:ext>
            </a:extLst>
          </p:cNvPr>
          <p:cNvSpPr>
            <a:spLocks noGrp="1"/>
          </p:cNvSpPr>
          <p:nvPr>
            <p:ph type="title"/>
          </p:nvPr>
        </p:nvSpPr>
        <p:spPr/>
        <p:txBody>
          <a:bodyPr/>
          <a:lstStyle/>
          <a:p>
            <a:r>
              <a:rPr lang="en-US" dirty="0"/>
              <a:t>Assembly Language Syntax</a:t>
            </a:r>
          </a:p>
        </p:txBody>
      </p:sp>
      <p:sp>
        <p:nvSpPr>
          <p:cNvPr id="3" name="Content Placeholder 2">
            <a:extLst>
              <a:ext uri="{FF2B5EF4-FFF2-40B4-BE49-F238E27FC236}">
                <a16:creationId xmlns:a16="http://schemas.microsoft.com/office/drawing/2014/main" id="{44C6D9E1-746F-4DE6-9D39-FD9848C1FAB2}"/>
              </a:ext>
            </a:extLst>
          </p:cNvPr>
          <p:cNvSpPr>
            <a:spLocks noGrp="1"/>
          </p:cNvSpPr>
          <p:nvPr>
            <p:ph sz="quarter" idx="1"/>
          </p:nvPr>
        </p:nvSpPr>
        <p:spPr/>
        <p:txBody>
          <a:bodyPr/>
          <a:lstStyle/>
          <a:p>
            <a:pPr marL="0" indent="0">
              <a:buNone/>
            </a:pPr>
            <a:r>
              <a:rPr lang="en-US" dirty="0"/>
              <a:t>INC COUNT        ; Increment the memory variable COUNT</a:t>
            </a:r>
          </a:p>
          <a:p>
            <a:pPr marL="0" indent="0">
              <a:buNone/>
            </a:pPr>
            <a:r>
              <a:rPr lang="en-US" dirty="0"/>
              <a:t>MOV TOTAL, 48    ; Transfer the value 48 in the </a:t>
            </a:r>
          </a:p>
          <a:p>
            <a:pPr marL="0" indent="0">
              <a:buNone/>
            </a:pPr>
            <a:r>
              <a:rPr lang="en-US" dirty="0"/>
              <a:t>                 ; memory variable TOTAL</a:t>
            </a:r>
          </a:p>
          <a:p>
            <a:pPr marL="0" indent="0">
              <a:buNone/>
            </a:pPr>
            <a:r>
              <a:rPr lang="en-US" dirty="0"/>
              <a:t>ADD AH, BH       ; Add the content of the </a:t>
            </a:r>
          </a:p>
          <a:p>
            <a:pPr marL="0" indent="0">
              <a:buNone/>
            </a:pPr>
            <a:r>
              <a:rPr lang="en-US" dirty="0"/>
              <a:t>                 ; BH register into the AH register</a:t>
            </a:r>
          </a:p>
          <a:p>
            <a:pPr marL="0" indent="0">
              <a:buNone/>
            </a:pPr>
            <a:r>
              <a:rPr lang="en-US" dirty="0"/>
              <a:t>AND MASK1, 128   ; Perform AND operation on the </a:t>
            </a:r>
          </a:p>
          <a:p>
            <a:pPr marL="0" indent="0">
              <a:buNone/>
            </a:pPr>
            <a:r>
              <a:rPr lang="en-US" dirty="0"/>
              <a:t>                 ; variable MASK1 and 128</a:t>
            </a:r>
          </a:p>
          <a:p>
            <a:pPr marL="0" indent="0">
              <a:buNone/>
            </a:pPr>
            <a:r>
              <a:rPr lang="en-US" dirty="0"/>
              <a:t>ADD MARKS, 10    ; Add 10 to the variable MARKS</a:t>
            </a:r>
          </a:p>
          <a:p>
            <a:pPr marL="0" indent="0">
              <a:buNone/>
            </a:pPr>
            <a:r>
              <a:rPr lang="en-US" dirty="0"/>
              <a:t>MOV AL, 10       ; Transfer the value 10 to the AL register</a:t>
            </a:r>
          </a:p>
        </p:txBody>
      </p:sp>
      <p:sp>
        <p:nvSpPr>
          <p:cNvPr id="4" name="Slide Number Placeholder 3">
            <a:extLst>
              <a:ext uri="{FF2B5EF4-FFF2-40B4-BE49-F238E27FC236}">
                <a16:creationId xmlns:a16="http://schemas.microsoft.com/office/drawing/2014/main" id="{385707D8-27C4-4983-8814-6A83946F6F9D}"/>
              </a:ext>
            </a:extLst>
          </p:cNvPr>
          <p:cNvSpPr>
            <a:spLocks noGrp="1"/>
          </p:cNvSpPr>
          <p:nvPr>
            <p:ph type="sldNum" sz="quarter" idx="11"/>
          </p:nvPr>
        </p:nvSpPr>
        <p:spPr/>
        <p:txBody>
          <a:bodyPr/>
          <a:lstStyle/>
          <a:p>
            <a:pPr>
              <a:defRPr/>
            </a:pPr>
            <a:fld id="{02112ABE-CC2F-4F23-A9A6-FE18E1DB76E0}" type="slidenum">
              <a:rPr lang="en-US" smtClean="0"/>
              <a:pPr>
                <a:defRPr/>
              </a:pPr>
              <a:t>6</a:t>
            </a:fld>
            <a:endParaRPr lang="en-US"/>
          </a:p>
        </p:txBody>
      </p:sp>
    </p:spTree>
    <p:extLst>
      <p:ext uri="{BB962C8B-B14F-4D97-AF65-F5344CB8AC3E}">
        <p14:creationId xmlns:p14="http://schemas.microsoft.com/office/powerpoint/2010/main" val="2904386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600" dirty="0"/>
              <a:t>In many compilers, the annotated syntax tree constitutes the </a:t>
            </a:r>
            <a:r>
              <a:rPr lang="en-US" sz="3600" b="1" i="1" dirty="0"/>
              <a:t>intermediate form</a:t>
            </a:r>
            <a:r>
              <a:rPr lang="en-US" sz="3600" dirty="0"/>
              <a:t> that is passed from the front end to the back end. </a:t>
            </a:r>
          </a:p>
          <a:p>
            <a:r>
              <a:rPr lang="en-US" sz="3600" dirty="0"/>
              <a:t>In other compilers, semantic analysis ends with a </a:t>
            </a:r>
            <a:r>
              <a:rPr lang="en-US" sz="3600" b="1" u="sng" dirty="0"/>
              <a:t>traversal</a:t>
            </a:r>
            <a:r>
              <a:rPr lang="en-US" sz="3600" dirty="0"/>
              <a:t> of the tree that generates some other intermediate form</a:t>
            </a:r>
          </a:p>
          <a:p>
            <a:pPr lvl="1"/>
            <a:r>
              <a:rPr lang="en-US" sz="3600" dirty="0"/>
              <a:t>One common such form consists of a control flow graph whose nodes resemble fragments of assembly language for a simple idealized machine</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60</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81160203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200" b="1" dirty="0"/>
              <a:t>Target Code Generation:</a:t>
            </a:r>
          </a:p>
          <a:p>
            <a:pPr lvl="1"/>
            <a:r>
              <a:rPr lang="en-US" sz="3200" dirty="0"/>
              <a:t>The code generation phase of a compiler translates the intermediate form into the </a:t>
            </a:r>
            <a:r>
              <a:rPr lang="en-US" sz="3200" u="sng" dirty="0"/>
              <a:t>target language</a:t>
            </a:r>
          </a:p>
          <a:p>
            <a:pPr lvl="1"/>
            <a:r>
              <a:rPr lang="en-US" sz="3200" dirty="0"/>
              <a:t>To generate assembly or machine language, the code generator traverses the symbol table to assign locations to variables, and then traverses the intermediate representation of the program, generating loads and stores for variable references, interspersed with appropriate arithmetic operations, tests, and branches</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61</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800606221"/>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dirty="0"/>
              <a:t>Target Code Generation:</a:t>
            </a:r>
          </a:p>
          <a:p>
            <a:pPr lvl="1"/>
            <a:r>
              <a:rPr lang="en-US" dirty="0"/>
              <a:t>Naive x86 assembly language for the GCD program</a:t>
            </a:r>
          </a:p>
          <a:p>
            <a:pPr marL="593725" lvl="2" indent="0">
              <a:buNone/>
            </a:pPr>
            <a:endParaRPr lang="en-US"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62</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pic>
        <p:nvPicPr>
          <p:cNvPr id="2" name="Picture 1">
            <a:extLst>
              <a:ext uri="{FF2B5EF4-FFF2-40B4-BE49-F238E27FC236}">
                <a16:creationId xmlns:a16="http://schemas.microsoft.com/office/drawing/2014/main" id="{BE3B685D-D6BC-4718-B25C-6608B6FF9C48}"/>
              </a:ext>
            </a:extLst>
          </p:cNvPr>
          <p:cNvPicPr>
            <a:picLocks noChangeAspect="1"/>
          </p:cNvPicPr>
          <p:nvPr/>
        </p:nvPicPr>
        <p:blipFill>
          <a:blip r:embed="rId2"/>
          <a:stretch>
            <a:fillRect/>
          </a:stretch>
        </p:blipFill>
        <p:spPr>
          <a:xfrm>
            <a:off x="1981200" y="1849838"/>
            <a:ext cx="4191000" cy="4411248"/>
          </a:xfrm>
          <a:prstGeom prst="rect">
            <a:avLst/>
          </a:prstGeom>
        </p:spPr>
      </p:pic>
    </p:spTree>
    <p:extLst>
      <p:ext uri="{BB962C8B-B14F-4D97-AF65-F5344CB8AC3E}">
        <p14:creationId xmlns:p14="http://schemas.microsoft.com/office/powerpoint/2010/main" val="190195268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600" dirty="0"/>
              <a:t>Some improvements are machine independent</a:t>
            </a:r>
          </a:p>
          <a:p>
            <a:r>
              <a:rPr lang="en-US" sz="3600" dirty="0"/>
              <a:t>Other improvements require an understanding of the target machine </a:t>
            </a:r>
          </a:p>
          <a:p>
            <a:r>
              <a:rPr lang="en-US" sz="3600" dirty="0"/>
              <a:t>Code improvement often appears as two phases of compilation, one immediately after semantic analysis and intermediate code generation, </a:t>
            </a:r>
            <a:r>
              <a:rPr lang="en-US" sz="3600" u="sng" dirty="0"/>
              <a:t>the other immediately after target code generation</a:t>
            </a:r>
            <a:endParaRPr lang="en-US" sz="3600" dirty="0"/>
          </a:p>
          <a:p>
            <a:endParaRPr lang="en-US" sz="3600"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63</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2281075749"/>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0" name="Rectangle 8"/>
          <p:cNvSpPr>
            <a:spLocks noGrp="1" noChangeArrowheads="1"/>
          </p:cNvSpPr>
          <p:nvPr>
            <p:ph type="title"/>
          </p:nvPr>
        </p:nvSpPr>
        <p:spPr/>
        <p:txBody>
          <a:bodyPr/>
          <a:lstStyle/>
          <a:p>
            <a:r>
              <a:rPr lang="en-US" altLang="en-US" sz="5400" dirty="0"/>
              <a:t>HW1 (part of hw1)</a:t>
            </a:r>
          </a:p>
        </p:txBody>
      </p:sp>
      <p:sp>
        <p:nvSpPr>
          <p:cNvPr id="53253" name="Rectangle 9"/>
          <p:cNvSpPr>
            <a:spLocks noGrp="1" noChangeArrowheads="1"/>
          </p:cNvSpPr>
          <p:nvPr>
            <p:ph type="body" idx="1"/>
          </p:nvPr>
        </p:nvSpPr>
        <p:spPr>
          <a:xfrm>
            <a:off x="914400" y="1011238"/>
            <a:ext cx="7772400" cy="4779962"/>
          </a:xfrm>
        </p:spPr>
        <p:txBody>
          <a:bodyPr/>
          <a:lstStyle/>
          <a:p>
            <a:pPr>
              <a:defRPr/>
            </a:pPr>
            <a:r>
              <a:rPr lang="en-US" sz="1800" b="1" dirty="0"/>
              <a:t>Write and test the GCD Program in different languages, like C, Prolog, SML and Python:</a:t>
            </a:r>
          </a:p>
          <a:p>
            <a:pPr lvl="1">
              <a:defRPr/>
            </a:pPr>
            <a:r>
              <a:rPr lang="en-US" sz="1600" b="1" dirty="0"/>
              <a:t>In C:</a:t>
            </a:r>
          </a:p>
          <a:p>
            <a:pPr marL="319088" lvl="1" indent="0">
              <a:buFont typeface="Wingdings 2" pitchFamily="18" charset="2"/>
              <a:buNone/>
              <a:defRPr/>
            </a:pPr>
            <a:r>
              <a:rPr lang="en-US" sz="1600" dirty="0" err="1"/>
              <a:t>int</a:t>
            </a:r>
            <a:r>
              <a:rPr lang="en-US" sz="1600" dirty="0"/>
              <a:t> main() { </a:t>
            </a:r>
          </a:p>
          <a:p>
            <a:pPr marL="319088" lvl="1" indent="0">
              <a:buFont typeface="Wingdings 2" pitchFamily="18" charset="2"/>
              <a:buNone/>
              <a:defRPr/>
            </a:pPr>
            <a:r>
              <a:rPr lang="en-US" sz="1600" dirty="0"/>
              <a:t>	</a:t>
            </a:r>
            <a:r>
              <a:rPr lang="en-US" sz="1600" dirty="0" err="1"/>
              <a:t>int</a:t>
            </a:r>
            <a:r>
              <a:rPr lang="en-US" sz="1600" dirty="0"/>
              <a:t> </a:t>
            </a:r>
            <a:r>
              <a:rPr lang="en-US" sz="1600" dirty="0" err="1"/>
              <a:t>i</a:t>
            </a:r>
            <a:r>
              <a:rPr lang="en-US" sz="1600" dirty="0"/>
              <a:t> = </a:t>
            </a:r>
            <a:r>
              <a:rPr lang="en-US" sz="1600" dirty="0" err="1"/>
              <a:t>getint</a:t>
            </a:r>
            <a:r>
              <a:rPr lang="en-US" sz="1600" dirty="0"/>
              <a:t>(), j = </a:t>
            </a:r>
            <a:r>
              <a:rPr lang="en-US" sz="1600" dirty="0" err="1"/>
              <a:t>getint</a:t>
            </a:r>
            <a:r>
              <a:rPr lang="en-US" sz="1600" dirty="0"/>
              <a:t>(); </a:t>
            </a:r>
          </a:p>
          <a:p>
            <a:pPr marL="319088" lvl="1" indent="0">
              <a:buFont typeface="Wingdings 2" pitchFamily="18" charset="2"/>
              <a:buNone/>
              <a:defRPr/>
            </a:pPr>
            <a:r>
              <a:rPr lang="en-US" sz="1600" dirty="0"/>
              <a:t>	while (</a:t>
            </a:r>
            <a:r>
              <a:rPr lang="en-US" sz="1600" dirty="0" err="1"/>
              <a:t>i</a:t>
            </a:r>
            <a:r>
              <a:rPr lang="en-US" sz="1600" dirty="0"/>
              <a:t> != j) { </a:t>
            </a:r>
          </a:p>
          <a:p>
            <a:pPr marL="319088" lvl="1" indent="0">
              <a:buFont typeface="Wingdings 2" pitchFamily="18" charset="2"/>
              <a:buNone/>
              <a:defRPr/>
            </a:pPr>
            <a:r>
              <a:rPr lang="en-US" sz="1600" dirty="0"/>
              <a:t>		if (</a:t>
            </a:r>
            <a:r>
              <a:rPr lang="en-US" sz="1600" dirty="0" err="1"/>
              <a:t>i</a:t>
            </a:r>
            <a:r>
              <a:rPr lang="en-US" sz="1600" dirty="0"/>
              <a:t> &gt; j) </a:t>
            </a:r>
            <a:r>
              <a:rPr lang="en-US" sz="1600" dirty="0" err="1"/>
              <a:t>i</a:t>
            </a:r>
            <a:r>
              <a:rPr lang="en-US" sz="1600" dirty="0"/>
              <a:t> = </a:t>
            </a:r>
            <a:r>
              <a:rPr lang="en-US" sz="1600" dirty="0" err="1"/>
              <a:t>i</a:t>
            </a:r>
            <a:r>
              <a:rPr lang="en-US" sz="1600" dirty="0"/>
              <a:t> - j; </a:t>
            </a:r>
          </a:p>
          <a:p>
            <a:pPr marL="319088" lvl="1" indent="0">
              <a:buFont typeface="Wingdings 2" pitchFamily="18" charset="2"/>
              <a:buNone/>
              <a:defRPr/>
            </a:pPr>
            <a:r>
              <a:rPr lang="en-US" sz="1600" dirty="0"/>
              <a:t>		else j = j - </a:t>
            </a:r>
            <a:r>
              <a:rPr lang="en-US" sz="1600" dirty="0" err="1"/>
              <a:t>i</a:t>
            </a:r>
            <a:r>
              <a:rPr lang="en-US" sz="1600" dirty="0"/>
              <a:t>; </a:t>
            </a:r>
          </a:p>
          <a:p>
            <a:pPr marL="319088" lvl="1" indent="0">
              <a:buFont typeface="Wingdings 2" pitchFamily="18" charset="2"/>
              <a:buNone/>
              <a:defRPr/>
            </a:pPr>
            <a:r>
              <a:rPr lang="en-US" sz="1600" dirty="0"/>
              <a:t>	} </a:t>
            </a:r>
          </a:p>
          <a:p>
            <a:pPr marL="319088" lvl="1" indent="0">
              <a:buFont typeface="Wingdings 2" pitchFamily="18" charset="2"/>
              <a:buNone/>
              <a:defRPr/>
            </a:pPr>
            <a:r>
              <a:rPr lang="en-US" sz="1600" dirty="0"/>
              <a:t>	</a:t>
            </a:r>
            <a:r>
              <a:rPr lang="en-US" sz="1600" dirty="0" err="1"/>
              <a:t>putint</a:t>
            </a:r>
            <a:r>
              <a:rPr lang="en-US" sz="1600" dirty="0"/>
              <a:t>(</a:t>
            </a:r>
            <a:r>
              <a:rPr lang="en-US" sz="1600" dirty="0" err="1"/>
              <a:t>i</a:t>
            </a:r>
            <a:r>
              <a:rPr lang="en-US" sz="1600" dirty="0"/>
              <a:t>); </a:t>
            </a:r>
          </a:p>
          <a:p>
            <a:pPr marL="319088" lvl="1" indent="0">
              <a:buFont typeface="Wingdings 2" pitchFamily="18" charset="2"/>
              <a:buNone/>
              <a:defRPr/>
            </a:pPr>
            <a:r>
              <a:rPr lang="en-US" sz="1600" dirty="0"/>
              <a:t>} </a:t>
            </a:r>
          </a:p>
          <a:p>
            <a:pPr lvl="1">
              <a:defRPr/>
            </a:pPr>
            <a:r>
              <a:rPr lang="en-US" sz="1600" b="1" dirty="0"/>
              <a:t>In XSB Prolog:</a:t>
            </a:r>
          </a:p>
          <a:p>
            <a:pPr marL="319088" lvl="1" indent="0">
              <a:buFont typeface="Wingdings 2" pitchFamily="18" charset="2"/>
              <a:buNone/>
              <a:defRPr/>
            </a:pPr>
            <a:r>
              <a:rPr lang="en-US" sz="1600" dirty="0" err="1"/>
              <a:t>gcd</a:t>
            </a:r>
            <a:r>
              <a:rPr lang="en-US" sz="1600" dirty="0"/>
              <a:t>(A,B,G) :- A = B, G = A.</a:t>
            </a:r>
          </a:p>
          <a:p>
            <a:pPr marL="319088" lvl="1" indent="0">
              <a:buFont typeface="Wingdings 2" pitchFamily="18" charset="2"/>
              <a:buNone/>
              <a:defRPr/>
            </a:pPr>
            <a:r>
              <a:rPr lang="en-US" sz="1600" dirty="0" err="1"/>
              <a:t>gcd</a:t>
            </a:r>
            <a:r>
              <a:rPr lang="en-US" sz="1600" dirty="0"/>
              <a:t>(A,B,G) :- A &gt; B, C is A-B, </a:t>
            </a:r>
            <a:r>
              <a:rPr lang="en-US" sz="1600" dirty="0" err="1"/>
              <a:t>gcd</a:t>
            </a:r>
            <a:r>
              <a:rPr lang="en-US" sz="1600" dirty="0"/>
              <a:t>(C,B,G).</a:t>
            </a:r>
          </a:p>
          <a:p>
            <a:pPr marL="319088" lvl="1" indent="0">
              <a:buFont typeface="Wingdings 2" pitchFamily="18" charset="2"/>
              <a:buNone/>
              <a:defRPr/>
            </a:pPr>
            <a:r>
              <a:rPr lang="en-US" sz="1600" dirty="0" err="1"/>
              <a:t>gcd</a:t>
            </a:r>
            <a:r>
              <a:rPr lang="en-US" sz="1600" dirty="0"/>
              <a:t>(A,B,G) :- A &lt; B, C is B-A, </a:t>
            </a:r>
            <a:r>
              <a:rPr lang="en-US" sz="1600" dirty="0" err="1"/>
              <a:t>gcd</a:t>
            </a:r>
            <a:r>
              <a:rPr lang="en-US" sz="1600" dirty="0"/>
              <a:t>(C,A,G).</a:t>
            </a:r>
          </a:p>
          <a:p>
            <a:pPr lvl="1">
              <a:defRPr/>
            </a:pPr>
            <a:r>
              <a:rPr lang="en-US" sz="1600" b="1" dirty="0"/>
              <a:t>In SML:</a:t>
            </a:r>
          </a:p>
          <a:p>
            <a:pPr marL="319088" lvl="1" indent="0">
              <a:buFont typeface="Wingdings 2" pitchFamily="18" charset="2"/>
              <a:buNone/>
              <a:defRPr/>
            </a:pPr>
            <a:r>
              <a:rPr lang="en-US" sz="1600" dirty="0"/>
              <a:t>fun </a:t>
            </a:r>
            <a:r>
              <a:rPr lang="en-US" sz="1600" dirty="0" err="1"/>
              <a:t>gcd</a:t>
            </a:r>
            <a:r>
              <a:rPr lang="en-US" sz="1600" dirty="0"/>
              <a:t>(</a:t>
            </a:r>
            <a:r>
              <a:rPr lang="en-US" sz="1600" dirty="0" err="1"/>
              <a:t>m,n</a:t>
            </a:r>
            <a:r>
              <a:rPr lang="en-US" sz="1600" dirty="0"/>
              <a:t>):</a:t>
            </a:r>
            <a:r>
              <a:rPr lang="en-US" sz="1600" dirty="0" err="1"/>
              <a:t>int</a:t>
            </a:r>
            <a:r>
              <a:rPr lang="en-US" sz="1600" dirty="0"/>
              <a:t> = if m=n then n</a:t>
            </a:r>
          </a:p>
          <a:p>
            <a:pPr marL="319088" lvl="1" indent="0">
              <a:buFont typeface="Wingdings 2" pitchFamily="18" charset="2"/>
              <a:buNone/>
              <a:defRPr/>
            </a:pPr>
            <a:r>
              <a:rPr lang="en-US" sz="1600" dirty="0"/>
              <a:t>= else if m&gt;n then </a:t>
            </a:r>
            <a:r>
              <a:rPr lang="en-US" sz="1600" dirty="0" err="1"/>
              <a:t>gcd</a:t>
            </a:r>
            <a:r>
              <a:rPr lang="en-US" sz="1600" dirty="0"/>
              <a:t>(m-</a:t>
            </a:r>
            <a:r>
              <a:rPr lang="en-US" sz="1600" dirty="0" err="1"/>
              <a:t>n,n</a:t>
            </a:r>
            <a:r>
              <a:rPr lang="en-US" sz="1600" dirty="0"/>
              <a:t>)</a:t>
            </a:r>
          </a:p>
          <a:p>
            <a:pPr marL="319088" lvl="1" indent="0">
              <a:buFont typeface="Wingdings 2" pitchFamily="18" charset="2"/>
              <a:buNone/>
              <a:defRPr/>
            </a:pPr>
            <a:r>
              <a:rPr lang="en-US" sz="1600" dirty="0"/>
              <a:t>= else </a:t>
            </a:r>
            <a:r>
              <a:rPr lang="en-US" sz="1600" dirty="0" err="1"/>
              <a:t>gcd</a:t>
            </a:r>
            <a:r>
              <a:rPr lang="en-US" sz="1600" dirty="0"/>
              <a:t>(</a:t>
            </a:r>
            <a:r>
              <a:rPr lang="en-US" sz="1600" dirty="0" err="1"/>
              <a:t>m,n</a:t>
            </a:r>
            <a:r>
              <a:rPr lang="en-US" sz="1600" dirty="0"/>
              <a:t>-m);</a:t>
            </a:r>
          </a:p>
        </p:txBody>
      </p:sp>
      <p:sp>
        <p:nvSpPr>
          <p:cNvPr id="19462" name="Rectangle 1"/>
          <p:cNvSpPr>
            <a:spLocks noChangeArrowheads="1"/>
          </p:cNvSpPr>
          <p:nvPr/>
        </p:nvSpPr>
        <p:spPr bwMode="auto">
          <a:xfrm>
            <a:off x="4419600" y="243840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a:p>
            <a:r>
              <a:rPr lang="en-US" altLang="en-US" dirty="0"/>
              <a:t>Due: on Blackboard.</a:t>
            </a:r>
          </a:p>
        </p:txBody>
      </p:sp>
      <p:sp>
        <p:nvSpPr>
          <p:cNvPr id="2" name="Rectangle 1"/>
          <p:cNvSpPr/>
          <p:nvPr/>
        </p:nvSpPr>
        <p:spPr>
          <a:xfrm>
            <a:off x="6248400" y="4267200"/>
            <a:ext cx="3962400" cy="2032000"/>
          </a:xfrm>
          <a:prstGeom prst="rect">
            <a:avLst/>
          </a:prstGeom>
        </p:spPr>
        <p:txBody>
          <a:bodyPr>
            <a:spAutoFit/>
          </a:bodyPr>
          <a:lstStyle/>
          <a:p>
            <a:pPr marL="285750" indent="-285750">
              <a:buFont typeface="Arial" pitchFamily="34" charset="0"/>
              <a:buChar char="•"/>
              <a:defRPr/>
            </a:pPr>
            <a:r>
              <a:rPr lang="en-US" sz="1400" b="1" dirty="0"/>
              <a:t>In Python:</a:t>
            </a:r>
          </a:p>
          <a:p>
            <a:pPr>
              <a:defRPr/>
            </a:pPr>
            <a:r>
              <a:rPr lang="en-US" sz="1400" dirty="0" err="1"/>
              <a:t>def</a:t>
            </a:r>
            <a:r>
              <a:rPr lang="en-US" sz="1400" dirty="0"/>
              <a:t> </a:t>
            </a:r>
            <a:r>
              <a:rPr lang="en-US" sz="1400" dirty="0" err="1"/>
              <a:t>gcd</a:t>
            </a:r>
            <a:r>
              <a:rPr lang="en-US" sz="1400" dirty="0"/>
              <a:t>(a, b):</a:t>
            </a:r>
          </a:p>
          <a:p>
            <a:pPr>
              <a:defRPr/>
            </a:pPr>
            <a:r>
              <a:rPr lang="en-US" sz="1400" dirty="0"/>
              <a:t>    if a == b:</a:t>
            </a:r>
          </a:p>
          <a:p>
            <a:pPr>
              <a:defRPr/>
            </a:pPr>
            <a:r>
              <a:rPr lang="en-US" sz="1400" dirty="0"/>
              <a:t>        return a</a:t>
            </a:r>
          </a:p>
          <a:p>
            <a:pPr>
              <a:defRPr/>
            </a:pPr>
            <a:r>
              <a:rPr lang="en-US" sz="1400" dirty="0"/>
              <a:t>    else:</a:t>
            </a:r>
          </a:p>
          <a:p>
            <a:pPr>
              <a:defRPr/>
            </a:pPr>
            <a:r>
              <a:rPr lang="en-US" sz="1400" dirty="0"/>
              <a:t>        if a &gt; b:</a:t>
            </a:r>
          </a:p>
          <a:p>
            <a:pPr>
              <a:defRPr/>
            </a:pPr>
            <a:r>
              <a:rPr lang="en-US" sz="1400" dirty="0"/>
              <a:t>            return </a:t>
            </a:r>
            <a:r>
              <a:rPr lang="en-US" sz="1400" dirty="0" err="1"/>
              <a:t>gcd</a:t>
            </a:r>
            <a:r>
              <a:rPr lang="en-US" sz="1400" dirty="0"/>
              <a:t>(a-b, b)</a:t>
            </a:r>
          </a:p>
          <a:p>
            <a:pPr>
              <a:defRPr/>
            </a:pPr>
            <a:r>
              <a:rPr lang="en-US" sz="1400" dirty="0"/>
              <a:t>        else:</a:t>
            </a:r>
          </a:p>
          <a:p>
            <a:pPr>
              <a:defRPr/>
            </a:pPr>
            <a:r>
              <a:rPr lang="en-US" sz="1400" dirty="0"/>
              <a:t>            return </a:t>
            </a:r>
            <a:r>
              <a:rPr lang="en-US" sz="1400" dirty="0" err="1"/>
              <a:t>gcd</a:t>
            </a:r>
            <a:r>
              <a:rPr lang="en-US" sz="1400" dirty="0"/>
              <a:t>(a, b-a)</a:t>
            </a:r>
          </a:p>
        </p:txBody>
      </p:sp>
      <p:sp>
        <p:nvSpPr>
          <p:cNvPr id="8" name="Slide Number Placeholder 3"/>
          <p:cNvSpPr>
            <a:spLocks noGrp="1"/>
          </p:cNvSpPr>
          <p:nvPr>
            <p:ph type="sldNum" sz="quarter" idx="11"/>
          </p:nvPr>
        </p:nvSpPr>
        <p:spPr/>
        <p:txBody>
          <a:bodyPr/>
          <a:lstStyle/>
          <a:p>
            <a:pPr>
              <a:defRPr/>
            </a:pPr>
            <a:fld id="{72E5113C-492C-48D5-BAA3-E611FAD9DCE8}" type="slidenum">
              <a:rPr lang="en-US" smtClean="0"/>
              <a:pPr>
                <a:defRPr/>
              </a:pPr>
              <a:t>64</a:t>
            </a:fld>
            <a:endParaRPr lang="en-US"/>
          </a:p>
        </p:txBody>
      </p:sp>
    </p:spTree>
    <p:extLst>
      <p:ext uri="{BB962C8B-B14F-4D97-AF65-F5344CB8AC3E}">
        <p14:creationId xmlns:p14="http://schemas.microsoft.com/office/powerpoint/2010/main" val="171150123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64D6-9212-430A-ACA1-E855724B28C2}"/>
              </a:ext>
            </a:extLst>
          </p:cNvPr>
          <p:cNvSpPr>
            <a:spLocks noGrp="1"/>
          </p:cNvSpPr>
          <p:nvPr>
            <p:ph type="title"/>
          </p:nvPr>
        </p:nvSpPr>
        <p:spPr/>
        <p:txBody>
          <a:bodyPr/>
          <a:lstStyle/>
          <a:p>
            <a:r>
              <a:rPr lang="en-US" dirty="0"/>
              <a:t>Hello World in Assembly Language</a:t>
            </a:r>
          </a:p>
        </p:txBody>
      </p:sp>
      <p:sp>
        <p:nvSpPr>
          <p:cNvPr id="3" name="Content Placeholder 2">
            <a:extLst>
              <a:ext uri="{FF2B5EF4-FFF2-40B4-BE49-F238E27FC236}">
                <a16:creationId xmlns:a16="http://schemas.microsoft.com/office/drawing/2014/main" id="{D9A94F3C-B90C-4286-9771-F54702B8AB2B}"/>
              </a:ext>
            </a:extLst>
          </p:cNvPr>
          <p:cNvSpPr>
            <a:spLocks noGrp="1"/>
          </p:cNvSpPr>
          <p:nvPr>
            <p:ph sz="quarter" idx="1"/>
          </p:nvPr>
        </p:nvSpPr>
        <p:spPr>
          <a:xfrm>
            <a:off x="914400" y="1239915"/>
            <a:ext cx="7772400" cy="4779885"/>
          </a:xfrm>
        </p:spPr>
        <p:txBody>
          <a:bodyPr/>
          <a:lstStyle/>
          <a:p>
            <a:pPr marL="0" indent="0">
              <a:spcBef>
                <a:spcPts val="0"/>
              </a:spcBef>
              <a:buNone/>
            </a:pPr>
            <a:r>
              <a:rPr lang="en-US" sz="2000" dirty="0"/>
              <a:t>section	.text</a:t>
            </a:r>
          </a:p>
          <a:p>
            <a:pPr marL="0" indent="0">
              <a:spcBef>
                <a:spcPts val="0"/>
              </a:spcBef>
              <a:buNone/>
            </a:pPr>
            <a:r>
              <a:rPr lang="en-US" sz="2000" dirty="0"/>
              <a:t>   global _start     ;must be declared for linker (</a:t>
            </a:r>
            <a:r>
              <a:rPr lang="en-US" sz="2000" dirty="0" err="1"/>
              <a:t>ld</a:t>
            </a:r>
            <a:r>
              <a:rPr lang="en-US" sz="2000" dirty="0"/>
              <a:t>)</a:t>
            </a:r>
          </a:p>
          <a:p>
            <a:pPr marL="0" indent="0">
              <a:spcBef>
                <a:spcPts val="0"/>
              </a:spcBef>
              <a:buNone/>
            </a:pPr>
            <a:r>
              <a:rPr lang="en-US" sz="2000" dirty="0"/>
              <a:t>	</a:t>
            </a:r>
          </a:p>
          <a:p>
            <a:pPr marL="0" indent="0">
              <a:spcBef>
                <a:spcPts val="0"/>
              </a:spcBef>
              <a:buNone/>
            </a:pPr>
            <a:r>
              <a:rPr lang="en-US" sz="2000" dirty="0"/>
              <a:t>_start:	            ;tells linker entry point</a:t>
            </a:r>
          </a:p>
          <a:p>
            <a:pPr marL="0" indent="0">
              <a:spcBef>
                <a:spcPts val="0"/>
              </a:spcBef>
              <a:buNone/>
            </a:pPr>
            <a:r>
              <a:rPr lang="en-US" sz="2000" dirty="0"/>
              <a:t>   mov	</a:t>
            </a:r>
            <a:r>
              <a:rPr lang="en-US" sz="2000" dirty="0" err="1"/>
              <a:t>edx,len</a:t>
            </a:r>
            <a:r>
              <a:rPr lang="en-US" sz="2000" dirty="0"/>
              <a:t>     ;message length</a:t>
            </a:r>
          </a:p>
          <a:p>
            <a:pPr marL="0" indent="0">
              <a:spcBef>
                <a:spcPts val="0"/>
              </a:spcBef>
              <a:buNone/>
            </a:pPr>
            <a:r>
              <a:rPr lang="en-US" sz="2000" dirty="0"/>
              <a:t>   mov	</a:t>
            </a:r>
            <a:r>
              <a:rPr lang="en-US" sz="2000" dirty="0" err="1"/>
              <a:t>ecx,msg</a:t>
            </a:r>
            <a:r>
              <a:rPr lang="en-US" sz="2000" dirty="0"/>
              <a:t>     ;message to write</a:t>
            </a:r>
          </a:p>
          <a:p>
            <a:pPr marL="0" indent="0">
              <a:spcBef>
                <a:spcPts val="0"/>
              </a:spcBef>
              <a:buNone/>
            </a:pPr>
            <a:r>
              <a:rPr lang="en-US" sz="2000" dirty="0"/>
              <a:t>   mov	ebx,1       ;file descriptor (</a:t>
            </a:r>
            <a:r>
              <a:rPr lang="en-US" sz="2000" dirty="0" err="1"/>
              <a:t>stdout</a:t>
            </a:r>
            <a:r>
              <a:rPr lang="en-US" sz="2000" dirty="0"/>
              <a:t>)</a:t>
            </a:r>
          </a:p>
          <a:p>
            <a:pPr marL="0" indent="0">
              <a:spcBef>
                <a:spcPts val="0"/>
              </a:spcBef>
              <a:buNone/>
            </a:pPr>
            <a:r>
              <a:rPr lang="en-US" sz="2000" dirty="0"/>
              <a:t>   mov	eax,4       ;system call number (</a:t>
            </a:r>
            <a:r>
              <a:rPr lang="en-US" sz="2000" dirty="0" err="1"/>
              <a:t>sys_write</a:t>
            </a:r>
            <a:r>
              <a:rPr lang="en-US" sz="2000" dirty="0"/>
              <a:t>)</a:t>
            </a:r>
          </a:p>
          <a:p>
            <a:pPr marL="0" indent="0">
              <a:spcBef>
                <a:spcPts val="0"/>
              </a:spcBef>
              <a:buNone/>
            </a:pPr>
            <a:r>
              <a:rPr lang="en-US" sz="2000" dirty="0"/>
              <a:t>   int	0x80        ;call kernel</a:t>
            </a:r>
          </a:p>
          <a:p>
            <a:pPr marL="0" indent="0">
              <a:spcBef>
                <a:spcPts val="0"/>
              </a:spcBef>
              <a:buNone/>
            </a:pPr>
            <a:r>
              <a:rPr lang="en-US" sz="2000" dirty="0"/>
              <a:t>	</a:t>
            </a:r>
          </a:p>
          <a:p>
            <a:pPr marL="0" indent="0">
              <a:spcBef>
                <a:spcPts val="0"/>
              </a:spcBef>
              <a:buNone/>
            </a:pPr>
            <a:r>
              <a:rPr lang="en-US" sz="2000" dirty="0"/>
              <a:t>   mov	eax,1       ;system call number (</a:t>
            </a:r>
            <a:r>
              <a:rPr lang="en-US" sz="2000" dirty="0" err="1"/>
              <a:t>sys_exit</a:t>
            </a:r>
            <a:r>
              <a:rPr lang="en-US" sz="2000" dirty="0"/>
              <a:t>)</a:t>
            </a:r>
          </a:p>
          <a:p>
            <a:pPr marL="0" indent="0">
              <a:spcBef>
                <a:spcPts val="0"/>
              </a:spcBef>
              <a:buNone/>
            </a:pPr>
            <a:r>
              <a:rPr lang="en-US" sz="2000" dirty="0"/>
              <a:t>   int	0x80        ;call kernel</a:t>
            </a:r>
          </a:p>
          <a:p>
            <a:pPr marL="0" indent="0">
              <a:spcBef>
                <a:spcPts val="0"/>
              </a:spcBef>
              <a:buNone/>
            </a:pPr>
            <a:endParaRPr lang="en-US" sz="2000" dirty="0"/>
          </a:p>
          <a:p>
            <a:pPr marL="0" indent="0">
              <a:spcBef>
                <a:spcPts val="0"/>
              </a:spcBef>
              <a:buNone/>
            </a:pPr>
            <a:r>
              <a:rPr lang="en-US" sz="2000" dirty="0"/>
              <a:t>section	.data</a:t>
            </a:r>
          </a:p>
          <a:p>
            <a:pPr marL="0" indent="0">
              <a:spcBef>
                <a:spcPts val="0"/>
              </a:spcBef>
              <a:buNone/>
            </a:pPr>
            <a:r>
              <a:rPr lang="en-US" sz="2000" dirty="0"/>
              <a:t>msg </a:t>
            </a:r>
            <a:r>
              <a:rPr lang="en-US" sz="2000" dirty="0" err="1"/>
              <a:t>db</a:t>
            </a:r>
            <a:r>
              <a:rPr lang="en-US" sz="2000" dirty="0"/>
              <a:t> 'Hello, world!', 0xa  ;string to be printed</a:t>
            </a:r>
          </a:p>
          <a:p>
            <a:pPr marL="0" indent="0">
              <a:spcBef>
                <a:spcPts val="0"/>
              </a:spcBef>
              <a:buNone/>
            </a:pPr>
            <a:r>
              <a:rPr lang="en-US" sz="2000" dirty="0" err="1"/>
              <a:t>len</a:t>
            </a:r>
            <a:r>
              <a:rPr lang="en-US" sz="2000" dirty="0"/>
              <a:t> </a:t>
            </a:r>
            <a:r>
              <a:rPr lang="en-US" sz="2000" dirty="0" err="1"/>
              <a:t>equ</a:t>
            </a:r>
            <a:r>
              <a:rPr lang="en-US" sz="2000" dirty="0"/>
              <a:t> $ - msg     ;length of the string</a:t>
            </a:r>
          </a:p>
        </p:txBody>
      </p:sp>
      <p:sp>
        <p:nvSpPr>
          <p:cNvPr id="4" name="Slide Number Placeholder 3">
            <a:extLst>
              <a:ext uri="{FF2B5EF4-FFF2-40B4-BE49-F238E27FC236}">
                <a16:creationId xmlns:a16="http://schemas.microsoft.com/office/drawing/2014/main" id="{6BF99B10-FE6A-4AC6-BEDC-68A1207A5095}"/>
              </a:ext>
            </a:extLst>
          </p:cNvPr>
          <p:cNvSpPr>
            <a:spLocks noGrp="1"/>
          </p:cNvSpPr>
          <p:nvPr>
            <p:ph type="sldNum" sz="quarter" idx="11"/>
          </p:nvPr>
        </p:nvSpPr>
        <p:spPr/>
        <p:txBody>
          <a:bodyPr/>
          <a:lstStyle/>
          <a:p>
            <a:pPr>
              <a:defRPr/>
            </a:pPr>
            <a:fld id="{02112ABE-CC2F-4F23-A9A6-FE18E1DB76E0}" type="slidenum">
              <a:rPr lang="en-US" smtClean="0"/>
              <a:pPr>
                <a:defRPr/>
              </a:pPr>
              <a:t>7</a:t>
            </a:fld>
            <a:endParaRPr lang="en-US"/>
          </a:p>
        </p:txBody>
      </p:sp>
    </p:spTree>
    <p:extLst>
      <p:ext uri="{BB962C8B-B14F-4D97-AF65-F5344CB8AC3E}">
        <p14:creationId xmlns:p14="http://schemas.microsoft.com/office/powerpoint/2010/main" val="189043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03250" y="274638"/>
            <a:ext cx="8083550" cy="735012"/>
          </a:xfrm>
        </p:spPr>
        <p:txBody>
          <a:bodyPr/>
          <a:lstStyle/>
          <a:p>
            <a:r>
              <a:rPr lang="en-US" dirty="0"/>
              <a:t>GCD program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8</a:t>
            </a:fld>
            <a:endParaRPr lang="en-US"/>
          </a:p>
        </p:txBody>
      </p:sp>
      <p:pic>
        <p:nvPicPr>
          <p:cNvPr id="5" name="Content Placeholder 4">
            <a:extLst>
              <a:ext uri="{FF2B5EF4-FFF2-40B4-BE49-F238E27FC236}">
                <a16:creationId xmlns:a16="http://schemas.microsoft.com/office/drawing/2014/main" id="{5E0F6196-33D5-4338-B125-29D86B04794F}"/>
              </a:ext>
            </a:extLst>
          </p:cNvPr>
          <p:cNvPicPr>
            <a:picLocks noGrp="1" noChangeAspect="1"/>
          </p:cNvPicPr>
          <p:nvPr>
            <p:ph sz="quarter" idx="1"/>
          </p:nvPr>
        </p:nvPicPr>
        <p:blipFill>
          <a:blip r:embed="rId2"/>
          <a:stretch>
            <a:fillRect/>
          </a:stretch>
        </p:blipFill>
        <p:spPr>
          <a:xfrm>
            <a:off x="2971800" y="1066777"/>
            <a:ext cx="2667000" cy="5053265"/>
          </a:xfrm>
          <a:prstGeom prst="rect">
            <a:avLst/>
          </a:prstGeom>
          <a:ln>
            <a:solidFill>
              <a:schemeClr val="accent1"/>
            </a:solidFill>
          </a:ln>
        </p:spPr>
      </p:pic>
    </p:spTree>
    <p:extLst>
      <p:ext uri="{BB962C8B-B14F-4D97-AF65-F5344CB8AC3E}">
        <p14:creationId xmlns:p14="http://schemas.microsoft.com/office/powerpoint/2010/main" val="166904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301625" y="876300"/>
            <a:ext cx="8842375" cy="5105400"/>
          </a:xfrm>
        </p:spPr>
        <p:txBody>
          <a:bodyPr/>
          <a:lstStyle/>
          <a:p>
            <a:r>
              <a:rPr lang="en-US" sz="3200" dirty="0"/>
              <a:t>Assemblers were eventually augmented with elaborate “macro expansion” facilities to permit programmers to define parameterized abbreviations for common sequences of instructions</a:t>
            </a:r>
          </a:p>
          <a:p>
            <a:r>
              <a:rPr lang="en-US" sz="3200" dirty="0"/>
              <a:t>Problem: each different kind of computer had to be programmed in its own assembly language</a:t>
            </a:r>
          </a:p>
          <a:p>
            <a:pPr lvl="1"/>
            <a:r>
              <a:rPr lang="en-US" sz="3000" dirty="0"/>
              <a:t>People began to wish for a machine-independent languages</a:t>
            </a:r>
          </a:p>
          <a:p>
            <a:r>
              <a:rPr lang="en-US" sz="3200" dirty="0"/>
              <a:t>These wishes led in the mid-1950s to the development of standard higher-level languages compiled for different architectures by </a:t>
            </a:r>
            <a:r>
              <a:rPr lang="en-US" sz="3200" i="1" dirty="0"/>
              <a:t>compilers </a:t>
            </a:r>
            <a:r>
              <a:rPr lang="en-US" sz="3200" dirty="0"/>
              <a:t>which translate high-level language code to assembly or machine level language. </a:t>
            </a:r>
            <a:endParaRPr lang="en-US" sz="3200" i="1" dirty="0"/>
          </a:p>
          <a:p>
            <a:endParaRPr lang="en-US" altLang="en-US" sz="32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9</a:t>
            </a:fld>
            <a:endParaRPr lang="en-US"/>
          </a:p>
        </p:txBody>
      </p:sp>
    </p:spTree>
    <p:extLst>
      <p:ext uri="{BB962C8B-B14F-4D97-AF65-F5344CB8AC3E}">
        <p14:creationId xmlns:p14="http://schemas.microsoft.com/office/powerpoint/2010/main" val="266397738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ct val="50000"/>
          </a:spcBef>
          <a:defRPr dirty="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8382</TotalTime>
  <Words>3568</Words>
  <Application>Microsoft Office PowerPoint</Application>
  <PresentationFormat>On-screen Show (4:3)</PresentationFormat>
  <Paragraphs>448</Paragraphs>
  <Slides>64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3" baseType="lpstr">
      <vt:lpstr>Courier</vt:lpstr>
      <vt:lpstr>Arial</vt:lpstr>
      <vt:lpstr>Courier New</vt:lpstr>
      <vt:lpstr>Franklin Gothic Book</vt:lpstr>
      <vt:lpstr>Perpetua</vt:lpstr>
      <vt:lpstr>Times New Roman</vt:lpstr>
      <vt:lpstr>Wingdings 2</vt:lpstr>
      <vt:lpstr>Theme1</vt:lpstr>
      <vt:lpstr>Introduction to Programming Languages</vt:lpstr>
      <vt:lpstr>Introduction</vt:lpstr>
      <vt:lpstr>Machine Instructions</vt:lpstr>
      <vt:lpstr>GCD Program in x86</vt:lpstr>
      <vt:lpstr>Assembly Languages</vt:lpstr>
      <vt:lpstr>Assembly Language Syntax</vt:lpstr>
      <vt:lpstr>Hello World in Assembly Language</vt:lpstr>
      <vt:lpstr>GCD program in Assembly Language</vt:lpstr>
      <vt:lpstr>Introduction</vt:lpstr>
      <vt:lpstr>Introduction</vt:lpstr>
      <vt:lpstr>Introduction</vt:lpstr>
      <vt:lpstr>Introduction</vt:lpstr>
      <vt:lpstr>Introduction</vt:lpstr>
      <vt:lpstr>Introduction</vt:lpstr>
      <vt:lpstr>Why study programming languages?</vt:lpstr>
      <vt:lpstr>Why study programming languages?</vt:lpstr>
      <vt:lpstr>Why study programming languages?</vt:lpstr>
      <vt:lpstr>Why study programming languages?</vt:lpstr>
      <vt:lpstr>Why study programming languages?</vt:lpstr>
      <vt:lpstr>Why study programming languages?</vt:lpstr>
      <vt:lpstr>PowerPoint Presentation</vt:lpstr>
      <vt:lpstr>Classifications</vt:lpstr>
      <vt:lpstr>Imperative languages</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Programming Environment Tools</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HW1 (part of hw1)</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Languages</dc:title>
  <dc:creator>Paul Fodor</dc:creator>
  <cp:lastModifiedBy>Richard Mckenna</cp:lastModifiedBy>
  <cp:revision>355</cp:revision>
  <cp:lastPrinted>2013-01-29T23:44:17Z</cp:lastPrinted>
  <dcterms:created xsi:type="dcterms:W3CDTF">1995-06-10T17:31:50Z</dcterms:created>
  <dcterms:modified xsi:type="dcterms:W3CDTF">2018-08-30T05:07:13Z</dcterms:modified>
</cp:coreProperties>
</file>