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36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358" r:id="rId20"/>
    <p:sldId id="276" r:id="rId21"/>
    <p:sldId id="359" r:id="rId22"/>
    <p:sldId id="277" r:id="rId23"/>
    <p:sldId id="278" r:id="rId24"/>
    <p:sldId id="279" r:id="rId25"/>
    <p:sldId id="280" r:id="rId26"/>
    <p:sldId id="282" r:id="rId27"/>
    <p:sldId id="281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3" r:id="rId54"/>
    <p:sldId id="312" r:id="rId55"/>
    <p:sldId id="314" r:id="rId56"/>
    <p:sldId id="316" r:id="rId57"/>
    <p:sldId id="361" r:id="rId58"/>
    <p:sldId id="317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8" r:id="rId68"/>
    <p:sldId id="329" r:id="rId69"/>
    <p:sldId id="330" r:id="rId70"/>
    <p:sldId id="331" r:id="rId71"/>
    <p:sldId id="332" r:id="rId72"/>
    <p:sldId id="333" r:id="rId73"/>
    <p:sldId id="335" r:id="rId74"/>
    <p:sldId id="337" r:id="rId75"/>
    <p:sldId id="336" r:id="rId76"/>
    <p:sldId id="340" r:id="rId77"/>
    <p:sldId id="341" r:id="rId78"/>
    <p:sldId id="342" r:id="rId79"/>
    <p:sldId id="343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6" r:id="rId90"/>
    <p:sldId id="362" r:id="rId91"/>
  </p:sldIdLst>
  <p:sldSz cx="10058400" cy="77724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4" autoAdjust="0"/>
    <p:restoredTop sz="94660"/>
  </p:normalViewPr>
  <p:slideViewPr>
    <p:cSldViewPr>
      <p:cViewPr>
        <p:scale>
          <a:sx n="125" d="100"/>
          <a:sy n="125" d="100"/>
        </p:scale>
        <p:origin x="522" y="-9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07C2-B994-441D-9C70-E3EE10CE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38702-C20E-438A-BFCE-7CA99A8BA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89FF-DF85-4184-96FE-15B28B1B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6678-1FD7-4562-970B-2A77988D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6F85-0DD0-4257-B276-9E177AED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6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DBFC-B84D-4EBE-BB1D-4E20EFD4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A3798-4181-4C94-9937-42906AF7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13D6-2251-479E-AC61-117E53DA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403C-9195-437F-8272-558F856B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78D87-B7EC-41B1-82F0-CA96BAD1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58F5A-4BE6-48CC-A256-9480A24DD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79A3C-AC12-4879-BE2B-1EC28367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D576-24ED-4A2B-983B-0F642728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31CB-7B16-4B8B-81DE-A51FB806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EA94-A8EF-4C40-8008-9A29D80D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68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74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34AC-A010-4AD4-9358-C29C27C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468A-6956-417E-936F-972D7C97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50A1-2EEC-4CAC-848F-148658EC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2E3A-B2E1-49A8-AD08-52938691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CE7D-DADA-44FE-8546-08C5707F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90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B49E-16F1-4A44-A581-648E8D92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9AB4A-32DB-4654-8CA1-4ED7658B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5BAC-A338-4EBA-849C-44035789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8A52-BFD8-4109-B870-B5AC821A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9459-8CF3-4FCE-ADF9-08A02B8D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7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824-522C-4E14-8CEC-C2D70218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46A6-7098-480D-88C6-980A7C78D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A6189-1520-4E6A-80CE-D2C7F419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28D94-9B2A-46CB-9FFB-0B5D1287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0D8D-F7B3-4906-8A3A-087F8B9E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E7BE-EEBE-4953-98DE-800348DE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35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1FC8-3491-447E-B351-C9CCBF9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3DE98-19C7-4034-B5DB-0087A16E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B3554-09D8-4530-820D-FD978743C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82A9F-DE12-4C18-AD0B-3DAE7DDE2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20381-9D7B-4AD3-A12C-A8E27E9D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92D91-B3BD-4C8B-A961-95FF75E2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2A440-1198-4F22-86A0-0FD3B4A5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7CDB1-AB3D-43B2-88BE-B0A1269C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165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AF71-D332-4397-8648-1F4412BC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12BB-39D5-4905-BCD6-7341E93B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C2CEB-46E7-45DC-9328-0D27255F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9DC51-C9B0-4617-9173-3D595292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61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07A64-D7A1-44A8-B62E-2ABAB5F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C9499-7EE4-4E80-B396-B425187E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94606-D1D7-48E3-8C41-B0BEC85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0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C3DD-4A6A-4C13-886A-47D1E8E8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E73B-03E7-41AB-B7E4-029E92EA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AC28A-49EF-4120-A48C-32C8B3A3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AB0C-B094-4216-8FF0-15C2B2D4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13E6-E7F6-4875-907A-DCFA01D2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F285-35FA-4D3D-BCF1-A6AE4B38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684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0577-B383-4919-9CEA-983FCED6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147C5-18FF-4DAB-B983-0288FB846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A5642-90C7-42FC-9912-3DBEA067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9B72-BC77-4A27-8C2F-F62C502F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7251-36F1-4982-A80B-C928C113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30E5-45D9-4F53-A85C-B7CC8C23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23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16AB4-693F-4504-B3C5-EC0A71F2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601C-48F4-410D-899F-BDFA9F12F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3404-0605-474B-8F5F-19E96E96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CF34-963C-4394-A632-A45BFD266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4E73-F063-46EA-ACAD-57FE9D5C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67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Math/XSL/csmall2.xml" TargetMode="External"/><Relationship Id="rId2" Type="http://schemas.openxmlformats.org/officeDocument/2006/relationships/hyperlink" Target="https://www.w3schools.com/graphics/svg_examples.as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pen.io/pe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GreenEarth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2/Quote.html" TargetMode="External"/><Relationship Id="rId2" Type="http://schemas.openxmlformats.org/officeDocument/2006/relationships/hyperlink" Target="http://www.mlkonline.ne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pawar.github.io/Spring2020/CSE102-S20/programs/exc02/InlineQuot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Hrule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2/Pr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2/FirstPage.html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hsl.asp" TargetMode="External"/><Relationship Id="rId2" Type="http://schemas.openxmlformats.org/officeDocument/2006/relationships/hyperlink" Target="https://www.w3schools.com/colors/colors_rgb.as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itesetup.org/web-safe-fonts-html-css/" TargetMode="External"/><Relationship Id="rId2" Type="http://schemas.openxmlformats.org/officeDocument/2006/relationships/hyperlink" Target="http://wavian.com/font-list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urlencode.asp" TargetMode="External"/><Relationship Id="rId2" Type="http://schemas.openxmlformats.org/officeDocument/2006/relationships/hyperlink" Target="mailto:ppawar@sunykorea.ac.kr?subject=CSE102%20cours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ailto:wdpgroup-request@cs.kent.edu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kent.edu/%7Epwang/paul.jpg" TargetMode="External"/><Relationship Id="rId2" Type="http://schemas.openxmlformats.org/officeDocument/2006/relationships/hyperlink" Target="http://www.cs.kent.edu/%7Epwa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hyperlink" Target="http://dwp.sofpower.com/ex/exc02/ImgLink.html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fcourse.kr/html-course/%EC%9D%B8%EC%BD%94%EB%94%A9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990600"/>
            <a:ext cx="9296400" cy="4072736"/>
          </a:xfrm>
          <a:prstGeom prst="rect">
            <a:avLst/>
          </a:prstGeom>
        </p:spPr>
        <p:txBody>
          <a:bodyPr vert="horz" wrap="square" lIns="0" tIns="1124746" rIns="0" bIns="0" rtlCol="0">
            <a:noAutofit/>
          </a:bodyPr>
          <a:lstStyle/>
          <a:p>
            <a:pPr marL="610235" marR="12700" indent="0">
              <a:lnSpc>
                <a:spcPct val="119500"/>
              </a:lnSpc>
              <a:buNone/>
            </a:pPr>
            <a:r>
              <a:rPr sz="4250" b="1" spc="55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4250" b="1" spc="-7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4250" b="1" spc="43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75" dirty="0">
                <a:solidFill>
                  <a:srgbClr val="B20000"/>
                </a:solidFill>
                <a:latin typeface="Arial"/>
                <a:cs typeface="Arial"/>
              </a:rPr>
              <a:t>Markup</a:t>
            </a:r>
            <a:r>
              <a:rPr sz="4250" b="1" spc="43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10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4250" b="1" spc="11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535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F3816-4279-4A93-AC7C-316B54473E89}"/>
              </a:ext>
            </a:extLst>
          </p:cNvPr>
          <p:cNvSpPr/>
          <p:nvPr/>
        </p:nvSpPr>
        <p:spPr>
          <a:xfrm>
            <a:off x="1905000" y="601720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(C) Pravin </a:t>
            </a:r>
            <a:r>
              <a:rPr lang="en-US" dirty="0" err="1"/>
              <a:t>Pawar</a:t>
            </a:r>
            <a:r>
              <a:rPr lang="en-US" dirty="0"/>
              <a:t> - SUNY Korea, Paul Wang - Kent State University, Ohio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752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olution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of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00633"/>
            <a:ext cx="7587615" cy="509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1989,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Tim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Berners-Lee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fin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ersion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based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SGML.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common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3.2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(1997).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20891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4.01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ecam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W3C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orld-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eb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Consortium)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recommendation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Dece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1999.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20891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4.01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egins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cl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separate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structure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clear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relationship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t-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(J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aScript).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21907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Ja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uary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2000,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W3C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releas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XHTML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1.0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XML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refor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ulation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4.01.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21907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50" dirty="0">
                <a:solidFill>
                  <a:srgbClr val="000072"/>
                </a:solidFill>
                <a:latin typeface="Arial"/>
                <a:cs typeface="Arial"/>
              </a:rPr>
              <a:t>XHTML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65" dirty="0">
                <a:solidFill>
                  <a:srgbClr val="000072"/>
                </a:solidFill>
                <a:latin typeface="Arial"/>
                <a:cs typeface="Arial"/>
              </a:rPr>
              <a:t>cessed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5" dirty="0">
                <a:solidFill>
                  <a:srgbClr val="000072"/>
                </a:solidFill>
                <a:latin typeface="Arial"/>
                <a:cs typeface="Arial"/>
              </a:rPr>
              <a:t>easily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65" dirty="0">
                <a:solidFill>
                  <a:srgbClr val="000072"/>
                </a:solidFill>
                <a:latin typeface="Arial"/>
                <a:cs typeface="Arial"/>
              </a:rPr>
              <a:t>XML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ol.</a:t>
            </a:r>
            <a:endParaRPr lang="en-US" sz="2050" dirty="0">
              <a:latin typeface="Arial"/>
              <a:cs typeface="Arial"/>
            </a:endParaRPr>
          </a:p>
          <a:p>
            <a:pPr marL="274955" marR="21907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927706"/>
            <a:ext cx="8001000" cy="50158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45">
              <a:lnSpc>
                <a:spcPct val="100000"/>
              </a:lnSpc>
              <a:tabLst>
                <a:tab pos="641985" algn="l"/>
              </a:tabLst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bines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XHTML,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4,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CSS3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standards,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duces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APIs,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incor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orates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MathML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(Mathematical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Language)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(Scalable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ector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Graphics)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HTML.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easily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written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XML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complia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274955" marR="314325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release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promises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bring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significa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elo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enefits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users.</a:t>
            </a:r>
            <a:endParaRPr lang="en-US" sz="2050" spc="-9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617855" marR="314325" indent="-3429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SVG example: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https://www.w3schools.com/graphics/svg_examples.asp</a:t>
            </a:r>
            <a:endParaRPr lang="en-US" sz="2000" spc="-95" dirty="0">
              <a:solidFill>
                <a:srgbClr val="0000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855" marR="314325" indent="-3429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MathML example:  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https://www.w3.org/Math/XSL/csmall2.xml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  (works with </a:t>
            </a:r>
            <a:r>
              <a:rPr lang="en-US" sz="2050" spc="-95" dirty="0" err="1">
                <a:solidFill>
                  <a:srgbClr val="000072"/>
                </a:solidFill>
                <a:latin typeface="Arial"/>
                <a:cs typeface="Arial"/>
              </a:rPr>
              <a:t>firefox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498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tegration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36537" y="1667119"/>
            <a:ext cx="1036271" cy="426700"/>
          </a:xfrm>
          <a:custGeom>
            <a:avLst/>
            <a:gdLst/>
            <a:ahLst/>
            <a:cxnLst/>
            <a:rect l="l" t="t" r="r" b="b"/>
            <a:pathLst>
              <a:path w="1036271" h="426700">
                <a:moveTo>
                  <a:pt x="0" y="426700"/>
                </a:moveTo>
                <a:lnTo>
                  <a:pt x="1036271" y="426700"/>
                </a:lnTo>
                <a:lnTo>
                  <a:pt x="1036271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5151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3137" y="1667119"/>
            <a:ext cx="731485" cy="426700"/>
          </a:xfrm>
          <a:custGeom>
            <a:avLst/>
            <a:gdLst/>
            <a:ahLst/>
            <a:cxnLst/>
            <a:rect l="l" t="t" r="r" b="b"/>
            <a:pathLst>
              <a:path w="731485" h="426700">
                <a:moveTo>
                  <a:pt x="0" y="426700"/>
                </a:moveTo>
                <a:lnTo>
                  <a:pt x="731485" y="426700"/>
                </a:lnTo>
                <a:lnTo>
                  <a:pt x="731485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8880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2509" y="1667119"/>
            <a:ext cx="1828714" cy="426700"/>
          </a:xfrm>
          <a:custGeom>
            <a:avLst/>
            <a:gdLst/>
            <a:ahLst/>
            <a:cxnLst/>
            <a:rect l="l" t="t" r="r" b="b"/>
            <a:pathLst>
              <a:path w="1828714" h="426700">
                <a:moveTo>
                  <a:pt x="0" y="426700"/>
                </a:moveTo>
                <a:lnTo>
                  <a:pt x="1828714" y="426700"/>
                </a:lnTo>
                <a:lnTo>
                  <a:pt x="1828714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7823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194" y="1667119"/>
            <a:ext cx="853400" cy="426700"/>
          </a:xfrm>
          <a:custGeom>
            <a:avLst/>
            <a:gdLst/>
            <a:ahLst/>
            <a:cxnLst/>
            <a:rect l="l" t="t" r="r" b="b"/>
            <a:pathLst>
              <a:path w="853400" h="426700">
                <a:moveTo>
                  <a:pt x="0" y="426700"/>
                </a:moveTo>
                <a:lnTo>
                  <a:pt x="853400" y="426700"/>
                </a:lnTo>
                <a:lnTo>
                  <a:pt x="853400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3894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4723" y="1667119"/>
            <a:ext cx="609571" cy="426700"/>
          </a:xfrm>
          <a:custGeom>
            <a:avLst/>
            <a:gdLst/>
            <a:ahLst/>
            <a:cxnLst/>
            <a:rect l="l" t="t" r="r" b="b"/>
            <a:pathLst>
              <a:path w="609571" h="426700">
                <a:moveTo>
                  <a:pt x="0" y="426700"/>
                </a:moveTo>
                <a:lnTo>
                  <a:pt x="609571" y="426700"/>
                </a:lnTo>
                <a:lnTo>
                  <a:pt x="609571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45752" y="1734060"/>
            <a:ext cx="1574165" cy="23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tabLst>
                <a:tab pos="1170305" algn="l"/>
              </a:tabLst>
            </a:pPr>
            <a:r>
              <a:rPr sz="1700" b="1" dirty="0">
                <a:latin typeface="Courier New"/>
                <a:cs typeface="Courier New"/>
              </a:rPr>
              <a:t>MathML	SVG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2026" y="1734060"/>
            <a:ext cx="3496310" cy="221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tabLst>
                <a:tab pos="1012190" algn="l"/>
                <a:tab pos="2962910" algn="l"/>
              </a:tabLst>
            </a:pPr>
            <a:r>
              <a:rPr sz="1700" b="1" dirty="0">
                <a:latin typeface="Courier New"/>
                <a:cs typeface="Courier New"/>
              </a:rPr>
              <a:t>XHTML	New Elements	APIs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5609" y="1667119"/>
            <a:ext cx="1036271" cy="426700"/>
          </a:xfrm>
          <a:custGeom>
            <a:avLst/>
            <a:gdLst/>
            <a:ahLst/>
            <a:cxnLst/>
            <a:rect l="l" t="t" r="r" b="b"/>
            <a:pathLst>
              <a:path w="1036271" h="426700">
                <a:moveTo>
                  <a:pt x="0" y="426700"/>
                </a:moveTo>
                <a:lnTo>
                  <a:pt x="1036271" y="426700"/>
                </a:lnTo>
                <a:lnTo>
                  <a:pt x="1036271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4823" y="1734060"/>
            <a:ext cx="805815" cy="23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b="1" dirty="0">
                <a:latin typeface="Courier New"/>
                <a:cs typeface="Courier New"/>
              </a:rPr>
              <a:t>HTML 4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79813" y="2398605"/>
            <a:ext cx="134105" cy="251956"/>
          </a:xfrm>
          <a:custGeom>
            <a:avLst/>
            <a:gdLst/>
            <a:ahLst/>
            <a:cxnLst/>
            <a:rect l="l" t="t" r="r" b="b"/>
            <a:pathLst>
              <a:path w="134105" h="251956">
                <a:moveTo>
                  <a:pt x="0" y="251956"/>
                </a:moveTo>
                <a:lnTo>
                  <a:pt x="134105" y="251956"/>
                </a:lnTo>
                <a:lnTo>
                  <a:pt x="134105" y="0"/>
                </a:lnTo>
                <a:lnTo>
                  <a:pt x="0" y="0"/>
                </a:lnTo>
                <a:lnTo>
                  <a:pt x="0" y="2519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9813" y="2650561"/>
            <a:ext cx="134105" cy="170679"/>
          </a:xfrm>
          <a:custGeom>
            <a:avLst/>
            <a:gdLst/>
            <a:ahLst/>
            <a:cxnLst/>
            <a:rect l="l" t="t" r="r" b="b"/>
            <a:pathLst>
              <a:path w="134105" h="170679">
                <a:moveTo>
                  <a:pt x="134105" y="0"/>
                </a:moveTo>
                <a:lnTo>
                  <a:pt x="0" y="0"/>
                </a:lnTo>
                <a:lnTo>
                  <a:pt x="134105" y="0"/>
                </a:lnTo>
              </a:path>
              <a:path w="134105" h="170679">
                <a:moveTo>
                  <a:pt x="0" y="118528"/>
                </a:moveTo>
                <a:lnTo>
                  <a:pt x="67052" y="170679"/>
                </a:lnTo>
                <a:lnTo>
                  <a:pt x="134105" y="118528"/>
                </a:lnTo>
                <a:lnTo>
                  <a:pt x="134105" y="0"/>
                </a:lnTo>
                <a:lnTo>
                  <a:pt x="0" y="0"/>
                </a:lnTo>
                <a:lnTo>
                  <a:pt x="0" y="118528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7420" y="2650561"/>
            <a:ext cx="438891" cy="170680"/>
          </a:xfrm>
          <a:custGeom>
            <a:avLst/>
            <a:gdLst/>
            <a:ahLst/>
            <a:cxnLst/>
            <a:rect l="l" t="t" r="r" b="b"/>
            <a:pathLst>
              <a:path w="438891" h="170680">
                <a:moveTo>
                  <a:pt x="438891" y="0"/>
                </a:moveTo>
                <a:lnTo>
                  <a:pt x="0" y="0"/>
                </a:lnTo>
                <a:lnTo>
                  <a:pt x="219445" y="170680"/>
                </a:lnTo>
                <a:lnTo>
                  <a:pt x="438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7420" y="2650561"/>
            <a:ext cx="438891" cy="170680"/>
          </a:xfrm>
          <a:custGeom>
            <a:avLst/>
            <a:gdLst/>
            <a:ahLst/>
            <a:cxnLst/>
            <a:rect l="l" t="t" r="r" b="b"/>
            <a:pathLst>
              <a:path w="438891" h="170680">
                <a:moveTo>
                  <a:pt x="0" y="0"/>
                </a:moveTo>
                <a:lnTo>
                  <a:pt x="219445" y="170680"/>
                </a:lnTo>
                <a:lnTo>
                  <a:pt x="438891" y="0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3678" y="2898453"/>
            <a:ext cx="3121005" cy="3121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4223" y="2093819"/>
            <a:ext cx="6705285" cy="304785"/>
          </a:xfrm>
          <a:custGeom>
            <a:avLst/>
            <a:gdLst/>
            <a:ahLst/>
            <a:cxnLst/>
            <a:rect l="l" t="t" r="r" b="b"/>
            <a:pathLst>
              <a:path w="6705285" h="304785">
                <a:moveTo>
                  <a:pt x="0" y="0"/>
                </a:moveTo>
                <a:lnTo>
                  <a:pt x="0" y="304785"/>
                </a:lnTo>
                <a:lnTo>
                  <a:pt x="6705285" y="304785"/>
                </a:lnTo>
                <a:lnTo>
                  <a:pt x="670528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9537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03794" y="1667119"/>
            <a:ext cx="731485" cy="426700"/>
          </a:xfrm>
          <a:custGeom>
            <a:avLst/>
            <a:gdLst/>
            <a:ahLst/>
            <a:cxnLst/>
            <a:rect l="l" t="t" r="r" b="b"/>
            <a:pathLst>
              <a:path w="731485" h="426700">
                <a:moveTo>
                  <a:pt x="0" y="426700"/>
                </a:moveTo>
                <a:lnTo>
                  <a:pt x="731485" y="426700"/>
                </a:lnTo>
                <a:lnTo>
                  <a:pt x="731485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13009" y="1734060"/>
            <a:ext cx="546100" cy="23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b="1" dirty="0">
                <a:latin typeface="Courier New"/>
                <a:cs typeface="Courier New"/>
              </a:rPr>
              <a:t>CSS3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56" y="12682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85975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Sy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tax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7516" y="1257140"/>
            <a:ext cx="7588250" cy="56372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297180" indent="-262890">
              <a:lnSpc>
                <a:spcPct val="117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egin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immediately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win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leading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sure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elled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Unrecognized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ignored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08405" algn="just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tag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5" dirty="0">
                <a:solidFill>
                  <a:srgbClr val="000072"/>
                </a:solidFill>
                <a:latin typeface="Arial"/>
                <a:cs typeface="Arial"/>
              </a:rPr>
              <a:t>att</a:t>
            </a:r>
            <a:r>
              <a:rPr sz="2050" i="1" spc="1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ibute</a:t>
            </a:r>
            <a:r>
              <a:rPr sz="2175" spc="22" baseline="-1149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175" spc="89" baseline="-114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</a:t>
            </a:r>
            <a:r>
              <a:rPr sz="2050" spc="-29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135" dirty="0">
                <a:solidFill>
                  <a:srgbClr val="000072"/>
                </a:solidFill>
                <a:latin typeface="Arial"/>
                <a:cs typeface="Arial"/>
              </a:rPr>
              <a:t>att</a:t>
            </a:r>
            <a:r>
              <a:rPr sz="2050" i="1" spc="1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ibute</a:t>
            </a:r>
            <a:r>
              <a:rPr sz="2175" spc="22" baseline="-1149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175" spc="89" baseline="-114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...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27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12700" indent="0" algn="just">
              <a:lnSpc>
                <a:spcPct val="117000"/>
              </a:lnSpc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singl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quotes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instead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double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quotes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attribute.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careful;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forgetting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quote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blan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spc="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0" algn="just">
              <a:lnSpc>
                <a:spcPct val="117000"/>
              </a:lnSpc>
            </a:pP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e.g. &lt;a </a:t>
            </a:r>
            <a:r>
              <a:rPr lang="en-US" sz="2050" dirty="0" err="1">
                <a:solidFill>
                  <a:srgbClr val="000072"/>
                </a:solidFill>
                <a:latin typeface="Arial"/>
                <a:cs typeface="Arial"/>
              </a:rPr>
              <a:t>href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="https://www.w3schools.com"&gt;This is a link&lt;/a&gt;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7"/>
              </a:spcBef>
            </a:pPr>
            <a:endParaRPr sz="1000" dirty="0"/>
          </a:p>
          <a:p>
            <a:pPr marL="274955" marR="114300" indent="-262890">
              <a:lnSpc>
                <a:spcPct val="117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ercase.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ttri</a:t>
            </a:r>
            <a:r>
              <a:rPr sz="2050" spc="22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utes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82"/>
              </a:spcBef>
            </a:pPr>
            <a:endParaRPr sz="1300" dirty="0"/>
          </a:p>
          <a:p>
            <a:pPr marL="274955" marR="4537075">
              <a:lnSpc>
                <a:spcPct val="117000"/>
              </a:lnSpc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=’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74907"/>
            <a:ext cx="7587615" cy="5918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09220" indent="0">
              <a:lnSpc>
                <a:spcPct val="1169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ol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attribu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-19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those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off,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“on”: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8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15"/>
              </a:spcBef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=""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omit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“of</a:t>
            </a:r>
            <a:r>
              <a:rPr sz="2050" spc="21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”.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4"/>
              </a:spcBef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Unrecognized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ignored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  <a:buClr>
                <a:srgbClr val="000072"/>
              </a:buClr>
              <a:buFont typeface="Arial"/>
              <a:buChar char="•"/>
            </a:pPr>
            <a:endParaRPr sz="950" dirty="0"/>
          </a:p>
          <a:p>
            <a:pPr marL="274955" marR="127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start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tags.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ther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&lt;br/&gt;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break)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.../&gt;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(image),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closing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  <a:buClr>
                <a:srgbClr val="000072"/>
              </a:buClr>
              <a:buFont typeface="Arial"/>
              <a:buChar char="•"/>
            </a:pPr>
            <a:endParaRPr sz="950" dirty="0"/>
          </a:p>
          <a:p>
            <a:pPr marL="274955" marR="635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we</a:t>
            </a:r>
            <a:r>
              <a:rPr sz="2050" i="1" spc="6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l-form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mi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ening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closing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impro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nesting.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lang="en-US" sz="2050" spc="-5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&lt;p&gt;Learning &lt;strong&gt;HTML5&lt;/p&gt;&lt;/strong&gt;</a:t>
            </a:r>
            <a:endParaRPr lang="en-US"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4"/>
              </a:spcBef>
            </a:pPr>
            <a:endParaRPr lang="en-US" sz="500" dirty="0"/>
          </a:p>
          <a:p>
            <a:pPr marL="274955" marR="693420">
              <a:lnSpc>
                <a:spcPct val="115500"/>
              </a:lnSpc>
            </a:pPr>
            <a:r>
              <a:rPr lang="en-US"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erlaps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erly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nested. </a:t>
            </a:r>
            <a:r>
              <a:rPr lang="en-US"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correct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nesting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6"/>
              </a:spcBef>
            </a:pPr>
            <a:endParaRPr lang="en-US" sz="900" dirty="0"/>
          </a:p>
          <a:p>
            <a:pPr marL="274955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&lt;p&gt;Learning &lt;strong&gt;HTML5&lt;/strong&gt;&lt;/p&gt;</a:t>
            </a:r>
            <a:endParaRPr lang="en-US" sz="2050" dirty="0">
              <a:latin typeface="Courier New"/>
              <a:cs typeface="Courier New"/>
            </a:endParaRPr>
          </a:p>
          <a:p>
            <a:pPr marL="274955" marR="635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7530465" cy="5866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274955" marR="2730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initial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(default)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alue,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Extra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attrib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around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attribute.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breaks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allo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should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oided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treated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inconsiste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8580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Core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ttributes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600200"/>
            <a:ext cx="7581265" cy="5086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8699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id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—Uniquely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tifies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d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distinct.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Among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uses,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ending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directly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—Gi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individual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25"/>
              </a:spcBef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59"/>
              </a:spcBef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cyan"&gt;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60"/>
              </a:spcBef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cyan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2050" dirty="0">
              <a:latin typeface="Arial"/>
              <a:cs typeface="Arial"/>
            </a:endParaRPr>
          </a:p>
          <a:p>
            <a:pPr marL="274955" marR="12700" indent="0">
              <a:lnSpc>
                <a:spcPct val="1174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background-color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semicolons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direct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infl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yle.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lang="en-US" sz="2050" spc="-15" dirty="0" err="1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 is used for improved styling) 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797800" cy="4554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450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class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style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class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classes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class="fineprint"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class="footnote fineprint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class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ciate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tation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elonging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class.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1549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title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—Pr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title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ol-tip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75565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hidden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—Pre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bro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true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5115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Ar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hitecture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676400"/>
            <a:ext cx="7586980" cy="5193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24257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ypical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ele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html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79565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title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title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meta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5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4"/>
              </a:spcBef>
            </a:pPr>
            <a:endParaRPr sz="500" dirty="0"/>
          </a:p>
          <a:p>
            <a:pPr marL="274955" marR="12700">
              <a:lnSpc>
                <a:spcPct val="1155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HTML5.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8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additional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yling,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pting,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info.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274955" marR="29972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banner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tal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4287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header,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ertical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side.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vbars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E1AA117-C085-4A13-BDBC-EC1FAC7E2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5115">
              <a:lnSpc>
                <a:spcPct val="100000"/>
              </a:lnSpc>
            </a:pPr>
            <a:r>
              <a:rPr lang="en-US" sz="2950" b="1" spc="385" dirty="0">
                <a:solidFill>
                  <a:srgbClr val="B20000"/>
                </a:solidFill>
                <a:latin typeface="Arial"/>
                <a:cs typeface="Arial"/>
              </a:rPr>
              <a:t>NAV EXAMPLE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A2C3-334B-4F96-98D7-C343E945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&lt;nav class="crumbs"&gt;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&lt;li class="crumb"&gt;&lt;a </a:t>
            </a:r>
            <a:r>
              <a:rPr lang="en-US" dirty="0" err="1"/>
              <a:t>href</a:t>
            </a:r>
            <a:r>
              <a:rPr lang="en-US" dirty="0"/>
              <a:t>="bikes"&gt;Bikes&lt;/a&gt;&lt;/li&gt;</a:t>
            </a:r>
          </a:p>
          <a:p>
            <a:pPr marL="0" indent="0">
              <a:buNone/>
            </a:pPr>
            <a:r>
              <a:rPr lang="en-US" dirty="0"/>
              <a:t>        &lt;li class="crumb"&gt;&lt;a </a:t>
            </a:r>
            <a:r>
              <a:rPr lang="en-US" dirty="0" err="1"/>
              <a:t>href</a:t>
            </a:r>
            <a:r>
              <a:rPr lang="en-US" dirty="0"/>
              <a:t>="bikes/</a:t>
            </a:r>
            <a:r>
              <a:rPr lang="en-US" dirty="0" err="1"/>
              <a:t>bmx</a:t>
            </a:r>
            <a:r>
              <a:rPr lang="en-US" dirty="0"/>
              <a:t>"&gt;BMX&lt;/a&gt;&lt;/li&gt;</a:t>
            </a:r>
          </a:p>
          <a:p>
            <a:pPr marL="0" indent="0">
              <a:buNone/>
            </a:pPr>
            <a:r>
              <a:rPr lang="en-US" dirty="0"/>
              <a:t>        &lt;li class="crumb"&gt;Jump Bike 3000&lt;/li&gt;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&lt;/nav&gt;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&lt;h1&gt;Jump Bike 3000&lt;/h1&gt;</a:t>
            </a:r>
          </a:p>
          <a:p>
            <a:pPr marL="0" indent="0">
              <a:buNone/>
            </a:pPr>
            <a:r>
              <a:rPr lang="en-US" dirty="0"/>
              <a:t>&lt;p&gt;This BMX bike is a solid step into the pro world. It looks as legit as it rides and is built to polish your skills.&lt;/p&gt;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F95A576-928F-4EAA-AA89-2E9D12B9C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5115">
              <a:lnSpc>
                <a:spcPct val="100000"/>
              </a:lnSpc>
            </a:pPr>
            <a:r>
              <a:rPr lang="en-US" sz="2950" b="1" spc="385" dirty="0">
                <a:solidFill>
                  <a:srgbClr val="B20000"/>
                </a:solidFill>
                <a:latin typeface="Arial"/>
                <a:cs typeface="Arial"/>
              </a:rPr>
              <a:t>Useful resources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59C3-D598-4835-95DF-EED2BD6C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https://www.w3schools.com/html/html5_intro.asp</a:t>
            </a:r>
            <a:endParaRPr lang="en-US" dirty="0"/>
          </a:p>
          <a:p>
            <a:r>
              <a:rPr lang="en-US" dirty="0">
                <a:hlinkClick r:id="rId3"/>
              </a:rPr>
              <a:t>https://developer.mozilla.org/en-US/docs/Web/HTML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http://codepen.io/pen/</a:t>
            </a:r>
            <a:r>
              <a:rPr lang="en-US" dirty="0"/>
              <a:t> </a:t>
            </a:r>
          </a:p>
          <a:p>
            <a:r>
              <a:rPr lang="en-US" dirty="0"/>
              <a:t>HTML reference sheet: See the course webpage</a:t>
            </a:r>
          </a:p>
          <a:p>
            <a:r>
              <a:rPr lang="en-US" dirty="0"/>
              <a:t>Your favorite browser and its developer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40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7514590" cy="583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5"/>
              </a:spcBef>
            </a:pPr>
            <a:endParaRPr sz="1000" dirty="0"/>
          </a:p>
          <a:p>
            <a:pPr marL="274955" marR="328295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there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articles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main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footer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5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336550" indent="-262890" algn="just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article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sections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section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consist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headings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6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paragraphs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tables,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figures,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6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589915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paragraph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man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text,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5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author,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terms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vacy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olic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customer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service,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6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81280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aside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references,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rc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ertiseme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primary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26B2C-22D7-47BE-A9A5-F18A33D93C6C}"/>
              </a:ext>
            </a:extLst>
          </p:cNvPr>
          <p:cNvSpPr/>
          <p:nvPr/>
        </p:nvSpPr>
        <p:spPr>
          <a:xfrm>
            <a:off x="990600" y="997557"/>
            <a:ext cx="868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 style="</a:t>
            </a:r>
            <a:r>
              <a:rPr lang="en-US" dirty="0" err="1"/>
              <a:t>background-color:powderblue</a:t>
            </a:r>
            <a:r>
              <a:rPr lang="en-US" dirty="0"/>
              <a:t>;"&gt;</a:t>
            </a:r>
          </a:p>
          <a:p>
            <a:endParaRPr lang="en-US" dirty="0"/>
          </a:p>
          <a:p>
            <a:r>
              <a:rPr lang="en-US" dirty="0"/>
              <a:t>&lt;article class="</a:t>
            </a:r>
            <a:r>
              <a:rPr lang="en-US" dirty="0" err="1"/>
              <a:t>film_review</a:t>
            </a:r>
            <a:r>
              <a:rPr lang="en-US" dirty="0"/>
              <a:t>"&gt;</a:t>
            </a:r>
          </a:p>
          <a:p>
            <a:r>
              <a:rPr lang="en-US" dirty="0"/>
              <a:t>  &lt;header&gt;</a:t>
            </a:r>
          </a:p>
          <a:p>
            <a:r>
              <a:rPr lang="en-US" dirty="0"/>
              <a:t>    &lt;h2&gt;Jurassic Park&lt;/h2&gt;</a:t>
            </a:r>
          </a:p>
          <a:p>
            <a:r>
              <a:rPr lang="en-US" dirty="0"/>
              <a:t>  &lt;/header&gt;</a:t>
            </a:r>
          </a:p>
          <a:p>
            <a:r>
              <a:rPr lang="en-US" dirty="0"/>
              <a:t>  &lt;section class="</a:t>
            </a:r>
            <a:r>
              <a:rPr lang="en-US" dirty="0" err="1"/>
              <a:t>main_review</a:t>
            </a:r>
            <a:r>
              <a:rPr lang="en-US" dirty="0"/>
              <a:t>"&gt;</a:t>
            </a:r>
          </a:p>
          <a:p>
            <a:r>
              <a:rPr lang="en-US" dirty="0"/>
              <a:t>    &lt;p&gt;</a:t>
            </a:r>
            <a:r>
              <a:rPr lang="en-US" dirty="0" err="1"/>
              <a:t>Dinos</a:t>
            </a:r>
            <a:r>
              <a:rPr lang="en-US" dirty="0"/>
              <a:t> were great!&lt;/p&gt;</a:t>
            </a:r>
          </a:p>
          <a:p>
            <a:r>
              <a:rPr lang="en-US" dirty="0"/>
              <a:t>  &lt;/section&gt;</a:t>
            </a:r>
          </a:p>
          <a:p>
            <a:r>
              <a:rPr lang="en-US" dirty="0"/>
              <a:t>  &lt;section class="</a:t>
            </a:r>
            <a:r>
              <a:rPr lang="en-US" dirty="0" err="1"/>
              <a:t>user_reviews</a:t>
            </a:r>
            <a:r>
              <a:rPr lang="en-US" dirty="0"/>
              <a:t>"&gt;</a:t>
            </a:r>
          </a:p>
          <a:p>
            <a:r>
              <a:rPr lang="en-US" dirty="0"/>
              <a:t>    &lt;article class="</a:t>
            </a:r>
            <a:r>
              <a:rPr lang="en-US" dirty="0" err="1"/>
              <a:t>user_review</a:t>
            </a:r>
            <a:r>
              <a:rPr lang="en-US" dirty="0"/>
              <a:t>"&gt;</a:t>
            </a:r>
          </a:p>
          <a:p>
            <a:r>
              <a:rPr lang="en-US" dirty="0"/>
              <a:t>      &lt;p&gt;Way too scary for me.&lt;/p&gt;</a:t>
            </a:r>
          </a:p>
          <a:p>
            <a:r>
              <a:rPr lang="en-US" dirty="0"/>
              <a:t>      &lt;footer&gt;</a:t>
            </a:r>
          </a:p>
          <a:p>
            <a:r>
              <a:rPr lang="en-US" dirty="0"/>
              <a:t>        &lt;p&gt;</a:t>
            </a:r>
          </a:p>
          <a:p>
            <a:r>
              <a:rPr lang="en-US" dirty="0"/>
              <a:t>          Posted on</a:t>
            </a:r>
          </a:p>
          <a:p>
            <a:r>
              <a:rPr lang="en-US" dirty="0"/>
              <a:t>          &lt;time datetime="2015-05-16 19:00"&gt;May 16&lt;/time&gt;</a:t>
            </a:r>
          </a:p>
          <a:p>
            <a:r>
              <a:rPr lang="en-US" dirty="0"/>
              <a:t>          by Lisa.</a:t>
            </a:r>
          </a:p>
          <a:p>
            <a:r>
              <a:rPr lang="en-US" dirty="0"/>
              <a:t>        &lt;/p&gt;</a:t>
            </a:r>
          </a:p>
          <a:p>
            <a:r>
              <a:rPr lang="en-US" dirty="0"/>
              <a:t>      &lt;/footer&gt;</a:t>
            </a:r>
          </a:p>
          <a:p>
            <a:r>
              <a:rPr lang="en-US" dirty="0"/>
              <a:t>    &lt;/article&gt;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91B1423-5474-441F-8BEE-CC3ECB42BD31}"/>
              </a:ext>
            </a:extLst>
          </p:cNvPr>
          <p:cNvSpPr txBox="1">
            <a:spLocks/>
          </p:cNvSpPr>
          <p:nvPr/>
        </p:nvSpPr>
        <p:spPr>
          <a:xfrm>
            <a:off x="1032634" y="433370"/>
            <a:ext cx="8397116" cy="16910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10" kern="1200" cap="all" spc="165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55115">
              <a:lnSpc>
                <a:spcPct val="100000"/>
              </a:lnSpc>
            </a:pPr>
            <a:r>
              <a:rPr lang="en-US" sz="2950" b="1" spc="385" dirty="0">
                <a:solidFill>
                  <a:srgbClr val="B20000"/>
                </a:solidFill>
                <a:latin typeface="Arial"/>
                <a:cs typeface="Arial"/>
              </a:rPr>
              <a:t>ARTICLE EXAMPLE</a:t>
            </a:r>
            <a:endParaRPr lang="en-US" sz="2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6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9375"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Sections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aragraphs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2592" y="1644048"/>
            <a:ext cx="3793031" cy="4360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602855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&lt;article&gt;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&lt;h1&gt;The Green Earth Project&lt;/h1&gt;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&lt;h3&gt;Project Background&lt;/h3&gt; &lt;!-- section 1--&gt;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&lt;p&gt;Put first paragraph here&lt;/p&gt;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&lt;p&gt;Put second paragraph here&lt;/p&gt;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&lt;h4&gt;A Successful Past&lt;/h4&gt;&lt;!-- subsection --&gt;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&lt;p&gt;Another paragraph here&lt;/p&gt;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&lt;h3&gt;Current Status of Green Earth&lt;/h3&gt;&lt;!-- section 2--&gt;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&lt;p&gt;Another paragraph here&lt;/p&gt;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&lt;h3&gt;Future Goals&lt;/h3&gt;&lt;!-- section 3--&gt;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&lt;/section&gt;&lt;/article&gt;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GreenEarth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91689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Fl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wing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02905"/>
            <a:ext cx="7490459" cy="5091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645795" indent="-262890">
              <a:lnSpc>
                <a:spcPct val="1171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paragraph)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xts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14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571500" indent="-262890">
              <a:lnSpc>
                <a:spcPct val="1171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ypically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leading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trailing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blank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 dirty="0">
              <a:latin typeface="Arial"/>
              <a:cs typeface="Arial"/>
            </a:endParaRPr>
          </a:p>
          <a:p>
            <a:pPr marL="274955" marR="38100" indent="0">
              <a:lnSpc>
                <a:spcPct val="117100"/>
              </a:lnSpc>
              <a:spcBef>
                <a:spcPts val="395"/>
              </a:spcBef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formatted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fit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width.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breaks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inserted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automatically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2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apping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)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needed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render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Extr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aneous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spaces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lines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source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normally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ignored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white-s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lapsing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14"/>
              </a:spcBef>
            </a:pPr>
            <a:endParaRPr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0" y="1622010"/>
            <a:ext cx="7538720" cy="5759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8425" indent="-262890">
              <a:lnSpc>
                <a:spcPct val="1171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need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ecific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lang="en-US"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br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/&gt;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call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break.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endParaRPr lang="en-US" sz="2050" dirty="0">
              <a:latin typeface="Arial"/>
              <a:cs typeface="Arial"/>
            </a:endParaRPr>
          </a:p>
          <a:p>
            <a:pPr marL="274955" marR="12700">
              <a:lnSpc>
                <a:spcPct val="117100"/>
              </a:lnSpc>
            </a:pP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long-running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65" dirty="0">
                <a:solidFill>
                  <a:srgbClr val="000072"/>
                </a:solidFill>
                <a:latin typeface="Arial"/>
                <a:cs typeface="Arial"/>
              </a:rPr>
              <a:t>without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35" dirty="0">
                <a:solidFill>
                  <a:srgbClr val="000072"/>
                </a:solidFill>
                <a:latin typeface="Arial"/>
                <a:cs typeface="Arial"/>
              </a:rPr>
              <a:t>spaces,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lang="en-US"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address,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insert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lang="en-US"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wbr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/&gt;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indicate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endParaRPr lang="en-US" sz="2050" dirty="0">
              <a:latin typeface="Arial"/>
              <a:cs typeface="Arial"/>
            </a:endParaRPr>
          </a:p>
          <a:p>
            <a:pPr marL="274955" marR="864869" indent="0">
              <a:lnSpc>
                <a:spcPct val="1189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ak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op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ortunit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indicated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wbr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necessa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&lt;p&gt;Please visit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www.somelong.&lt;wbr /&gt;andcomplicated.com.&lt;/p&gt;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485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(inline)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q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strong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C0BB0DE-0F69-4A85-B7ED-9960F0867B6B}"/>
              </a:ext>
            </a:extLst>
          </p:cNvPr>
          <p:cNvSpPr txBox="1">
            <a:spLocks/>
          </p:cNvSpPr>
          <p:nvPr/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91689">
              <a:lnSpc>
                <a:spcPct val="100000"/>
              </a:lnSpc>
            </a:pPr>
            <a:r>
              <a:rPr lang="en-US" sz="2950" b="1" spc="75" dirty="0">
                <a:solidFill>
                  <a:srgbClr val="B20000"/>
                </a:solidFill>
                <a:latin typeface="Arial"/>
                <a:cs typeface="Arial"/>
              </a:rPr>
              <a:t>Fl</a:t>
            </a:r>
            <a:r>
              <a:rPr lang="en-US"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lang="en-US" sz="2950" b="1" spc="30" dirty="0">
                <a:solidFill>
                  <a:srgbClr val="B20000"/>
                </a:solidFill>
                <a:latin typeface="Arial"/>
                <a:cs typeface="Arial"/>
              </a:rPr>
              <a:t>wing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lang="en-US" sz="2950" b="1" spc="-4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lang="en-US" sz="2950" b="1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310" dirty="0">
                <a:solidFill>
                  <a:srgbClr val="B20000"/>
                </a:solidFill>
                <a:latin typeface="Arial"/>
                <a:cs typeface="Arial"/>
              </a:rPr>
              <a:t>t – line breaks</a:t>
            </a:r>
            <a:endParaRPr lang="en-US"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189470" cy="3517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6324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&lt;p&gt;In his famous &lt;em&gt;I Have A Dream&lt;/em&gt; speech, Martin Luther King said:&lt;/p&gt;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&lt;blockquote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cite="http://www.mlkonline.net"&gt;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 have a dream that my four little children will one day live in a nation where they will not be judged by the color of their skin but by the content of their character.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&lt;/blockquote&gt;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Quote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7008C83-603D-4033-A813-A4717EDB7840}"/>
              </a:ext>
            </a:extLst>
          </p:cNvPr>
          <p:cNvSpPr txBox="1"/>
          <p:nvPr/>
        </p:nvSpPr>
        <p:spPr>
          <a:xfrm>
            <a:off x="1219200" y="5334000"/>
            <a:ext cx="7465059" cy="1288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&lt;p&gt;Confucius: &lt;q&gt;Don’t employ a person due to words or dismiss words due to the person.&lt;/q&gt;&lt;/p&gt;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InlineQuote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Bl</a:t>
            </a:r>
            <a:r>
              <a:rPr sz="2950" b="1" spc="16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260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Quote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3184" y="2055143"/>
            <a:ext cx="7111832" cy="3351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7396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Inline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Quote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3184" y="2426728"/>
            <a:ext cx="7112002" cy="193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225540" cy="1229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&lt;hr style="height: 4px; width: 50%;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margin-left: auto; margin-right: auto"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Hrule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17320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Structure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1523" y="1783038"/>
            <a:ext cx="5949950" cy="3311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4986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&lt;title&gt;Great Company: homepage&lt;/title&gt;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other head elements as appropriate 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111442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	&lt;!-- page content begin --&gt;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523" y="5127218"/>
            <a:ext cx="3469640" cy="19455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6324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. .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. 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page content end 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&lt;/html&gt;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30B3DC0-095F-4663-95BE-CE00373CFEFC}"/>
              </a:ext>
            </a:extLst>
          </p:cNvPr>
          <p:cNvSpPr/>
          <p:nvPr/>
        </p:nvSpPr>
        <p:spPr>
          <a:xfrm>
            <a:off x="7848790" y="1851404"/>
            <a:ext cx="2263140" cy="4943853"/>
          </a:xfrm>
          <a:prstGeom prst="wedgeRoundRectCallout">
            <a:avLst>
              <a:gd name="adj1" fmla="val -75060"/>
              <a:gd name="adj2" fmla="val -4246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XML namespaces help contextualize elements an attributes, among other things. It also offers a precise identification for a particular element or attribute.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For instance, the &lt;html&gt; element can be defined by anyone and have any meaning. However, the &lt;html&gt; element within the http://www.w3.org/1999/xhtml namespace is unique and refers to the XHTML.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39D5850-6D52-48C5-A27D-B5BCD1BF115F}"/>
              </a:ext>
            </a:extLst>
          </p:cNvPr>
          <p:cNvSpPr/>
          <p:nvPr/>
        </p:nvSpPr>
        <p:spPr>
          <a:xfrm>
            <a:off x="4412708" y="1633045"/>
            <a:ext cx="2667000" cy="491408"/>
          </a:xfrm>
          <a:prstGeom prst="wedgeRoundRectCallout">
            <a:avLst>
              <a:gd name="adj1" fmla="val -80089"/>
              <a:gd name="adj2" fmla="val 1460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Tells the browser that this is a html page. 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30F54A1-6B18-4B49-8A58-B5ED56F15878}"/>
              </a:ext>
            </a:extLst>
          </p:cNvPr>
          <p:cNvSpPr/>
          <p:nvPr/>
        </p:nvSpPr>
        <p:spPr>
          <a:xfrm>
            <a:off x="5746208" y="6581368"/>
            <a:ext cx="2667000" cy="491408"/>
          </a:xfrm>
          <a:prstGeom prst="wedgeRoundRectCallout">
            <a:avLst>
              <a:gd name="adj1" fmla="val -191175"/>
              <a:gd name="adj2" fmla="val -15162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is a comment.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6492F15-7ACA-45A9-9B9C-EAD7E33BB5DA}"/>
              </a:ext>
            </a:extLst>
          </p:cNvPr>
          <p:cNvSpPr/>
          <p:nvPr/>
        </p:nvSpPr>
        <p:spPr>
          <a:xfrm flipH="1">
            <a:off x="474915" y="2659668"/>
            <a:ext cx="965729" cy="693132"/>
          </a:xfrm>
          <a:prstGeom prst="wedgeRoundRectCallout">
            <a:avLst>
              <a:gd name="adj1" fmla="val -62951"/>
              <a:gd name="adj2" fmla="val 1340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Head section start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688DB58-B39B-4A3A-BBBB-D27C81151EC2}"/>
              </a:ext>
            </a:extLst>
          </p:cNvPr>
          <p:cNvSpPr/>
          <p:nvPr/>
        </p:nvSpPr>
        <p:spPr>
          <a:xfrm flipH="1">
            <a:off x="337638" y="4096354"/>
            <a:ext cx="1062302" cy="491408"/>
          </a:xfrm>
          <a:prstGeom prst="wedgeRoundRectCallout">
            <a:avLst>
              <a:gd name="adj1" fmla="val -66624"/>
              <a:gd name="adj2" fmla="val 3196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Head section end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9876475-74A8-4EDF-8193-4DB9EF981116}"/>
              </a:ext>
            </a:extLst>
          </p:cNvPr>
          <p:cNvSpPr/>
          <p:nvPr/>
        </p:nvSpPr>
        <p:spPr>
          <a:xfrm flipH="1">
            <a:off x="326144" y="4724400"/>
            <a:ext cx="1114499" cy="491408"/>
          </a:xfrm>
          <a:prstGeom prst="wedgeRoundRectCallout">
            <a:avLst>
              <a:gd name="adj1" fmla="val -72094"/>
              <a:gd name="adj2" fmla="val -276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Body section start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C8F28C0-9E38-4AE6-B645-3CD1BE8EBF7A}"/>
              </a:ext>
            </a:extLst>
          </p:cNvPr>
          <p:cNvSpPr/>
          <p:nvPr/>
        </p:nvSpPr>
        <p:spPr>
          <a:xfrm flipH="1">
            <a:off x="179259" y="6163053"/>
            <a:ext cx="1114499" cy="491408"/>
          </a:xfrm>
          <a:prstGeom prst="wedgeRoundRectCallout">
            <a:avLst>
              <a:gd name="adj1" fmla="val -72094"/>
              <a:gd name="adj2" fmla="val -276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Body section end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95630">
              <a:lnSpc>
                <a:spcPct val="100000"/>
              </a:lnSpc>
            </a:pP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White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70" dirty="0">
                <a:solidFill>
                  <a:srgbClr val="B20000"/>
                </a:solidFill>
                <a:latin typeface="Arial"/>
                <a:cs typeface="Arial"/>
              </a:rPr>
              <a:t>Space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rapping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0"/>
            <a:ext cx="7527925" cy="4978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58356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separates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140" dirty="0">
                <a:solidFill>
                  <a:srgbClr val="000072"/>
                </a:solidFill>
                <a:latin typeface="Arial"/>
                <a:cs typeface="Arial"/>
              </a:rPr>
              <a:t>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  <a:buClr>
                <a:srgbClr val="000072"/>
              </a:buClr>
              <a:buFont typeface="Arial"/>
              <a:buChar char="•"/>
            </a:pPr>
            <a:endParaRPr sz="700" dirty="0"/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white-space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onl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rendered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nter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spa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ags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&lt;p&gt;The HTML&lt;strong&gt;5&lt;/strong&gt; standard.&lt;/p&gt;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8650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Preformatted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4465" y="3848911"/>
            <a:ext cx="7189470" cy="1082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&lt;figure style="width: 12em; background-color: cyan"&gt;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</a:t>
            </a:r>
            <a:endParaRPr sz="2050" dirty="0">
              <a:latin typeface="Courier New"/>
              <a:cs typeface="Courier New"/>
            </a:endParaRPr>
          </a:p>
          <a:p>
            <a:pPr marL="125222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North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0006" y="5335214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West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4274" y="5335214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East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465" y="6078365"/>
            <a:ext cx="2092325" cy="710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222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South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&lt;/pre&gt;&lt;/figure&gt;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6814C8B-A730-4D59-A30E-347EC794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99" y="1479594"/>
            <a:ext cx="83971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Text in a pre element is displayed in a fixed-width font, and it preserves both spaces and line breaks.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5692" y="893584"/>
            <a:ext cx="350647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Preformatted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1570596"/>
            <a:ext cx="5689525" cy="339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5189248"/>
            <a:ext cx="1853564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Pre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928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Phrasing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066800"/>
            <a:ext cx="8397116" cy="40727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explicit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cite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citation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emphasis,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italics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strong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strong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emphasis,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oldface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ronger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emphasis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highlig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code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ompute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ospaced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del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sub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subscript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x&lt;sub&gt;0&lt;/sub&gt;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sup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erscript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x&lt;sup&gt;2&lt;/sub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samp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sampl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computer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197090" cy="3091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span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(inline)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losed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ts;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  <a:buClr>
                <a:srgbClr val="000072"/>
              </a:buClr>
              <a:buFont typeface="Arial"/>
              <a:buChar char="•"/>
            </a:pPr>
            <a:endParaRPr sz="700" dirty="0"/>
          </a:p>
          <a:p>
            <a:pPr marL="274955" marR="7213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style="font-weight: bold; color: blue"&gt; Important point&lt;/span&gt;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kbd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1772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ormatted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0" dirty="0">
                <a:solidFill>
                  <a:srgbClr val="B20000"/>
                </a:solidFill>
                <a:latin typeface="Arial"/>
                <a:cs typeface="Arial"/>
              </a:rPr>
              <a:t>Time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7740650" cy="3284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 datetime="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dat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tim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tex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&lt;/time&gt;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7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&lt;p&gt;Fireworks start at &lt;time datetime="2011-07-04T19:00"&gt; 7pm on Independence Day&lt;/time&gt;&lt;/p&gt;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221678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&lt;p&gt;The final NASA space shuttle Atlantis launched on</a:t>
            </a:r>
            <a:endParaRPr sz="2050" dirty="0">
              <a:latin typeface="Courier New"/>
              <a:cs typeface="Courier New"/>
            </a:endParaRPr>
          </a:p>
          <a:p>
            <a:pPr marL="12700" marR="18034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 datetime="2011-07-08T11:29-04:00"&gt;the morning of Friday, 08 July 2011&lt;/time&gt;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 Cape Canaveral, Florida USA.&lt;/p&gt;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59305">
              <a:lnSpc>
                <a:spcPct val="100000"/>
              </a:lnSpc>
            </a:pP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Publication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Date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7327265" cy="338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Put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time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endParaRPr sz="2050" dirty="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datetime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string.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Add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attri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pubdate="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pubdate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lang="en-US" sz="2050" dirty="0">
                <a:latin typeface="Courier New"/>
                <a:cs typeface="Courier New"/>
              </a:rPr>
              <a:t>Note: The time element does not render as anything special in any of the major browsers.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 timedate="2012-07-07" pubdate="pubdate"&gt;&lt;/time&gt;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34719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Prese</a:t>
            </a:r>
            <a:r>
              <a:rPr sz="2950" b="1" spc="-8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tation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yles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173"/>
            <a:ext cx="7565390" cy="510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8590">
              <a:lnSpc>
                <a:spcPct val="100000"/>
              </a:lnSpc>
              <a:buClr>
                <a:srgbClr val="000072"/>
              </a:buClr>
              <a:tabLst>
                <a:tab pos="484505" algn="l"/>
              </a:tabLst>
            </a:pP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Define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individual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33"/>
              </a:spcBef>
            </a:pPr>
            <a:endParaRPr sz="1100" dirty="0"/>
          </a:p>
          <a:p>
            <a:pPr marL="484505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&lt;h1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style="color: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darkgreen"&gt;The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Green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Earth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Project&lt;/h1&gt;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96"/>
              </a:spcBef>
            </a:pPr>
            <a:endParaRPr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00275">
              <a:lnSpc>
                <a:spcPct val="100000"/>
              </a:lnSpc>
            </a:pP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style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50" dirty="0">
                <a:solidFill>
                  <a:srgbClr val="B20000"/>
                </a:solidFill>
                <a:latin typeface="Arial"/>
                <a:cs typeface="Arial"/>
              </a:rPr>
              <a:t>ttribute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6269990" cy="2852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ope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ty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ue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54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ope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ty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ue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2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oreground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Colors: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color: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background-color: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7424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1803400" cy="1974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3582" y="1580313"/>
            <a:ext cx="4806315" cy="2100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65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left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justified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righ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t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justified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cente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tered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justify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justified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45614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Creating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7189470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&lt;title&gt;My Sample Webpage&lt;/title&gt;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cyan; margin: 50px"&gt;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&lt;h2&gt;Hi everybody!&lt;/h2&gt;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&lt;p&gt;My Name is (put your name here) and today is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&lt;time&gt;(put in the date yyyy-mm-dd)&lt;/time&gt;.&lt;/p&gt;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&lt;p&gt;HTML5 is cool.&lt;/p&gt;&lt;/body&gt;&lt;/html&gt;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FirstPage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9875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B20000"/>
                </a:solidFill>
                <a:latin typeface="Arial"/>
                <a:cs typeface="Arial"/>
              </a:rPr>
              <a:t>Sizes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4847590" cy="234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&lt;footer style="font-size: x-small"&gt;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 ... 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 ... 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&lt;/footer&gt;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FontSize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31035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Inde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-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223" y="1371600"/>
            <a:ext cx="8089938" cy="55867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inde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 style="text-indent: 3em"&gt; ... 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inde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margin-left: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margin-right: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8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style="margin-left: 5em; margin-right: 5em"&gt;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 ... 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&lt;/div&gt;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7769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yle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Length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Units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64206"/>
            <a:ext cx="5173345" cy="1455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font-size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x-height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ch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size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0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(zero)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A1058-EE04-4BE3-8548-C06E6625E406}"/>
              </a:ext>
            </a:extLst>
          </p:cNvPr>
          <p:cNvSpPr/>
          <p:nvPr/>
        </p:nvSpPr>
        <p:spPr>
          <a:xfrm>
            <a:off x="1246562" y="3414114"/>
            <a:ext cx="8202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dirty="0">
                <a:latin typeface="Courier New"/>
                <a:cs typeface="Courier New"/>
              </a:rPr>
              <a:t>“Ems” (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): The “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” is a scalable unit that is used in web document media. An 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 is equal to the current font-size, for instance, if the font-size of the document is 12pt, 1em is equal to 12pt.</a:t>
            </a:r>
          </a:p>
        </p:txBody>
      </p:sp>
      <p:pic>
        <p:nvPicPr>
          <p:cNvPr id="1026" name="Picture 2" descr="Font-sizes as they increase from 100% to 120%.">
            <a:extLst>
              <a:ext uri="{FF2B5EF4-FFF2-40B4-BE49-F238E27FC236}">
                <a16:creationId xmlns:a16="http://schemas.microsoft.com/office/drawing/2014/main" id="{88FE743A-2857-44A3-956F-92E6B14E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05752"/>
            <a:ext cx="7084901" cy="18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355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Colors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072" y="1050609"/>
            <a:ext cx="8424678" cy="56711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44780" indent="0">
              <a:lnSpc>
                <a:spcPct val="116399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magenta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darkblu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150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CSS.</a:t>
            </a:r>
            <a:endParaRPr sz="2050" dirty="0">
              <a:latin typeface="Arial"/>
              <a:cs typeface="Arial"/>
            </a:endParaRPr>
          </a:p>
          <a:p>
            <a:pPr marL="12700" marR="147320">
              <a:lnSpc>
                <a:spcPct val="116399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notations,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GB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(red-green-blue)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HSL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ue-saturation-lig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tness):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84505" marR="157480" indent="-335915">
              <a:lnSpc>
                <a:spcPct val="116399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rrggb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—where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middle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six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hexadecimal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digits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green,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alues,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ecti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#0ace9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f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24-bit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7"/>
              </a:spcBef>
              <a:buClr>
                <a:srgbClr val="000072"/>
              </a:buClr>
              <a:buFont typeface="Arial"/>
              <a:buAutoNum type="arabicPeriod"/>
            </a:pPr>
            <a:endParaRPr sz="950" dirty="0"/>
          </a:p>
          <a:p>
            <a:pPr marL="484505" marR="12700" indent="-335915">
              <a:lnSpc>
                <a:spcPct val="116399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rgb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—shorthand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middle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digits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ame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#03c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stands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#0033cc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60"/>
              </a:spcBef>
              <a:buClr>
                <a:srgbClr val="000072"/>
              </a:buClr>
              <a:buFont typeface="Arial"/>
              <a:buAutoNum type="arabicPeriod"/>
            </a:pPr>
            <a:endParaRPr sz="1300" dirty="0"/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rgb(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—where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base-10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tegers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255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inclusi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rgb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(0,204,108)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).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deci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al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equ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vale</a:t>
            </a:r>
            <a:r>
              <a:rPr lang="en-US" sz="2050" spc="-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notation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1.</a:t>
            </a:r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hsl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-1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lang="en-US"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%, </a:t>
            </a:r>
            <a:r>
              <a:rPr lang="en-US" sz="2050" i="1" spc="1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lang="en-US"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%)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—where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75" dirty="0">
                <a:solidFill>
                  <a:srgbClr val="000072"/>
                </a:solidFill>
                <a:latin typeface="Arial"/>
                <a:cs typeface="Arial"/>
              </a:rPr>
              <a:t>(in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0–360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5" dirty="0">
                <a:solidFill>
                  <a:srgbClr val="000072"/>
                </a:solidFill>
                <a:latin typeface="Arial"/>
                <a:cs typeface="Arial"/>
              </a:rPr>
              <a:t>degrees)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indicates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ue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el.</a:t>
            </a:r>
            <a:endParaRPr lang="en-US" sz="2050" dirty="0">
              <a:latin typeface="Arial"/>
              <a:cs typeface="Arial"/>
            </a:endParaRPr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400" dirty="0">
                <a:hlinkClick r:id="rId2"/>
              </a:rPr>
              <a:t>https://www.w3schools.com/colors/colors_rgb.asp</a:t>
            </a:r>
            <a:r>
              <a:rPr lang="en-US" sz="2400" dirty="0"/>
              <a:t> </a:t>
            </a:r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400" dirty="0">
                <a:hlinkClick r:id="rId3"/>
              </a:rPr>
              <a:t>https://www.w3schools.com/colors/colors_hsl.asp</a:t>
            </a:r>
            <a:endParaRPr lang="en-US" sz="2050" dirty="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  <a:buClr>
                <a:srgbClr val="000072"/>
              </a:buClr>
              <a:tabLst>
                <a:tab pos="484505" algn="l"/>
              </a:tabLst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200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Color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Wheel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3325" y="1570550"/>
            <a:ext cx="4551507" cy="4340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413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yles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5674360" cy="3879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00748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 font-style font-variant font-weight font-size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font-family: Times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font-family: Arial, Helvetica, sans-serif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38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FontFamily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69210">
              <a:lnSpc>
                <a:spcPct val="100000"/>
              </a:lnSpc>
            </a:pP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Some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B58AE-14A7-4E5E-B558-0D046E7D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0"/>
            <a:ext cx="43910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06550">
              <a:lnSpc>
                <a:spcPct val="100000"/>
              </a:lnSpc>
            </a:pP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Generic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amilies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5768340" cy="2492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serif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Times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sans-seri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Arial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Helvetica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cursiv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Zapf-Chancery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fantas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y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Western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monospace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Courier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379F8-53FC-4DFF-AB15-C270A51B58DA}"/>
              </a:ext>
            </a:extLst>
          </p:cNvPr>
          <p:cNvSpPr/>
          <p:nvPr/>
        </p:nvSpPr>
        <p:spPr>
          <a:xfrm>
            <a:off x="1676400" y="51054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http://wavian.com/font-list.html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https://websitesetup.org/web-safe-fonts-html-css/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9237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eig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h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77987"/>
            <a:ext cx="2781300" cy="1513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font-weight: normal font-weight: bold font-weight: bolder font-weight: lighter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4995">
              <a:lnSpc>
                <a:spcPct val="100000"/>
              </a:lnSpc>
            </a:pP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Relati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114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B20000"/>
                </a:solidFill>
                <a:latin typeface="Arial"/>
                <a:cs typeface="Arial"/>
              </a:rPr>
              <a:t>Sizes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4337934"/>
            <a:ext cx="5537835" cy="182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51660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Absolute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B20000"/>
                </a:solidFill>
                <a:latin typeface="Arial"/>
                <a:cs typeface="Arial"/>
              </a:rPr>
              <a:t>Sizes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8"/>
              </a:spcBef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ts;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pt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5" dirty="0">
                <a:solidFill>
                  <a:srgbClr val="000072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i="1" spc="459" dirty="0">
                <a:solidFill>
                  <a:srgbClr val="000072"/>
                </a:solidFill>
                <a:latin typeface="Arial"/>
                <a:cs typeface="Arial"/>
              </a:rPr>
              <a:t>/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72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in.)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pc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(picas;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5" dirty="0">
                <a:solidFill>
                  <a:srgbClr val="000072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pt)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7562" y="2819287"/>
          <a:ext cx="5837002" cy="1191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28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xx-small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x-small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small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28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medium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large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x-large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xx-large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20F750B-0643-4522-8E03-05A6DD31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7" y="1234826"/>
            <a:ext cx="52006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52"/>
            <a:ext cx="10058400" cy="8347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138" y="729262"/>
            <a:ext cx="9249014" cy="8441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054225" algn="ctr"/>
            <a:r>
              <a:rPr lang="en-US" sz="3100" b="1" dirty="0">
                <a:solidFill>
                  <a:schemeClr val="bg1"/>
                </a:solidFill>
                <a:latin typeface="Arial"/>
                <a:cs typeface="Arial"/>
              </a:rPr>
              <a:t>Sample</a:t>
            </a:r>
            <a:r>
              <a:rPr lang="en-US" sz="3100" b="1" spc="3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100" b="1" spc="385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lang="en-US" sz="3100" b="1" spc="-55" dirty="0">
                <a:solidFill>
                  <a:schemeClr val="bg1"/>
                </a:solidFill>
                <a:latin typeface="Arial"/>
                <a:cs typeface="Arial"/>
              </a:rPr>
              <a:t>ebpage</a:t>
            </a:r>
            <a:endParaRPr lang="en-US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E9C7-3746-4B68-8632-3BF577B2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04234"/>
            <a:ext cx="5905054" cy="36020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01600">
              <a:spcAft>
                <a:spcPts val="600"/>
              </a:spcAft>
            </a:pPr>
            <a:r>
              <a:rPr lang="en-US" spc="175">
                <a:latin typeface="Arial"/>
                <a:cs typeface="Arial"/>
              </a:rPr>
              <a:t>h</a:t>
            </a:r>
            <a:r>
              <a:rPr lang="en-US" spc="225">
                <a:latin typeface="Arial"/>
                <a:cs typeface="Arial"/>
              </a:rPr>
              <a:t>tml5 </a:t>
            </a:r>
            <a:r>
              <a:rPr lang="en-US" spc="-65">
                <a:latin typeface="Arial"/>
                <a:cs typeface="Arial"/>
              </a:rPr>
              <a:t> </a:t>
            </a:r>
            <a:r>
              <a:rPr lang="en-US" spc="220">
                <a:latin typeface="Arial"/>
                <a:cs typeface="Arial"/>
              </a:rPr>
              <a:t>markup</a:t>
            </a:r>
            <a:r>
              <a:rPr lang="en-US" spc="150">
                <a:latin typeface="Arial"/>
                <a:cs typeface="Arial"/>
              </a:rPr>
              <a:t>-</a:t>
            </a:r>
            <a:fld id="{81D60167-4931-47E6-BA6A-407CBD079E47}" type="slidenum">
              <a:rPr spc="140" dirty="0" smtClean="0">
                <a:latin typeface="Arial"/>
                <a:cs typeface="Arial"/>
              </a:rPr>
              <a:pPr marL="101600">
                <a:spcAft>
                  <a:spcPts val="600"/>
                </a:spcAft>
              </a:pPr>
              <a:t>5</a:t>
            </a:fld>
            <a:endParaRPr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5BAB3-23B7-41B4-9951-14053592EA9E}"/>
              </a:ext>
            </a:extLst>
          </p:cNvPr>
          <p:cNvSpPr/>
          <p:nvPr/>
        </p:nvSpPr>
        <p:spPr>
          <a:xfrm>
            <a:off x="1524000" y="1897133"/>
            <a:ext cx="662940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Page title is displ</a:t>
            </a:r>
            <a:r>
              <a:rPr lang="en-US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i="1" spc="55" dirty="0">
                <a:solidFill>
                  <a:srgbClr val="000072"/>
                </a:solidFill>
                <a:latin typeface="Arial"/>
                <a:cs typeface="Arial"/>
              </a:rPr>
              <a:t>title</a:t>
            </a:r>
            <a:r>
              <a:rPr lang="en-US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i="1" spc="45" dirty="0">
                <a:solidFill>
                  <a:srgbClr val="000072"/>
                </a:solidFill>
                <a:latin typeface="Arial"/>
                <a:cs typeface="Arial"/>
              </a:rPr>
              <a:t>ar</a:t>
            </a:r>
            <a:r>
              <a:rPr lang="en-US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lang="en-US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lang="en-US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lang="en-US" sz="4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lang="en-US" sz="800" dirty="0"/>
          </a:p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lang="en-US" spc="-100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solidFill>
                  <a:srgbClr val="000072"/>
                </a:solidFill>
                <a:latin typeface="Arial"/>
                <a:cs typeface="Arial"/>
              </a:rPr>
              <a:t>making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okmark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2664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Itemized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Lists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69200" cy="3664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8798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Bullet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list: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uno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40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ordering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unim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bulleted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Ordered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list: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offers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num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ordering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ypically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umerated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4660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Definition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list: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handy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definition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term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&lt;dt&gt;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nition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description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878445" cy="457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&lt;li&gt;Tropical Fruits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&lt;ol&gt;&lt;li&gt;Pineapple&lt;/li&gt;&lt;li&gt;Banana&lt;/li&gt;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&lt;li&gt;papaya&lt;/li&gt;&lt;/ol&gt;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&lt;li&gt;Cereals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&lt;ol&gt;&lt;li&gt;Barley&lt;/li&gt; &lt;li&gt;Rice&lt;/li&gt; &lt;li&gt;Wheat&lt;/li&gt;&lt;/ol&gt;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&lt;li&gt;Vegetables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&lt;ol&gt;&lt;li&gt;Broccoli&lt;/li&gt; &lt;li&gt;Onion&lt;/li&gt; &lt;li&gt;Yam&lt;/li&gt;&lt;/ol&gt;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&lt;/li&gt;&lt;/ul&gt;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List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2305">
              <a:lnSpc>
                <a:spcPct val="100000"/>
              </a:lnSpc>
            </a:pP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Lists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2592" y="1570641"/>
            <a:ext cx="3793036" cy="4284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740650" cy="420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&lt;dl&gt;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 style="font-style: italic"&gt;HTML5&lt;/dt&gt;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&lt;dd&gt;Hypertext Markup Language, a W3C Standard&lt;br /&gt;</a:t>
            </a:r>
            <a:endParaRPr sz="2050" dirty="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&lt;br /&gt;&lt;/dd&gt;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 style="font-style: italic"&gt;PHP&lt;/dt&gt;</a:t>
            </a:r>
            <a:endParaRPr sz="2050" dirty="0">
              <a:latin typeface="Courier New"/>
              <a:cs typeface="Courier New"/>
            </a:endParaRPr>
          </a:p>
          <a:p>
            <a:pPr marL="838835" marR="1665605" indent="-55118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&lt;dd&gt;The Hypertext Preprocessor, a popular active-page language &lt;br /&gt;&lt;br /&gt;&lt;/dd&gt;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 style="font-style: italic"&gt;MySQL&lt;/dt&gt;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&lt;dd&gt;A freely available relational database system&lt;/dd&gt;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&lt;/dl&gt;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Defs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53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8528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624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Definition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List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4713" y="2055141"/>
            <a:ext cx="6068710" cy="351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8270">
              <a:lnSpc>
                <a:spcPct val="100000"/>
              </a:lnSpc>
            </a:pP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List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yles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4" y="1143000"/>
            <a:ext cx="7602855" cy="5144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79882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 style="list-style-type: circle"&gt; ...	&lt;/ul&gt;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64871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 style="list-style-type: upper-alpha"&gt; ...	&lt;/ol&gt;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13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&lt;p&gt;The following list has inside positioning&lt;/p&gt;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 style="list-style-position:inside"&gt;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 style="list-style-type: square; color: green"&gt;</a:t>
            </a:r>
            <a:endParaRPr sz="2050" dirty="0">
              <a:latin typeface="Courier New"/>
              <a:cs typeface="Courier New"/>
            </a:endParaRPr>
          </a:p>
          <a:p>
            <a:pPr marL="976630" marR="149860" indent="-27559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style="color: black"&gt;First item in the list with a green square marker.&lt;/span&gt;&lt;/li&gt;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  <a:tabLst>
                <a:tab pos="53854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 style="list-style-type: square;	color: red"&gt;</a:t>
            </a:r>
            <a:endParaRPr sz="2050" dirty="0">
              <a:latin typeface="Courier New"/>
              <a:cs typeface="Courier New"/>
            </a:endParaRPr>
          </a:p>
          <a:p>
            <a:pPr marL="701040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style="color: black"&gt;Second item in the list with a red square marker.&lt;/span&gt;&lt;/li&gt;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 style="list-style-type: square; color: blue"&gt;</a:t>
            </a:r>
            <a:endParaRPr sz="2050" dirty="0">
              <a:latin typeface="Courier New"/>
              <a:cs typeface="Courier New"/>
            </a:endParaRPr>
          </a:p>
          <a:p>
            <a:pPr marL="563245" marR="28765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style="color: black"&gt;Third item in the list with a blue square marker.&lt;/span&gt;&lt;/li&gt;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3706-3A2F-4613-BBC4-D1B65B866015}"/>
              </a:ext>
            </a:extLst>
          </p:cNvPr>
          <p:cNvSpPr txBox="1"/>
          <p:nvPr/>
        </p:nvSpPr>
        <p:spPr>
          <a:xfrm>
            <a:off x="1043983" y="6297498"/>
            <a:ext cx="71437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&lt;/ul&gt;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81ECD82-02D8-4CC4-8056-2FE090B76491}"/>
              </a:ext>
            </a:extLst>
          </p:cNvPr>
          <p:cNvSpPr txBox="1"/>
          <p:nvPr/>
        </p:nvSpPr>
        <p:spPr>
          <a:xfrm>
            <a:off x="1676400" y="6733817"/>
            <a:ext cx="3469640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list-style: circle inside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MarkerStyle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420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7051675" cy="3138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C4ECE-8B60-438D-8EDD-81F8E5C59BC6}"/>
              </a:ext>
            </a:extLst>
          </p:cNvPr>
          <p:cNvSpPr/>
          <p:nvPr/>
        </p:nvSpPr>
        <p:spPr>
          <a:xfrm>
            <a:off x="762000" y="2407751"/>
            <a:ext cx="8667750" cy="449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The URL of the link.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Possible values: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An absolute URL - points to another web site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="http://www.example.com/default.htm")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A relative URL - points to a file within a web site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="default.htm")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Link to an element with a specified id within the page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="#top")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Other protocols (like https://, ftp://, mailto:, file:, etc..)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A script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javascript:alert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('Hello');")</a:t>
            </a:r>
            <a:endParaRPr lang="en-US" b="0" i="0" dirty="0">
              <a:solidFill>
                <a:srgbClr val="00206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420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7051675" cy="3138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hor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href="bio.html"&gt;Brief Bio&lt;/a&gt;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href="http://www.w3.org/"&gt;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The W3C Consortium&lt;/a&gt;</a:t>
            </a:r>
            <a:endParaRPr sz="2050" dirty="0">
              <a:latin typeface="Courier New"/>
              <a:cs typeface="Courier New"/>
            </a:endParaRPr>
          </a:p>
          <a:p>
            <a:pPr marL="425450" marR="28765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href="../pic/dragonfly.jpg" type="image/jpeg" title="dragonfly.jpg"&gt;Picture of Dragonfly&lt;/a&gt;</a:t>
            </a:r>
            <a:endParaRPr sz="2050" dirty="0">
              <a:latin typeface="Courier New"/>
              <a:cs typeface="Courier New"/>
            </a:endParaRPr>
          </a:p>
          <a:p>
            <a:pPr marL="425450" marR="111442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href="sound/cthd.mp3" type="audio/mpeg"&gt; Tan Dun, Yo Yo Ma - Crouching Tiger, Hidden Dragon - Theme&lt;/a&gt;</a:t>
            </a:r>
            <a:endParaRPr sz="205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99282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0">
              <a:lnSpc>
                <a:spcPct val="100000"/>
              </a:lnSpc>
            </a:pP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In-page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7131" y="990600"/>
            <a:ext cx="7404138" cy="6235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 id="products"&gt;Our Quality Products&lt;/h3&gt;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17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#products"&gt; ... 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17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&lt;article&gt;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&lt;nav&gt;&lt;ul&gt;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&lt;li&gt;&lt;a href="#product"&gt;Products&lt;/a&gt;&lt;/li&gt;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&lt;li&gt;&lt;a href="#service"&gt;Services&lt;/a&gt;&lt;/li&gt;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&lt;li&gt;&lt;a href="#testimonial"&gt;Testimonials&lt;/a&gt;&lt;/li&gt;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&lt;/ul&gt;&lt;/nav&gt;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2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 id="product"&gt;Our Quality Products&lt;/h3&gt;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&lt;/section&gt;&lt;section&gt;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 id="service"&gt;Responsive Services&lt;/h3&gt;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&lt;/article&gt;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1665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Site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ternal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External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3608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going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off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1100" dirty="0"/>
          </a:p>
          <a:p>
            <a:pPr marL="274955" marR="4000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visitor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come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closing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win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tab.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target=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blank"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referenced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w/tab: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 dirty="0"/>
          </a:p>
          <a:p>
            <a:pPr marL="274955" marR="111252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href="http://www.w3.org/" target="_blank"&gt; The W3C Consortium&lt;/a&gt;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7040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587615" cy="4642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Therer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100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HTML5.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6616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distinguishes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broad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9"/>
              </a:spcBef>
              <a:buClr>
                <a:srgbClr val="000072"/>
              </a:buClr>
              <a:buFont typeface="Arial"/>
              <a:buChar char="•"/>
            </a:pPr>
            <a:endParaRPr sz="550" dirty="0"/>
          </a:p>
          <a:p>
            <a:pPr marL="641985" marR="12700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flow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elements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ccu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ertical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ph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asing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phrases.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641985" marR="12700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paragraphs,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lists,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tables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 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texts.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9"/>
              </a:spcBef>
              <a:buClr>
                <a:srgbClr val="000072"/>
              </a:buClr>
              <a:buFont typeface="Arial"/>
              <a:buAutoNum type="arabicPeriod"/>
            </a:pPr>
            <a:endParaRPr sz="550" dirty="0"/>
          </a:p>
          <a:p>
            <a:pPr marL="641985" marR="117475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texts.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22605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Site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Organization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vigation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90387"/>
            <a:ext cx="7496175" cy="5182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hierar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directories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(folders)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disk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host.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nonalpha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ume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names.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Otherwise,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ecoming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217804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(usual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index.htm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server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1905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directories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images/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videos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css/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sheets),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js/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de),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products/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services/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contractors/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members/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affiliates/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index.html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ally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38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Keep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organization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three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7444740" cy="338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>
              <a:lnSpc>
                <a:spcPct val="100000"/>
              </a:lnSpc>
            </a:pP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nesting.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Design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system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clear,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easy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effecti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getting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visitors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ite.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2298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URLs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exclusi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linking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sure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forms: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641985" lvl="1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itself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endParaRPr sz="205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dir/fil</a:t>
            </a:r>
            <a:r>
              <a:rPr sz="2050" i="1" spc="1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4"/>
              </a:spcBef>
            </a:pPr>
            <a:endParaRPr sz="1000"/>
          </a:p>
          <a:p>
            <a:pPr marL="641985" lvl="1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 startAt="2"/>
              <a:tabLst>
                <a:tab pos="64198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path-to-fil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2285">
              <a:lnSpc>
                <a:spcPct val="100000"/>
              </a:lnSpc>
            </a:pP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55" dirty="0">
                <a:solidFill>
                  <a:srgbClr val="B20000"/>
                </a:solidFill>
                <a:latin typeface="Arial"/>
                <a:cs typeface="Arial"/>
              </a:rPr>
              <a:t>t-Only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55" dirty="0">
                <a:solidFill>
                  <a:srgbClr val="B20000"/>
                </a:solidFill>
                <a:latin typeface="Arial"/>
                <a:cs typeface="Arial"/>
              </a:rPr>
              <a:t>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2382"/>
            <a:ext cx="7680325" cy="506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6525">
              <a:lnSpc>
                <a:spcPct val="118900"/>
              </a:lnSpc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creating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t-only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consider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tablishing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parts: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</a:pPr>
            <a:endParaRPr sz="1100"/>
          </a:p>
          <a:p>
            <a:pPr marL="484505" marR="40005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Major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navigation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—Links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first-le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banner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includes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logo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business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logo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(main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page).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484505" marR="127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Minor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navigation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—Links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subpages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directly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sibling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484505" marR="998855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95" dirty="0">
                <a:solidFill>
                  <a:srgbClr val="000072"/>
                </a:solidFill>
                <a:latin typeface="Arial"/>
                <a:cs typeface="Arial"/>
              </a:rPr>
              <a:t>In-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navigation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—Links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appropriate.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484505" marR="22352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aft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ontent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—Includes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text,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es.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59914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Linking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to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Services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4" y="1143000"/>
            <a:ext cx="8397116" cy="56363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links—A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8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href="mailto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email-addres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?SUBJECT=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lin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6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46355">
              <a:lnSpc>
                <a:spcPct val="1182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tells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laun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dres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ndicated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(from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on)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4"/>
              </a:spcBef>
            </a:pPr>
            <a:endParaRPr sz="650" dirty="0"/>
          </a:p>
          <a:p>
            <a:pPr marL="688340" marR="12700" indent="-413384">
              <a:lnSpc>
                <a:spcPct val="1182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"mailto: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ppawar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@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sunykorea.ac.kr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?SUBJECT=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CSE102 course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"&gt;contact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Prof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23"/>
              </a:spcBef>
            </a:pPr>
            <a:endParaRPr sz="650" dirty="0"/>
          </a:p>
          <a:p>
            <a:pPr marL="274955" marR="32384" indent="0">
              <a:lnSpc>
                <a:spcPct val="118200"/>
              </a:lnSpc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Note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spaces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%20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nonalpha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umeric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arac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ters should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mailto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zero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heade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pairs.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headers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to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(additional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recipie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address),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cc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 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(message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dy).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32384" indent="0">
              <a:lnSpc>
                <a:spcPct val="118200"/>
              </a:lnSpc>
            </a:pP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32384" indent="0">
              <a:lnSpc>
                <a:spcPct val="118200"/>
              </a:lnSpc>
            </a:pP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HTML URL  encoding reference: </a:t>
            </a:r>
            <a:r>
              <a:rPr lang="en-US" sz="2400" dirty="0">
                <a:hlinkClick r:id="rId3"/>
              </a:rPr>
              <a:t>https://www.w3schools.com/tags/ref_urlencode.asp</a:t>
            </a:r>
            <a:r>
              <a:rPr lang="en-US" sz="2400" dirty="0"/>
              <a:t> </a:t>
            </a:r>
          </a:p>
          <a:p>
            <a:pPr marL="274955" marR="32384" indent="0">
              <a:lnSpc>
                <a:spcPct val="118200"/>
              </a:lnSpc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05817"/>
            <a:ext cx="7589520" cy="6069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>
              <a:lnSpc>
                <a:spcPct val="100000"/>
              </a:lnSpc>
            </a:pP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href="mailto:wdpgroup-request@cs.kent.edu?</a:t>
            </a:r>
            <a:endParaRPr sz="2050" dirty="0">
              <a:latin typeface="Courier New"/>
              <a:cs typeface="Courier New"/>
            </a:endParaRPr>
          </a:p>
          <a:p>
            <a:pPr marL="274955" marR="563245" indent="55054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SUBJECT=join&amp;BODY=subscribe"&gt;Joint web design and programming email listserv group&lt;/a&gt;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6"/>
              </a:spcBef>
            </a:pPr>
            <a:endParaRPr sz="900" dirty="0"/>
          </a:p>
          <a:p>
            <a:pPr marL="274955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easy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join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listserv.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wnload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links—A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7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href="ftp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path-to-fil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15240" indent="0">
              <a:lnSpc>
                <a:spcPct val="1155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tells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laun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FTP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connect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wnload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ymous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0" dirty="0">
                <a:solidFill>
                  <a:srgbClr val="000072"/>
                </a:solidFill>
                <a:latin typeface="Arial"/>
                <a:cs typeface="Arial"/>
              </a:rPr>
              <a:t>FT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loading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large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programs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compressed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(ZIP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GZIP)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files.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then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21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FTP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assumed.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5"/>
              </a:spcBef>
            </a:pPr>
            <a:endParaRPr sz="9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Download &lt;a href="ftp://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speedtest.tele2.net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1MB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.zip"&gt;</a:t>
            </a:r>
            <a:endParaRPr sz="2050" dirty="0">
              <a:latin typeface="Courier New"/>
              <a:cs typeface="Courier New"/>
            </a:endParaRPr>
          </a:p>
          <a:p>
            <a:pPr marL="1514475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&lt;code&gt;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1MB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.zip&lt;/code&gt;&lt;/a&gt;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4"/>
              </a:spcBef>
            </a:pPr>
            <a:endParaRPr sz="500" dirty="0"/>
          </a:p>
          <a:p>
            <a:pPr marL="274955" marR="475615">
              <a:lnSpc>
                <a:spcPct val="115500"/>
              </a:lnSpc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FTP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supply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username,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pass</a:t>
            </a:r>
            <a:r>
              <a:rPr sz="2050" spc="-19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 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retri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42271"/>
            <a:ext cx="5870575" cy="405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elephone/SMS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/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lin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—L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orms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511580"/>
            <a:ext cx="6233160" cy="2795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href="tel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href="sms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href="fax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67"/>
              </a:spcBef>
            </a:pPr>
            <a:endParaRPr sz="1400"/>
          </a:p>
          <a:p>
            <a:pPr marL="274955">
              <a:lnSpc>
                <a:spcPct val="100000"/>
              </a:lnSpc>
            </a:pP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mobile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phone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tablet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devices.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OIP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links—A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href="callto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scree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614" y="4594047"/>
            <a:ext cx="6947534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247515" algn="l"/>
              </a:tabLst>
            </a:pP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asks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laun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Sky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	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similar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2615" y="4552975"/>
            <a:ext cx="307340" cy="172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380" dirty="0">
                <a:solidFill>
                  <a:srgbClr val="000072"/>
                </a:solidFill>
                <a:latin typeface="Arial"/>
                <a:cs typeface="Arial"/>
              </a:rPr>
              <a:t>TM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614" y="4965623"/>
            <a:ext cx="716089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oice-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er-IP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calls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conduct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voice/video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conference.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11935">
              <a:lnSpc>
                <a:spcPct val="100000"/>
              </a:lnSpc>
            </a:pP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Displ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yle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or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81959"/>
            <a:ext cx="7463155" cy="5170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5461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Visual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ecial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Usual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whether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textual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yet,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under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hover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active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already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visited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settings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define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colors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horing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distinct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earance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settings.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accustomed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seeing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underlined.</a:t>
            </a:r>
            <a:endParaRPr sz="2050" dirty="0">
              <a:latin typeface="Arial"/>
              <a:cs typeface="Arial"/>
            </a:endParaRPr>
          </a:p>
          <a:p>
            <a:pPr marL="274955" marR="34925">
              <a:lnSpc>
                <a:spcPct val="115500"/>
              </a:lnSpc>
            </a:pP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Therefore,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underlining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cause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confusion.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hand,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withou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understand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leads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another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0564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3184" y="2055146"/>
            <a:ext cx="7112024" cy="298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6362700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&lt;header&gt;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 style="margin-left: 50px"&gt;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&lt;h1&gt;SuperStore.com&lt;/h1&gt;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&lt;h3&gt;Shop and Save&lt;/h3&gt;&lt;/section&gt;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 style="background-color: darkgrey;</a:t>
            </a:r>
            <a:endParaRPr sz="2050" dirty="0">
              <a:latin typeface="Courier New"/>
              <a:cs typeface="Courier New"/>
            </a:endParaRPr>
          </a:p>
          <a:p>
            <a:pPr marL="166560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padding-left: 40px"&gt;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href="gr/"&gt; Groceries&lt;/a&gt;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href="hw/"&gt; Hardware&lt;/a&gt;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href="au/"&gt; Automotive&lt;/a&gt;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href="of/"&gt; Office Supply&lt;/a&gt;&lt;/nav&gt;&lt;/header&gt;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Navbar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99745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Pictures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5674360" cy="1316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1040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src="hat.jpg" alt="A nice hat" style="width:160px; height:200px"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22"/>
              </a:spcBef>
            </a:pPr>
            <a:endParaRPr sz="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3619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Classified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310322"/>
            <a:ext cx="7557770" cy="5151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i="1" spc="7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i="1" spc="-35" dirty="0">
                <a:solidFill>
                  <a:srgbClr val="000072"/>
                </a:solidFill>
                <a:latin typeface="Arial"/>
                <a:cs typeface="Arial"/>
              </a:rPr>
              <a:t>op-level</a:t>
            </a:r>
            <a:r>
              <a:rPr sz="18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185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185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html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800" dirty="0"/>
          </a:p>
          <a:p>
            <a:pPr marL="264795" marR="12700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i="1" spc="-4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50" i="1" spc="-13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i="1" spc="-65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18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185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185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title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(page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00072"/>
                </a:solidFill>
                <a:latin typeface="Arial"/>
                <a:cs typeface="Arial"/>
              </a:rPr>
              <a:t>title),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(rendering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yle),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link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(related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ts),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meta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(data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t),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base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105" dirty="0">
                <a:solidFill>
                  <a:srgbClr val="000072"/>
                </a:solidFill>
                <a:latin typeface="Arial"/>
                <a:cs typeface="Arial"/>
              </a:rPr>
              <a:t>(URL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t),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script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(clie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t-side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scripting). </a:t>
            </a:r>
            <a:r>
              <a:rPr sz="1850" spc="-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-180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800" dirty="0"/>
          </a:p>
          <a:p>
            <a:pPr marL="264795" marR="14604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i="1" spc="3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i="1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i="1" spc="-35" dirty="0">
                <a:solidFill>
                  <a:srgbClr val="000072"/>
                </a:solidFill>
                <a:latin typeface="Arial"/>
                <a:cs typeface="Arial"/>
              </a:rPr>
              <a:t>ck-level</a:t>
            </a:r>
            <a:r>
              <a:rPr sz="18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185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185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1850" i="1" spc="-1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4604" lvl="1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lang="en-US" sz="1850" spc="1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50" spc="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eh</a:t>
            </a:r>
            <a:r>
              <a:rPr sz="1850" spc="-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ving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1850" spc="114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paragraphs,</a:t>
            </a:r>
            <a:r>
              <a:rPr sz="1850" spc="-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h1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–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h6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(headings),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header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footer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sectio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n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p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(paragraph),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figure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canvas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(dynamic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dr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area),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pre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(preformatted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00072"/>
                </a:solidFill>
                <a:latin typeface="Arial"/>
                <a:cs typeface="Arial"/>
              </a:rPr>
              <a:t>text),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div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(designated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k),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u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l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l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dl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(lists),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table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(tabulation),</a:t>
            </a:r>
            <a:r>
              <a:rPr sz="1850" spc="1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(user-input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orm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s),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(video). </a:t>
            </a:r>
            <a:r>
              <a:rPr sz="1850" spc="-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1850" spc="-17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4604" lvl="1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1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ccupies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75" dirty="0">
                <a:solidFill>
                  <a:srgbClr val="000072"/>
                </a:solidFill>
                <a:latin typeface="Arial"/>
                <a:cs typeface="Arial"/>
              </a:rPr>
              <a:t>100%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width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65" dirty="0">
                <a:solidFill>
                  <a:srgbClr val="000072"/>
                </a:solidFill>
                <a:latin typeface="Arial"/>
                <a:cs typeface="Arial"/>
              </a:rPr>
              <a:t>stack</a:t>
            </a:r>
            <a:r>
              <a:rPr sz="1850" i="1" spc="-17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i="1" spc="-6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30" dirty="0">
                <a:solidFill>
                  <a:srgbClr val="000072"/>
                </a:solidFill>
                <a:latin typeface="Arial"/>
                <a:cs typeface="Arial"/>
              </a:rPr>
              <a:t>verti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i="1" spc="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i="1" spc="10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50" i="1" spc="30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18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0" dirty="0">
                <a:solidFill>
                  <a:srgbClr val="000072"/>
                </a:solidFill>
                <a:latin typeface="Arial"/>
                <a:cs typeface="Arial"/>
              </a:rPr>
              <a:t>prece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subseque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endParaRPr lang="en-US" sz="1850" spc="1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4604" lvl="1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10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k-le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(or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sim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ply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100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starts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line,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immediat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00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185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lang="en-US"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185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50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lang="en-US"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18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5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lang="en-US"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1850" spc="-30" dirty="0">
                <a:solidFill>
                  <a:srgbClr val="000072"/>
                </a:solidFill>
                <a:latin typeface="Arial"/>
                <a:cs typeface="Arial"/>
              </a:rPr>
              <a:t>egin</a:t>
            </a:r>
            <a:r>
              <a:rPr lang="en-US" sz="1850" spc="-18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35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lang="en-US"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8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50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lang="en-US"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2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lang="en-US" sz="1850" dirty="0">
              <a:latin typeface="Arial"/>
              <a:cs typeface="Arial"/>
            </a:endParaRPr>
          </a:p>
          <a:p>
            <a:pPr marL="12066" marR="14604">
              <a:lnSpc>
                <a:spcPct val="117400"/>
              </a:lnSpc>
              <a:buClr>
                <a:srgbClr val="000072"/>
              </a:buClr>
              <a:tabLst>
                <a:tab pos="264795" algn="l"/>
              </a:tabLst>
            </a:pP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1592" y="1483360"/>
            <a:ext cx="6776084" cy="2402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25222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title="Go to Paul’s homepage"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 href="http://www.cs.kent.edu/~pwang"&gt;</a:t>
            </a:r>
            <a:endParaRPr sz="2050" dirty="0">
              <a:latin typeface="Courier New"/>
              <a:cs typeface="Courier New"/>
            </a:endParaRPr>
          </a:p>
          <a:p>
            <a:pPr marL="701040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src="http://www.cs.kent.edu/~pwang/paul.jpg"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alt="photo of the author Paul S. Wang"/&gt;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ImgLink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46F26D5-FFED-466B-829B-04533020FEDA}"/>
              </a:ext>
            </a:extLst>
          </p:cNvPr>
          <p:cNvSpPr/>
          <p:nvPr/>
        </p:nvSpPr>
        <p:spPr>
          <a:xfrm>
            <a:off x="2743200" y="4191000"/>
            <a:ext cx="3792869" cy="2914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D5218-E07B-4000-8103-02009C645E1B}"/>
              </a:ext>
            </a:extLst>
          </p:cNvPr>
          <p:cNvSpPr/>
          <p:nvPr/>
        </p:nvSpPr>
        <p:spPr>
          <a:xfrm>
            <a:off x="762000" y="453798"/>
            <a:ext cx="6070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95195" algn="ctr">
              <a:lnSpc>
                <a:spcPct val="100000"/>
              </a:lnSpc>
            </a:pPr>
            <a:r>
              <a:rPr lang="en-US" sz="320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320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3200" b="1" spc="75" dirty="0">
                <a:solidFill>
                  <a:srgbClr val="B20000"/>
                </a:solidFill>
                <a:latin typeface="Arial"/>
                <a:cs typeface="Arial"/>
              </a:rPr>
              <a:t>Cli</a:t>
            </a:r>
            <a:r>
              <a:rPr lang="en-US" sz="3200" b="1" spc="5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lang="en-US" sz="3200" b="1" spc="-75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lang="en-US" sz="3200" b="1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r>
              <a:rPr lang="en-US" sz="320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320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endParaRPr lang="en-US"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around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7465059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&lt;p&gt;For this green monkey, the new Chevy Volt is just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src="2012volt.jpg" alt="My dream 2012 Chevy Volt" height="110" style="float: left;</a:t>
            </a:r>
            <a:endParaRPr sz="2050" dirty="0">
              <a:latin typeface="Courier New"/>
              <a:cs typeface="Courier New"/>
            </a:endParaRPr>
          </a:p>
          <a:p>
            <a:pPr marL="425450" marR="18034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margin-right: 1em; margin-bottom: 8px; margin-top: 8px"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696460" algn="l"/>
                <a:tab pos="53854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the car I have been waiting for.	...	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&lt;p&gt;I love this car. On a recent trip to ... 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Float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1257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Around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1644068"/>
            <a:ext cx="7585793" cy="2553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802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within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0623"/>
            <a:ext cx="696912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Here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is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some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text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and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an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image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&lt;img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src="URL"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style="vertical-align: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baseline"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/&gt;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0042" y="2599685"/>
            <a:ext cx="2138045" cy="856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47"/>
              </a:spcBef>
              <a:buClr>
                <a:srgbClr val="000072"/>
              </a:buClr>
              <a:buFont typeface="Arial"/>
              <a:buChar char="•"/>
            </a:pPr>
            <a:endParaRPr sz="5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0460" y="2599685"/>
            <a:ext cx="496570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baselin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70" dirty="0">
                <a:solidFill>
                  <a:srgbClr val="000072"/>
                </a:solidFill>
                <a:latin typeface="Arial"/>
                <a:cs typeface="Arial"/>
              </a:rPr>
              <a:t>aselines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0460" y="3078148"/>
            <a:ext cx="507936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middl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middle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imag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middle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614" y="3418748"/>
            <a:ext cx="315849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x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receding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042" y="3897210"/>
            <a:ext cx="213804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 algn="ctr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52095" algn="l"/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  <a:p>
            <a:pPr marR="22225" algn="ctr">
              <a:lnSpc>
                <a:spcPct val="100000"/>
              </a:lnSpc>
              <a:spcBef>
                <a:spcPts val="459"/>
              </a:spcBef>
            </a:pP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preceding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0460" y="3897210"/>
            <a:ext cx="509778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text-to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0042" y="4716272"/>
            <a:ext cx="2138045" cy="378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0460" y="4716272"/>
            <a:ext cx="518668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text-botto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m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614" y="5056872"/>
            <a:ext cx="2743200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ott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om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preceding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0042" y="5535335"/>
            <a:ext cx="236601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  <a:p>
            <a:pPr marL="264795">
              <a:lnSpc>
                <a:spcPct val="100000"/>
              </a:lnSpc>
              <a:spcBef>
                <a:spcPts val="459"/>
              </a:spcBef>
            </a:pP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2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18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30" dirty="0">
                <a:solidFill>
                  <a:srgbClr val="000072"/>
                </a:solidFill>
                <a:latin typeface="Arial"/>
                <a:cs typeface="Arial"/>
              </a:rPr>
              <a:t>heigh</a:t>
            </a:r>
            <a:r>
              <a:rPr sz="1850" i="1" spc="-1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0430" y="5535335"/>
            <a:ext cx="508635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i="1" spc="70" dirty="0">
                <a:solidFill>
                  <a:srgbClr val="000072"/>
                </a:solidFill>
                <a:latin typeface="Arial"/>
                <a:cs typeface="Arial"/>
              </a:rPr>
              <a:t>xx</a:t>
            </a:r>
            <a:r>
              <a:rPr sz="1850" i="1" spc="-1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%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—Raises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otto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70" dirty="0">
                <a:solidFill>
                  <a:srgbClr val="000072"/>
                </a:solidFill>
                <a:latin typeface="Arial"/>
                <a:cs typeface="Arial"/>
              </a:rPr>
              <a:t>xx</a:t>
            </a:r>
            <a:r>
              <a:rPr sz="18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erc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235458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4649" y="927706"/>
            <a:ext cx="4056379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top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tallest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614" y="1240234"/>
            <a:ext cx="680021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another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tall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2189303"/>
            <a:ext cx="235458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4649" y="2189303"/>
            <a:ext cx="492950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bottom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est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614" y="2501831"/>
            <a:ext cx="680021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another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5BE24A4E-633F-4C27-9267-4368939DA80E}"/>
              </a:ext>
            </a:extLst>
          </p:cNvPr>
          <p:cNvSpPr txBox="1"/>
          <p:nvPr/>
        </p:nvSpPr>
        <p:spPr>
          <a:xfrm>
            <a:off x="1602614" y="3525314"/>
            <a:ext cx="254254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ImgAlign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Inline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nts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Preceding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1644074"/>
            <a:ext cx="7585780" cy="3111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B3F4D17-9D1F-4CA9-B761-9DF55A313623}"/>
              </a:ext>
            </a:extLst>
          </p:cNvPr>
          <p:cNvSpPr/>
          <p:nvPr/>
        </p:nvSpPr>
        <p:spPr>
          <a:xfrm>
            <a:off x="1236126" y="4755096"/>
            <a:ext cx="7586082" cy="2113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1066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Figure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Caption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1644032"/>
            <a:ext cx="5689545" cy="4519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878445" cy="3458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87655" algn="just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&lt;figure style="text-align: center; font-style: italic"&gt;</a:t>
            </a:r>
            <a:endParaRPr sz="2050" dirty="0">
              <a:latin typeface="Courier New"/>
              <a:cs typeface="Courier New"/>
            </a:endParaRPr>
          </a:p>
          <a:p>
            <a:pPr marL="12700" marR="12700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src="dragonfly.jpg" alt="a blue-winged dragonfly" /&gt;</a:t>
            </a:r>
            <a:endParaRPr sz="2050" dirty="0">
              <a:latin typeface="Courier New"/>
              <a:cs typeface="Courier New"/>
            </a:endParaRPr>
          </a:p>
          <a:p>
            <a:pPr marL="12700" marR="6211570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&lt;figcaption&gt;</a:t>
            </a:r>
            <a:endParaRPr sz="2050" dirty="0">
              <a:latin typeface="Courier New"/>
              <a:cs typeface="Courier New"/>
            </a:endParaRPr>
          </a:p>
          <a:p>
            <a:pPr marL="12700" marR="287655" algn="just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&lt;strong&gt;Fig. 7:&lt;/strong&gt; Dragonfly, an insect belonging to the order Odonata, the suborder Epiprocta or, in the strict sense, the infraorder Anisoptera. (Wikipedia)</a:t>
            </a:r>
            <a:endParaRPr sz="2050" dirty="0">
              <a:latin typeface="Courier New"/>
              <a:cs typeface="Courier New"/>
            </a:endParaRPr>
          </a:p>
          <a:p>
            <a:pPr marL="12700" marR="6074410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&lt;/figcaption&gt;</a:t>
            </a:r>
            <a:endParaRPr sz="2050" dirty="0">
              <a:latin typeface="Courier New"/>
              <a:cs typeface="Courier New"/>
            </a:endParaRPr>
          </a:p>
          <a:p>
            <a:pPr marL="12700" marR="6624955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&lt;/figure&gt;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5624195" algn="just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FigCap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635"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Raster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2592" y="2055161"/>
            <a:ext cx="3792875" cy="241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DB0DA-FACD-44FF-B375-0EF781AFF412}"/>
              </a:ext>
            </a:extLst>
          </p:cNvPr>
          <p:cNvSpPr/>
          <p:nvPr/>
        </p:nvSpPr>
        <p:spPr>
          <a:xfrm>
            <a:off x="1676400" y="4962568"/>
            <a:ext cx="8001000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955" marR="13652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pc="-25" dirty="0">
                <a:solidFill>
                  <a:srgbClr val="000072"/>
                </a:solidFill>
                <a:latin typeface="Arial"/>
                <a:cs typeface="Arial"/>
              </a:rPr>
              <a:t>Raster images refer to a dot matrix data structure that represents a generally rectangular grid of pixels.</a:t>
            </a:r>
          </a:p>
          <a:p>
            <a:pPr marL="274955" marR="13652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pc="-25" dirty="0">
                <a:solidFill>
                  <a:srgbClr val="000072"/>
                </a:solidFill>
                <a:latin typeface="Arial"/>
                <a:cs typeface="Arial"/>
              </a:rPr>
              <a:t>Raster images are stored in image files with varying formats.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1318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Enc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ormats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09324"/>
            <a:ext cx="7581265" cy="5069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3652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Graphics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hange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(GIF)—A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raster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suitable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icons,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logos,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cart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ons,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wings.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GIF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images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256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colors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(8-bit).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51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24193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Joi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Photographic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Ex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Group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(JPEG)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format—A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raster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bla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k-and-white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uously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hanging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tones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JPEG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images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store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16.8M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colors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(24-bit).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51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ortable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Graphics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(PNG)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format—A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sign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replace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GIF.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8305800" cy="5638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 dirty="0"/>
          </a:p>
          <a:p>
            <a:pPr marL="264795" marR="12700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2400" i="1" spc="6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240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40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40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400" i="1" spc="-1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2700" lvl="1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lang="en-US" sz="240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hrasing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400" spc="-40" dirty="0">
                <a:solidFill>
                  <a:srgbClr val="000072"/>
                </a:solidFill>
                <a:latin typeface="Arial"/>
                <a:cs typeface="Arial"/>
              </a:rPr>
              <a:t>leme</a:t>
            </a:r>
            <a:r>
              <a:rPr sz="2400" spc="-9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400" spc="-85" dirty="0">
                <a:solidFill>
                  <a:srgbClr val="000072"/>
                </a:solidFill>
                <a:latin typeface="Arial"/>
                <a:cs typeface="Arial"/>
              </a:rPr>
              <a:t>eh</a:t>
            </a:r>
            <a:r>
              <a:rPr sz="2400" spc="-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ving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400" spc="11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40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ords,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haracters,</a:t>
            </a:r>
            <a:r>
              <a:rPr sz="2400" spc="-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0072"/>
                </a:solidFill>
                <a:latin typeface="Arial"/>
                <a:cs typeface="Arial"/>
              </a:rPr>
              <a:t>phrases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40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400" spc="-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90" dirty="0">
                <a:solidFill>
                  <a:srgbClr val="000072"/>
                </a:solidFill>
                <a:latin typeface="Arial"/>
                <a:cs typeface="Arial"/>
              </a:rPr>
              <a:t>tally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0072"/>
                </a:solidFill>
                <a:latin typeface="Arial"/>
                <a:cs typeface="Arial"/>
              </a:rPr>
              <a:t>fill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0072"/>
                </a:solidFill>
                <a:latin typeface="Arial"/>
                <a:cs typeface="Arial"/>
              </a:rPr>
              <a:t>width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400" spc="-5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40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00072"/>
                </a:solidFill>
                <a:latin typeface="Arial"/>
                <a:cs typeface="Arial"/>
              </a:rPr>
              <a:t>starting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-75" dirty="0">
                <a:solidFill>
                  <a:srgbClr val="000072"/>
                </a:solidFill>
                <a:latin typeface="Arial"/>
                <a:cs typeface="Arial"/>
              </a:rPr>
              <a:t>ew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lines. </a:t>
            </a:r>
            <a:r>
              <a:rPr sz="2400" spc="-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400" spc="-17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2700" lvl="1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Usual</a:t>
            </a:r>
            <a:r>
              <a:rPr sz="2400" spc="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40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40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240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40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40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400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400" spc="-1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2700" lvl="1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40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40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a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(an</a:t>
            </a:r>
            <a:r>
              <a:rPr sz="2400" spc="-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hor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0072"/>
                </a:solidFill>
                <a:latin typeface="Arial"/>
                <a:cs typeface="Arial"/>
              </a:rPr>
              <a:t>link),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(sound),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br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(line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break),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code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(computer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-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de),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45" dirty="0">
                <a:solidFill>
                  <a:srgbClr val="000072"/>
                </a:solidFill>
                <a:latin typeface="Arial"/>
                <a:cs typeface="Arial"/>
              </a:rPr>
              <a:t>(picture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graphics),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em 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(emphasis),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nav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(n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400" spc="45" dirty="0">
                <a:solidFill>
                  <a:srgbClr val="000072"/>
                </a:solidFill>
                <a:latin typeface="Arial"/>
                <a:cs typeface="Arial"/>
              </a:rPr>
              <a:t>vigation),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samp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(sample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output),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span 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(designated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72"/>
                </a:solidFill>
                <a:latin typeface="Arial"/>
                <a:cs typeface="Arial"/>
              </a:rPr>
              <a:t>sco</a:t>
            </a:r>
            <a:r>
              <a:rPr sz="2400" spc="-3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e),</a:t>
            </a:r>
            <a:r>
              <a:rPr sz="24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strong</a:t>
            </a:r>
            <a:r>
              <a:rPr sz="2400" spc="-484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(strong</a:t>
            </a:r>
            <a:r>
              <a:rPr sz="24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72"/>
                </a:solidFill>
                <a:latin typeface="Arial"/>
                <a:cs typeface="Arial"/>
              </a:rPr>
              <a:t>emphasis),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sub</a:t>
            </a:r>
            <a:r>
              <a:rPr sz="2400" spc="-484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(subscript),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sup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(su</a:t>
            </a:r>
            <a:r>
              <a:rPr sz="240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erscript),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time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(time/date),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var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40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name).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868E2BF-825B-4576-BF0B-21C1056D6DC9}"/>
              </a:ext>
            </a:extLst>
          </p:cNvPr>
          <p:cNvSpPr txBox="1">
            <a:spLocks/>
          </p:cNvSpPr>
          <p:nvPr/>
        </p:nvSpPr>
        <p:spPr>
          <a:xfrm>
            <a:off x="1143000" y="60960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3619">
              <a:lnSpc>
                <a:spcPct val="100000"/>
              </a:lnSpc>
            </a:pPr>
            <a:r>
              <a:rPr lang="en-US"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lang="en-US"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r>
              <a:rPr lang="en-US"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-30" dirty="0">
                <a:solidFill>
                  <a:srgbClr val="B20000"/>
                </a:solidFill>
                <a:latin typeface="Arial"/>
                <a:cs typeface="Arial"/>
              </a:rPr>
              <a:t>Classified</a:t>
            </a:r>
            <a:endParaRPr lang="en-US"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509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Colors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Raster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580630" cy="3235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Mon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hrome—bla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Gr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scale—differe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gr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(up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256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shades)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Indexed—Ea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pixel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dex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palette.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palette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256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smaller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palette,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needed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ndex.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High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color—thousands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16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pixel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color—16.8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million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24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pixel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1811" y="893584"/>
            <a:ext cx="353314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ordinates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80" y="2439779"/>
            <a:ext cx="3425642" cy="2253712"/>
          </a:xfrm>
          <a:custGeom>
            <a:avLst/>
            <a:gdLst/>
            <a:ahLst/>
            <a:cxnLst/>
            <a:rect l="l" t="t" r="r" b="b"/>
            <a:pathLst>
              <a:path w="3425642" h="2253712">
                <a:moveTo>
                  <a:pt x="0" y="2253712"/>
                </a:moveTo>
                <a:lnTo>
                  <a:pt x="3425642" y="2253712"/>
                </a:lnTo>
                <a:lnTo>
                  <a:pt x="3425642" y="0"/>
                </a:lnTo>
                <a:lnTo>
                  <a:pt x="0" y="0"/>
                </a:lnTo>
                <a:lnTo>
                  <a:pt x="0" y="22537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80" y="2439779"/>
            <a:ext cx="3347513" cy="0"/>
          </a:xfrm>
          <a:custGeom>
            <a:avLst/>
            <a:gdLst/>
            <a:ahLst/>
            <a:cxnLst/>
            <a:rect l="l" t="t" r="r" b="b"/>
            <a:pathLst>
              <a:path w="3347513">
                <a:moveTo>
                  <a:pt x="0" y="0"/>
                </a:moveTo>
                <a:lnTo>
                  <a:pt x="3347513" y="0"/>
                </a:lnTo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8081" y="2331601"/>
            <a:ext cx="432712" cy="216356"/>
          </a:xfrm>
          <a:custGeom>
            <a:avLst/>
            <a:gdLst/>
            <a:ahLst/>
            <a:cxnLst/>
            <a:rect l="l" t="t" r="r" b="b"/>
            <a:pathLst>
              <a:path w="432712" h="216356">
                <a:moveTo>
                  <a:pt x="0" y="0"/>
                </a:moveTo>
                <a:lnTo>
                  <a:pt x="0" y="216356"/>
                </a:lnTo>
                <a:lnTo>
                  <a:pt x="432712" y="1081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8081" y="2331601"/>
            <a:ext cx="432712" cy="216356"/>
          </a:xfrm>
          <a:custGeom>
            <a:avLst/>
            <a:gdLst/>
            <a:ahLst/>
            <a:cxnLst/>
            <a:rect l="l" t="t" r="r" b="b"/>
            <a:pathLst>
              <a:path w="432712" h="216356">
                <a:moveTo>
                  <a:pt x="0" y="216356"/>
                </a:moveTo>
                <a:lnTo>
                  <a:pt x="432712" y="108178"/>
                </a:lnTo>
                <a:lnTo>
                  <a:pt x="0" y="0"/>
                </a:lnTo>
                <a:lnTo>
                  <a:pt x="0" y="216356"/>
                </a:lnTo>
                <a:close/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80" y="4182650"/>
            <a:ext cx="5130450" cy="528871"/>
          </a:xfrm>
          <a:custGeom>
            <a:avLst/>
            <a:gdLst/>
            <a:ahLst/>
            <a:cxnLst/>
            <a:rect l="l" t="t" r="r" b="b"/>
            <a:pathLst>
              <a:path w="5130450" h="528871">
                <a:moveTo>
                  <a:pt x="5130450" y="0"/>
                </a:moveTo>
                <a:lnTo>
                  <a:pt x="108178" y="0"/>
                </a:lnTo>
                <a:lnTo>
                  <a:pt x="108178" y="528871"/>
                </a:lnTo>
                <a:lnTo>
                  <a:pt x="5130450" y="528871"/>
                </a:lnTo>
                <a:lnTo>
                  <a:pt x="5130450" y="0"/>
                </a:lnTo>
                <a:close/>
              </a:path>
              <a:path w="5130450" h="528871">
                <a:moveTo>
                  <a:pt x="108178" y="0"/>
                </a:moveTo>
                <a:lnTo>
                  <a:pt x="0" y="0"/>
                </a:lnTo>
                <a:lnTo>
                  <a:pt x="0" y="432712"/>
                </a:lnTo>
                <a:lnTo>
                  <a:pt x="10817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3280" y="2439779"/>
            <a:ext cx="0" cy="2175583"/>
          </a:xfrm>
          <a:custGeom>
            <a:avLst/>
            <a:gdLst/>
            <a:ahLst/>
            <a:cxnLst/>
            <a:rect l="l" t="t" r="r" b="b"/>
            <a:pathLst>
              <a:path h="2175583">
                <a:moveTo>
                  <a:pt x="0" y="0"/>
                </a:moveTo>
                <a:lnTo>
                  <a:pt x="0" y="1742870"/>
                </a:lnTo>
              </a:path>
              <a:path h="2175583">
                <a:moveTo>
                  <a:pt x="0" y="1742870"/>
                </a:moveTo>
                <a:lnTo>
                  <a:pt x="0" y="2175583"/>
                </a:lnTo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5102" y="4182650"/>
            <a:ext cx="216356" cy="432712"/>
          </a:xfrm>
          <a:custGeom>
            <a:avLst/>
            <a:gdLst/>
            <a:ahLst/>
            <a:cxnLst/>
            <a:rect l="l" t="t" r="r" b="b"/>
            <a:pathLst>
              <a:path w="216356" h="432712">
                <a:moveTo>
                  <a:pt x="216356" y="0"/>
                </a:moveTo>
                <a:lnTo>
                  <a:pt x="0" y="0"/>
                </a:lnTo>
                <a:lnTo>
                  <a:pt x="108178" y="432712"/>
                </a:lnTo>
                <a:lnTo>
                  <a:pt x="216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5102" y="4182650"/>
            <a:ext cx="216356" cy="432712"/>
          </a:xfrm>
          <a:custGeom>
            <a:avLst/>
            <a:gdLst/>
            <a:ahLst/>
            <a:cxnLst/>
            <a:rect l="l" t="t" r="r" b="b"/>
            <a:pathLst>
              <a:path w="216356" h="432712">
                <a:moveTo>
                  <a:pt x="0" y="0"/>
                </a:moveTo>
                <a:lnTo>
                  <a:pt x="108178" y="432712"/>
                </a:lnTo>
                <a:lnTo>
                  <a:pt x="216356" y="0"/>
                </a:lnTo>
                <a:lnTo>
                  <a:pt x="0" y="0"/>
                </a:lnTo>
                <a:close/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065" y="3052910"/>
            <a:ext cx="1708785" cy="708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Image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9689" y="1949581"/>
            <a:ext cx="122745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(0,0)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4292" y="1949581"/>
            <a:ext cx="26606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x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9986" y="3572254"/>
            <a:ext cx="26606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y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9689" y="4744184"/>
            <a:ext cx="1708150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(0,150)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6223" y="1949581"/>
            <a:ext cx="1708150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(200,0)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98725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Maps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3038"/>
            <a:ext cx="6225540" cy="4252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&lt;map name="samplemap"&gt;</a:t>
            </a:r>
            <a:endParaRPr sz="2050">
              <a:latin typeface="Courier New"/>
              <a:cs typeface="Courier New"/>
            </a:endParaRPr>
          </a:p>
          <a:p>
            <a:pPr marL="838835" marR="70104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shape="rect" coords="0,0,100,150" href="some-url" alt="item 1" /&gt;</a:t>
            </a:r>
            <a:endParaRPr sz="2050">
              <a:latin typeface="Courier New"/>
              <a:cs typeface="Courier New"/>
            </a:endParaRPr>
          </a:p>
          <a:p>
            <a:pPr marL="838835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shape="poly" coords="0,0,10,32,98,200" href="some-url" alt="item 2" /&gt;</a:t>
            </a:r>
            <a:endParaRPr sz="2050">
              <a:latin typeface="Courier New"/>
              <a:cs typeface="Courier New"/>
            </a:endParaRPr>
          </a:p>
          <a:p>
            <a:pPr marL="838835" marR="97663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coords="0,0,100" href="some-url" alt="item 3" /&gt;</a:t>
            </a:r>
            <a:endParaRPr sz="205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shape="default"</a:t>
            </a:r>
            <a:endParaRPr sz="205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href="some-url" alt="item otherwise" /&gt;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&lt;/map&gt;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12700">
              <a:lnSpc>
                <a:spcPct val="100000"/>
              </a:lnSpc>
              <a:tabLst>
                <a:tab pos="26352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img-ur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	usemap="#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map-nam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/&gt;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04975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Map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Example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7740650" cy="5049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&lt;figure&gt;</a:t>
            </a:r>
            <a:endParaRPr sz="2050">
              <a:latin typeface="Courier New"/>
              <a:cs typeface="Courier New"/>
            </a:endParaRPr>
          </a:p>
          <a:p>
            <a:pPr marL="701040" marR="2216785" indent="-688975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src="planets.jpg" usemap="#planets" alt="Planets image map" /&gt;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&lt;map name="planets" id="planets"&gt;</a:t>
            </a:r>
            <a:endParaRPr sz="2050">
              <a:latin typeface="Courier New"/>
              <a:cs typeface="Courier New"/>
            </a:endParaRPr>
          </a:p>
          <a:p>
            <a:pPr marL="701040" marR="4696460" indent="-413384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coords="40,176,7"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href="mercury.html" alt="Mercury" title="Mercury"/&gt;</a:t>
            </a:r>
            <a:endParaRPr sz="2050">
              <a:latin typeface="Courier New"/>
              <a:cs typeface="Courier New"/>
            </a:endParaRPr>
          </a:p>
          <a:p>
            <a:pPr marL="701040" marR="4558665" indent="-413384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coords="82,158,10"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href="venus.html" alt="Venus" title="Venus"/&gt;</a:t>
            </a:r>
            <a:endParaRPr sz="2050">
              <a:latin typeface="Courier New"/>
              <a:cs typeface="Courier New"/>
            </a:endParaRPr>
          </a:p>
          <a:p>
            <a:pPr marL="701040" marR="4420870" indent="-413384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coords="127,132,11"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href="earth.html" alt="Earth" title="Earth"/&gt;</a:t>
            </a:r>
            <a:endParaRPr sz="20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740650" cy="5316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104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coords="157,103,10"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href="mars.html" alt="Mars" title="Mars"/&gt;</a:t>
            </a:r>
            <a:endParaRPr sz="2050" dirty="0">
              <a:latin typeface="Courier New"/>
              <a:cs typeface="Courier New"/>
            </a:endParaRPr>
          </a:p>
          <a:p>
            <a:pPr marL="701040" marR="442087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coords="234,116,27"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href="jupiter.html" alt="Jupiter" title="Jupiter"/&gt;</a:t>
            </a:r>
            <a:endParaRPr sz="2050" dirty="0">
              <a:latin typeface="Courier New"/>
              <a:cs typeface="Courier New"/>
            </a:endParaRPr>
          </a:p>
          <a:p>
            <a:pPr marL="701040" marR="18034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shape="poly" coords="254,53,327,54,373,102,300,107"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href="saturn.html" alt="Saturn" title="Saturn"/&gt;</a:t>
            </a:r>
            <a:endParaRPr sz="2050" dirty="0">
              <a:latin typeface="Courier New"/>
              <a:cs typeface="Courier New"/>
            </a:endParaRPr>
          </a:p>
          <a:p>
            <a:pPr marL="701040" marR="455866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shape="default" href="solar.html"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alt="List of solar system planets"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&lt;/map&gt;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&lt;/figure&gt;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Planets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22450">
              <a:lnSpc>
                <a:spcPct val="100000"/>
              </a:lnSpc>
            </a:pP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Planets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Map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1645574"/>
            <a:ext cx="7573868" cy="5035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9066" y="3625458"/>
            <a:ext cx="790867" cy="790867"/>
          </a:xfrm>
          <a:custGeom>
            <a:avLst/>
            <a:gdLst/>
            <a:ahLst/>
            <a:cxnLst/>
            <a:rect l="l" t="t" r="r" b="b"/>
            <a:pathLst>
              <a:path w="790867" h="790867">
                <a:moveTo>
                  <a:pt x="790867" y="395433"/>
                </a:moveTo>
                <a:lnTo>
                  <a:pt x="785692" y="459575"/>
                </a:lnTo>
                <a:lnTo>
                  <a:pt x="770708" y="520421"/>
                </a:lnTo>
                <a:lnTo>
                  <a:pt x="746730" y="577158"/>
                </a:lnTo>
                <a:lnTo>
                  <a:pt x="714572" y="628972"/>
                </a:lnTo>
                <a:lnTo>
                  <a:pt x="675048" y="675048"/>
                </a:lnTo>
                <a:lnTo>
                  <a:pt x="628972" y="714572"/>
                </a:lnTo>
                <a:lnTo>
                  <a:pt x="577158" y="746730"/>
                </a:lnTo>
                <a:lnTo>
                  <a:pt x="520421" y="770708"/>
                </a:lnTo>
                <a:lnTo>
                  <a:pt x="459575" y="785692"/>
                </a:lnTo>
                <a:lnTo>
                  <a:pt x="395433" y="790867"/>
                </a:lnTo>
                <a:lnTo>
                  <a:pt x="363001" y="789556"/>
                </a:lnTo>
                <a:lnTo>
                  <a:pt x="300405" y="779375"/>
                </a:lnTo>
                <a:lnTo>
                  <a:pt x="241512" y="759792"/>
                </a:lnTo>
                <a:lnTo>
                  <a:pt x="187135" y="731622"/>
                </a:lnTo>
                <a:lnTo>
                  <a:pt x="138089" y="695680"/>
                </a:lnTo>
                <a:lnTo>
                  <a:pt x="95187" y="652778"/>
                </a:lnTo>
                <a:lnTo>
                  <a:pt x="59244" y="603732"/>
                </a:lnTo>
                <a:lnTo>
                  <a:pt x="31074" y="549355"/>
                </a:lnTo>
                <a:lnTo>
                  <a:pt x="11492" y="490461"/>
                </a:lnTo>
                <a:lnTo>
                  <a:pt x="1310" y="427865"/>
                </a:lnTo>
                <a:lnTo>
                  <a:pt x="0" y="395433"/>
                </a:lnTo>
                <a:lnTo>
                  <a:pt x="1310" y="363001"/>
                </a:lnTo>
                <a:lnTo>
                  <a:pt x="11492" y="300405"/>
                </a:lnTo>
                <a:lnTo>
                  <a:pt x="31074" y="241512"/>
                </a:lnTo>
                <a:lnTo>
                  <a:pt x="59244" y="187135"/>
                </a:lnTo>
                <a:lnTo>
                  <a:pt x="95187" y="138089"/>
                </a:lnTo>
                <a:lnTo>
                  <a:pt x="138089" y="95187"/>
                </a:lnTo>
                <a:lnTo>
                  <a:pt x="187135" y="59244"/>
                </a:lnTo>
                <a:lnTo>
                  <a:pt x="241512" y="31074"/>
                </a:lnTo>
                <a:lnTo>
                  <a:pt x="300405" y="11492"/>
                </a:lnTo>
                <a:lnTo>
                  <a:pt x="363001" y="1310"/>
                </a:lnTo>
                <a:lnTo>
                  <a:pt x="395433" y="0"/>
                </a:lnTo>
                <a:lnTo>
                  <a:pt x="427865" y="1310"/>
                </a:lnTo>
                <a:lnTo>
                  <a:pt x="490461" y="11492"/>
                </a:lnTo>
                <a:lnTo>
                  <a:pt x="549355" y="31074"/>
                </a:lnTo>
                <a:lnTo>
                  <a:pt x="603732" y="59244"/>
                </a:lnTo>
                <a:lnTo>
                  <a:pt x="652778" y="95187"/>
                </a:lnTo>
                <a:lnTo>
                  <a:pt x="695680" y="138089"/>
                </a:lnTo>
                <a:lnTo>
                  <a:pt x="731622" y="187135"/>
                </a:lnTo>
                <a:lnTo>
                  <a:pt x="759792" y="241512"/>
                </a:lnTo>
                <a:lnTo>
                  <a:pt x="779375" y="300405"/>
                </a:lnTo>
                <a:lnTo>
                  <a:pt x="789556" y="363001"/>
                </a:lnTo>
                <a:lnTo>
                  <a:pt x="790867" y="395433"/>
                </a:lnTo>
                <a:close/>
              </a:path>
            </a:pathLst>
          </a:custGeom>
          <a:ln w="6786">
            <a:solidFill>
              <a:srgbClr val="FF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5965" y="3138631"/>
            <a:ext cx="1696655" cy="746528"/>
          </a:xfrm>
          <a:custGeom>
            <a:avLst/>
            <a:gdLst/>
            <a:ahLst/>
            <a:cxnLst/>
            <a:rect l="l" t="t" r="r" b="b"/>
            <a:pathLst>
              <a:path w="1696655" h="746528">
                <a:moveTo>
                  <a:pt x="0" y="0"/>
                </a:moveTo>
                <a:lnTo>
                  <a:pt x="1085859" y="0"/>
                </a:lnTo>
                <a:lnTo>
                  <a:pt x="1696655" y="746528"/>
                </a:lnTo>
                <a:lnTo>
                  <a:pt x="542929" y="746528"/>
                </a:lnTo>
                <a:lnTo>
                  <a:pt x="0" y="0"/>
                </a:lnTo>
                <a:close/>
              </a:path>
            </a:pathLst>
          </a:custGeom>
          <a:ln w="6786">
            <a:solidFill>
              <a:srgbClr val="FF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0939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0596" y="1644088"/>
            <a:ext cx="7016826" cy="4684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88514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7327265" cy="5049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&lt;header&gt;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 style="text-align: center"&gt;Top Banner&lt;/h1&gt;</a:t>
            </a:r>
            <a:endParaRPr sz="2050">
              <a:latin typeface="Courier New"/>
              <a:cs typeface="Courier New"/>
            </a:endParaRPr>
          </a:p>
          <a:p>
            <a:pPr marL="701040" marR="425450" indent="-688975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 style="background-color: black; color: white; padding-left: 40px"&gt;Links to Top-level Pages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&lt;/nav&gt;&lt;/header&gt;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5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style="background-color: darkgrey"&gt;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three columns here --&gt;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 style="clear: both"&gt;&lt;/section&gt;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&lt;/div&gt;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page footer here --&gt;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 style="float: left; padding: 1em; color: white"&gt;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&lt;p&gt;Navbar&lt;/p&gt;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href="#"&gt;Subpage Link&lt;/a&gt;&lt;br /&gt;&lt;br /&gt;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81000"/>
            <a:ext cx="7696200" cy="5859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&lt;/nav&gt;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47"/>
              </a:spcBef>
            </a:pPr>
            <a:endParaRPr sz="850" dirty="0"/>
          </a:p>
          <a:p>
            <a:pPr marL="1252220" marR="12700" indent="-1240155">
              <a:lnSpc>
                <a:spcPct val="1178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section style="float: left; padding: 10px; width:50%; background-color: white"&gt;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&lt;h2&gt;Content title&lt;/h2&gt;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&lt;article class="sectionArticle"&gt;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&lt;p&gt;Contents ... here&lt;/p&gt;&lt;br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&lt;/article&gt;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&lt;aside style="float: left; color: white;</a:t>
            </a:r>
            <a:endParaRPr sz="2050" dirty="0">
              <a:latin typeface="Courier New"/>
              <a:cs typeface="Courier New"/>
            </a:endParaRPr>
          </a:p>
          <a:p>
            <a:pPr marL="1941195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padding: 1em"&gt;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&lt;p&gt;Sidebar&lt;/p&gt;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&lt;ul&gt;&lt;li&gt;&lt;p&gt;External Link&lt;/p&gt;&lt;/li&gt;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&lt;li&gt;&lt;p&gt;Advertisement&lt;/p&gt;&lt;/li&gt;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&lt;li&gt;&lt;p&gt;Resource Link&lt;/p&gt;&lt;/li&gt;&lt;/ul&gt;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&lt;/aside&gt;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&lt;footer style="border: thin solid black;</a:t>
            </a:r>
            <a:endParaRPr lang="en-US"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 center"&gt;End-of-page Footer&lt;/footer&gt;</a:t>
            </a:r>
            <a:endParaRPr lang="en-US"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lang="en-US" sz="600" dirty="0"/>
          </a:p>
          <a:p>
            <a:pPr>
              <a:lnSpc>
                <a:spcPts val="1000"/>
              </a:lnSpc>
            </a:pPr>
            <a:endParaRPr lang="en-US" sz="1000" dirty="0"/>
          </a:p>
          <a:p>
            <a:pPr marL="12700">
              <a:lnSpc>
                <a:spcPct val="100000"/>
              </a:lnSpc>
            </a:pP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lang="en-US"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Layout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4120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Debugging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alidation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9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00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rkup-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40999"/>
            <a:ext cx="7498080" cy="5052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help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find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os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s.</a:t>
            </a:r>
            <a:endParaRPr sz="2050" dirty="0">
              <a:latin typeface="Arial"/>
              <a:cs typeface="Arial"/>
            </a:endParaRPr>
          </a:p>
          <a:p>
            <a:pPr marL="274955" marR="454025">
              <a:lnSpc>
                <a:spcPct val="116199"/>
              </a:lnSpc>
            </a:pP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Careful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ofreading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cat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grammar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writing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errors.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</a:pPr>
            <a:endParaRPr sz="900" dirty="0"/>
          </a:p>
          <a:p>
            <a:pPr marL="274955" marR="41275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und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systems.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oks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OK,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still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errors.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ll</a:t>
            </a:r>
            <a:r>
              <a:rPr sz="2050" spc="1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ignore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recognized,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problems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75" dirty="0">
                <a:solidFill>
                  <a:srgbClr val="000072"/>
                </a:solidFill>
                <a:latin typeface="Arial"/>
                <a:cs typeface="Arial"/>
              </a:rPr>
              <a:t>Use Developer Tools for debugging the page.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248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tities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0" y="1727151"/>
            <a:ext cx="7727609" cy="4902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certain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haracters,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esc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literal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entities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esc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quen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&amp;amp;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included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directly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HTML5-defined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references.</a:t>
            </a:r>
            <a:endParaRPr lang="en-US" sz="2050" spc="-8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Use </a:t>
            </a:r>
            <a:r>
              <a:rPr lang="en-US" dirty="0"/>
              <a:t>&lt;html&gt; &lt;head&gt; &lt;meta charset="utf-8"&gt;  </a:t>
            </a:r>
            <a:endParaRPr lang="en-US" sz="2050" spc="-8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E.g. displaying Korean characters: </a:t>
            </a:r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dirty="0">
                <a:hlinkClick r:id="rId2"/>
              </a:rPr>
              <a:t>https://ofcourse.kr/html-course/%EC%9D%B8%EC%BD%94%EB%94%A9</a:t>
            </a:r>
            <a:r>
              <a:rPr lang="en-US" dirty="0"/>
              <a:t> 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0282-013A-4558-A451-9955EF93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8DB4-9DE4-47A4-8057-213D692E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8627CD-4C09-4EE7-9B01-FE074B1B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71572"/>
            <a:ext cx="8077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1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7116</Words>
  <Application>Microsoft Office PowerPoint</Application>
  <PresentationFormat>Custom</PresentationFormat>
  <Paragraphs>930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 Unicode MS</vt:lpstr>
      <vt:lpstr>Arial</vt:lpstr>
      <vt:lpstr>Calibri</vt:lpstr>
      <vt:lpstr>Calibri Light</vt:lpstr>
      <vt:lpstr>Courier New</vt:lpstr>
      <vt:lpstr>Verdana</vt:lpstr>
      <vt:lpstr>Office Theme</vt:lpstr>
      <vt:lpstr>PowerPoint Presentation</vt:lpstr>
      <vt:lpstr>Useful resources</vt:lpstr>
      <vt:lpstr>HTML5 Page Structure</vt:lpstr>
      <vt:lpstr>Creating a Webpage</vt:lpstr>
      <vt:lpstr>Sample Webpage</vt:lpstr>
      <vt:lpstr>HTML5 Elements</vt:lpstr>
      <vt:lpstr>HTML5 Elements Classified</vt:lpstr>
      <vt:lpstr>PowerPoint Presentation</vt:lpstr>
      <vt:lpstr>HTML5 Entities</vt:lpstr>
      <vt:lpstr>Evolution of HTML</vt:lpstr>
      <vt:lpstr>PowerPoint Presentation</vt:lpstr>
      <vt:lpstr>HTML5 Integration</vt:lpstr>
      <vt:lpstr>Webpage Syntax</vt:lpstr>
      <vt:lpstr>PowerPoint Presentation</vt:lpstr>
      <vt:lpstr>PowerPoint Presentation</vt:lpstr>
      <vt:lpstr>HTML5 Core Attributes</vt:lpstr>
      <vt:lpstr>PowerPoint Presentation</vt:lpstr>
      <vt:lpstr>Webpage Architecture</vt:lpstr>
      <vt:lpstr>NAV EXAMPLE</vt:lpstr>
      <vt:lpstr>PowerPoint Presentation</vt:lpstr>
      <vt:lpstr>PowerPoint Presentation</vt:lpstr>
      <vt:lpstr>Sections and Paragraphs</vt:lpstr>
      <vt:lpstr>PowerPoint Presentation</vt:lpstr>
      <vt:lpstr>Flowing Content</vt:lpstr>
      <vt:lpstr>PowerPoint Presentation</vt:lpstr>
      <vt:lpstr>PowerPoint Presentation</vt:lpstr>
      <vt:lpstr>Block Quote</vt:lpstr>
      <vt:lpstr>Inline Quote</vt:lpstr>
      <vt:lpstr>PowerPoint Presentation</vt:lpstr>
      <vt:lpstr>White Space and Line Wrapping</vt:lpstr>
      <vt:lpstr>Preformatted Text</vt:lpstr>
      <vt:lpstr>PowerPoint Presentation</vt:lpstr>
      <vt:lpstr>Phrasing Elements</vt:lpstr>
      <vt:lpstr>PowerPoint Presentation</vt:lpstr>
      <vt:lpstr>Formatted Time</vt:lpstr>
      <vt:lpstr>Publication Date</vt:lpstr>
      <vt:lpstr>Webpage Presentation Styles</vt:lpstr>
      <vt:lpstr>style Attribute</vt:lpstr>
      <vt:lpstr>Text Alignment</vt:lpstr>
      <vt:lpstr>Font Sizes</vt:lpstr>
      <vt:lpstr>Indenting Content</vt:lpstr>
      <vt:lpstr>Style Length Units</vt:lpstr>
      <vt:lpstr>Colors</vt:lpstr>
      <vt:lpstr>The Color Wheel</vt:lpstr>
      <vt:lpstr>Font Styles</vt:lpstr>
      <vt:lpstr>Some Fonts</vt:lpstr>
      <vt:lpstr>Generic Font Families</vt:lpstr>
      <vt:lpstr>Font Weight</vt:lpstr>
      <vt:lpstr>Relative Font Sizes</vt:lpstr>
      <vt:lpstr>Itemized Lists</vt:lpstr>
      <vt:lpstr>PowerPoint Presentation</vt:lpstr>
      <vt:lpstr>Lists</vt:lpstr>
      <vt:lpstr>PowerPoint Presentation</vt:lpstr>
      <vt:lpstr>A Definition List</vt:lpstr>
      <vt:lpstr>List Styles</vt:lpstr>
      <vt:lpstr>Links in Webpages</vt:lpstr>
      <vt:lpstr>Links in Webpages</vt:lpstr>
      <vt:lpstr>In-page Links</vt:lpstr>
      <vt:lpstr>Site Internal and External Links</vt:lpstr>
      <vt:lpstr>Site Organization and Navigation</vt:lpstr>
      <vt:lpstr>PowerPoint Presentation</vt:lpstr>
      <vt:lpstr>Content-Only Pages</vt:lpstr>
      <vt:lpstr>Linking to Services</vt:lpstr>
      <vt:lpstr>PowerPoint Presentation</vt:lpstr>
      <vt:lpstr>PowerPoint Presentation</vt:lpstr>
      <vt:lpstr>Display Style for Links</vt:lpstr>
      <vt:lpstr>A Sample Navbar</vt:lpstr>
      <vt:lpstr>PowerPoint Presentation</vt:lpstr>
      <vt:lpstr>Pictures and Images in Webpages</vt:lpstr>
      <vt:lpstr>PowerPoint Presentation</vt:lpstr>
      <vt:lpstr>Text around Images</vt:lpstr>
      <vt:lpstr>Text Around an Image</vt:lpstr>
      <vt:lpstr>Image Alignment within A Line</vt:lpstr>
      <vt:lpstr>PowerPoint Presentation</vt:lpstr>
      <vt:lpstr>Inline Alignments with Preceding Text</vt:lpstr>
      <vt:lpstr>A Figure with Caption</vt:lpstr>
      <vt:lpstr>PowerPoint Presentation</vt:lpstr>
      <vt:lpstr>Raster image</vt:lpstr>
      <vt:lpstr>Image Encoding Formats</vt:lpstr>
      <vt:lpstr>Colors in Raster Images</vt:lpstr>
      <vt:lpstr>PowerPoint Presentation</vt:lpstr>
      <vt:lpstr>Image Maps</vt:lpstr>
      <vt:lpstr>Image Map Example</vt:lpstr>
      <vt:lpstr>PowerPoint Presentation</vt:lpstr>
      <vt:lpstr>Planets Image Map</vt:lpstr>
      <vt:lpstr>A Sample Page Layout</vt:lpstr>
      <vt:lpstr>Webpage Layout</vt:lpstr>
      <vt:lpstr>PowerPoint Presentation</vt:lpstr>
      <vt:lpstr>Debugging and 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SUNY Korea CS</dc:creator>
  <cp:lastModifiedBy>SUNY Korea CS</cp:lastModifiedBy>
  <cp:revision>6</cp:revision>
  <dcterms:created xsi:type="dcterms:W3CDTF">2020-03-25T07:22:51Z</dcterms:created>
  <dcterms:modified xsi:type="dcterms:W3CDTF">2020-03-25T09:17:16Z</dcterms:modified>
</cp:coreProperties>
</file>