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6" r:id="rId2"/>
    <p:sldId id="275" r:id="rId3"/>
    <p:sldId id="274" r:id="rId4"/>
    <p:sldId id="277" r:id="rId5"/>
    <p:sldId id="278" r:id="rId6"/>
    <p:sldId id="279" r:id="rId7"/>
    <p:sldId id="280" r:id="rId8"/>
    <p:sldId id="269" r:id="rId9"/>
    <p:sldId id="281" r:id="rId10"/>
    <p:sldId id="276" r:id="rId11"/>
    <p:sldId id="270" r:id="rId12"/>
  </p:sldIdLst>
  <p:sldSz cx="12192000" cy="6858000"/>
  <p:notesSz cx="6858000" cy="9144000"/>
  <p:embeddedFontLst>
    <p:embeddedFont>
      <p:font typeface="맑은 고딕" panose="020B0503020000020004" pitchFamily="50" charset="-127"/>
      <p:regular r:id="rId13"/>
      <p:bold r:id="rId1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343"/>
    <a:srgbClr val="F59DAA"/>
    <a:srgbClr val="F2F2F2"/>
    <a:srgbClr val="5F5F60"/>
    <a:srgbClr val="F9BFC7"/>
    <a:srgbClr val="EC4A63"/>
    <a:srgbClr val="565658"/>
    <a:srgbClr val="F7D331"/>
    <a:srgbClr val="2D3C55"/>
    <a:srgbClr val="3DCF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51" autoAdjust="0"/>
    <p:restoredTop sz="96391" autoAdjust="0"/>
  </p:normalViewPr>
  <p:slideViewPr>
    <p:cSldViewPr snapToGrid="0" showGuides="1">
      <p:cViewPr varScale="1">
        <p:scale>
          <a:sx n="108" d="100"/>
          <a:sy n="108" d="100"/>
        </p:scale>
        <p:origin x="126" y="162"/>
      </p:cViewPr>
      <p:guideLst>
        <p:guide orient="horz" pos="2205"/>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dirty="0">
                <a:latin typeface="a옛날사진관2" panose="02020600000000000000" pitchFamily="18" charset="-127"/>
                <a:ea typeface="a옛날사진관2" panose="02020600000000000000" pitchFamily="18" charset="-127"/>
              </a:rPr>
              <a:t>Ex. </a:t>
            </a:r>
            <a:r>
              <a:rPr lang="ko-KR" altLang="en-US" dirty="0">
                <a:latin typeface="a옛날사진관2" panose="02020600000000000000" pitchFamily="18" charset="-127"/>
                <a:ea typeface="a옛날사진관2" panose="02020600000000000000" pitchFamily="18" charset="-127"/>
              </a:rPr>
              <a:t>그래프주제</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0797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9018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81870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154129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12634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02547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186050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80997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35840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1602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DA66A62-4D8D-4B4A-8FC1-B2FB5A3CC144}" type="datetimeFigureOut">
              <a:rPr lang="ko-KR" altLang="en-US" smtClean="0"/>
              <a:t>2020-01-10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5699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66A62-4D8D-4B4A-8FC1-B2FB5A3CC144}" type="datetimeFigureOut">
              <a:rPr lang="ko-KR" altLang="en-US" smtClean="0"/>
              <a:t>2020-01-10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29224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30756" y="2416612"/>
            <a:ext cx="7717177" cy="769441"/>
          </a:xfrm>
          <a:prstGeom prst="rect">
            <a:avLst/>
          </a:prstGeom>
          <a:noFill/>
          <a:scene3d>
            <a:camera prst="obliqueTopLeft"/>
            <a:lightRig rig="threePt" dir="t"/>
          </a:scene3d>
        </p:spPr>
        <p:txBody>
          <a:bodyPr wrap="none" rtlCol="0">
            <a:spAutoFit/>
          </a:bodyPr>
          <a:lstStyle/>
          <a:p>
            <a:r>
              <a:rPr lang="en-US" altLang="ko-KR" sz="4400" dirty="0">
                <a:solidFill>
                  <a:schemeClr val="tx1">
                    <a:lumMod val="65000"/>
                    <a:lumOff val="35000"/>
                  </a:schemeClr>
                </a:solidFill>
                <a:latin typeface="a옛날사진관3" panose="02020600000000000000" pitchFamily="18" charset="-127"/>
                <a:ea typeface="a옛날사진관3" panose="02020600000000000000" pitchFamily="18" charset="-127"/>
              </a:rPr>
              <a:t>Facial recognition technology</a:t>
            </a:r>
            <a:endParaRPr lang="ko-KR" altLang="en-US" sz="4400" dirty="0">
              <a:solidFill>
                <a:schemeClr val="tx1">
                  <a:lumMod val="65000"/>
                  <a:lumOff val="35000"/>
                </a:schemeClr>
              </a:solidFill>
              <a:latin typeface="a옛날사진관3" panose="02020600000000000000" pitchFamily="18" charset="-127"/>
              <a:ea typeface="a옛날사진관3" panose="02020600000000000000" pitchFamily="18" charset="-127"/>
            </a:endParaRPr>
          </a:p>
        </p:txBody>
      </p:sp>
      <p:cxnSp>
        <p:nvCxnSpPr>
          <p:cNvPr id="8" name="직선 연결선 7"/>
          <p:cNvCxnSpPr>
            <a:cxnSpLocks/>
          </p:cNvCxnSpPr>
          <p:nvPr/>
        </p:nvCxnSpPr>
        <p:spPr>
          <a:xfrm>
            <a:off x="1108710" y="3984010"/>
            <a:ext cx="10161270" cy="0"/>
          </a:xfrm>
          <a:prstGeom prst="line">
            <a:avLst/>
          </a:prstGeom>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5273606" y="2253012"/>
            <a:ext cx="184731" cy="369332"/>
          </a:xfrm>
          <a:prstGeom prst="rect">
            <a:avLst/>
          </a:prstGeom>
          <a:noFill/>
          <a:scene3d>
            <a:camera prst="obliqueTopLeft"/>
            <a:lightRig rig="threePt" dir="t"/>
          </a:scene3d>
        </p:spPr>
        <p:txBody>
          <a:bodyPr wrap="none" rtlCol="0">
            <a:spAutoFit/>
          </a:bodyPr>
          <a:lstStyle/>
          <a:p>
            <a:endParaRPr lang="ko-KR" altLang="en-US" spc="600" dirty="0">
              <a:solidFill>
                <a:srgbClr val="565658"/>
              </a:solidFill>
              <a:latin typeface="210 콤퓨타세탁 L" panose="02020603020101020101" pitchFamily="18" charset="-127"/>
              <a:ea typeface="210 콤퓨타세탁 L" panose="02020603020101020101" pitchFamily="18" charset="-127"/>
            </a:endParaRPr>
          </a:p>
        </p:txBody>
      </p:sp>
      <p:sp>
        <p:nvSpPr>
          <p:cNvPr id="26" name="TextBox 25"/>
          <p:cNvSpPr txBox="1"/>
          <p:nvPr/>
        </p:nvSpPr>
        <p:spPr>
          <a:xfrm>
            <a:off x="5227568" y="5115798"/>
            <a:ext cx="1735995" cy="461665"/>
          </a:xfrm>
          <a:prstGeom prst="rect">
            <a:avLst/>
          </a:prstGeom>
          <a:noFill/>
          <a:scene3d>
            <a:camera prst="obliqueTopLeft"/>
            <a:lightRig rig="threePt" dir="t"/>
          </a:scene3d>
        </p:spPr>
        <p:txBody>
          <a:bodyPr wrap="square" rtlCol="0">
            <a:spAutoFit/>
          </a:bodyPr>
          <a:lstStyle/>
          <a:p>
            <a:pPr algn="ctr"/>
            <a:r>
              <a:rPr lang="en-US" altLang="ko-KR" sz="1200" dirty="0">
                <a:solidFill>
                  <a:srgbClr val="565658"/>
                </a:solidFill>
                <a:latin typeface="a옛날사진관3" panose="02020600000000000000" pitchFamily="18" charset="-127"/>
                <a:ea typeface="a옛날사진관3" panose="02020600000000000000" pitchFamily="18" charset="-127"/>
              </a:rPr>
              <a:t>1309 Ye-Won Shin</a:t>
            </a:r>
          </a:p>
          <a:p>
            <a:pPr algn="ctr"/>
            <a:r>
              <a:rPr lang="en-US" altLang="ko-KR" sz="1200" dirty="0">
                <a:solidFill>
                  <a:srgbClr val="565658"/>
                </a:solidFill>
                <a:latin typeface="a옛날사진관3" panose="02020600000000000000" pitchFamily="18" charset="-127"/>
                <a:ea typeface="a옛날사진관3" panose="02020600000000000000" pitchFamily="18" charset="-127"/>
              </a:rPr>
              <a:t>1502 Na-Yun Kim</a:t>
            </a:r>
          </a:p>
        </p:txBody>
      </p:sp>
    </p:spTree>
    <p:extLst>
      <p:ext uri="{BB962C8B-B14F-4D97-AF65-F5344CB8AC3E}">
        <p14:creationId xmlns:p14="http://schemas.microsoft.com/office/powerpoint/2010/main" val="266192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a:extLst>
              <a:ext uri="{FF2B5EF4-FFF2-40B4-BE49-F238E27FC236}">
                <a16:creationId xmlns:a16="http://schemas.microsoft.com/office/drawing/2014/main" id="{4E3BECBE-DCA1-472F-91E5-FEAA4FA2BE72}"/>
              </a:ext>
            </a:extLst>
          </p:cNvPr>
          <p:cNvSpPr txBox="1"/>
          <p:nvPr/>
        </p:nvSpPr>
        <p:spPr>
          <a:xfrm>
            <a:off x="627771" y="423331"/>
            <a:ext cx="1891865"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4. Applications</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graphicFrame>
        <p:nvGraphicFramePr>
          <p:cNvPr id="14" name="차트 13">
            <a:extLst>
              <a:ext uri="{FF2B5EF4-FFF2-40B4-BE49-F238E27FC236}">
                <a16:creationId xmlns:a16="http://schemas.microsoft.com/office/drawing/2014/main" id="{972056E6-3762-461F-8B86-4D2E8E70E400}"/>
              </a:ext>
            </a:extLst>
          </p:cNvPr>
          <p:cNvGraphicFramePr/>
          <p:nvPr>
            <p:extLst>
              <p:ext uri="{D42A27DB-BD31-4B8C-83A1-F6EECF244321}">
                <p14:modId xmlns:p14="http://schemas.microsoft.com/office/powerpoint/2010/main" val="3406185402"/>
              </p:ext>
            </p:extLst>
          </p:nvPr>
        </p:nvGraphicFramePr>
        <p:xfrm>
          <a:off x="-150415" y="2195701"/>
          <a:ext cx="6666230" cy="3200823"/>
        </p:xfrm>
        <a:graphic>
          <a:graphicData uri="http://schemas.openxmlformats.org/drawingml/2006/chart">
            <c:chart xmlns:c="http://schemas.openxmlformats.org/drawingml/2006/chart" xmlns:r="http://schemas.openxmlformats.org/officeDocument/2006/relationships" r:id="rId2"/>
          </a:graphicData>
        </a:graphic>
      </p:graphicFrame>
      <p:sp>
        <p:nvSpPr>
          <p:cNvPr id="91" name="직사각형 90">
            <a:extLst>
              <a:ext uri="{FF2B5EF4-FFF2-40B4-BE49-F238E27FC236}">
                <a16:creationId xmlns:a16="http://schemas.microsoft.com/office/drawing/2014/main" id="{782E20FA-4450-4FF4-A60C-CEC3919E806E}"/>
              </a:ext>
            </a:extLst>
          </p:cNvPr>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F8F6731E-332C-4DE8-81B6-47B46ACE125E}"/>
              </a:ext>
            </a:extLst>
          </p:cNvPr>
          <p:cNvSpPr/>
          <p:nvPr/>
        </p:nvSpPr>
        <p:spPr>
          <a:xfrm>
            <a:off x="851035" y="1359069"/>
            <a:ext cx="10902140" cy="1200329"/>
          </a:xfrm>
          <a:prstGeom prst="rect">
            <a:avLst/>
          </a:prstGeom>
        </p:spPr>
        <p:txBody>
          <a:bodyPr wrap="square">
            <a:spAutoFit/>
          </a:bodyPr>
          <a:lstStyle/>
          <a:p>
            <a:r>
              <a:rPr lang="en-US" altLang="ko-KR" dirty="0"/>
              <a:t>-Banking using ATM</a:t>
            </a:r>
          </a:p>
          <a:p>
            <a:endParaRPr lang="en-US" altLang="ko-KR" dirty="0"/>
          </a:p>
          <a:p>
            <a:r>
              <a:rPr lang="en-US" altLang="ko-KR" dirty="0"/>
              <a:t>The Face Detection module analyzes the picture taken by the ATM camera, recognizes if a person’s face is pictured and determines whether it is covered or not. </a:t>
            </a:r>
            <a:endParaRPr lang="ko-KR" altLang="en-US" dirty="0"/>
          </a:p>
        </p:txBody>
      </p:sp>
      <p:pic>
        <p:nvPicPr>
          <p:cNvPr id="3074" name="Picture 2" descr="banking using atm face recognition에 대한 이미지 검색결과">
            <a:extLst>
              <a:ext uri="{FF2B5EF4-FFF2-40B4-BE49-F238E27FC236}">
                <a16:creationId xmlns:a16="http://schemas.microsoft.com/office/drawing/2014/main" id="{5B92E263-43B6-4404-8E7D-0BE1110F5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62" y="2602625"/>
            <a:ext cx="5959570" cy="3352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469124-2226-4823-8B2D-2CFBE9EE93A9}"/>
              </a:ext>
            </a:extLst>
          </p:cNvPr>
          <p:cNvSpPr txBox="1"/>
          <p:nvPr/>
        </p:nvSpPr>
        <p:spPr>
          <a:xfrm>
            <a:off x="7022238" y="2627790"/>
            <a:ext cx="4730938" cy="2585323"/>
          </a:xfrm>
          <a:prstGeom prst="rect">
            <a:avLst/>
          </a:prstGeom>
          <a:noFill/>
        </p:spPr>
        <p:txBody>
          <a:bodyPr wrap="square" rtlCol="0">
            <a:spAutoFit/>
          </a:bodyPr>
          <a:lstStyle/>
          <a:p>
            <a:r>
              <a:rPr lang="en-US" altLang="ko-KR" dirty="0"/>
              <a:t>The software uses sophisticated face recognition algorithms that analyze 4000 points of the human face, therefore, the results are accurate and reliable. If for some reason, the face of the ATM user is not detected or covered with anything at the start of a transaction, then the terminal stops the service. </a:t>
            </a:r>
          </a:p>
          <a:p>
            <a:endParaRPr lang="ko-KR" altLang="en-US" dirty="0"/>
          </a:p>
        </p:txBody>
      </p:sp>
    </p:spTree>
    <p:extLst>
      <p:ext uri="{BB962C8B-B14F-4D97-AF65-F5344CB8AC3E}">
        <p14:creationId xmlns:p14="http://schemas.microsoft.com/office/powerpoint/2010/main" val="21244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02470" y="2895689"/>
            <a:ext cx="6239529" cy="769441"/>
          </a:xfrm>
          <a:prstGeom prst="rect">
            <a:avLst/>
          </a:prstGeom>
          <a:noFill/>
          <a:scene3d>
            <a:camera prst="obliqueTopLeft"/>
            <a:lightRig rig="threePt" dir="t"/>
          </a:scene3d>
        </p:spPr>
        <p:txBody>
          <a:bodyPr wrap="none" rtlCol="0">
            <a:spAutoFit/>
          </a:bodyPr>
          <a:lstStyle/>
          <a:p>
            <a:r>
              <a:rPr lang="en-US" altLang="ko-KR" sz="4400" dirty="0">
                <a:solidFill>
                  <a:schemeClr val="tx1">
                    <a:lumMod val="65000"/>
                    <a:lumOff val="35000"/>
                  </a:schemeClr>
                </a:solidFill>
                <a:latin typeface="a옛날사진관3" panose="02020600000000000000" pitchFamily="18" charset="-127"/>
                <a:ea typeface="a옛날사진관3" panose="02020600000000000000" pitchFamily="18" charset="-127"/>
              </a:rPr>
              <a:t>Thank you for listening</a:t>
            </a:r>
            <a:endParaRPr lang="ko-KR" altLang="en-US" sz="4400" dirty="0">
              <a:solidFill>
                <a:schemeClr val="tx1">
                  <a:lumMod val="65000"/>
                  <a:lumOff val="35000"/>
                </a:schemeClr>
              </a:solidFill>
              <a:latin typeface="a옛날사진관3" panose="02020600000000000000" pitchFamily="18" charset="-127"/>
              <a:ea typeface="a옛날사진관3" panose="02020600000000000000" pitchFamily="18" charset="-127"/>
            </a:endParaRPr>
          </a:p>
        </p:txBody>
      </p:sp>
      <p:cxnSp>
        <p:nvCxnSpPr>
          <p:cNvPr id="9" name="직선 연결선 8">
            <a:extLst>
              <a:ext uri="{FF2B5EF4-FFF2-40B4-BE49-F238E27FC236}">
                <a16:creationId xmlns:a16="http://schemas.microsoft.com/office/drawing/2014/main" id="{0C1408F5-115C-41D3-82B5-6C909075249E}"/>
              </a:ext>
            </a:extLst>
          </p:cNvPr>
          <p:cNvCxnSpPr>
            <a:cxnSpLocks/>
          </p:cNvCxnSpPr>
          <p:nvPr/>
        </p:nvCxnSpPr>
        <p:spPr>
          <a:xfrm>
            <a:off x="1108710" y="3984010"/>
            <a:ext cx="10161270" cy="0"/>
          </a:xfrm>
          <a:prstGeom prst="line">
            <a:avLst/>
          </a:prstGeom>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44348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3F6FE179-5243-41AC-B311-17F6E55D5606}"/>
              </a:ext>
            </a:extLst>
          </p:cNvPr>
          <p:cNvSpPr/>
          <p:nvPr/>
        </p:nvSpPr>
        <p:spPr>
          <a:xfrm rot="18823832">
            <a:off x="-4495487" y="-3349056"/>
            <a:ext cx="12305871" cy="8316141"/>
          </a:xfrm>
          <a:prstGeom prst="rect">
            <a:avLst/>
          </a:prstGeom>
          <a:solidFill>
            <a:srgbClr val="5F5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639124" y="1003797"/>
            <a:ext cx="1904176" cy="646331"/>
          </a:xfrm>
          <a:prstGeom prst="rect">
            <a:avLst/>
          </a:prstGeom>
          <a:noFill/>
        </p:spPr>
        <p:txBody>
          <a:bodyPr wrap="square" rtlCol="0">
            <a:spAutoFit/>
          </a:bodyPr>
          <a:lstStyle/>
          <a:p>
            <a:r>
              <a:rPr lang="en-US" altLang="ko-KR" sz="3600" dirty="0">
                <a:solidFill>
                  <a:schemeClr val="bg1"/>
                </a:solidFill>
                <a:latin typeface="a옛날사진관4" panose="02020600000000000000" pitchFamily="18" charset="-127"/>
                <a:ea typeface="a옛날사진관4" panose="02020600000000000000" pitchFamily="18" charset="-127"/>
              </a:rPr>
              <a:t>INDEX</a:t>
            </a:r>
            <a:endParaRPr lang="ko-KR" altLang="en-US" sz="3600" dirty="0">
              <a:solidFill>
                <a:schemeClr val="bg1"/>
              </a:solidFill>
              <a:latin typeface="a옛날사진관4" panose="02020600000000000000" pitchFamily="18" charset="-127"/>
              <a:ea typeface="a옛날사진관4" panose="02020600000000000000" pitchFamily="18" charset="-127"/>
            </a:endParaRPr>
          </a:p>
        </p:txBody>
      </p:sp>
      <p:sp>
        <p:nvSpPr>
          <p:cNvPr id="21" name="TextBox 20"/>
          <p:cNvSpPr txBox="1"/>
          <p:nvPr/>
        </p:nvSpPr>
        <p:spPr>
          <a:xfrm>
            <a:off x="6196181" y="2624817"/>
            <a:ext cx="3413591" cy="461665"/>
          </a:xfrm>
          <a:prstGeom prst="rect">
            <a:avLst/>
          </a:prstGeom>
          <a:noFill/>
          <a:scene3d>
            <a:camera prst="obliqueTopLeft"/>
            <a:lightRig rig="threePt" dir="t"/>
          </a:scene3d>
        </p:spPr>
        <p:txBody>
          <a:bodyPr wrap="square" rtlCol="0">
            <a:spAutoFit/>
          </a:bodyPr>
          <a:lstStyle/>
          <a:p>
            <a:pPr>
              <a:buFontTx/>
              <a:buChar char="-"/>
            </a:pPr>
            <a:r>
              <a:rPr lang="en-US" altLang="ko-KR" sz="2400" dirty="0"/>
              <a:t>Implementation</a:t>
            </a:r>
          </a:p>
        </p:txBody>
      </p:sp>
      <p:sp>
        <p:nvSpPr>
          <p:cNvPr id="27" name="TextBox 26"/>
          <p:cNvSpPr txBox="1"/>
          <p:nvPr/>
        </p:nvSpPr>
        <p:spPr>
          <a:xfrm>
            <a:off x="4856168" y="4084765"/>
            <a:ext cx="5757713" cy="461665"/>
          </a:xfrm>
          <a:prstGeom prst="rect">
            <a:avLst/>
          </a:prstGeom>
          <a:noFill/>
          <a:scene3d>
            <a:camera prst="obliqueTopLeft"/>
            <a:lightRig rig="threePt" dir="t"/>
          </a:scene3d>
        </p:spPr>
        <p:txBody>
          <a:bodyPr wrap="square" rtlCol="0">
            <a:spAutoFit/>
          </a:bodyPr>
          <a:lstStyle/>
          <a:p>
            <a:r>
              <a:rPr lang="en-US" altLang="ko-KR" sz="2400" dirty="0">
                <a:solidFill>
                  <a:schemeClr val="bg2">
                    <a:lumMod val="25000"/>
                  </a:schemeClr>
                </a:solidFill>
                <a:latin typeface="a옛날사진관3" panose="02020600000000000000" pitchFamily="18" charset="-127"/>
                <a:ea typeface="a옛날사진관3" panose="02020600000000000000" pitchFamily="18" charset="-127"/>
              </a:rPr>
              <a:t>- Supplementation</a:t>
            </a:r>
            <a:endParaRPr lang="ko-KR" altLang="en-US" sz="2400" dirty="0">
              <a:solidFill>
                <a:schemeClr val="bg2">
                  <a:lumMod val="25000"/>
                </a:schemeClr>
              </a:solidFill>
              <a:latin typeface="a옛날사진관3" panose="02020600000000000000" pitchFamily="18" charset="-127"/>
              <a:ea typeface="a옛날사진관3" panose="02020600000000000000" pitchFamily="18" charset="-127"/>
            </a:endParaRPr>
          </a:p>
        </p:txBody>
      </p:sp>
      <p:cxnSp>
        <p:nvCxnSpPr>
          <p:cNvPr id="10" name="직선 연결선 9">
            <a:extLst>
              <a:ext uri="{FF2B5EF4-FFF2-40B4-BE49-F238E27FC236}">
                <a16:creationId xmlns:a16="http://schemas.microsoft.com/office/drawing/2014/main" id="{02C3BAF7-BA8C-40D0-95B5-8DE6468C90D3}"/>
              </a:ext>
            </a:extLst>
          </p:cNvPr>
          <p:cNvCxnSpPr>
            <a:cxnSpLocks/>
          </p:cNvCxnSpPr>
          <p:nvPr/>
        </p:nvCxnSpPr>
        <p:spPr>
          <a:xfrm flipV="1">
            <a:off x="148590" y="-1577340"/>
            <a:ext cx="9006840" cy="9410563"/>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636E6F-9D49-4082-819A-48092F907561}"/>
              </a:ext>
            </a:extLst>
          </p:cNvPr>
          <p:cNvSpPr txBox="1"/>
          <p:nvPr/>
        </p:nvSpPr>
        <p:spPr>
          <a:xfrm>
            <a:off x="4245200" y="4834594"/>
            <a:ext cx="5757713" cy="461665"/>
          </a:xfrm>
          <a:prstGeom prst="rect">
            <a:avLst/>
          </a:prstGeom>
          <a:noFill/>
          <a:scene3d>
            <a:camera prst="obliqueTopLeft"/>
            <a:lightRig rig="threePt" dir="t"/>
          </a:scene3d>
        </p:spPr>
        <p:txBody>
          <a:bodyPr wrap="square" rtlCol="0">
            <a:spAutoFit/>
          </a:bodyPr>
          <a:lstStyle/>
          <a:p>
            <a:r>
              <a:rPr lang="en-US" altLang="ko-KR" sz="2400" dirty="0">
                <a:solidFill>
                  <a:schemeClr val="bg2">
                    <a:lumMod val="25000"/>
                  </a:schemeClr>
                </a:solidFill>
                <a:latin typeface="a옛날사진관3" panose="02020600000000000000" pitchFamily="18" charset="-127"/>
                <a:ea typeface="a옛날사진관3" panose="02020600000000000000" pitchFamily="18" charset="-127"/>
              </a:rPr>
              <a:t>- Applications</a:t>
            </a:r>
            <a:endParaRPr lang="ko-KR" altLang="en-US" sz="2400" dirty="0">
              <a:solidFill>
                <a:schemeClr val="bg2">
                  <a:lumMod val="25000"/>
                </a:schemeClr>
              </a:solidFill>
              <a:latin typeface="a옛날사진관3" panose="02020600000000000000" pitchFamily="18" charset="-127"/>
              <a:ea typeface="a옛날사진관3" panose="02020600000000000000" pitchFamily="18" charset="-127"/>
            </a:endParaRPr>
          </a:p>
        </p:txBody>
      </p:sp>
      <p:sp>
        <p:nvSpPr>
          <p:cNvPr id="11" name="TextBox 10">
            <a:extLst>
              <a:ext uri="{FF2B5EF4-FFF2-40B4-BE49-F238E27FC236}">
                <a16:creationId xmlns:a16="http://schemas.microsoft.com/office/drawing/2014/main" id="{CB81736C-53F7-4F71-B2B7-6ADC5394CB86}"/>
              </a:ext>
            </a:extLst>
          </p:cNvPr>
          <p:cNvSpPr txBox="1"/>
          <p:nvPr/>
        </p:nvSpPr>
        <p:spPr>
          <a:xfrm>
            <a:off x="5572761" y="3334936"/>
            <a:ext cx="5757713" cy="461665"/>
          </a:xfrm>
          <a:prstGeom prst="rect">
            <a:avLst/>
          </a:prstGeom>
          <a:noFill/>
          <a:scene3d>
            <a:camera prst="obliqueTopLeft"/>
            <a:lightRig rig="threePt" dir="t"/>
          </a:scene3d>
        </p:spPr>
        <p:txBody>
          <a:bodyPr wrap="square" rtlCol="0">
            <a:spAutoFit/>
          </a:bodyPr>
          <a:lstStyle/>
          <a:p>
            <a:r>
              <a:rPr lang="en-US" altLang="ko-KR" sz="2400" dirty="0">
                <a:solidFill>
                  <a:schemeClr val="bg2">
                    <a:lumMod val="25000"/>
                  </a:schemeClr>
                </a:solidFill>
                <a:latin typeface="a옛날사진관3" panose="02020600000000000000" pitchFamily="18" charset="-127"/>
                <a:ea typeface="a옛날사진관3" panose="02020600000000000000" pitchFamily="18" charset="-127"/>
              </a:rPr>
              <a:t>- Weaknesses</a:t>
            </a:r>
            <a:endParaRPr lang="ko-KR" altLang="en-US" sz="2400" dirty="0">
              <a:solidFill>
                <a:schemeClr val="bg2">
                  <a:lumMod val="25000"/>
                </a:schemeClr>
              </a:solidFill>
              <a:latin typeface="a옛날사진관3" panose="02020600000000000000" pitchFamily="18" charset="-127"/>
              <a:ea typeface="a옛날사진관3" panose="02020600000000000000" pitchFamily="18" charset="-127"/>
            </a:endParaRPr>
          </a:p>
        </p:txBody>
      </p:sp>
    </p:spTree>
    <p:extLst>
      <p:ext uri="{BB962C8B-B14F-4D97-AF65-F5344CB8AC3E}">
        <p14:creationId xmlns:p14="http://schemas.microsoft.com/office/powerpoint/2010/main" val="65566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2FE485F4-3DBC-4312-A366-6188FFFF885C}"/>
              </a:ext>
            </a:extLst>
          </p:cNvPr>
          <p:cNvSpPr txBox="1"/>
          <p:nvPr/>
        </p:nvSpPr>
        <p:spPr>
          <a:xfrm>
            <a:off x="627771" y="423331"/>
            <a:ext cx="2308645"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1. Implementation</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sp>
        <p:nvSpPr>
          <p:cNvPr id="4" name="TextBox 3">
            <a:extLst>
              <a:ext uri="{FF2B5EF4-FFF2-40B4-BE49-F238E27FC236}">
                <a16:creationId xmlns:a16="http://schemas.microsoft.com/office/drawing/2014/main" id="{030BA118-BE4D-49E3-8CAA-A693F711D652}"/>
              </a:ext>
            </a:extLst>
          </p:cNvPr>
          <p:cNvSpPr txBox="1"/>
          <p:nvPr/>
        </p:nvSpPr>
        <p:spPr>
          <a:xfrm>
            <a:off x="851035" y="1287624"/>
            <a:ext cx="9953814" cy="1477328"/>
          </a:xfrm>
          <a:prstGeom prst="rect">
            <a:avLst/>
          </a:prstGeom>
          <a:noFill/>
        </p:spPr>
        <p:txBody>
          <a:bodyPr wrap="square" rtlCol="0">
            <a:spAutoFit/>
          </a:bodyPr>
          <a:lstStyle/>
          <a:p>
            <a:r>
              <a:rPr lang="ko-KR" altLang="en-US" dirty="0"/>
              <a:t>① </a:t>
            </a:r>
            <a:r>
              <a:rPr lang="en-US" altLang="ko-KR" dirty="0"/>
              <a:t>Image acquisition</a:t>
            </a:r>
          </a:p>
          <a:p>
            <a:endParaRPr lang="en-US" altLang="ko-KR" dirty="0"/>
          </a:p>
          <a:p>
            <a:r>
              <a:rPr lang="en-US" altLang="ko-KR" dirty="0"/>
              <a:t>The creation of a digitally encoded representation of the visual characteristics of an object, such as a physical scene or the interior structure of an object.</a:t>
            </a:r>
          </a:p>
          <a:p>
            <a:endParaRPr lang="ko-KR" altLang="en-US" dirty="0"/>
          </a:p>
        </p:txBody>
      </p:sp>
      <p:pic>
        <p:nvPicPr>
          <p:cNvPr id="1026" name="Picture 2">
            <a:extLst>
              <a:ext uri="{FF2B5EF4-FFF2-40B4-BE49-F238E27FC236}">
                <a16:creationId xmlns:a16="http://schemas.microsoft.com/office/drawing/2014/main" id="{7463C242-7B17-4811-965B-0B76F2DDA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19" y="2521237"/>
            <a:ext cx="5734050" cy="3609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2ACDBB-2DF2-432B-9685-1A2DCB5D2787}"/>
              </a:ext>
            </a:extLst>
          </p:cNvPr>
          <p:cNvSpPr txBox="1"/>
          <p:nvPr/>
        </p:nvSpPr>
        <p:spPr>
          <a:xfrm>
            <a:off x="6606073" y="2521237"/>
            <a:ext cx="4843108" cy="2585323"/>
          </a:xfrm>
          <a:prstGeom prst="rect">
            <a:avLst/>
          </a:prstGeom>
          <a:noFill/>
        </p:spPr>
        <p:txBody>
          <a:bodyPr wrap="square" rtlCol="0">
            <a:spAutoFit/>
          </a:bodyPr>
          <a:lstStyle/>
          <a:p>
            <a:r>
              <a:rPr lang="en-US" altLang="ko-KR" dirty="0"/>
              <a:t>Facial-scan technology can acquire faces from almost any static camera or video system that generates images of sufficient quality and resolution.</a:t>
            </a:r>
          </a:p>
          <a:p>
            <a:r>
              <a:rPr lang="en-US" altLang="ko-KR" dirty="0"/>
              <a:t>High quality enrollment is essential to eventual verification and identification enrollment images define the facial characteristics to be used in all future authentication events.</a:t>
            </a:r>
            <a:endParaRPr lang="ko-KR" altLang="en-US" dirty="0"/>
          </a:p>
        </p:txBody>
      </p:sp>
    </p:spTree>
    <p:extLst>
      <p:ext uri="{BB962C8B-B14F-4D97-AF65-F5344CB8AC3E}">
        <p14:creationId xmlns:p14="http://schemas.microsoft.com/office/powerpoint/2010/main" val="314747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2FE485F4-3DBC-4312-A366-6188FFFF885C}"/>
              </a:ext>
            </a:extLst>
          </p:cNvPr>
          <p:cNvSpPr txBox="1"/>
          <p:nvPr/>
        </p:nvSpPr>
        <p:spPr>
          <a:xfrm>
            <a:off x="627771" y="423331"/>
            <a:ext cx="2308645"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1. Implementation</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sp>
        <p:nvSpPr>
          <p:cNvPr id="9" name="직사각형 8">
            <a:extLst>
              <a:ext uri="{FF2B5EF4-FFF2-40B4-BE49-F238E27FC236}">
                <a16:creationId xmlns:a16="http://schemas.microsoft.com/office/drawing/2014/main" id="{89640D75-AE6E-45D2-A548-796E30755F12}"/>
              </a:ext>
            </a:extLst>
          </p:cNvPr>
          <p:cNvSpPr/>
          <p:nvPr/>
        </p:nvSpPr>
        <p:spPr>
          <a:xfrm>
            <a:off x="851035" y="1303086"/>
            <a:ext cx="11056873" cy="3416320"/>
          </a:xfrm>
          <a:prstGeom prst="rect">
            <a:avLst/>
          </a:prstGeom>
        </p:spPr>
        <p:txBody>
          <a:bodyPr wrap="none">
            <a:spAutoFit/>
          </a:bodyPr>
          <a:lstStyle/>
          <a:p>
            <a:r>
              <a:rPr lang="ko-KR" altLang="en-US" dirty="0"/>
              <a:t>② </a:t>
            </a:r>
            <a:r>
              <a:rPr lang="en-US" altLang="ko-KR" dirty="0"/>
              <a:t>Image processing</a:t>
            </a:r>
          </a:p>
          <a:p>
            <a:endParaRPr lang="en-US" altLang="ko-KR" dirty="0"/>
          </a:p>
          <a:p>
            <a:r>
              <a:rPr lang="en-US" altLang="ko-KR" dirty="0"/>
              <a:t>A method to convert an image into digital form and perform some operations on it in order to get </a:t>
            </a:r>
          </a:p>
          <a:p>
            <a:r>
              <a:rPr lang="en-US" altLang="ko-KR" dirty="0"/>
              <a:t>an enhanced image</a:t>
            </a:r>
          </a:p>
          <a:p>
            <a:endParaRPr lang="en-US" altLang="ko-KR" dirty="0"/>
          </a:p>
          <a:p>
            <a:r>
              <a:rPr lang="en-US" altLang="ko-KR" dirty="0"/>
              <a:t>Images are cropped such that the facial image remains, and color images are normally converted to </a:t>
            </a:r>
          </a:p>
          <a:p>
            <a:pPr>
              <a:buFontTx/>
              <a:buChar char="-"/>
            </a:pPr>
            <a:r>
              <a:rPr lang="en-US" altLang="ko-KR" dirty="0"/>
              <a:t>black and white in order to facilitate initial comparisons based on grayscale characteristics.</a:t>
            </a:r>
          </a:p>
          <a:p>
            <a:pPr>
              <a:buFontTx/>
              <a:buChar char="-"/>
            </a:pPr>
            <a:endParaRPr lang="en-US" altLang="ko-KR" dirty="0"/>
          </a:p>
          <a:p>
            <a:r>
              <a:rPr lang="en-US" altLang="ko-KR" dirty="0"/>
              <a:t>First the presence of faces or face in a scene must be detected. Once the face is detected, it must be </a:t>
            </a:r>
          </a:p>
          <a:p>
            <a:r>
              <a:rPr lang="en-US" altLang="ko-KR" dirty="0"/>
              <a:t>localized and normalization process may be required to bring the dimensions of the live facial sample</a:t>
            </a:r>
          </a:p>
          <a:p>
            <a:r>
              <a:rPr lang="en-US" altLang="ko-KR" dirty="0"/>
              <a:t>in alignment with the one on the template.</a:t>
            </a:r>
            <a:endParaRPr lang="ko-KR" altLang="en-US" dirty="0"/>
          </a:p>
          <a:p>
            <a:endParaRPr lang="en-US" altLang="ko-KR" dirty="0"/>
          </a:p>
        </p:txBody>
      </p:sp>
    </p:spTree>
    <p:extLst>
      <p:ext uri="{BB962C8B-B14F-4D97-AF65-F5344CB8AC3E}">
        <p14:creationId xmlns:p14="http://schemas.microsoft.com/office/powerpoint/2010/main" val="200167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2FE485F4-3DBC-4312-A366-6188FFFF885C}"/>
              </a:ext>
            </a:extLst>
          </p:cNvPr>
          <p:cNvSpPr txBox="1"/>
          <p:nvPr/>
        </p:nvSpPr>
        <p:spPr>
          <a:xfrm>
            <a:off x="627771" y="423331"/>
            <a:ext cx="2308645"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1. Implementation</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sp>
        <p:nvSpPr>
          <p:cNvPr id="9" name="직사각형 8">
            <a:extLst>
              <a:ext uri="{FF2B5EF4-FFF2-40B4-BE49-F238E27FC236}">
                <a16:creationId xmlns:a16="http://schemas.microsoft.com/office/drawing/2014/main" id="{35D63C97-DF3E-46C5-871F-F3D755DF884D}"/>
              </a:ext>
            </a:extLst>
          </p:cNvPr>
          <p:cNvSpPr/>
          <p:nvPr/>
        </p:nvSpPr>
        <p:spPr>
          <a:xfrm>
            <a:off x="851035" y="1303086"/>
            <a:ext cx="10929787" cy="3139321"/>
          </a:xfrm>
          <a:prstGeom prst="rect">
            <a:avLst/>
          </a:prstGeom>
        </p:spPr>
        <p:txBody>
          <a:bodyPr wrap="none">
            <a:spAutoFit/>
          </a:bodyPr>
          <a:lstStyle/>
          <a:p>
            <a:r>
              <a:rPr lang="en-US" altLang="ko-KR" dirty="0"/>
              <a:t>③Finding distinctive characteristic location</a:t>
            </a:r>
          </a:p>
          <a:p>
            <a:endParaRPr lang="en-US" altLang="ko-KR" dirty="0"/>
          </a:p>
          <a:p>
            <a:r>
              <a:rPr lang="en-US" altLang="ko-KR" dirty="0"/>
              <a:t>All facial scan systems attempt to match visible facial features in a fashion similar to the way people </a:t>
            </a:r>
          </a:p>
          <a:p>
            <a:r>
              <a:rPr lang="en-US" altLang="ko-KR" dirty="0"/>
              <a:t>recognize one another.</a:t>
            </a:r>
          </a:p>
          <a:p>
            <a:pPr>
              <a:buFontTx/>
              <a:buChar char="-"/>
            </a:pPr>
            <a:endParaRPr lang="en-US" altLang="ko-KR" dirty="0"/>
          </a:p>
          <a:p>
            <a:pPr>
              <a:buFontTx/>
              <a:buChar char="-"/>
            </a:pPr>
            <a:endParaRPr lang="en-US" altLang="ko-KR" dirty="0"/>
          </a:p>
          <a:p>
            <a:pPr>
              <a:buFontTx/>
              <a:buChar char="-"/>
            </a:pPr>
            <a:endParaRPr lang="en-US" altLang="ko-KR" dirty="0"/>
          </a:p>
          <a:p>
            <a:pPr>
              <a:buFontTx/>
              <a:buChar char="-"/>
            </a:pPr>
            <a:endParaRPr lang="en-US" altLang="ko-KR" dirty="0"/>
          </a:p>
          <a:p>
            <a:pPr>
              <a:buFontTx/>
              <a:buChar char="-"/>
            </a:pPr>
            <a:endParaRPr lang="en-US" altLang="ko-KR" dirty="0"/>
          </a:p>
          <a:p>
            <a:pPr>
              <a:buFontTx/>
              <a:buChar char="-"/>
            </a:pPr>
            <a:endParaRPr lang="en-US" altLang="ko-KR" dirty="0"/>
          </a:p>
          <a:p>
            <a:pPr>
              <a:buFontTx/>
              <a:buChar char="-"/>
            </a:pPr>
            <a:endParaRPr lang="en-US" altLang="ko-KR" dirty="0"/>
          </a:p>
        </p:txBody>
      </p:sp>
      <p:pic>
        <p:nvPicPr>
          <p:cNvPr id="4098" name="Picture 2" descr="face recognition에 대한 이미지 검색결과">
            <a:extLst>
              <a:ext uri="{FF2B5EF4-FFF2-40B4-BE49-F238E27FC236}">
                <a16:creationId xmlns:a16="http://schemas.microsoft.com/office/drawing/2014/main" id="{B0817E05-DD53-4792-9294-A47393F93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79" y="2557461"/>
            <a:ext cx="5028426" cy="33461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6E63FD8-9CDE-4D0D-A831-A3A4D72A1B67}"/>
              </a:ext>
            </a:extLst>
          </p:cNvPr>
          <p:cNvSpPr txBox="1"/>
          <p:nvPr/>
        </p:nvSpPr>
        <p:spPr>
          <a:xfrm>
            <a:off x="6068353" y="3491891"/>
            <a:ext cx="5244965" cy="1477328"/>
          </a:xfrm>
          <a:prstGeom prst="rect">
            <a:avLst/>
          </a:prstGeom>
          <a:noFill/>
        </p:spPr>
        <p:txBody>
          <a:bodyPr wrap="square" rtlCol="0">
            <a:spAutoFit/>
          </a:bodyPr>
          <a:lstStyle/>
          <a:p>
            <a:r>
              <a:rPr lang="en-US" altLang="ko-KR" dirty="0"/>
              <a:t>The features most often utilized in facial scan systems are those least likely to change significantly over time like nose shape or the sides of the mouth.</a:t>
            </a:r>
            <a:endParaRPr lang="ko-KR" altLang="en-US" dirty="0"/>
          </a:p>
          <a:p>
            <a:endParaRPr lang="ko-KR" altLang="en-US" dirty="0"/>
          </a:p>
        </p:txBody>
      </p:sp>
    </p:spTree>
    <p:extLst>
      <p:ext uri="{BB962C8B-B14F-4D97-AF65-F5344CB8AC3E}">
        <p14:creationId xmlns:p14="http://schemas.microsoft.com/office/powerpoint/2010/main" val="32831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2FE485F4-3DBC-4312-A366-6188FFFF885C}"/>
              </a:ext>
            </a:extLst>
          </p:cNvPr>
          <p:cNvSpPr txBox="1"/>
          <p:nvPr/>
        </p:nvSpPr>
        <p:spPr>
          <a:xfrm>
            <a:off x="627771" y="423331"/>
            <a:ext cx="2308645"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1. Implementation</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sp>
        <p:nvSpPr>
          <p:cNvPr id="4" name="TextBox 3">
            <a:extLst>
              <a:ext uri="{FF2B5EF4-FFF2-40B4-BE49-F238E27FC236}">
                <a16:creationId xmlns:a16="http://schemas.microsoft.com/office/drawing/2014/main" id="{030BA118-BE4D-49E3-8CAA-A693F711D652}"/>
              </a:ext>
            </a:extLst>
          </p:cNvPr>
          <p:cNvSpPr txBox="1"/>
          <p:nvPr/>
        </p:nvSpPr>
        <p:spPr>
          <a:xfrm>
            <a:off x="851035" y="1287624"/>
            <a:ext cx="9953814" cy="1200329"/>
          </a:xfrm>
          <a:prstGeom prst="rect">
            <a:avLst/>
          </a:prstGeom>
          <a:noFill/>
        </p:spPr>
        <p:txBody>
          <a:bodyPr wrap="square" rtlCol="0">
            <a:spAutoFit/>
          </a:bodyPr>
          <a:lstStyle/>
          <a:p>
            <a:r>
              <a:rPr lang="en-US" altLang="ko-KR" dirty="0"/>
              <a:t>④ Creating template</a:t>
            </a:r>
          </a:p>
          <a:p>
            <a:endParaRPr lang="en-US" altLang="ko-KR" dirty="0"/>
          </a:p>
          <a:p>
            <a:r>
              <a:rPr lang="en-US" altLang="ko-KR" dirty="0"/>
              <a:t>Enrollment templates are normally created from a multiplicity of processed facial images.</a:t>
            </a:r>
          </a:p>
          <a:p>
            <a:endParaRPr lang="en-US" altLang="ko-KR" dirty="0"/>
          </a:p>
        </p:txBody>
      </p:sp>
      <p:pic>
        <p:nvPicPr>
          <p:cNvPr id="6146" name="Picture 2">
            <a:extLst>
              <a:ext uri="{FF2B5EF4-FFF2-40B4-BE49-F238E27FC236}">
                <a16:creationId xmlns:a16="http://schemas.microsoft.com/office/drawing/2014/main" id="{6CCF29A4-3A29-4083-AD44-7BB00E376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5" y="2279861"/>
            <a:ext cx="6537852" cy="3606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91E3E9-0482-4DD9-AD88-F736CE92A7D9}"/>
              </a:ext>
            </a:extLst>
          </p:cNvPr>
          <p:cNvSpPr txBox="1"/>
          <p:nvPr/>
        </p:nvSpPr>
        <p:spPr>
          <a:xfrm>
            <a:off x="7542483" y="3130028"/>
            <a:ext cx="4057095" cy="2031325"/>
          </a:xfrm>
          <a:prstGeom prst="rect">
            <a:avLst/>
          </a:prstGeom>
          <a:noFill/>
        </p:spPr>
        <p:txBody>
          <a:bodyPr wrap="square" rtlCol="0">
            <a:spAutoFit/>
          </a:bodyPr>
          <a:lstStyle/>
          <a:p>
            <a:r>
              <a:rPr lang="en-US" altLang="ko-KR" dirty="0"/>
              <a:t>These templates can vary in size from less than 100 bytes, generated through certain vendors and to over 3K for templates which is the largest among technologies considered physiological biometrics.</a:t>
            </a:r>
          </a:p>
          <a:p>
            <a:endParaRPr lang="ko-KR" altLang="en-US" dirty="0"/>
          </a:p>
        </p:txBody>
      </p:sp>
    </p:spTree>
    <p:extLst>
      <p:ext uri="{BB962C8B-B14F-4D97-AF65-F5344CB8AC3E}">
        <p14:creationId xmlns:p14="http://schemas.microsoft.com/office/powerpoint/2010/main" val="362753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2FE485F4-3DBC-4312-A366-6188FFFF885C}"/>
              </a:ext>
            </a:extLst>
          </p:cNvPr>
          <p:cNvSpPr txBox="1"/>
          <p:nvPr/>
        </p:nvSpPr>
        <p:spPr>
          <a:xfrm>
            <a:off x="627771" y="423331"/>
            <a:ext cx="2308645"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1. Implementation</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sp>
        <p:nvSpPr>
          <p:cNvPr id="4" name="TextBox 3">
            <a:extLst>
              <a:ext uri="{FF2B5EF4-FFF2-40B4-BE49-F238E27FC236}">
                <a16:creationId xmlns:a16="http://schemas.microsoft.com/office/drawing/2014/main" id="{030BA118-BE4D-49E3-8CAA-A693F711D652}"/>
              </a:ext>
            </a:extLst>
          </p:cNvPr>
          <p:cNvSpPr txBox="1"/>
          <p:nvPr/>
        </p:nvSpPr>
        <p:spPr>
          <a:xfrm>
            <a:off x="851035" y="1287624"/>
            <a:ext cx="9953814" cy="923330"/>
          </a:xfrm>
          <a:prstGeom prst="rect">
            <a:avLst/>
          </a:prstGeom>
          <a:noFill/>
        </p:spPr>
        <p:txBody>
          <a:bodyPr wrap="square" rtlCol="0">
            <a:spAutoFit/>
          </a:bodyPr>
          <a:lstStyle/>
          <a:p>
            <a:r>
              <a:rPr lang="en-US" altLang="ko-KR" dirty="0"/>
              <a:t>⑤ Matching template</a:t>
            </a:r>
          </a:p>
          <a:p>
            <a:endParaRPr lang="en-US" altLang="ko-KR" dirty="0"/>
          </a:p>
          <a:p>
            <a:r>
              <a:rPr lang="en-US" altLang="ko-KR" dirty="0"/>
              <a:t>Compares match templates against enrollment templates.</a:t>
            </a:r>
          </a:p>
        </p:txBody>
      </p:sp>
      <p:pic>
        <p:nvPicPr>
          <p:cNvPr id="5122" name="Picture 2" descr="face recognition에 대한 이미지 검색결과">
            <a:extLst>
              <a:ext uri="{FF2B5EF4-FFF2-40B4-BE49-F238E27FC236}">
                <a16:creationId xmlns:a16="http://schemas.microsoft.com/office/drawing/2014/main" id="{A726A116-ACED-429F-B2DE-2E8BEB190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5" y="2349324"/>
            <a:ext cx="6537401" cy="34163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614F32-57F8-4A43-9BA9-0A5EACF88917}"/>
              </a:ext>
            </a:extLst>
          </p:cNvPr>
          <p:cNvSpPr txBox="1"/>
          <p:nvPr/>
        </p:nvSpPr>
        <p:spPr>
          <a:xfrm>
            <a:off x="7480544" y="3041820"/>
            <a:ext cx="4180523" cy="2031325"/>
          </a:xfrm>
          <a:prstGeom prst="rect">
            <a:avLst/>
          </a:prstGeom>
          <a:noFill/>
        </p:spPr>
        <p:txBody>
          <a:bodyPr wrap="square" rtlCol="0">
            <a:spAutoFit/>
          </a:bodyPr>
          <a:lstStyle/>
          <a:p>
            <a:r>
              <a:rPr lang="en-US" altLang="ko-KR" dirty="0"/>
              <a:t>A series of images is acquired and scored against the enrollment, so that a user attempting 1:1 verification within a facial-scan system may have 10 to 20 match attempts take place within 1 to 2 seconds.</a:t>
            </a:r>
          </a:p>
          <a:p>
            <a:endParaRPr lang="ko-KR" altLang="en-US" dirty="0"/>
          </a:p>
        </p:txBody>
      </p:sp>
    </p:spTree>
    <p:extLst>
      <p:ext uri="{BB962C8B-B14F-4D97-AF65-F5344CB8AC3E}">
        <p14:creationId xmlns:p14="http://schemas.microsoft.com/office/powerpoint/2010/main" val="85797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a:extLst>
              <a:ext uri="{FF2B5EF4-FFF2-40B4-BE49-F238E27FC236}">
                <a16:creationId xmlns:a16="http://schemas.microsoft.com/office/drawing/2014/main" id="{4E3BECBE-DCA1-472F-91E5-FEAA4FA2BE72}"/>
              </a:ext>
            </a:extLst>
          </p:cNvPr>
          <p:cNvSpPr txBox="1"/>
          <p:nvPr/>
        </p:nvSpPr>
        <p:spPr>
          <a:xfrm>
            <a:off x="627771" y="423331"/>
            <a:ext cx="1867563"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2. Weaknesses</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sp>
        <p:nvSpPr>
          <p:cNvPr id="91" name="직사각형 90">
            <a:extLst>
              <a:ext uri="{FF2B5EF4-FFF2-40B4-BE49-F238E27FC236}">
                <a16:creationId xmlns:a16="http://schemas.microsoft.com/office/drawing/2014/main" id="{782E20FA-4450-4FF4-A60C-CEC3919E806E}"/>
              </a:ext>
            </a:extLst>
          </p:cNvPr>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A28F785F-FBB4-47DC-8329-BC4A603AF782}"/>
              </a:ext>
            </a:extLst>
          </p:cNvPr>
          <p:cNvSpPr/>
          <p:nvPr/>
        </p:nvSpPr>
        <p:spPr>
          <a:xfrm>
            <a:off x="851035" y="1359069"/>
            <a:ext cx="10902140" cy="1477328"/>
          </a:xfrm>
          <a:prstGeom prst="rect">
            <a:avLst/>
          </a:prstGeom>
        </p:spPr>
        <p:txBody>
          <a:bodyPr wrap="square">
            <a:spAutoFit/>
          </a:bodyPr>
          <a:lstStyle/>
          <a:p>
            <a:r>
              <a:rPr lang="en-US" altLang="ko-KR" dirty="0"/>
              <a:t>Changes in acquisition environment reduce matching accuracy.</a:t>
            </a:r>
          </a:p>
          <a:p>
            <a:pPr>
              <a:buFontTx/>
              <a:buChar char="-"/>
            </a:pPr>
            <a:endParaRPr lang="en-US" altLang="ko-KR" dirty="0"/>
          </a:p>
          <a:p>
            <a:r>
              <a:rPr lang="en-US" altLang="ko-KR" dirty="0"/>
              <a:t>Changes in physiological characteristics reduce matching accuracy.</a:t>
            </a:r>
          </a:p>
          <a:p>
            <a:pPr>
              <a:buFontTx/>
              <a:buChar char="-"/>
            </a:pPr>
            <a:endParaRPr lang="en-US" altLang="ko-KR" dirty="0"/>
          </a:p>
          <a:p>
            <a:r>
              <a:rPr lang="en-US" altLang="ko-KR" dirty="0"/>
              <a:t>Has the potential for privacy abuse due to noncooperative enrollment and identification capabilities.</a:t>
            </a:r>
            <a:endParaRPr lang="ko-KR" altLang="en-US" dirty="0"/>
          </a:p>
        </p:txBody>
      </p:sp>
      <p:pic>
        <p:nvPicPr>
          <p:cNvPr id="4" name="그림 3">
            <a:extLst>
              <a:ext uri="{FF2B5EF4-FFF2-40B4-BE49-F238E27FC236}">
                <a16:creationId xmlns:a16="http://schemas.microsoft.com/office/drawing/2014/main" id="{6C9E350A-0428-48EC-9DCB-9BDF9304563B}"/>
              </a:ext>
            </a:extLst>
          </p:cNvPr>
          <p:cNvPicPr>
            <a:picLocks noChangeAspect="1"/>
          </p:cNvPicPr>
          <p:nvPr/>
        </p:nvPicPr>
        <p:blipFill>
          <a:blip r:embed="rId2"/>
          <a:stretch>
            <a:fillRect/>
          </a:stretch>
        </p:blipFill>
        <p:spPr>
          <a:xfrm>
            <a:off x="851035" y="2836397"/>
            <a:ext cx="4807675" cy="3153835"/>
          </a:xfrm>
          <a:prstGeom prst="rect">
            <a:avLst/>
          </a:prstGeom>
        </p:spPr>
      </p:pic>
      <p:sp>
        <p:nvSpPr>
          <p:cNvPr id="5" name="TextBox 4">
            <a:extLst>
              <a:ext uri="{FF2B5EF4-FFF2-40B4-BE49-F238E27FC236}">
                <a16:creationId xmlns:a16="http://schemas.microsoft.com/office/drawing/2014/main" id="{DBC753A2-9A01-4430-9518-56C51AFC7FF7}"/>
              </a:ext>
            </a:extLst>
          </p:cNvPr>
          <p:cNvSpPr txBox="1"/>
          <p:nvPr/>
        </p:nvSpPr>
        <p:spPr>
          <a:xfrm>
            <a:off x="5593307" y="3674650"/>
            <a:ext cx="5747658" cy="1477328"/>
          </a:xfrm>
          <a:prstGeom prst="rect">
            <a:avLst/>
          </a:prstGeom>
          <a:noFill/>
        </p:spPr>
        <p:txBody>
          <a:bodyPr wrap="square" rtlCol="0">
            <a:spAutoFit/>
          </a:bodyPr>
          <a:lstStyle/>
          <a:p>
            <a:r>
              <a:rPr lang="en-US" altLang="ko-KR" dirty="0"/>
              <a:t>ex) China social credit system</a:t>
            </a:r>
          </a:p>
          <a:p>
            <a:r>
              <a:rPr lang="en-US" altLang="ko-KR" dirty="0"/>
              <a:t>They use facial recognition for credit system. But, if this system be hacked, it could increase corruption. Also this system has lack of freedom. If they don’t make a solution they will lose there privacy.</a:t>
            </a:r>
            <a:endParaRPr lang="ko-KR" altLang="en-US" dirty="0"/>
          </a:p>
        </p:txBody>
      </p:sp>
    </p:spTree>
    <p:extLst>
      <p:ext uri="{BB962C8B-B14F-4D97-AF65-F5344CB8AC3E}">
        <p14:creationId xmlns:p14="http://schemas.microsoft.com/office/powerpoint/2010/main" val="365216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a:extLst>
              <a:ext uri="{FF2B5EF4-FFF2-40B4-BE49-F238E27FC236}">
                <a16:creationId xmlns:a16="http://schemas.microsoft.com/office/drawing/2014/main" id="{4E3BECBE-DCA1-472F-91E5-FEAA4FA2BE72}"/>
              </a:ext>
            </a:extLst>
          </p:cNvPr>
          <p:cNvSpPr txBox="1"/>
          <p:nvPr/>
        </p:nvSpPr>
        <p:spPr>
          <a:xfrm>
            <a:off x="627771" y="423331"/>
            <a:ext cx="2456122" cy="400110"/>
          </a:xfrm>
          <a:prstGeom prst="rect">
            <a:avLst/>
          </a:prstGeom>
          <a:solidFill>
            <a:srgbClr val="F2F2F2"/>
          </a:solidFill>
          <a:scene3d>
            <a:camera prst="obliqueTopLeft"/>
            <a:lightRig rig="threePt" dir="t"/>
          </a:scene3d>
        </p:spPr>
        <p:txBody>
          <a:bodyPr wrap="none" rtlCol="0">
            <a:spAutoFit/>
          </a:bodyPr>
          <a:lstStyle/>
          <a:p>
            <a:r>
              <a:rPr lang="en-US" altLang="ko-KR" sz="2000" dirty="0">
                <a:solidFill>
                  <a:srgbClr val="565658"/>
                </a:solidFill>
                <a:latin typeface="a옛날사진관3" panose="02020600000000000000" pitchFamily="18" charset="-127"/>
                <a:ea typeface="a옛날사진관3" panose="02020600000000000000" pitchFamily="18" charset="-127"/>
              </a:rPr>
              <a:t>3. Supplementation</a:t>
            </a:r>
            <a:endParaRPr lang="ko-KR" altLang="en-US" sz="2000" dirty="0">
              <a:solidFill>
                <a:srgbClr val="565658"/>
              </a:solidFill>
              <a:latin typeface="a옛날사진관3" panose="02020600000000000000" pitchFamily="18" charset="-127"/>
              <a:ea typeface="a옛날사진관3" panose="02020600000000000000" pitchFamily="18" charset="-127"/>
            </a:endParaRPr>
          </a:p>
        </p:txBody>
      </p:sp>
      <p:sp>
        <p:nvSpPr>
          <p:cNvPr id="91" name="직사각형 90">
            <a:extLst>
              <a:ext uri="{FF2B5EF4-FFF2-40B4-BE49-F238E27FC236}">
                <a16:creationId xmlns:a16="http://schemas.microsoft.com/office/drawing/2014/main" id="{782E20FA-4450-4FF4-A60C-CEC3919E806E}"/>
              </a:ext>
            </a:extLst>
          </p:cNvPr>
          <p:cNvSpPr/>
          <p:nvPr/>
        </p:nvSpPr>
        <p:spPr>
          <a:xfrm>
            <a:off x="851035" y="1149254"/>
            <a:ext cx="422277" cy="419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a:extLst>
              <a:ext uri="{FF2B5EF4-FFF2-40B4-BE49-F238E27FC236}">
                <a16:creationId xmlns:a16="http://schemas.microsoft.com/office/drawing/2014/main" id="{3749133A-7C24-41C3-922C-5D358D18F426}"/>
              </a:ext>
            </a:extLst>
          </p:cNvPr>
          <p:cNvPicPr>
            <a:picLocks noChangeAspect="1"/>
          </p:cNvPicPr>
          <p:nvPr/>
        </p:nvPicPr>
        <p:blipFill>
          <a:blip r:embed="rId2"/>
          <a:stretch>
            <a:fillRect/>
          </a:stretch>
        </p:blipFill>
        <p:spPr>
          <a:xfrm>
            <a:off x="627771" y="889044"/>
            <a:ext cx="5169523" cy="2805877"/>
          </a:xfrm>
          <a:prstGeom prst="rect">
            <a:avLst/>
          </a:prstGeom>
        </p:spPr>
      </p:pic>
      <p:sp>
        <p:nvSpPr>
          <p:cNvPr id="3" name="TextBox 2">
            <a:extLst>
              <a:ext uri="{FF2B5EF4-FFF2-40B4-BE49-F238E27FC236}">
                <a16:creationId xmlns:a16="http://schemas.microsoft.com/office/drawing/2014/main" id="{FA193D78-60D8-44E3-B719-B03BABA083C4}"/>
              </a:ext>
            </a:extLst>
          </p:cNvPr>
          <p:cNvSpPr txBox="1"/>
          <p:nvPr/>
        </p:nvSpPr>
        <p:spPr>
          <a:xfrm>
            <a:off x="5917543" y="1691817"/>
            <a:ext cx="5715382" cy="1200329"/>
          </a:xfrm>
          <a:prstGeom prst="rect">
            <a:avLst/>
          </a:prstGeom>
          <a:noFill/>
        </p:spPr>
        <p:txBody>
          <a:bodyPr wrap="square" rtlCol="0">
            <a:spAutoFit/>
          </a:bodyPr>
          <a:lstStyle/>
          <a:p>
            <a:r>
              <a:rPr lang="en-US" altLang="ko-KR" dirty="0"/>
              <a:t>It uses light to recognize our face. They don’t leave photo so it can prevent leaking information. In recent facial recognition, it uses distance of pore. Therefore, we can’t access it unauthorized.</a:t>
            </a:r>
            <a:endParaRPr lang="ko-KR" altLang="en-US" dirty="0"/>
          </a:p>
        </p:txBody>
      </p:sp>
      <p:sp>
        <p:nvSpPr>
          <p:cNvPr id="4" name="TextBox 3">
            <a:extLst>
              <a:ext uri="{FF2B5EF4-FFF2-40B4-BE49-F238E27FC236}">
                <a16:creationId xmlns:a16="http://schemas.microsoft.com/office/drawing/2014/main" id="{D02B60F9-48D3-4242-92FC-BFF6DE78F557}"/>
              </a:ext>
            </a:extLst>
          </p:cNvPr>
          <p:cNvSpPr txBox="1"/>
          <p:nvPr/>
        </p:nvSpPr>
        <p:spPr>
          <a:xfrm>
            <a:off x="627771" y="3993502"/>
            <a:ext cx="11125404" cy="1200329"/>
          </a:xfrm>
          <a:prstGeom prst="rect">
            <a:avLst/>
          </a:prstGeom>
          <a:noFill/>
        </p:spPr>
        <p:txBody>
          <a:bodyPr wrap="square" rtlCol="0">
            <a:spAutoFit/>
          </a:bodyPr>
          <a:lstStyle/>
          <a:p>
            <a:r>
              <a:rPr lang="en-US" altLang="ko-KR" dirty="0"/>
              <a:t>NEC, a long time committed pioneer of biometric research and solutions has developed multi-model technologies including face, iris and voice recognition, finger and palmprint identification, and ear acoustic authentication, and supplemented them with AI and data analytics to enhance situational awareness and for the accuracy of the technology.</a:t>
            </a:r>
            <a:endParaRPr lang="ko-KR" altLang="en-US" dirty="0"/>
          </a:p>
        </p:txBody>
      </p:sp>
    </p:spTree>
    <p:extLst>
      <p:ext uri="{BB962C8B-B14F-4D97-AF65-F5344CB8AC3E}">
        <p14:creationId xmlns:p14="http://schemas.microsoft.com/office/powerpoint/2010/main" val="423393478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640</Words>
  <Application>Microsoft Office PowerPoint</Application>
  <PresentationFormat>와이드스크린</PresentationFormat>
  <Paragraphs>65</Paragraphs>
  <Slides>11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a옛날사진관2</vt:lpstr>
      <vt:lpstr>210 콤퓨타세탁 L</vt:lpstr>
      <vt:lpstr>Arial</vt:lpstr>
      <vt:lpstr>a옛날사진관4</vt:lpstr>
      <vt:lpstr>a옛날사진관3</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hhj</dc:creator>
  <cp:lastModifiedBy>신 예원</cp:lastModifiedBy>
  <cp:revision>61</cp:revision>
  <dcterms:created xsi:type="dcterms:W3CDTF">2017-05-10T07:33:19Z</dcterms:created>
  <dcterms:modified xsi:type="dcterms:W3CDTF">2020-01-10T00:01:35Z</dcterms:modified>
</cp:coreProperties>
</file>