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1" r:id="rId7"/>
    <p:sldId id="270" r:id="rId8"/>
    <p:sldId id="263" r:id="rId9"/>
    <p:sldId id="262" r:id="rId10"/>
    <p:sldId id="265" r:id="rId11"/>
    <p:sldId id="266"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p:scale>
          <a:sx n="58" d="100"/>
          <a:sy n="58" d="100"/>
        </p:scale>
        <p:origin x="102"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73938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244010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27887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353821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51869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344667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331602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170498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167391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379243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DA26EA3E-8893-4C94-BEDD-0EBEAD2E6407}" type="datetimeFigureOut">
              <a:rPr lang="ko-KR" altLang="en-US" smtClean="0"/>
              <a:t>2020-01-10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47325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6EA3E-8893-4C94-BEDD-0EBEAD2E6407}" type="datetimeFigureOut">
              <a:rPr lang="ko-KR" altLang="en-US" smtClean="0"/>
              <a:t>2020-01-10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0B8A2-FFC8-48CA-B44C-DEA8290919D9}" type="slidenum">
              <a:rPr lang="ko-KR" altLang="en-US" smtClean="0"/>
              <a:t>‹#›</a:t>
            </a:fld>
            <a:endParaRPr lang="ko-KR" altLang="en-US"/>
          </a:p>
        </p:txBody>
      </p:sp>
    </p:spTree>
    <p:extLst>
      <p:ext uri="{BB962C8B-B14F-4D97-AF65-F5344CB8AC3E}">
        <p14:creationId xmlns:p14="http://schemas.microsoft.com/office/powerpoint/2010/main" val="1314971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D258347-899C-499C-AD03-449DA3EDE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7" y="0"/>
            <a:ext cx="12336087" cy="6883700"/>
          </a:xfrm>
          <a:prstGeom prst="rect">
            <a:avLst/>
          </a:prstGeom>
          <a:noFill/>
          <a:extLst>
            <a:ext uri="{909E8E84-426E-40DD-AFC4-6F175D3DCCD1}">
              <a14:hiddenFill xmlns:a14="http://schemas.microsoft.com/office/drawing/2010/main">
                <a:solidFill>
                  <a:srgbClr val="FFFFFF"/>
                </a:solidFill>
              </a14:hiddenFill>
            </a:ext>
          </a:extLst>
        </p:spPr>
      </p:pic>
      <p:sp>
        <p:nvSpPr>
          <p:cNvPr id="10" name="부제목 2">
            <a:extLst>
              <a:ext uri="{FF2B5EF4-FFF2-40B4-BE49-F238E27FC236}">
                <a16:creationId xmlns:a16="http://schemas.microsoft.com/office/drawing/2014/main" id="{DB027BEE-B839-4CCE-9062-2B57F561762C}"/>
              </a:ext>
            </a:extLst>
          </p:cNvPr>
          <p:cNvSpPr>
            <a:spLocks noGrp="1"/>
          </p:cNvSpPr>
          <p:nvPr>
            <p:ph type="subTitle" idx="1"/>
          </p:nvPr>
        </p:nvSpPr>
        <p:spPr>
          <a:xfrm>
            <a:off x="7331825" y="5552902"/>
            <a:ext cx="4860175" cy="1655762"/>
          </a:xfrm>
        </p:spPr>
        <p:txBody>
          <a:bodyPr/>
          <a:lstStyle/>
          <a:p>
            <a:r>
              <a:rPr lang="en-US" altLang="ko-KR" dirty="0">
                <a:solidFill>
                  <a:schemeClr val="bg1"/>
                </a:solidFill>
              </a:rPr>
              <a:t>1309 Ye-won Shin</a:t>
            </a:r>
          </a:p>
          <a:p>
            <a:r>
              <a:rPr lang="en-US" altLang="ko-KR" dirty="0">
                <a:solidFill>
                  <a:schemeClr val="bg1"/>
                </a:solidFill>
              </a:rPr>
              <a:t>1502 Na-</a:t>
            </a:r>
            <a:r>
              <a:rPr lang="en-US" altLang="ko-KR" dirty="0" err="1">
                <a:solidFill>
                  <a:schemeClr val="bg1"/>
                </a:solidFill>
              </a:rPr>
              <a:t>yun</a:t>
            </a:r>
            <a:r>
              <a:rPr lang="en-US" altLang="ko-KR" dirty="0">
                <a:solidFill>
                  <a:schemeClr val="bg1"/>
                </a:solidFill>
              </a:rPr>
              <a:t> Kim</a:t>
            </a:r>
            <a:endParaRPr lang="ko-KR" altLang="en-US" dirty="0">
              <a:solidFill>
                <a:schemeClr val="bg1"/>
              </a:solidFill>
            </a:endParaRPr>
          </a:p>
        </p:txBody>
      </p:sp>
    </p:spTree>
    <p:extLst>
      <p:ext uri="{BB962C8B-B14F-4D97-AF65-F5344CB8AC3E}">
        <p14:creationId xmlns:p14="http://schemas.microsoft.com/office/powerpoint/2010/main" val="2855705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sp>
        <p:nvSpPr>
          <p:cNvPr id="12" name="내용 개체 틀 9"/>
          <p:cNvSpPr>
            <a:spLocks noGrp="1"/>
          </p:cNvSpPr>
          <p:nvPr>
            <p:ph idx="1"/>
          </p:nvPr>
        </p:nvSpPr>
        <p:spPr>
          <a:xfrm>
            <a:off x="838200" y="1450378"/>
            <a:ext cx="10515600" cy="2556357"/>
          </a:xfrm>
        </p:spPr>
        <p:txBody>
          <a:bodyPr>
            <a:normAutofit fontScale="92500" lnSpcReduction="20000"/>
          </a:bodyPr>
          <a:lstStyle/>
          <a:p>
            <a:pPr marL="514350" indent="-514350">
              <a:buFont typeface="+mj-lt"/>
              <a:buAutoNum type="arabicPeriod"/>
            </a:pPr>
            <a:r>
              <a:rPr lang="en-US" altLang="ko-KR" sz="2000" dirty="0">
                <a:latin typeface="LG Smart UI Regular" panose="020B0500000101010101" pitchFamily="50" charset="-127"/>
                <a:ea typeface="LG Smart UI Regular" panose="020B0500000101010101" pitchFamily="50" charset="-127"/>
              </a:rPr>
              <a:t>Applications emits events to </a:t>
            </a:r>
            <a:r>
              <a:rPr lang="en-US" altLang="ko-KR" sz="2000" dirty="0" err="1">
                <a:latin typeface="LG Smart UI Regular" panose="020B0500000101010101" pitchFamily="50" charset="-127"/>
                <a:ea typeface="LG Smart UI Regular" panose="020B0500000101010101" pitchFamily="50" charset="-127"/>
              </a:rPr>
              <a:t>Suro</a:t>
            </a:r>
            <a:r>
              <a:rPr lang="en-US" altLang="ko-KR" sz="2000" dirty="0">
                <a:latin typeface="LG Smart UI Regular" panose="020B0500000101010101" pitchFamily="50" charset="-127"/>
                <a:ea typeface="LG Smart UI Regular" panose="020B0500000101010101" pitchFamily="50" charset="-127"/>
              </a:rPr>
              <a:t>. The events include log lines.</a:t>
            </a:r>
          </a:p>
          <a:p>
            <a:pPr marL="514350" indent="-514350">
              <a:buFont typeface="+mj-lt"/>
              <a:buAutoNum type="arabicPeriod"/>
            </a:pPr>
            <a:r>
              <a:rPr lang="en-US" altLang="ko-KR" sz="2000" dirty="0" err="1">
                <a:latin typeface="LG Smart UI Regular" panose="020B0500000101010101" pitchFamily="50" charset="-127"/>
                <a:ea typeface="LG Smart UI Regular" panose="020B0500000101010101" pitchFamily="50" charset="-127"/>
              </a:rPr>
              <a:t>Suro</a:t>
            </a:r>
            <a:r>
              <a:rPr lang="en-US" altLang="ko-KR" sz="2000" dirty="0">
                <a:latin typeface="LG Smart UI Regular" panose="020B0500000101010101" pitchFamily="50" charset="-127"/>
                <a:ea typeface="LG Smart UI Regular" panose="020B0500000101010101" pitchFamily="50" charset="-127"/>
              </a:rPr>
              <a:t> dispatches all the events to S3 by default. Hadoop jobs will process these events.</a:t>
            </a:r>
          </a:p>
          <a:p>
            <a:pPr marL="514350" indent="-514350">
              <a:buFont typeface="+mj-lt"/>
              <a:buAutoNum type="arabicPeriod"/>
            </a:pPr>
            <a:r>
              <a:rPr lang="en-US" altLang="ko-KR" sz="2000" dirty="0">
                <a:latin typeface="LG Smart UI Regular" panose="020B0500000101010101" pitchFamily="50" charset="-127"/>
                <a:ea typeface="LG Smart UI Regular" panose="020B0500000101010101" pitchFamily="50" charset="-127"/>
              </a:rPr>
              <a:t>Based on a dynamically configurable routing rule, </a:t>
            </a:r>
            <a:r>
              <a:rPr lang="en-US" altLang="ko-KR" sz="2000" dirty="0" err="1">
                <a:latin typeface="LG Smart UI Regular" panose="020B0500000101010101" pitchFamily="50" charset="-127"/>
                <a:ea typeface="LG Smart UI Regular" panose="020B0500000101010101" pitchFamily="50" charset="-127"/>
              </a:rPr>
              <a:t>Suro</a:t>
            </a:r>
            <a:r>
              <a:rPr lang="en-US" altLang="ko-KR" sz="2000" dirty="0">
                <a:latin typeface="LG Smart UI Regular" panose="020B0500000101010101" pitchFamily="50" charset="-127"/>
                <a:ea typeface="LG Smart UI Regular" panose="020B0500000101010101" pitchFamily="50" charset="-127"/>
              </a:rPr>
              <a:t> also dispatches these log events to a designated Kafka cluster under a mapped topic.</a:t>
            </a:r>
          </a:p>
          <a:p>
            <a:pPr marL="514350" indent="-514350">
              <a:buFont typeface="+mj-lt"/>
              <a:buAutoNum type="arabicPeriod"/>
            </a:pPr>
            <a:r>
              <a:rPr lang="en-US" altLang="ko-KR" sz="2000" dirty="0">
                <a:latin typeface="LG Smart UI Regular" panose="020B0500000101010101" pitchFamily="50" charset="-127"/>
                <a:ea typeface="LG Smart UI Regular" panose="020B0500000101010101" pitchFamily="50" charset="-127"/>
              </a:rPr>
              <a:t>Druid cluster indexes the log lines on the fly, making them immediately available for querying. For example, our service automatically detects error surges for each application within a 10 minute window and sends out alerts to application owners:</a:t>
            </a:r>
          </a:p>
          <a:p>
            <a:pPr marL="0" indent="0">
              <a:buNone/>
            </a:pPr>
            <a:r>
              <a:rPr lang="en-US" altLang="ko-KR" sz="2000" b="0" i="0" dirty="0">
                <a:effectLst/>
                <a:latin typeface="LG Smart UI Regular" panose="020B0500000101010101" pitchFamily="50" charset="-127"/>
                <a:ea typeface="LG Smart UI Regular" panose="020B0500000101010101" pitchFamily="50" charset="-127"/>
              </a:rPr>
              <a:t>                                              5. Application owners can then go to Druid’s UI to explore such errors:</a:t>
            </a:r>
            <a:endParaRPr lang="en-US" altLang="ko-KR" sz="2000" dirty="0">
              <a:latin typeface="LG Smart UI Regular" panose="020B0500000101010101" pitchFamily="50" charset="-127"/>
              <a:ea typeface="LG Smart UI Regular" panose="020B0500000101010101" pitchFamily="50" charset="-127"/>
            </a:endParaRPr>
          </a:p>
        </p:txBody>
      </p:sp>
      <p:pic>
        <p:nvPicPr>
          <p:cNvPr id="2058" name="Picture 10" descr="https://miro.medium.com/max/800/1*5nU-w4VlM_nDjv-3ijfm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93" y="3707477"/>
            <a:ext cx="3257472" cy="2712864"/>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miro.medium.com/max/800/0*oUb-SeaDxjt8Lwy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076" y="4006735"/>
            <a:ext cx="4632061" cy="264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96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sp>
        <p:nvSpPr>
          <p:cNvPr id="2" name="내용 개체 틀 1"/>
          <p:cNvSpPr>
            <a:spLocks noGrp="1"/>
          </p:cNvSpPr>
          <p:nvPr>
            <p:ph idx="1"/>
          </p:nvPr>
        </p:nvSpPr>
        <p:spPr/>
        <p:txBody>
          <a:bodyPr/>
          <a:lstStyle/>
          <a:p>
            <a:pPr marL="0" indent="0">
              <a:buNone/>
            </a:pPr>
            <a:r>
              <a:rPr lang="en-US" altLang="ko-KR" dirty="0">
                <a:latin typeface="LG Smart UI Regular" panose="020B0500000101010101" pitchFamily="50" charset="-127"/>
                <a:ea typeface="LG Smart UI Regular" panose="020B0500000101010101" pitchFamily="50" charset="-127"/>
              </a:rPr>
              <a:t>6. A customized Elastic Search cluster also ingests the same sets of log lines, de-duplicates them, and makes them immediately available for querying. Users are able to jump from an aggregated view on the Druid UI to individual records on Elastic Search’s Kibana UI to see exactly what went wrong.</a:t>
            </a:r>
            <a:endParaRPr lang="ko-KR" altLang="en-US" dirty="0">
              <a:latin typeface="LG Smart UI Regular" panose="020B0500000101010101" pitchFamily="50" charset="-127"/>
              <a:ea typeface="LG Smart UI Regular" panose="020B0500000101010101" pitchFamily="50" charset="-127"/>
            </a:endParaRPr>
          </a:p>
        </p:txBody>
      </p:sp>
      <p:pic>
        <p:nvPicPr>
          <p:cNvPr id="5122" name="Picture 2" descr="https://miro.medium.com/max/800/0*lmHFxkHg0wZyN1D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893" y="4001294"/>
            <a:ext cx="60960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666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sp>
        <p:nvSpPr>
          <p:cNvPr id="2" name="내용 개체 틀 1"/>
          <p:cNvSpPr>
            <a:spLocks noGrp="1"/>
          </p:cNvSpPr>
          <p:nvPr>
            <p:ph idx="1"/>
          </p:nvPr>
        </p:nvSpPr>
        <p:spPr/>
        <p:txBody>
          <a:bodyPr>
            <a:normAutofit fontScale="92500"/>
          </a:bodyPr>
          <a:lstStyle/>
          <a:p>
            <a:pPr marL="514350" indent="-514350">
              <a:buFont typeface="+mj-lt"/>
              <a:buAutoNum type="arabicPeriod"/>
            </a:pPr>
            <a:r>
              <a:rPr lang="en-US" altLang="ko-KR" sz="2400" dirty="0">
                <a:latin typeface="LG Smart UI Regular" panose="020B0500000101010101" pitchFamily="50" charset="-127"/>
                <a:ea typeface="LG Smart UI Regular" panose="020B0500000101010101" pitchFamily="50" charset="-127"/>
              </a:rPr>
              <a:t>Client buffers events in a buffer called message set, and sends buffered messages to </a:t>
            </a:r>
            <a:r>
              <a:rPr lang="en-US" altLang="ko-KR" sz="2400" dirty="0" err="1">
                <a:latin typeface="LG Smart UI Regular" panose="020B0500000101010101" pitchFamily="50" charset="-127"/>
                <a:ea typeface="LG Smart UI Regular" panose="020B0500000101010101" pitchFamily="50" charset="-127"/>
              </a:rPr>
              <a:t>Suro</a:t>
            </a:r>
            <a:r>
              <a:rPr lang="en-US" altLang="ko-KR" sz="2400" dirty="0">
                <a:latin typeface="LG Smart UI Regular" panose="020B0500000101010101" pitchFamily="50" charset="-127"/>
                <a:ea typeface="LG Smart UI Regular" panose="020B0500000101010101" pitchFamily="50" charset="-127"/>
              </a:rPr>
              <a:t> Collector.</a:t>
            </a:r>
          </a:p>
          <a:p>
            <a:pPr marL="514350" indent="-514350">
              <a:buFont typeface="+mj-lt"/>
              <a:buAutoNum type="arabicPeriod"/>
            </a:pPr>
            <a:r>
              <a:rPr lang="en-US" altLang="ko-KR" sz="2400" dirty="0" err="1">
                <a:latin typeface="LG Smart UI Regular" panose="020B0500000101010101" pitchFamily="50" charset="-127"/>
                <a:ea typeface="LG Smart UI Regular" panose="020B0500000101010101" pitchFamily="50" charset="-127"/>
              </a:rPr>
              <a:t>Suro</a:t>
            </a:r>
            <a:r>
              <a:rPr lang="en-US" altLang="ko-KR" sz="2400" dirty="0">
                <a:latin typeface="LG Smart UI Regular" panose="020B0500000101010101" pitchFamily="50" charset="-127"/>
                <a:ea typeface="LG Smart UI Regular" panose="020B0500000101010101" pitchFamily="50" charset="-127"/>
              </a:rPr>
              <a:t> Collector takes each incoming message set, deflates it if possible, and immediately returns after handing the message set to Message Set Processor.</a:t>
            </a:r>
          </a:p>
          <a:p>
            <a:pPr marL="514350" indent="-514350">
              <a:buFont typeface="+mj-lt"/>
              <a:buAutoNum type="arabicPeriod"/>
            </a:pPr>
            <a:r>
              <a:rPr lang="en-US" altLang="ko-KR" sz="2400" dirty="0">
                <a:latin typeface="LG Smart UI Regular" panose="020B0500000101010101" pitchFamily="50" charset="-127"/>
                <a:ea typeface="LG Smart UI Regular" panose="020B0500000101010101" pitchFamily="50" charset="-127"/>
              </a:rPr>
              <a:t>The Message Set Processor puts the message set into a queue, and has a pool of Message Router threads that routes messages asynchronously.</a:t>
            </a:r>
          </a:p>
          <a:p>
            <a:pPr marL="514350" indent="-514350">
              <a:buFont typeface="+mj-lt"/>
              <a:buAutoNum type="arabicPeriod"/>
            </a:pPr>
            <a:r>
              <a:rPr lang="en-US" altLang="ko-KR" sz="2400" dirty="0">
                <a:latin typeface="LG Smart UI Regular" panose="020B0500000101010101" pitchFamily="50" charset="-127"/>
                <a:ea typeface="LG Smart UI Regular" panose="020B0500000101010101" pitchFamily="50" charset="-127"/>
              </a:rPr>
              <a:t>A Message Router determines which sink a message should go to. If there’s a filter configured for a message, the message payload will be </a:t>
            </a:r>
            <a:r>
              <a:rPr lang="en-US" altLang="ko-KR" sz="2400" dirty="0" err="1">
                <a:latin typeface="LG Smart UI Regular" panose="020B0500000101010101" pitchFamily="50" charset="-127"/>
                <a:ea typeface="LG Smart UI Regular" panose="020B0500000101010101" pitchFamily="50" charset="-127"/>
              </a:rPr>
              <a:t>deserialized</a:t>
            </a:r>
            <a:r>
              <a:rPr lang="en-US" altLang="ko-KR" sz="2400" dirty="0">
                <a:latin typeface="LG Smart UI Regular" panose="020B0500000101010101" pitchFamily="50" charset="-127"/>
                <a:ea typeface="LG Smart UI Regular" panose="020B0500000101010101" pitchFamily="50" charset="-127"/>
              </a:rPr>
              <a:t>.</a:t>
            </a:r>
          </a:p>
          <a:p>
            <a:pPr marL="514350" indent="-514350">
              <a:buFont typeface="+mj-lt"/>
              <a:buAutoNum type="arabicPeriod"/>
            </a:pPr>
            <a:r>
              <a:rPr lang="en-US" altLang="ko-KR" sz="2400" dirty="0">
                <a:latin typeface="LG Smart UI Regular" panose="020B0500000101010101" pitchFamily="50" charset="-127"/>
                <a:ea typeface="LG Smart UI Regular" panose="020B0500000101010101" pitchFamily="50" charset="-127"/>
              </a:rPr>
              <a:t>Each sink maintains its own queue, and sends messages to designated configurations asynchronously.</a:t>
            </a:r>
          </a:p>
        </p:txBody>
      </p:sp>
    </p:spTree>
    <p:extLst>
      <p:ext uri="{BB962C8B-B14F-4D97-AF65-F5344CB8AC3E}">
        <p14:creationId xmlns:p14="http://schemas.microsoft.com/office/powerpoint/2010/main" val="26621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pic>
        <p:nvPicPr>
          <p:cNvPr id="6146" name="Picture 2" descr="https://miro.medium.com/max/800/0*SNhF0VoOMUqWAvR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68" y="1450378"/>
            <a:ext cx="8572788" cy="459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4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is Netflix?</a:t>
            </a:r>
            <a:endParaRPr lang="ko-KR" altLang="en-US" dirty="0"/>
          </a:p>
        </p:txBody>
      </p:sp>
      <p:pic>
        <p:nvPicPr>
          <p:cNvPr id="4" name="Picture 2" descr="ê´ë ¨ ì´ë¯¸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456" y="1680308"/>
            <a:ext cx="4953000" cy="4000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5114" y="1680308"/>
            <a:ext cx="4862146" cy="30721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sz="2000" dirty="0"/>
              <a:t>World’s leading internet entertainment service</a:t>
            </a:r>
          </a:p>
          <a:p>
            <a:pPr marL="285750" indent="-285750">
              <a:lnSpc>
                <a:spcPct val="200000"/>
              </a:lnSpc>
              <a:buFont typeface="Arial" panose="020B0604020202020204" pitchFamily="34" charset="0"/>
              <a:buChar char="•"/>
            </a:pPr>
            <a:r>
              <a:rPr lang="en-US" altLang="ko-KR" sz="2000" dirty="0"/>
              <a:t>Shows movies &amp; invest in movies</a:t>
            </a:r>
          </a:p>
          <a:p>
            <a:pPr marL="285750" indent="-285750">
              <a:lnSpc>
                <a:spcPct val="200000"/>
              </a:lnSpc>
              <a:buFont typeface="Arial" panose="020B0604020202020204" pitchFamily="34" charset="0"/>
              <a:buChar char="•"/>
            </a:pPr>
            <a:r>
              <a:rPr lang="en-US" altLang="ko-KR" sz="2000" dirty="0"/>
              <a:t>Use </a:t>
            </a:r>
            <a:r>
              <a:rPr lang="en-US" altLang="ko-KR" sz="2000" dirty="0">
                <a:solidFill>
                  <a:srgbClr val="0070C0"/>
                </a:solidFill>
              </a:rPr>
              <a:t>Big data</a:t>
            </a:r>
            <a:r>
              <a:rPr lang="en-US" altLang="ko-KR" sz="2000" dirty="0"/>
              <a:t> -&gt; recommend movie</a:t>
            </a:r>
          </a:p>
          <a:p>
            <a:pPr marL="285750" indent="-285750">
              <a:lnSpc>
                <a:spcPct val="200000"/>
              </a:lnSpc>
              <a:buFont typeface="Arial" panose="020B0604020202020204" pitchFamily="34" charset="0"/>
              <a:buChar char="•"/>
            </a:pPr>
            <a:endParaRPr lang="en-US" altLang="ko-KR" sz="2000" dirty="0"/>
          </a:p>
        </p:txBody>
      </p:sp>
      <p:sp>
        <p:nvSpPr>
          <p:cNvPr id="6" name="TextBox 5"/>
          <p:cNvSpPr txBox="1"/>
          <p:nvPr/>
        </p:nvSpPr>
        <p:spPr>
          <a:xfrm>
            <a:off x="1857983" y="2869658"/>
            <a:ext cx="3142034" cy="2947282"/>
          </a:xfrm>
          <a:prstGeom prst="rect">
            <a:avLst/>
          </a:prstGeom>
          <a:noFill/>
        </p:spPr>
        <p:txBody>
          <a:bodyPr wrap="square" rtlCol="0">
            <a:spAutoFit/>
          </a:bodyPr>
          <a:lstStyle/>
          <a:p>
            <a:pPr>
              <a:lnSpc>
                <a:spcPct val="150000"/>
              </a:lnSpc>
            </a:pPr>
            <a:endParaRPr lang="en-US" altLang="ko-KR" dirty="0">
              <a:solidFill>
                <a:srgbClr val="0070C0"/>
              </a:solidFill>
            </a:endParaRPr>
          </a:p>
          <a:p>
            <a:pPr>
              <a:lnSpc>
                <a:spcPct val="150000"/>
              </a:lnSpc>
            </a:pPr>
            <a:endParaRPr lang="en-US" altLang="ko-KR" dirty="0">
              <a:solidFill>
                <a:srgbClr val="0070C0"/>
              </a:solidFill>
            </a:endParaRPr>
          </a:p>
          <a:p>
            <a:pPr>
              <a:lnSpc>
                <a:spcPct val="150000"/>
              </a:lnSpc>
            </a:pPr>
            <a:endParaRPr lang="en-US" altLang="ko-KR" dirty="0">
              <a:solidFill>
                <a:srgbClr val="0070C0"/>
              </a:solidFill>
            </a:endParaRPr>
          </a:p>
          <a:p>
            <a:pPr>
              <a:lnSpc>
                <a:spcPct val="150000"/>
              </a:lnSpc>
            </a:pPr>
            <a:r>
              <a:rPr lang="en-US" altLang="ko-KR" dirty="0">
                <a:solidFill>
                  <a:srgbClr val="0070C0"/>
                </a:solidFill>
              </a:rPr>
              <a:t>GPA</a:t>
            </a:r>
          </a:p>
          <a:p>
            <a:pPr>
              <a:lnSpc>
                <a:spcPct val="150000"/>
              </a:lnSpc>
            </a:pPr>
            <a:r>
              <a:rPr lang="en-US" altLang="ko-KR" dirty="0">
                <a:solidFill>
                  <a:srgbClr val="0070C0"/>
                </a:solidFill>
              </a:rPr>
              <a:t>Movie style</a:t>
            </a:r>
          </a:p>
          <a:p>
            <a:pPr>
              <a:lnSpc>
                <a:spcPct val="150000"/>
              </a:lnSpc>
            </a:pPr>
            <a:r>
              <a:rPr lang="en-US" altLang="ko-KR" dirty="0">
                <a:solidFill>
                  <a:srgbClr val="0070C0"/>
                </a:solidFill>
              </a:rPr>
              <a:t>Various recommendations</a:t>
            </a:r>
          </a:p>
          <a:p>
            <a:pPr>
              <a:lnSpc>
                <a:spcPct val="150000"/>
              </a:lnSpc>
            </a:pPr>
            <a:r>
              <a:rPr lang="en-US" altLang="ko-KR" dirty="0">
                <a:solidFill>
                  <a:srgbClr val="0070C0"/>
                </a:solidFill>
              </a:rPr>
              <a:t>Recent purchase</a:t>
            </a:r>
          </a:p>
        </p:txBody>
      </p:sp>
    </p:spTree>
    <p:extLst>
      <p:ext uri="{BB962C8B-B14F-4D97-AF65-F5344CB8AC3E}">
        <p14:creationId xmlns:p14="http://schemas.microsoft.com/office/powerpoint/2010/main" val="18350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8200" y="680937"/>
            <a:ext cx="7005700" cy="769441"/>
          </a:xfrm>
          <a:prstGeom prst="rect">
            <a:avLst/>
          </a:prstGeom>
          <a:noFill/>
        </p:spPr>
        <p:txBody>
          <a:bodyPr wrap="none" rtlCol="0">
            <a:spAutoFit/>
          </a:bodyPr>
          <a:lstStyle/>
          <a:p>
            <a:r>
              <a:rPr lang="en-US" altLang="ko-KR" sz="4400" dirty="0">
                <a:cs typeface="Nirmala UI Semilight" panose="020B0402040204020203" pitchFamily="34" charset="0"/>
              </a:rPr>
              <a:t>Purpose of </a:t>
            </a:r>
            <a:r>
              <a:rPr lang="en-US" altLang="ko-KR" sz="4400" b="1" dirty="0">
                <a:cs typeface="Nirmala UI Semilight" panose="020B0402040204020203" pitchFamily="34" charset="0"/>
              </a:rPr>
              <a:t>DATA MINING</a:t>
            </a:r>
            <a:endParaRPr lang="ko-KR" altLang="en-US" sz="4400" b="1" dirty="0">
              <a:cs typeface="Nirmala UI Semilight" panose="020B0402040204020203" pitchFamily="34" charset="0"/>
            </a:endParaRPr>
          </a:p>
        </p:txBody>
      </p:sp>
      <p:sp>
        <p:nvSpPr>
          <p:cNvPr id="10" name="내용 개체 틀 9"/>
          <p:cNvSpPr>
            <a:spLocks noGrp="1"/>
          </p:cNvSpPr>
          <p:nvPr>
            <p:ph idx="1"/>
          </p:nvPr>
        </p:nvSpPr>
        <p:spPr/>
        <p:txBody>
          <a:bodyPr>
            <a:normAutofit/>
          </a:bodyPr>
          <a:lstStyle/>
          <a:p>
            <a:pPr marL="0" indent="0">
              <a:buNone/>
            </a:pPr>
            <a:r>
              <a:rPr lang="en-US" altLang="ko-KR" sz="2400" dirty="0">
                <a:latin typeface="+mj-ea"/>
                <a:ea typeface="+mj-ea"/>
                <a:cs typeface="Nirmala UI Semilight" panose="020B0402040204020203" pitchFamily="34" charset="0"/>
              </a:rPr>
              <a:t>By using Data mining, we could predict audience rating &amp; the love of the public</a:t>
            </a:r>
          </a:p>
          <a:p>
            <a:pPr marL="0" indent="0">
              <a:buNone/>
            </a:pPr>
            <a:endParaRPr lang="en-US" altLang="ko-KR" sz="2400" dirty="0">
              <a:latin typeface="+mj-ea"/>
              <a:ea typeface="+mj-ea"/>
              <a:cs typeface="Nirmala UI Semilight" panose="020B0402040204020203" pitchFamily="34" charset="0"/>
            </a:endParaRPr>
          </a:p>
          <a:p>
            <a:pPr marL="0" indent="0">
              <a:buNone/>
            </a:pPr>
            <a:r>
              <a:rPr lang="en-US" altLang="ko-KR" sz="2400" dirty="0">
                <a:latin typeface="+mj-ea"/>
                <a:ea typeface="+mj-ea"/>
                <a:cs typeface="Nirmala UI Semilight" panose="020B0402040204020203" pitchFamily="34" charset="0"/>
              </a:rPr>
              <a:t>Big data helps Netflix decide which programs will be of interest to users and the recommendation system actually influences 80% of the content we watch on Netflix.</a:t>
            </a:r>
            <a:endParaRPr lang="ko-KR" altLang="en-US" sz="2400" dirty="0">
              <a:latin typeface="+mj-ea"/>
              <a:ea typeface="+mj-ea"/>
              <a:cs typeface="Nirmala UI Semilight" panose="020B0402040204020203" pitchFamily="34" charset="0"/>
            </a:endParaRPr>
          </a:p>
        </p:txBody>
      </p:sp>
    </p:spTree>
    <p:extLst>
      <p:ext uri="{BB962C8B-B14F-4D97-AF65-F5344CB8AC3E}">
        <p14:creationId xmlns:p14="http://schemas.microsoft.com/office/powerpoint/2010/main" val="77659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710643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How Netflix gathers big data</a:t>
            </a:r>
            <a:endParaRPr lang="ko-KR" altLang="en-US" sz="4400" dirty="0">
              <a:latin typeface="Nirmala UI Semilight" panose="020B0402040204020203" pitchFamily="34" charset="0"/>
              <a:cs typeface="Nirmala UI Semilight" panose="020B0402040204020203" pitchFamily="34" charset="0"/>
            </a:endParaRPr>
          </a:p>
        </p:txBody>
      </p:sp>
      <p:sp>
        <p:nvSpPr>
          <p:cNvPr id="6" name="내용 개체 틀 9"/>
          <p:cNvSpPr>
            <a:spLocks noGrp="1"/>
          </p:cNvSpPr>
          <p:nvPr>
            <p:ph idx="1"/>
          </p:nvPr>
        </p:nvSpPr>
        <p:spPr>
          <a:xfrm>
            <a:off x="838200" y="1553249"/>
            <a:ext cx="10515600" cy="4964281"/>
          </a:xfrm>
        </p:spPr>
        <p:txBody>
          <a:bodyPr>
            <a:normAutofit/>
          </a:bodyPr>
          <a:lstStyle/>
          <a:p>
            <a:pPr marL="971550" lvl="1" indent="-514350">
              <a:lnSpc>
                <a:spcPct val="150000"/>
              </a:lnSpc>
              <a:buAutoNum type="arabicPeriod"/>
            </a:pPr>
            <a:endParaRPr lang="en-US" altLang="ko-KR" dirty="0">
              <a:latin typeface="Nirmala UI Semilight" panose="020B0402040204020203" pitchFamily="34" charset="0"/>
              <a:cs typeface="Nirmala UI Semilight" panose="020B0402040204020203" pitchFamily="34" charset="0"/>
            </a:endParaRPr>
          </a:p>
          <a:p>
            <a:pPr marL="1885950" lvl="3" indent="-514350">
              <a:lnSpc>
                <a:spcPct val="150000"/>
              </a:lnSpc>
              <a:buAutoNum type="arabicPeriod"/>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p:txBody>
      </p:sp>
      <p:pic>
        <p:nvPicPr>
          <p:cNvPr id="2" name="그림 1">
            <a:extLst>
              <a:ext uri="{FF2B5EF4-FFF2-40B4-BE49-F238E27FC236}">
                <a16:creationId xmlns:a16="http://schemas.microsoft.com/office/drawing/2014/main" id="{DFAB803B-E292-460C-9A1A-54BB1393EDAA}"/>
              </a:ext>
            </a:extLst>
          </p:cNvPr>
          <p:cNvPicPr>
            <a:picLocks noChangeAspect="1"/>
          </p:cNvPicPr>
          <p:nvPr/>
        </p:nvPicPr>
        <p:blipFill>
          <a:blip r:embed="rId2"/>
          <a:stretch>
            <a:fillRect/>
          </a:stretch>
        </p:blipFill>
        <p:spPr>
          <a:xfrm>
            <a:off x="1315848" y="1692190"/>
            <a:ext cx="2183811" cy="1146501"/>
          </a:xfrm>
          <a:prstGeom prst="rect">
            <a:avLst/>
          </a:prstGeom>
        </p:spPr>
      </p:pic>
      <p:pic>
        <p:nvPicPr>
          <p:cNvPr id="3" name="그림 2">
            <a:extLst>
              <a:ext uri="{FF2B5EF4-FFF2-40B4-BE49-F238E27FC236}">
                <a16:creationId xmlns:a16="http://schemas.microsoft.com/office/drawing/2014/main" id="{A36EC30B-7250-4AFA-8276-158A0092F345}"/>
              </a:ext>
            </a:extLst>
          </p:cNvPr>
          <p:cNvPicPr>
            <a:picLocks noChangeAspect="1"/>
          </p:cNvPicPr>
          <p:nvPr/>
        </p:nvPicPr>
        <p:blipFill>
          <a:blip r:embed="rId3"/>
          <a:stretch>
            <a:fillRect/>
          </a:stretch>
        </p:blipFill>
        <p:spPr>
          <a:xfrm>
            <a:off x="4019550" y="1709080"/>
            <a:ext cx="2076450" cy="1181100"/>
          </a:xfrm>
          <a:prstGeom prst="rect">
            <a:avLst/>
          </a:prstGeom>
        </p:spPr>
      </p:pic>
      <p:sp>
        <p:nvSpPr>
          <p:cNvPr id="5" name="TextBox 4">
            <a:extLst>
              <a:ext uri="{FF2B5EF4-FFF2-40B4-BE49-F238E27FC236}">
                <a16:creationId xmlns:a16="http://schemas.microsoft.com/office/drawing/2014/main" id="{56872908-5FB6-4749-A547-A8495E2B9E02}"/>
              </a:ext>
            </a:extLst>
          </p:cNvPr>
          <p:cNvSpPr txBox="1"/>
          <p:nvPr/>
        </p:nvSpPr>
        <p:spPr>
          <a:xfrm>
            <a:off x="4256118" y="2938238"/>
            <a:ext cx="2011680" cy="646331"/>
          </a:xfrm>
          <a:prstGeom prst="rect">
            <a:avLst/>
          </a:prstGeom>
          <a:noFill/>
        </p:spPr>
        <p:txBody>
          <a:bodyPr wrap="square" rtlCol="0">
            <a:spAutoFit/>
          </a:bodyPr>
          <a:lstStyle/>
          <a:p>
            <a:r>
              <a:rPr lang="en-US" altLang="ko-KR" dirty="0">
                <a:latin typeface="Nirmala UI Semilight" panose="020B0402040204020203" pitchFamily="34" charset="0"/>
                <a:cs typeface="Nirmala UI Semilight" panose="020B0402040204020203" pitchFamily="34" charset="0"/>
              </a:rPr>
              <a:t>Recent Search</a:t>
            </a:r>
          </a:p>
          <a:p>
            <a:endParaRPr lang="ko-KR" altLang="en-US" dirty="0"/>
          </a:p>
        </p:txBody>
      </p:sp>
      <p:sp>
        <p:nvSpPr>
          <p:cNvPr id="8" name="TextBox 7">
            <a:extLst>
              <a:ext uri="{FF2B5EF4-FFF2-40B4-BE49-F238E27FC236}">
                <a16:creationId xmlns:a16="http://schemas.microsoft.com/office/drawing/2014/main" id="{8F5FE60E-6B8F-43E8-A60B-FC4F310BB697}"/>
              </a:ext>
            </a:extLst>
          </p:cNvPr>
          <p:cNvSpPr txBox="1"/>
          <p:nvPr/>
        </p:nvSpPr>
        <p:spPr>
          <a:xfrm>
            <a:off x="1594659" y="2879651"/>
            <a:ext cx="1905000" cy="646331"/>
          </a:xfrm>
          <a:prstGeom prst="rect">
            <a:avLst/>
          </a:prstGeom>
          <a:noFill/>
        </p:spPr>
        <p:txBody>
          <a:bodyPr wrap="square" rtlCol="0">
            <a:spAutoFit/>
          </a:bodyPr>
          <a:lstStyle/>
          <a:p>
            <a:r>
              <a:rPr lang="en-US" altLang="ko-KR" dirty="0">
                <a:latin typeface="Nirmala UI Semilight" panose="020B0402040204020203" pitchFamily="34" charset="0"/>
                <a:cs typeface="Nirmala UI Semilight" panose="020B0402040204020203" pitchFamily="34" charset="0"/>
              </a:rPr>
              <a:t>GPA / ratings</a:t>
            </a:r>
          </a:p>
          <a:p>
            <a:endParaRPr lang="ko-KR" altLang="en-US" dirty="0"/>
          </a:p>
        </p:txBody>
      </p:sp>
      <p:pic>
        <p:nvPicPr>
          <p:cNvPr id="9" name="그림 8">
            <a:extLst>
              <a:ext uri="{FF2B5EF4-FFF2-40B4-BE49-F238E27FC236}">
                <a16:creationId xmlns:a16="http://schemas.microsoft.com/office/drawing/2014/main" id="{6B9C1FFB-649F-40C4-BF4D-7E979FAC99B2}"/>
              </a:ext>
            </a:extLst>
          </p:cNvPr>
          <p:cNvPicPr>
            <a:picLocks noChangeAspect="1"/>
          </p:cNvPicPr>
          <p:nvPr/>
        </p:nvPicPr>
        <p:blipFill>
          <a:blip r:embed="rId4"/>
          <a:stretch>
            <a:fillRect/>
          </a:stretch>
        </p:blipFill>
        <p:spPr>
          <a:xfrm>
            <a:off x="1185070" y="3698060"/>
            <a:ext cx="2896492" cy="1888220"/>
          </a:xfrm>
          <a:prstGeom prst="rect">
            <a:avLst/>
          </a:prstGeom>
        </p:spPr>
      </p:pic>
      <p:sp>
        <p:nvSpPr>
          <p:cNvPr id="11" name="TextBox 10">
            <a:extLst>
              <a:ext uri="{FF2B5EF4-FFF2-40B4-BE49-F238E27FC236}">
                <a16:creationId xmlns:a16="http://schemas.microsoft.com/office/drawing/2014/main" id="{B7900AF1-528A-4049-BEFB-5218F49CC7B2}"/>
              </a:ext>
            </a:extLst>
          </p:cNvPr>
          <p:cNvSpPr txBox="1"/>
          <p:nvPr/>
        </p:nvSpPr>
        <p:spPr>
          <a:xfrm>
            <a:off x="4205200" y="4646392"/>
            <a:ext cx="2661459" cy="646331"/>
          </a:xfrm>
          <a:prstGeom prst="rect">
            <a:avLst/>
          </a:prstGeom>
          <a:noFill/>
        </p:spPr>
        <p:txBody>
          <a:bodyPr wrap="square" rtlCol="0">
            <a:spAutoFit/>
          </a:bodyPr>
          <a:lstStyle/>
          <a:p>
            <a:r>
              <a:rPr lang="en-US" altLang="ko-KR" dirty="0">
                <a:latin typeface="Nirmala UI Semilight" panose="020B0402040204020203" pitchFamily="34" charset="0"/>
                <a:cs typeface="Nirmala UI Semilight" panose="020B0402040204020203" pitchFamily="34" charset="0"/>
              </a:rPr>
              <a:t>When did they stop?</a:t>
            </a:r>
          </a:p>
          <a:p>
            <a:endParaRPr lang="ko-KR" altLang="en-US" dirty="0"/>
          </a:p>
        </p:txBody>
      </p:sp>
      <p:pic>
        <p:nvPicPr>
          <p:cNvPr id="12" name="그림 11">
            <a:extLst>
              <a:ext uri="{FF2B5EF4-FFF2-40B4-BE49-F238E27FC236}">
                <a16:creationId xmlns:a16="http://schemas.microsoft.com/office/drawing/2014/main" id="{71F6F5B4-88F0-45F0-A29E-06269C8B2E36}"/>
              </a:ext>
            </a:extLst>
          </p:cNvPr>
          <p:cNvPicPr>
            <a:picLocks noChangeAspect="1"/>
          </p:cNvPicPr>
          <p:nvPr/>
        </p:nvPicPr>
        <p:blipFill>
          <a:blip r:embed="rId5"/>
          <a:stretch>
            <a:fillRect/>
          </a:stretch>
        </p:blipFill>
        <p:spPr>
          <a:xfrm>
            <a:off x="6629821" y="3576974"/>
            <a:ext cx="3065923" cy="2009306"/>
          </a:xfrm>
          <a:prstGeom prst="rect">
            <a:avLst/>
          </a:prstGeom>
        </p:spPr>
      </p:pic>
      <p:sp>
        <p:nvSpPr>
          <p:cNvPr id="13" name="TextBox 12">
            <a:extLst>
              <a:ext uri="{FF2B5EF4-FFF2-40B4-BE49-F238E27FC236}">
                <a16:creationId xmlns:a16="http://schemas.microsoft.com/office/drawing/2014/main" id="{33B8D7DE-632B-4C9D-BB3B-859826E71B6A}"/>
              </a:ext>
            </a:extLst>
          </p:cNvPr>
          <p:cNvSpPr txBox="1"/>
          <p:nvPr/>
        </p:nvSpPr>
        <p:spPr>
          <a:xfrm>
            <a:off x="9809785" y="4381421"/>
            <a:ext cx="2661459" cy="923330"/>
          </a:xfrm>
          <a:prstGeom prst="rect">
            <a:avLst/>
          </a:prstGeom>
          <a:noFill/>
        </p:spPr>
        <p:txBody>
          <a:bodyPr wrap="square" rtlCol="0">
            <a:spAutoFit/>
          </a:bodyPr>
          <a:lstStyle/>
          <a:p>
            <a:r>
              <a:rPr lang="en-US" altLang="ko-KR" dirty="0">
                <a:latin typeface="Nirmala UI Semilight" panose="020B0402040204020203" pitchFamily="34" charset="0"/>
                <a:cs typeface="Nirmala UI Semilight" panose="020B0402040204020203" pitchFamily="34" charset="0"/>
              </a:rPr>
              <a:t>When did they rewind/fast-forward?</a:t>
            </a:r>
          </a:p>
          <a:p>
            <a:endParaRPr lang="ko-KR" altLang="en-US" dirty="0"/>
          </a:p>
        </p:txBody>
      </p:sp>
      <p:pic>
        <p:nvPicPr>
          <p:cNvPr id="14" name="그림 13">
            <a:extLst>
              <a:ext uri="{FF2B5EF4-FFF2-40B4-BE49-F238E27FC236}">
                <a16:creationId xmlns:a16="http://schemas.microsoft.com/office/drawing/2014/main" id="{98992AF5-4D53-404D-8109-DB1FB04873C2}"/>
              </a:ext>
            </a:extLst>
          </p:cNvPr>
          <p:cNvPicPr>
            <a:picLocks noChangeAspect="1"/>
          </p:cNvPicPr>
          <p:nvPr/>
        </p:nvPicPr>
        <p:blipFill>
          <a:blip r:embed="rId6"/>
          <a:stretch>
            <a:fillRect/>
          </a:stretch>
        </p:blipFill>
        <p:spPr>
          <a:xfrm>
            <a:off x="6567487" y="1700029"/>
            <a:ext cx="1628862" cy="1251311"/>
          </a:xfrm>
          <a:prstGeom prst="rect">
            <a:avLst/>
          </a:prstGeom>
        </p:spPr>
      </p:pic>
      <p:sp>
        <p:nvSpPr>
          <p:cNvPr id="15" name="TextBox 14">
            <a:extLst>
              <a:ext uri="{FF2B5EF4-FFF2-40B4-BE49-F238E27FC236}">
                <a16:creationId xmlns:a16="http://schemas.microsoft.com/office/drawing/2014/main" id="{7C6A8C8B-E2E7-4075-8D4A-AA90914742C8}"/>
              </a:ext>
            </a:extLst>
          </p:cNvPr>
          <p:cNvSpPr txBox="1"/>
          <p:nvPr/>
        </p:nvSpPr>
        <p:spPr>
          <a:xfrm>
            <a:off x="8262942" y="2142546"/>
            <a:ext cx="3929058" cy="646331"/>
          </a:xfrm>
          <a:prstGeom prst="rect">
            <a:avLst/>
          </a:prstGeom>
          <a:noFill/>
        </p:spPr>
        <p:txBody>
          <a:bodyPr wrap="square" rtlCol="0">
            <a:spAutoFit/>
          </a:bodyPr>
          <a:lstStyle/>
          <a:p>
            <a:r>
              <a:rPr lang="en-US" altLang="ko-KR" dirty="0">
                <a:latin typeface="Nirmala UI Semilight" panose="020B0402040204020203" pitchFamily="34" charset="0"/>
                <a:cs typeface="Nirmala UI Semilight" panose="020B0402040204020203" pitchFamily="34" charset="0"/>
              </a:rPr>
              <a:t>Date the movie/show was watched</a:t>
            </a:r>
          </a:p>
          <a:p>
            <a:endParaRPr lang="ko-KR" altLang="en-US" dirty="0"/>
          </a:p>
        </p:txBody>
      </p:sp>
    </p:spTree>
    <p:extLst>
      <p:ext uri="{BB962C8B-B14F-4D97-AF65-F5344CB8AC3E}">
        <p14:creationId xmlns:p14="http://schemas.microsoft.com/office/powerpoint/2010/main" val="346835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710643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How Netflix gathers big data</a:t>
            </a:r>
            <a:endParaRPr lang="ko-KR" altLang="en-US" sz="4400" dirty="0">
              <a:latin typeface="Nirmala UI Semilight" panose="020B0402040204020203" pitchFamily="34" charset="0"/>
              <a:cs typeface="Nirmala UI Semilight" panose="020B0402040204020203" pitchFamily="34" charset="0"/>
            </a:endParaRPr>
          </a:p>
        </p:txBody>
      </p:sp>
      <p:pic>
        <p:nvPicPr>
          <p:cNvPr id="7" name="그림 6">
            <a:extLst>
              <a:ext uri="{FF2B5EF4-FFF2-40B4-BE49-F238E27FC236}">
                <a16:creationId xmlns:a16="http://schemas.microsoft.com/office/drawing/2014/main" id="{97C88001-8E90-40D4-8FE2-D329516F45A2}"/>
              </a:ext>
            </a:extLst>
          </p:cNvPr>
          <p:cNvPicPr>
            <a:picLocks noChangeAspect="1"/>
          </p:cNvPicPr>
          <p:nvPr/>
        </p:nvPicPr>
        <p:blipFill>
          <a:blip r:embed="rId2"/>
          <a:stretch>
            <a:fillRect/>
          </a:stretch>
        </p:blipFill>
        <p:spPr>
          <a:xfrm>
            <a:off x="1300855" y="1921798"/>
            <a:ext cx="2419456" cy="1507202"/>
          </a:xfrm>
          <a:prstGeom prst="rect">
            <a:avLst/>
          </a:prstGeom>
        </p:spPr>
      </p:pic>
      <p:sp>
        <p:nvSpPr>
          <p:cNvPr id="10" name="TextBox 9">
            <a:extLst>
              <a:ext uri="{FF2B5EF4-FFF2-40B4-BE49-F238E27FC236}">
                <a16:creationId xmlns:a16="http://schemas.microsoft.com/office/drawing/2014/main" id="{AE62F2B8-F488-4ECF-841D-73BAB3462823}"/>
              </a:ext>
            </a:extLst>
          </p:cNvPr>
          <p:cNvSpPr txBox="1"/>
          <p:nvPr/>
        </p:nvSpPr>
        <p:spPr>
          <a:xfrm>
            <a:off x="3990109" y="2134556"/>
            <a:ext cx="3358342" cy="369332"/>
          </a:xfrm>
          <a:prstGeom prst="rect">
            <a:avLst/>
          </a:prstGeom>
          <a:noFill/>
        </p:spPr>
        <p:txBody>
          <a:bodyPr wrap="square" rtlCol="0">
            <a:spAutoFit/>
          </a:bodyPr>
          <a:lstStyle/>
          <a:p>
            <a:r>
              <a:rPr lang="en-US" altLang="ko-KR" dirty="0"/>
              <a:t>On which device it is watched</a:t>
            </a:r>
            <a:endParaRPr lang="ko-KR" altLang="en-US" dirty="0"/>
          </a:p>
        </p:txBody>
      </p:sp>
      <p:pic>
        <p:nvPicPr>
          <p:cNvPr id="16" name="그림 15">
            <a:extLst>
              <a:ext uri="{FF2B5EF4-FFF2-40B4-BE49-F238E27FC236}">
                <a16:creationId xmlns:a16="http://schemas.microsoft.com/office/drawing/2014/main" id="{962C207F-A033-4321-BBF2-6768EC22BB6E}"/>
              </a:ext>
            </a:extLst>
          </p:cNvPr>
          <p:cNvPicPr>
            <a:picLocks noChangeAspect="1"/>
          </p:cNvPicPr>
          <p:nvPr/>
        </p:nvPicPr>
        <p:blipFill>
          <a:blip r:embed="rId3"/>
          <a:stretch>
            <a:fillRect/>
          </a:stretch>
        </p:blipFill>
        <p:spPr>
          <a:xfrm>
            <a:off x="1300855" y="4394046"/>
            <a:ext cx="2793571" cy="1623489"/>
          </a:xfrm>
          <a:prstGeom prst="rect">
            <a:avLst/>
          </a:prstGeom>
        </p:spPr>
      </p:pic>
      <p:sp>
        <p:nvSpPr>
          <p:cNvPr id="17" name="TextBox 16">
            <a:extLst>
              <a:ext uri="{FF2B5EF4-FFF2-40B4-BE49-F238E27FC236}">
                <a16:creationId xmlns:a16="http://schemas.microsoft.com/office/drawing/2014/main" id="{271CC817-0665-4128-B659-5954D7E81A99}"/>
              </a:ext>
            </a:extLst>
          </p:cNvPr>
          <p:cNvSpPr txBox="1"/>
          <p:nvPr/>
        </p:nvSpPr>
        <p:spPr>
          <a:xfrm>
            <a:off x="4195947" y="4567228"/>
            <a:ext cx="3358342" cy="369332"/>
          </a:xfrm>
          <a:prstGeom prst="rect">
            <a:avLst/>
          </a:prstGeom>
          <a:noFill/>
        </p:spPr>
        <p:txBody>
          <a:bodyPr wrap="square" rtlCol="0">
            <a:spAutoFit/>
          </a:bodyPr>
          <a:lstStyle/>
          <a:p>
            <a:r>
              <a:rPr lang="en-US" altLang="ko-KR" dirty="0"/>
              <a:t>Do the credits get skipped</a:t>
            </a:r>
            <a:endParaRPr lang="ko-KR" altLang="en-US" dirty="0"/>
          </a:p>
        </p:txBody>
      </p:sp>
      <p:pic>
        <p:nvPicPr>
          <p:cNvPr id="18" name="그림 17">
            <a:extLst>
              <a:ext uri="{FF2B5EF4-FFF2-40B4-BE49-F238E27FC236}">
                <a16:creationId xmlns:a16="http://schemas.microsoft.com/office/drawing/2014/main" id="{6F932953-19C5-455F-B9F0-B7076E1F2B79}"/>
              </a:ext>
            </a:extLst>
          </p:cNvPr>
          <p:cNvPicPr>
            <a:picLocks noChangeAspect="1"/>
          </p:cNvPicPr>
          <p:nvPr/>
        </p:nvPicPr>
        <p:blipFill>
          <a:blip r:embed="rId4"/>
          <a:stretch>
            <a:fillRect/>
          </a:stretch>
        </p:blipFill>
        <p:spPr>
          <a:xfrm>
            <a:off x="8183092" y="2417315"/>
            <a:ext cx="2708053" cy="1774770"/>
          </a:xfrm>
          <a:prstGeom prst="rect">
            <a:avLst/>
          </a:prstGeom>
        </p:spPr>
      </p:pic>
      <p:sp>
        <p:nvSpPr>
          <p:cNvPr id="19" name="TextBox 18">
            <a:extLst>
              <a:ext uri="{FF2B5EF4-FFF2-40B4-BE49-F238E27FC236}">
                <a16:creationId xmlns:a16="http://schemas.microsoft.com/office/drawing/2014/main" id="{D64E89EF-1240-4DD3-B2DE-2F4DDE816402}"/>
              </a:ext>
            </a:extLst>
          </p:cNvPr>
          <p:cNvSpPr txBox="1"/>
          <p:nvPr/>
        </p:nvSpPr>
        <p:spPr>
          <a:xfrm>
            <a:off x="3582575" y="3513718"/>
            <a:ext cx="4738254" cy="369332"/>
          </a:xfrm>
          <a:prstGeom prst="rect">
            <a:avLst/>
          </a:prstGeom>
          <a:noFill/>
        </p:spPr>
        <p:txBody>
          <a:bodyPr wrap="square" rtlCol="0">
            <a:spAutoFit/>
          </a:bodyPr>
          <a:lstStyle/>
          <a:p>
            <a:r>
              <a:rPr lang="en-US" altLang="ko-KR" dirty="0"/>
              <a:t>Do portions of programs get re-watched</a:t>
            </a:r>
            <a:endParaRPr lang="ko-KR" altLang="en-US" dirty="0"/>
          </a:p>
        </p:txBody>
      </p:sp>
      <p:pic>
        <p:nvPicPr>
          <p:cNvPr id="20" name="그림 19">
            <a:extLst>
              <a:ext uri="{FF2B5EF4-FFF2-40B4-BE49-F238E27FC236}">
                <a16:creationId xmlns:a16="http://schemas.microsoft.com/office/drawing/2014/main" id="{A151E81A-388E-4818-999A-00B0F8C2A395}"/>
              </a:ext>
            </a:extLst>
          </p:cNvPr>
          <p:cNvPicPr>
            <a:picLocks noChangeAspect="1"/>
          </p:cNvPicPr>
          <p:nvPr/>
        </p:nvPicPr>
        <p:blipFill>
          <a:blip r:embed="rId5"/>
          <a:stretch>
            <a:fillRect/>
          </a:stretch>
        </p:blipFill>
        <p:spPr>
          <a:xfrm>
            <a:off x="8183092" y="4631936"/>
            <a:ext cx="2708053" cy="1838194"/>
          </a:xfrm>
          <a:prstGeom prst="rect">
            <a:avLst/>
          </a:prstGeom>
        </p:spPr>
      </p:pic>
      <p:sp>
        <p:nvSpPr>
          <p:cNvPr id="21" name="TextBox 20">
            <a:extLst>
              <a:ext uri="{FF2B5EF4-FFF2-40B4-BE49-F238E27FC236}">
                <a16:creationId xmlns:a16="http://schemas.microsoft.com/office/drawing/2014/main" id="{BB582C55-856E-42F1-906D-A412FA1315F2}"/>
              </a:ext>
            </a:extLst>
          </p:cNvPr>
          <p:cNvSpPr txBox="1"/>
          <p:nvPr/>
        </p:nvSpPr>
        <p:spPr>
          <a:xfrm>
            <a:off x="4195947" y="5823799"/>
            <a:ext cx="4226402" cy="646331"/>
          </a:xfrm>
          <a:prstGeom prst="rect">
            <a:avLst/>
          </a:prstGeom>
          <a:noFill/>
        </p:spPr>
        <p:txBody>
          <a:bodyPr wrap="square" rtlCol="0">
            <a:spAutoFit/>
          </a:bodyPr>
          <a:lstStyle/>
          <a:p>
            <a:r>
              <a:rPr lang="en-US" altLang="ko-KR" dirty="0"/>
              <a:t>Do the nature of the shows watched vary depending on device</a:t>
            </a:r>
            <a:endParaRPr lang="ko-KR" altLang="en-US" dirty="0"/>
          </a:p>
        </p:txBody>
      </p:sp>
    </p:spTree>
    <p:extLst>
      <p:ext uri="{BB962C8B-B14F-4D97-AF65-F5344CB8AC3E}">
        <p14:creationId xmlns:p14="http://schemas.microsoft.com/office/powerpoint/2010/main" val="78839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1646605"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Result</a:t>
            </a:r>
            <a:endParaRPr lang="ko-KR" altLang="en-US" sz="4400" dirty="0">
              <a:latin typeface="Nirmala UI Semilight" panose="020B0402040204020203" pitchFamily="34" charset="0"/>
              <a:cs typeface="Nirmala UI Semilight" panose="020B0402040204020203" pitchFamily="34" charset="0"/>
            </a:endParaRPr>
          </a:p>
        </p:txBody>
      </p:sp>
      <p:sp>
        <p:nvSpPr>
          <p:cNvPr id="5" name="내용 개체 틀 9"/>
          <p:cNvSpPr>
            <a:spLocks noGrp="1"/>
          </p:cNvSpPr>
          <p:nvPr>
            <p:ph idx="1"/>
          </p:nvPr>
        </p:nvSpPr>
        <p:spPr>
          <a:xfrm>
            <a:off x="838200" y="1553249"/>
            <a:ext cx="10515600" cy="4964281"/>
          </a:xfrm>
        </p:spPr>
        <p:txBody>
          <a:bodyPr/>
          <a:lstStyle/>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endParaRPr lang="en-US" altLang="ko-KR" dirty="0">
              <a:latin typeface="Nirmala UI Semilight" panose="020B0402040204020203" pitchFamily="34" charset="0"/>
              <a:cs typeface="Nirmala UI Semilight" panose="020B0402040204020203" pitchFamily="34" charset="0"/>
            </a:endParaRPr>
          </a:p>
          <a:p>
            <a:pPr marL="0" indent="0">
              <a:lnSpc>
                <a:spcPct val="150000"/>
              </a:lnSpc>
              <a:buNone/>
            </a:pPr>
            <a:r>
              <a:rPr lang="en-US" altLang="ko-KR" dirty="0">
                <a:latin typeface="Nirmala UI Semilight" panose="020B0402040204020203" pitchFamily="34" charset="0"/>
                <a:cs typeface="Nirmala UI Semilight" panose="020B0402040204020203" pitchFamily="34" charset="0"/>
              </a:rPr>
              <a:t>To success -&gt; Need two people (</a:t>
            </a:r>
            <a:r>
              <a:rPr lang="en-US" altLang="ko-KR" b="1" dirty="0">
                <a:latin typeface="Nirmala UI Semilight" panose="020B0402040204020203" pitchFamily="34" charset="0"/>
                <a:cs typeface="Nirmala UI Semilight" panose="020B0402040204020203" pitchFamily="34" charset="0"/>
              </a:rPr>
              <a:t>Kevin Spacey, David Fincher</a:t>
            </a:r>
            <a:r>
              <a:rPr lang="en-US" altLang="ko-KR" dirty="0">
                <a:latin typeface="Nirmala UI Semilight" panose="020B0402040204020203" pitchFamily="34" charset="0"/>
                <a:cs typeface="Nirmala UI Semilight" panose="020B0402040204020203" pitchFamily="34" charset="0"/>
              </a:rPr>
              <a:t>)</a:t>
            </a:r>
          </a:p>
          <a:p>
            <a:pPr marL="0" indent="0">
              <a:lnSpc>
                <a:spcPct val="150000"/>
              </a:lnSpc>
              <a:buNone/>
            </a:pPr>
            <a:r>
              <a:rPr lang="en-US" altLang="ko-KR" dirty="0">
                <a:latin typeface="Nirmala UI Semilight" panose="020B0402040204020203" pitchFamily="34" charset="0"/>
                <a:cs typeface="Nirmala UI Semilight" panose="020B0402040204020203" pitchFamily="34" charset="0"/>
              </a:rPr>
              <a:t>With Kevin Spacey, David Fincher</a:t>
            </a:r>
            <a:r>
              <a:rPr lang="en-US" altLang="ko-KR" b="1" dirty="0">
                <a:latin typeface="Nirmala UI Semilight" panose="020B0402040204020203" pitchFamily="34" charset="0"/>
                <a:cs typeface="Nirmala UI Semilight" panose="020B0402040204020203" pitchFamily="34" charset="0"/>
              </a:rPr>
              <a:t>, </a:t>
            </a:r>
            <a:r>
              <a:rPr lang="en-US" altLang="ko-KR" dirty="0">
                <a:latin typeface="Nirmala UI Semilight" panose="020B0402040204020203" pitchFamily="34" charset="0"/>
                <a:cs typeface="Nirmala UI Semilight" panose="020B0402040204020203" pitchFamily="34" charset="0"/>
              </a:rPr>
              <a:t>it can success easier</a:t>
            </a:r>
          </a:p>
        </p:txBody>
      </p:sp>
      <p:pic>
        <p:nvPicPr>
          <p:cNvPr id="6" name="그림 5"/>
          <p:cNvPicPr>
            <a:picLocks noChangeAspect="1"/>
          </p:cNvPicPr>
          <p:nvPr/>
        </p:nvPicPr>
        <p:blipFill>
          <a:blip r:embed="rId2"/>
          <a:stretch>
            <a:fillRect/>
          </a:stretch>
        </p:blipFill>
        <p:spPr>
          <a:xfrm>
            <a:off x="5219168" y="680937"/>
            <a:ext cx="6134632" cy="3528366"/>
          </a:xfrm>
          <a:prstGeom prst="rect">
            <a:avLst/>
          </a:prstGeom>
        </p:spPr>
      </p:pic>
      <p:cxnSp>
        <p:nvCxnSpPr>
          <p:cNvPr id="8" name="직선 화살표 연결선 7"/>
          <p:cNvCxnSpPr/>
          <p:nvPr/>
        </p:nvCxnSpPr>
        <p:spPr>
          <a:xfrm>
            <a:off x="2889115" y="1994170"/>
            <a:ext cx="200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61502" y="2138024"/>
            <a:ext cx="3939868" cy="369332"/>
          </a:xfrm>
          <a:prstGeom prst="rect">
            <a:avLst/>
          </a:prstGeom>
          <a:noFill/>
        </p:spPr>
        <p:txBody>
          <a:bodyPr wrap="square" rtlCol="0">
            <a:spAutoFit/>
          </a:bodyPr>
          <a:lstStyle/>
          <a:p>
            <a:r>
              <a:rPr lang="en-US" altLang="ko-KR" b="1" dirty="0">
                <a:latin typeface="LG Smart UI Regular" panose="020B0500000101010101" pitchFamily="50" charset="-127"/>
                <a:ea typeface="LG Smart UI Regular" panose="020B0500000101010101" pitchFamily="50" charset="-127"/>
                <a:cs typeface="Nirmala UI Semilight" panose="020B0402040204020203" pitchFamily="34" charset="0"/>
              </a:rPr>
              <a:t>type of video that people Prefer</a:t>
            </a:r>
            <a:endParaRPr lang="ko-KR" altLang="en-US" b="1" dirty="0">
              <a:latin typeface="LG Smart UI Regular" panose="020B0500000101010101" pitchFamily="50" charset="-127"/>
              <a:ea typeface="LG Smart UI Regular" panose="020B0500000101010101" pitchFamily="50" charset="-127"/>
              <a:cs typeface="Nirmala UI Semilight" panose="020B0402040204020203" pitchFamily="34" charset="0"/>
            </a:endParaRPr>
          </a:p>
        </p:txBody>
      </p:sp>
    </p:spTree>
    <p:extLst>
      <p:ext uri="{BB962C8B-B14F-4D97-AF65-F5344CB8AC3E}">
        <p14:creationId xmlns:p14="http://schemas.microsoft.com/office/powerpoint/2010/main" val="395902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etflix house of cards stock">
            <a:extLst>
              <a:ext uri="{FF2B5EF4-FFF2-40B4-BE49-F238E27FC236}">
                <a16:creationId xmlns:a16="http://schemas.microsoft.com/office/drawing/2014/main" id="{71B9CF33-1624-47AB-96EA-6934F0BE9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118" y="1338262"/>
            <a:ext cx="7429500" cy="4181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1A2EB5-7C5C-4C3F-97CF-1F307441C2D3}"/>
              </a:ext>
            </a:extLst>
          </p:cNvPr>
          <p:cNvSpPr txBox="1"/>
          <p:nvPr/>
        </p:nvSpPr>
        <p:spPr>
          <a:xfrm>
            <a:off x="249382" y="2122478"/>
            <a:ext cx="4172989" cy="2031325"/>
          </a:xfrm>
          <a:prstGeom prst="rect">
            <a:avLst/>
          </a:prstGeom>
          <a:noFill/>
        </p:spPr>
        <p:txBody>
          <a:bodyPr wrap="square" rtlCol="0">
            <a:spAutoFit/>
          </a:bodyPr>
          <a:lstStyle/>
          <a:p>
            <a:r>
              <a:rPr lang="en-US" altLang="ko-KR" dirty="0"/>
              <a:t>Before entering the house of cards, Netflix used user big data to select director David Fincher and lead actor Kevin Spacey.</a:t>
            </a:r>
          </a:p>
          <a:p>
            <a:r>
              <a:rPr lang="en-US" altLang="ko-KR" dirty="0"/>
              <a:t>By predicting the success of House of cards, Netflix made an investment of 10 billion dollars.</a:t>
            </a:r>
            <a:endParaRPr lang="ko-KR" altLang="en-US" dirty="0"/>
          </a:p>
        </p:txBody>
      </p:sp>
    </p:spTree>
    <p:extLst>
      <p:ext uri="{BB962C8B-B14F-4D97-AF65-F5344CB8AC3E}">
        <p14:creationId xmlns:p14="http://schemas.microsoft.com/office/powerpoint/2010/main" val="348665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sp>
        <p:nvSpPr>
          <p:cNvPr id="5" name="내용 개체 틀 9"/>
          <p:cNvSpPr>
            <a:spLocks noGrp="1"/>
          </p:cNvSpPr>
          <p:nvPr>
            <p:ph idx="1"/>
          </p:nvPr>
        </p:nvSpPr>
        <p:spPr>
          <a:xfrm>
            <a:off x="838200" y="1652999"/>
            <a:ext cx="10999124" cy="4964281"/>
          </a:xfrm>
        </p:spPr>
        <p:txBody>
          <a:bodyPr>
            <a:normAutofit/>
          </a:bodyPr>
          <a:lstStyle/>
          <a:p>
            <a:pPr algn="just">
              <a:lnSpc>
                <a:spcPct val="150000"/>
              </a:lnSpc>
            </a:pPr>
            <a:r>
              <a:rPr lang="en-US" altLang="ko-KR" dirty="0">
                <a:latin typeface="Nirmala UI Semilight" panose="020B0402040204020203" pitchFamily="34" charset="0"/>
                <a:cs typeface="Nirmala UI Semilight" panose="020B0402040204020203" pitchFamily="34" charset="0"/>
              </a:rPr>
              <a:t>S3</a:t>
            </a:r>
          </a:p>
          <a:p>
            <a:pPr marL="914400" lvl="1" indent="-457200" algn="just">
              <a:lnSpc>
                <a:spcPct val="150000"/>
              </a:lnSpc>
              <a:buFont typeface="+mj-lt"/>
              <a:buAutoNum type="arabicPeriod"/>
            </a:pPr>
            <a:r>
              <a:rPr lang="en-US" altLang="ko-KR" dirty="0">
                <a:latin typeface="Nirmala UI Semilight" panose="020B0402040204020203" pitchFamily="34" charset="0"/>
                <a:cs typeface="Nirmala UI Semilight" panose="020B0402040204020203" pitchFamily="34" charset="0"/>
              </a:rPr>
              <a:t>Designed for 99.999% durability and 99.99% availability of objects over a given year, and can sustain concurrent loss of data in two facilities.</a:t>
            </a:r>
          </a:p>
          <a:p>
            <a:pPr marL="914400" lvl="1" indent="-457200" algn="just">
              <a:lnSpc>
                <a:spcPct val="150000"/>
              </a:lnSpc>
              <a:buFont typeface="+mj-lt"/>
              <a:buAutoNum type="arabicPeriod"/>
            </a:pPr>
            <a:r>
              <a:rPr lang="en-US" altLang="ko-KR" dirty="0">
                <a:latin typeface="Nirmala UI Semilight" panose="020B0402040204020203" pitchFamily="34" charset="0"/>
                <a:cs typeface="Nirmala UI Semilight" panose="020B0402040204020203" pitchFamily="34" charset="0"/>
              </a:rPr>
              <a:t>Provides bucket versioning, which they use to protect against inadvertent data loss. If a developer errantly deletes some data, they can easily recover it.</a:t>
            </a:r>
          </a:p>
          <a:p>
            <a:pPr marL="914400" lvl="1" indent="-457200" algn="just">
              <a:lnSpc>
                <a:spcPct val="150000"/>
              </a:lnSpc>
              <a:buFont typeface="+mj-lt"/>
              <a:buAutoNum type="arabicPeriod"/>
            </a:pPr>
            <a:r>
              <a:rPr lang="en-US" altLang="ko-KR" dirty="0">
                <a:latin typeface="Nirmala UI Semilight" panose="020B0402040204020203" pitchFamily="34" charset="0"/>
                <a:cs typeface="Nirmala UI Semilight" panose="020B0402040204020203" pitchFamily="34" charset="0"/>
              </a:rPr>
              <a:t>Elastic, and provides practically “unlimited” size.</a:t>
            </a:r>
          </a:p>
        </p:txBody>
      </p:sp>
    </p:spTree>
    <p:extLst>
      <p:ext uri="{BB962C8B-B14F-4D97-AF65-F5344CB8AC3E}">
        <p14:creationId xmlns:p14="http://schemas.microsoft.com/office/powerpoint/2010/main" val="245515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680937"/>
            <a:ext cx="2013693" cy="769441"/>
          </a:xfrm>
          <a:prstGeom prst="rect">
            <a:avLst/>
          </a:prstGeom>
          <a:noFill/>
        </p:spPr>
        <p:txBody>
          <a:bodyPr wrap="none" rtlCol="0">
            <a:spAutoFit/>
          </a:bodyPr>
          <a:lstStyle/>
          <a:p>
            <a:r>
              <a:rPr lang="en-US" altLang="ko-KR" sz="4400" dirty="0">
                <a:latin typeface="Nirmala UI Semilight" panose="020B0402040204020203" pitchFamily="34" charset="0"/>
                <a:cs typeface="Nirmala UI Semilight" panose="020B0402040204020203" pitchFamily="34" charset="0"/>
              </a:rPr>
              <a:t>Process</a:t>
            </a:r>
            <a:endParaRPr lang="ko-KR" altLang="en-US" sz="4400" dirty="0">
              <a:latin typeface="Nirmala UI Semilight" panose="020B0402040204020203" pitchFamily="34" charset="0"/>
              <a:cs typeface="Nirmala UI Semilight" panose="020B0402040204020203" pitchFamily="34" charset="0"/>
            </a:endParaRPr>
          </a:p>
        </p:txBody>
      </p:sp>
      <p:pic>
        <p:nvPicPr>
          <p:cNvPr id="1026" name="Picture 2" descr="https://miro.medium.com/max/800/1*fkP4F9-AF7vhW7VY0hq43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046" y="1450378"/>
            <a:ext cx="8472172" cy="488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0334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567</Words>
  <Application>Microsoft Office PowerPoint</Application>
  <PresentationFormat>와이드스크린</PresentationFormat>
  <Paragraphs>62</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LG Smart UI Regular</vt:lpstr>
      <vt:lpstr>Arial</vt:lpstr>
      <vt:lpstr>Nirmala UI Semilight</vt:lpstr>
      <vt:lpstr>맑은 고딕</vt:lpstr>
      <vt:lpstr>Office 테마</vt:lpstr>
      <vt:lpstr>PowerPoint 프레젠테이션</vt:lpstr>
      <vt:lpstr>What is Netflix?</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of datamining</dc:title>
  <dc:creator>kn y</dc:creator>
  <cp:lastModifiedBy>신 예원</cp:lastModifiedBy>
  <cp:revision>16</cp:revision>
  <dcterms:created xsi:type="dcterms:W3CDTF">2020-01-09T12:35:52Z</dcterms:created>
  <dcterms:modified xsi:type="dcterms:W3CDTF">2020-01-10T01:15:10Z</dcterms:modified>
</cp:coreProperties>
</file>