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9"/>
  </p:normalViewPr>
  <p:slideViewPr>
    <p:cSldViewPr snapToGrid="0" snapToObjects="1">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9FE585-9D32-4428-BF36-768E26404462}"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0C579223-E02D-45EF-BC50-52A114FD71AE}">
      <dgm:prSet/>
      <dgm:spPr/>
      <dgm:t>
        <a:bodyPr/>
        <a:lstStyle/>
        <a:p>
          <a:r>
            <a:rPr lang="en-US"/>
            <a:t>Smart city technologies and applications help cities to change into a greener, safer and effectively planned urban environment. It is no surprise then, that the smart city model is proving successful with over 50 smart cities around the world using smart technologies to improve the quality of life of its residents.</a:t>
          </a:r>
        </a:p>
      </dgm:t>
    </dgm:pt>
    <dgm:pt modelId="{B137985F-5533-425B-9E80-E247571DB01F}" type="parTrans" cxnId="{74AA770C-CE2C-4D96-BE78-F7F86CA99762}">
      <dgm:prSet/>
      <dgm:spPr/>
      <dgm:t>
        <a:bodyPr/>
        <a:lstStyle/>
        <a:p>
          <a:endParaRPr lang="en-US"/>
        </a:p>
      </dgm:t>
    </dgm:pt>
    <dgm:pt modelId="{16B33E2F-0D5E-4BE5-A327-02BCDFD6A937}" type="sibTrans" cxnId="{74AA770C-CE2C-4D96-BE78-F7F86CA99762}">
      <dgm:prSet/>
      <dgm:spPr/>
      <dgm:t>
        <a:bodyPr/>
        <a:lstStyle/>
        <a:p>
          <a:endParaRPr lang="en-US"/>
        </a:p>
      </dgm:t>
    </dgm:pt>
    <dgm:pt modelId="{FA498D8C-F9D4-425F-8ADE-CF72C2286732}">
      <dgm:prSet/>
      <dgm:spPr/>
      <dgm:t>
        <a:bodyPr/>
        <a:lstStyle/>
        <a:p>
          <a:r>
            <a:rPr lang="en-US" dirty="0"/>
            <a:t>With more planned smart cities sprouting from America to Asia, the technologies that form the basis of the model will continue to evolve, with the technology industry developing newer applications and solutions for building the cities of the future.</a:t>
          </a:r>
        </a:p>
      </dgm:t>
    </dgm:pt>
    <dgm:pt modelId="{B62A76EC-3D23-443B-8DE2-95335004D40C}" type="parTrans" cxnId="{424DAF0F-3E6E-4AAD-BF38-7280B28BB443}">
      <dgm:prSet/>
      <dgm:spPr/>
      <dgm:t>
        <a:bodyPr/>
        <a:lstStyle/>
        <a:p>
          <a:endParaRPr lang="en-US"/>
        </a:p>
      </dgm:t>
    </dgm:pt>
    <dgm:pt modelId="{B1D543CD-4948-4ABD-9372-1916FC5BED74}" type="sibTrans" cxnId="{424DAF0F-3E6E-4AAD-BF38-7280B28BB443}">
      <dgm:prSet/>
      <dgm:spPr/>
      <dgm:t>
        <a:bodyPr/>
        <a:lstStyle/>
        <a:p>
          <a:endParaRPr lang="en-US"/>
        </a:p>
      </dgm:t>
    </dgm:pt>
    <dgm:pt modelId="{BE1EF581-8D66-5A44-BFAA-83C74AA67ACF}" type="pres">
      <dgm:prSet presAssocID="{E39FE585-9D32-4428-BF36-768E26404462}" presName="vert0" presStyleCnt="0">
        <dgm:presLayoutVars>
          <dgm:dir/>
          <dgm:animOne val="branch"/>
          <dgm:animLvl val="lvl"/>
        </dgm:presLayoutVars>
      </dgm:prSet>
      <dgm:spPr/>
    </dgm:pt>
    <dgm:pt modelId="{DD7B9F44-5DC7-8842-B92E-46C91F23B0AC}" type="pres">
      <dgm:prSet presAssocID="{0C579223-E02D-45EF-BC50-52A114FD71AE}" presName="thickLine" presStyleLbl="alignNode1" presStyleIdx="0" presStyleCnt="2"/>
      <dgm:spPr/>
    </dgm:pt>
    <dgm:pt modelId="{8CFD2603-A4F8-EF48-BEB7-97216F73FF66}" type="pres">
      <dgm:prSet presAssocID="{0C579223-E02D-45EF-BC50-52A114FD71AE}" presName="horz1" presStyleCnt="0"/>
      <dgm:spPr/>
    </dgm:pt>
    <dgm:pt modelId="{60719826-DC23-EE49-99D8-8F166553B4AB}" type="pres">
      <dgm:prSet presAssocID="{0C579223-E02D-45EF-BC50-52A114FD71AE}" presName="tx1" presStyleLbl="revTx" presStyleIdx="0" presStyleCnt="2"/>
      <dgm:spPr/>
    </dgm:pt>
    <dgm:pt modelId="{C4BA367B-D4F6-6E4C-88F8-71322E5DFD4D}" type="pres">
      <dgm:prSet presAssocID="{0C579223-E02D-45EF-BC50-52A114FD71AE}" presName="vert1" presStyleCnt="0"/>
      <dgm:spPr/>
    </dgm:pt>
    <dgm:pt modelId="{1BEF4DB1-AF29-AE4D-9556-00F5933F0A55}" type="pres">
      <dgm:prSet presAssocID="{FA498D8C-F9D4-425F-8ADE-CF72C2286732}" presName="thickLine" presStyleLbl="alignNode1" presStyleIdx="1" presStyleCnt="2"/>
      <dgm:spPr/>
    </dgm:pt>
    <dgm:pt modelId="{55ECE941-4496-CA4F-8516-9402B381E43B}" type="pres">
      <dgm:prSet presAssocID="{FA498D8C-F9D4-425F-8ADE-CF72C2286732}" presName="horz1" presStyleCnt="0"/>
      <dgm:spPr/>
    </dgm:pt>
    <dgm:pt modelId="{30F75191-31E3-2D4F-8E4E-63E1CC99DCA1}" type="pres">
      <dgm:prSet presAssocID="{FA498D8C-F9D4-425F-8ADE-CF72C2286732}" presName="tx1" presStyleLbl="revTx" presStyleIdx="1" presStyleCnt="2"/>
      <dgm:spPr/>
    </dgm:pt>
    <dgm:pt modelId="{D0BD425E-7B4C-7B41-9D91-8A51B577B5D6}" type="pres">
      <dgm:prSet presAssocID="{FA498D8C-F9D4-425F-8ADE-CF72C2286732}" presName="vert1" presStyleCnt="0"/>
      <dgm:spPr/>
    </dgm:pt>
  </dgm:ptLst>
  <dgm:cxnLst>
    <dgm:cxn modelId="{74AA770C-CE2C-4D96-BE78-F7F86CA99762}" srcId="{E39FE585-9D32-4428-BF36-768E26404462}" destId="{0C579223-E02D-45EF-BC50-52A114FD71AE}" srcOrd="0" destOrd="0" parTransId="{B137985F-5533-425B-9E80-E247571DB01F}" sibTransId="{16B33E2F-0D5E-4BE5-A327-02BCDFD6A937}"/>
    <dgm:cxn modelId="{E4B9CC0C-5BE6-924A-BEEA-0277D5D4DB80}" type="presOf" srcId="{E39FE585-9D32-4428-BF36-768E26404462}" destId="{BE1EF581-8D66-5A44-BFAA-83C74AA67ACF}" srcOrd="0" destOrd="0" presId="urn:microsoft.com/office/officeart/2008/layout/LinedList"/>
    <dgm:cxn modelId="{424DAF0F-3E6E-4AAD-BF38-7280B28BB443}" srcId="{E39FE585-9D32-4428-BF36-768E26404462}" destId="{FA498D8C-F9D4-425F-8ADE-CF72C2286732}" srcOrd="1" destOrd="0" parTransId="{B62A76EC-3D23-443B-8DE2-95335004D40C}" sibTransId="{B1D543CD-4948-4ABD-9372-1916FC5BED74}"/>
    <dgm:cxn modelId="{E8BAF99B-9BE9-E444-A65E-3391060F473B}" type="presOf" srcId="{0C579223-E02D-45EF-BC50-52A114FD71AE}" destId="{60719826-DC23-EE49-99D8-8F166553B4AB}" srcOrd="0" destOrd="0" presId="urn:microsoft.com/office/officeart/2008/layout/LinedList"/>
    <dgm:cxn modelId="{FE752ADE-898D-4342-BE35-22A7444C563D}" type="presOf" srcId="{FA498D8C-F9D4-425F-8ADE-CF72C2286732}" destId="{30F75191-31E3-2D4F-8E4E-63E1CC99DCA1}" srcOrd="0" destOrd="0" presId="urn:microsoft.com/office/officeart/2008/layout/LinedList"/>
    <dgm:cxn modelId="{CAE552BF-DD57-B344-8CE8-5867E41D06F6}" type="presParOf" srcId="{BE1EF581-8D66-5A44-BFAA-83C74AA67ACF}" destId="{DD7B9F44-5DC7-8842-B92E-46C91F23B0AC}" srcOrd="0" destOrd="0" presId="urn:microsoft.com/office/officeart/2008/layout/LinedList"/>
    <dgm:cxn modelId="{682CA1A6-A135-5341-AA26-6EE62F215640}" type="presParOf" srcId="{BE1EF581-8D66-5A44-BFAA-83C74AA67ACF}" destId="{8CFD2603-A4F8-EF48-BEB7-97216F73FF66}" srcOrd="1" destOrd="0" presId="urn:microsoft.com/office/officeart/2008/layout/LinedList"/>
    <dgm:cxn modelId="{CEBAD265-D7CE-924A-BEF8-15582839E25E}" type="presParOf" srcId="{8CFD2603-A4F8-EF48-BEB7-97216F73FF66}" destId="{60719826-DC23-EE49-99D8-8F166553B4AB}" srcOrd="0" destOrd="0" presId="urn:microsoft.com/office/officeart/2008/layout/LinedList"/>
    <dgm:cxn modelId="{CA442914-8A7E-1A46-816B-8BBD23DA482D}" type="presParOf" srcId="{8CFD2603-A4F8-EF48-BEB7-97216F73FF66}" destId="{C4BA367B-D4F6-6E4C-88F8-71322E5DFD4D}" srcOrd="1" destOrd="0" presId="urn:microsoft.com/office/officeart/2008/layout/LinedList"/>
    <dgm:cxn modelId="{635A48F5-5430-EF4E-AA63-5394CC80CD66}" type="presParOf" srcId="{BE1EF581-8D66-5A44-BFAA-83C74AA67ACF}" destId="{1BEF4DB1-AF29-AE4D-9556-00F5933F0A55}" srcOrd="2" destOrd="0" presId="urn:microsoft.com/office/officeart/2008/layout/LinedList"/>
    <dgm:cxn modelId="{054BF0BF-F5B0-5C4B-BB2A-44012E672337}" type="presParOf" srcId="{BE1EF581-8D66-5A44-BFAA-83C74AA67ACF}" destId="{55ECE941-4496-CA4F-8516-9402B381E43B}" srcOrd="3" destOrd="0" presId="urn:microsoft.com/office/officeart/2008/layout/LinedList"/>
    <dgm:cxn modelId="{5D70EF58-12C8-9E4E-92F6-2C0F89EB168E}" type="presParOf" srcId="{55ECE941-4496-CA4F-8516-9402B381E43B}" destId="{30F75191-31E3-2D4F-8E4E-63E1CC99DCA1}" srcOrd="0" destOrd="0" presId="urn:microsoft.com/office/officeart/2008/layout/LinedList"/>
    <dgm:cxn modelId="{8A753649-43F0-BD4C-A7B9-EDFB2BD50DE5}" type="presParOf" srcId="{55ECE941-4496-CA4F-8516-9402B381E43B}" destId="{D0BD425E-7B4C-7B41-9D91-8A51B577B5D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7B9F44-5DC7-8842-B92E-46C91F23B0AC}">
      <dsp:nvSpPr>
        <dsp:cNvPr id="0" name=""/>
        <dsp:cNvSpPr/>
      </dsp:nvSpPr>
      <dsp:spPr>
        <a:xfrm>
          <a:off x="0" y="0"/>
          <a:ext cx="1050645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719826-DC23-EE49-99D8-8F166553B4AB}">
      <dsp:nvSpPr>
        <dsp:cNvPr id="0" name=""/>
        <dsp:cNvSpPr/>
      </dsp:nvSpPr>
      <dsp:spPr>
        <a:xfrm>
          <a:off x="0" y="0"/>
          <a:ext cx="10506456" cy="229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Smart city technologies and applications help cities to change into a greener, safer and effectively planned urban environment. It is no surprise then, that the smart city model is proving successful with over 50 smart cities around the world using smart technologies to improve the quality of life of its residents.</a:t>
          </a:r>
        </a:p>
      </dsp:txBody>
      <dsp:txXfrm>
        <a:off x="0" y="0"/>
        <a:ext cx="10506456" cy="2292473"/>
      </dsp:txXfrm>
    </dsp:sp>
    <dsp:sp modelId="{1BEF4DB1-AF29-AE4D-9556-00F5933F0A55}">
      <dsp:nvSpPr>
        <dsp:cNvPr id="0" name=""/>
        <dsp:cNvSpPr/>
      </dsp:nvSpPr>
      <dsp:spPr>
        <a:xfrm>
          <a:off x="0" y="2292473"/>
          <a:ext cx="1050645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F75191-31E3-2D4F-8E4E-63E1CC99DCA1}">
      <dsp:nvSpPr>
        <dsp:cNvPr id="0" name=""/>
        <dsp:cNvSpPr/>
      </dsp:nvSpPr>
      <dsp:spPr>
        <a:xfrm>
          <a:off x="0" y="2292473"/>
          <a:ext cx="10506456" cy="229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With more planned smart cities sprouting from America to Asia, the technologies that form the basis of the model will continue to evolve, with the technology industry developing newer applications and solutions for building the cities of the future.</a:t>
          </a:r>
        </a:p>
      </dsp:txBody>
      <dsp:txXfrm>
        <a:off x="0" y="2292473"/>
        <a:ext cx="10506456" cy="22924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5E03A-8EF2-5646-9959-45AA0E19B3BF}" type="datetimeFigureOut">
              <a:rPr kumimoji="1" lang="ko-KR" altLang="en-US" smtClean="0"/>
              <a:t>2020-01-10</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557D8-71C6-F740-9602-EDDEDCAF7663}" type="slidenum">
              <a:rPr kumimoji="1" lang="ko-KR" altLang="en-US" smtClean="0"/>
              <a:t>‹#›</a:t>
            </a:fld>
            <a:endParaRPr kumimoji="1" lang="ko-KR" altLang="en-US"/>
          </a:p>
        </p:txBody>
      </p:sp>
    </p:spTree>
    <p:extLst>
      <p:ext uri="{BB962C8B-B14F-4D97-AF65-F5344CB8AC3E}">
        <p14:creationId xmlns:p14="http://schemas.microsoft.com/office/powerpoint/2010/main" val="230518553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a:p>
        </p:txBody>
      </p:sp>
      <p:sp>
        <p:nvSpPr>
          <p:cNvPr id="4" name="슬라이드 번호 개체 틀 3"/>
          <p:cNvSpPr>
            <a:spLocks noGrp="1"/>
          </p:cNvSpPr>
          <p:nvPr>
            <p:ph type="sldNum" sz="quarter" idx="5"/>
          </p:nvPr>
        </p:nvSpPr>
        <p:spPr/>
        <p:txBody>
          <a:bodyPr/>
          <a:lstStyle/>
          <a:p>
            <a:fld id="{8D9557D8-71C6-F740-9602-EDDEDCAF7663}" type="slidenum">
              <a:rPr kumimoji="1" lang="ko-KR" altLang="en-US" smtClean="0"/>
              <a:t>11</a:t>
            </a:fld>
            <a:endParaRPr kumimoji="1" lang="ko-KR" altLang="en-US"/>
          </a:p>
        </p:txBody>
      </p:sp>
    </p:spTree>
    <p:extLst>
      <p:ext uri="{BB962C8B-B14F-4D97-AF65-F5344CB8AC3E}">
        <p14:creationId xmlns:p14="http://schemas.microsoft.com/office/powerpoint/2010/main" val="3340530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1/10/2020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3826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1/10/2020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32891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1/10/2020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7205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1/10/2020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8677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1/10/2020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27062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1/10/2020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8873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1/10/2020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79759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1/10/2020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9376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1/10/2020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10480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1/10/2020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7793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1/10/2020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42331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1/10/2020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24959234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43" r:id="rId6"/>
    <p:sldLayoutId id="2147483738" r:id="rId7"/>
    <p:sldLayoutId id="2147483739" r:id="rId8"/>
    <p:sldLayoutId id="2147483740" r:id="rId9"/>
    <p:sldLayoutId id="2147483742"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116EF05-97EC-49CB-9FDA-21ADAC2F5F53}"/>
              </a:ext>
            </a:extLst>
          </p:cNvPr>
          <p:cNvPicPr>
            <a:picLocks noChangeAspect="1"/>
          </p:cNvPicPr>
          <p:nvPr/>
        </p:nvPicPr>
        <p:blipFill rotWithShape="1">
          <a:blip r:embed="rId2"/>
          <a:srcRect l="9091" t="9091"/>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제목 1">
            <a:extLst>
              <a:ext uri="{FF2B5EF4-FFF2-40B4-BE49-F238E27FC236}">
                <a16:creationId xmlns:a16="http://schemas.microsoft.com/office/drawing/2014/main" id="{FD8A1A56-0299-6540-BCC0-0F69CA43CBF5}"/>
              </a:ext>
            </a:extLst>
          </p:cNvPr>
          <p:cNvSpPr>
            <a:spLocks noGrp="1"/>
          </p:cNvSpPr>
          <p:nvPr>
            <p:ph type="ctrTitle"/>
          </p:nvPr>
        </p:nvSpPr>
        <p:spPr>
          <a:xfrm>
            <a:off x="404553" y="3091928"/>
            <a:ext cx="9078562" cy="2387600"/>
          </a:xfrm>
        </p:spPr>
        <p:txBody>
          <a:bodyPr>
            <a:normAutofit/>
          </a:bodyPr>
          <a:lstStyle/>
          <a:p>
            <a:r>
              <a:rPr kumimoji="1" lang="en-US" altLang="ko-KR" sz="6600" dirty="0"/>
              <a:t>Smart city</a:t>
            </a:r>
            <a:endParaRPr kumimoji="1" lang="ko-KR" altLang="en-US" sz="6600" dirty="0"/>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부제목 2">
            <a:extLst>
              <a:ext uri="{FF2B5EF4-FFF2-40B4-BE49-F238E27FC236}">
                <a16:creationId xmlns:a16="http://schemas.microsoft.com/office/drawing/2014/main" id="{7B6E1964-9087-6344-92E3-D1AF250DDC31}"/>
              </a:ext>
            </a:extLst>
          </p:cNvPr>
          <p:cNvSpPr>
            <a:spLocks noGrp="1"/>
          </p:cNvSpPr>
          <p:nvPr>
            <p:ph type="subTitle" idx="1"/>
          </p:nvPr>
        </p:nvSpPr>
        <p:spPr>
          <a:xfrm>
            <a:off x="404553" y="5624945"/>
            <a:ext cx="9078562" cy="592975"/>
          </a:xfrm>
        </p:spPr>
        <p:txBody>
          <a:bodyPr anchor="ctr">
            <a:normAutofit/>
          </a:bodyPr>
          <a:lstStyle/>
          <a:p>
            <a:r>
              <a:rPr kumimoji="1" lang="en-US" altLang="ko-KR"/>
              <a:t>Jae-Min Park</a:t>
            </a:r>
            <a:r>
              <a:rPr kumimoji="1" lang="ko-KR" altLang="en-US"/>
              <a:t> </a:t>
            </a:r>
            <a:r>
              <a:rPr kumimoji="1" lang="en-US" altLang="ko-KR"/>
              <a:t>Seung-Chan Lee</a:t>
            </a:r>
            <a:endParaRPr kumimoji="1" lang="ko-KR" altLang="en-US"/>
          </a:p>
        </p:txBody>
      </p:sp>
    </p:spTree>
    <p:extLst>
      <p:ext uri="{BB962C8B-B14F-4D97-AF65-F5344CB8AC3E}">
        <p14:creationId xmlns:p14="http://schemas.microsoft.com/office/powerpoint/2010/main" val="114890052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80C09112-00DC-5244-94C9-EEB1B4DFB401}"/>
              </a:ext>
            </a:extLst>
          </p:cNvPr>
          <p:cNvSpPr>
            <a:spLocks noGrp="1"/>
          </p:cNvSpPr>
          <p:nvPr>
            <p:ph type="title"/>
          </p:nvPr>
        </p:nvSpPr>
        <p:spPr>
          <a:xfrm>
            <a:off x="841248" y="251312"/>
            <a:ext cx="10506456" cy="1010264"/>
          </a:xfrm>
        </p:spPr>
        <p:txBody>
          <a:bodyPr anchor="ctr">
            <a:normAutofit/>
          </a:bodyPr>
          <a:lstStyle/>
          <a:p>
            <a:r>
              <a:rPr kumimoji="1" lang="en-US" altLang="ko-KR" dirty="0"/>
              <a:t>Conclusion</a:t>
            </a:r>
            <a:endParaRPr kumimoji="1" lang="ko-KR" altLang="en-US" dirty="0"/>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내용 개체 틀 2">
            <a:extLst>
              <a:ext uri="{FF2B5EF4-FFF2-40B4-BE49-F238E27FC236}">
                <a16:creationId xmlns:a16="http://schemas.microsoft.com/office/drawing/2014/main" id="{90851BFC-8001-4D3E-A37B-462469ABF052}"/>
              </a:ext>
            </a:extLst>
          </p:cNvPr>
          <p:cNvGraphicFramePr>
            <a:graphicFrameLocks noGrp="1"/>
          </p:cNvGraphicFramePr>
          <p:nvPr>
            <p:ph idx="1"/>
            <p:extLst>
              <p:ext uri="{D42A27DB-BD31-4B8C-83A1-F6EECF244321}">
                <p14:modId xmlns:p14="http://schemas.microsoft.com/office/powerpoint/2010/main" val="3291218694"/>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572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21E5028-A447-4911-A5BF-FC29E3E4BBE7}"/>
              </a:ext>
            </a:extLst>
          </p:cNvPr>
          <p:cNvPicPr>
            <a:picLocks noChangeAspect="1"/>
          </p:cNvPicPr>
          <p:nvPr/>
        </p:nvPicPr>
        <p:blipFill rotWithShape="1">
          <a:blip r:embed="rId3"/>
          <a:srcRect l="8345" r="7282" b="-1"/>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83492BA-664E-C84D-ACDF-E29C0BC2BBD2}"/>
              </a:ext>
            </a:extLst>
          </p:cNvPr>
          <p:cNvSpPr txBox="1"/>
          <p:nvPr/>
        </p:nvSpPr>
        <p:spPr>
          <a:xfrm>
            <a:off x="477981" y="1122363"/>
            <a:ext cx="4023360" cy="3204134"/>
          </a:xfrm>
          <a:prstGeom prst="rect">
            <a:avLst/>
          </a:prstGeom>
        </p:spPr>
        <p:txBody>
          <a:bodyPr vert="horz" lIns="91440" tIns="45720" rIns="91440" bIns="45720" rtlCol="0" anchor="b">
            <a:normAutofit/>
          </a:bodyPr>
          <a:lstStyle/>
          <a:p>
            <a:pPr latinLnBrk="0">
              <a:lnSpc>
                <a:spcPct val="90000"/>
              </a:lnSpc>
              <a:spcBef>
                <a:spcPct val="0"/>
              </a:spcBef>
              <a:spcAft>
                <a:spcPts val="600"/>
              </a:spcAft>
            </a:pPr>
            <a:r>
              <a:rPr kumimoji="1" lang="en-US" altLang="ko-KR" sz="4800" dirty="0">
                <a:latin typeface="+mj-lt"/>
                <a:ea typeface="+mj-ea"/>
                <a:cs typeface="+mj-cs"/>
              </a:rPr>
              <a:t>THANK YOU</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870144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8114C9-9214-3E4E-91AF-7404AC6F759F}"/>
              </a:ext>
            </a:extLst>
          </p:cNvPr>
          <p:cNvSpPr>
            <a:spLocks noGrp="1"/>
          </p:cNvSpPr>
          <p:nvPr>
            <p:ph type="title"/>
          </p:nvPr>
        </p:nvSpPr>
        <p:spPr/>
        <p:txBody>
          <a:bodyPr/>
          <a:lstStyle/>
          <a:p>
            <a:r>
              <a:rPr kumimoji="1" lang="en-US" altLang="ko-KR" dirty="0"/>
              <a:t>Smart City</a:t>
            </a:r>
            <a:endParaRPr kumimoji="1" lang="ko-KR" altLang="en-US" dirty="0"/>
          </a:p>
        </p:txBody>
      </p:sp>
      <p:sp>
        <p:nvSpPr>
          <p:cNvPr id="3" name="내용 개체 틀 2">
            <a:extLst>
              <a:ext uri="{FF2B5EF4-FFF2-40B4-BE49-F238E27FC236}">
                <a16:creationId xmlns:a16="http://schemas.microsoft.com/office/drawing/2014/main" id="{CFEFF5C0-35C8-2F4E-A44C-FE3139808B1E}"/>
              </a:ext>
            </a:extLst>
          </p:cNvPr>
          <p:cNvSpPr>
            <a:spLocks noGrp="1"/>
          </p:cNvSpPr>
          <p:nvPr>
            <p:ph idx="1"/>
          </p:nvPr>
        </p:nvSpPr>
        <p:spPr/>
        <p:txBody>
          <a:bodyPr>
            <a:normAutofit lnSpcReduction="10000"/>
          </a:bodyPr>
          <a:lstStyle/>
          <a:p>
            <a:r>
              <a:rPr kumimoji="1" lang="en-US" altLang="ko-KR" dirty="0"/>
              <a:t>A Smart city is an urban area that uses different types of IoT sensors to collect data and then use insights gained from that data to manage assets, resources and services efficiently.</a:t>
            </a:r>
          </a:p>
          <a:p>
            <a:r>
              <a:rPr kumimoji="1" lang="en-US" altLang="ko-KR" dirty="0"/>
              <a:t> Data is collected from citizens, devices, and assets that is processed and analyzed to monitor and manage traffic and transportation systems, power plants, utilities, information systems, and other community services.</a:t>
            </a:r>
            <a:endParaRPr kumimoji="1" lang="ko-KR" altLang="en-US" dirty="0"/>
          </a:p>
        </p:txBody>
      </p:sp>
      <p:sp>
        <p:nvSpPr>
          <p:cNvPr id="6" name="TextBox 5">
            <a:extLst>
              <a:ext uri="{FF2B5EF4-FFF2-40B4-BE49-F238E27FC236}">
                <a16:creationId xmlns:a16="http://schemas.microsoft.com/office/drawing/2014/main" id="{6238E099-93EA-C548-AE3A-A8334F7432DD}"/>
              </a:ext>
            </a:extLst>
          </p:cNvPr>
          <p:cNvSpPr txBox="1"/>
          <p:nvPr/>
        </p:nvSpPr>
        <p:spPr>
          <a:xfrm>
            <a:off x="8547616" y="6124694"/>
            <a:ext cx="3190232" cy="369332"/>
          </a:xfrm>
          <a:prstGeom prst="rect">
            <a:avLst/>
          </a:prstGeom>
          <a:noFill/>
        </p:spPr>
        <p:txBody>
          <a:bodyPr wrap="none" rtlCol="0">
            <a:spAutoFit/>
          </a:bodyPr>
          <a:lstStyle/>
          <a:p>
            <a:r>
              <a:rPr kumimoji="1" lang="en-US" altLang="ko-KR" dirty="0"/>
              <a:t>Source: </a:t>
            </a:r>
            <a:r>
              <a:rPr kumimoji="1" lang="en-US" altLang="ko-KR" dirty="0" err="1"/>
              <a:t>Wikipedia,Smart</a:t>
            </a:r>
            <a:r>
              <a:rPr kumimoji="1" lang="en-US" altLang="ko-KR" dirty="0"/>
              <a:t> city</a:t>
            </a:r>
            <a:endParaRPr kumimoji="1" lang="ko-KR" altLang="en-US" dirty="0"/>
          </a:p>
        </p:txBody>
      </p:sp>
    </p:spTree>
    <p:extLst>
      <p:ext uri="{BB962C8B-B14F-4D97-AF65-F5344CB8AC3E}">
        <p14:creationId xmlns:p14="http://schemas.microsoft.com/office/powerpoint/2010/main" val="31546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5F0B38-BD7A-4840-BF0E-D212D646298B}"/>
              </a:ext>
            </a:extLst>
          </p:cNvPr>
          <p:cNvSpPr>
            <a:spLocks noGrp="1"/>
          </p:cNvSpPr>
          <p:nvPr>
            <p:ph type="title"/>
          </p:nvPr>
        </p:nvSpPr>
        <p:spPr/>
        <p:txBody>
          <a:bodyPr/>
          <a:lstStyle/>
          <a:p>
            <a:r>
              <a:rPr kumimoji="1" lang="en-US" altLang="ko-KR" dirty="0"/>
              <a:t>Major Smart City Technologies</a:t>
            </a:r>
            <a:endParaRPr kumimoji="1" lang="ko-KR" altLang="en-US" dirty="0"/>
          </a:p>
        </p:txBody>
      </p:sp>
      <p:sp>
        <p:nvSpPr>
          <p:cNvPr id="3" name="내용 개체 틀 2">
            <a:extLst>
              <a:ext uri="{FF2B5EF4-FFF2-40B4-BE49-F238E27FC236}">
                <a16:creationId xmlns:a16="http://schemas.microsoft.com/office/drawing/2014/main" id="{AB2B8A04-C0D8-D44C-A7DD-A02B55DB2E16}"/>
              </a:ext>
            </a:extLst>
          </p:cNvPr>
          <p:cNvSpPr>
            <a:spLocks noGrp="1"/>
          </p:cNvSpPr>
          <p:nvPr>
            <p:ph idx="1"/>
          </p:nvPr>
        </p:nvSpPr>
        <p:spPr/>
        <p:txBody>
          <a:bodyPr/>
          <a:lstStyle/>
          <a:p>
            <a:r>
              <a:rPr kumimoji="1" lang="en-US" altLang="ko-KR" dirty="0"/>
              <a:t>These initiatives are supported by smart technologies, such as the IoT and ICT that provide the technical framework to implement smart city projects.</a:t>
            </a:r>
            <a:endParaRPr kumimoji="1" lang="ko-KR" altLang="en-US" dirty="0"/>
          </a:p>
        </p:txBody>
      </p:sp>
      <p:sp>
        <p:nvSpPr>
          <p:cNvPr id="4" name="TextBox 3">
            <a:extLst>
              <a:ext uri="{FF2B5EF4-FFF2-40B4-BE49-F238E27FC236}">
                <a16:creationId xmlns:a16="http://schemas.microsoft.com/office/drawing/2014/main" id="{4DACF746-4565-084D-BE65-CF4EF3074000}"/>
              </a:ext>
            </a:extLst>
          </p:cNvPr>
          <p:cNvSpPr txBox="1"/>
          <p:nvPr/>
        </p:nvSpPr>
        <p:spPr>
          <a:xfrm>
            <a:off x="8547616" y="6124694"/>
            <a:ext cx="3481851" cy="369332"/>
          </a:xfrm>
          <a:prstGeom prst="rect">
            <a:avLst/>
          </a:prstGeom>
          <a:noFill/>
        </p:spPr>
        <p:txBody>
          <a:bodyPr wrap="none" rtlCol="0">
            <a:spAutoFit/>
          </a:bodyPr>
          <a:lstStyle/>
          <a:p>
            <a:r>
              <a:rPr kumimoji="1" lang="en-US" altLang="ko-KR" dirty="0"/>
              <a:t>Source: </a:t>
            </a:r>
            <a:r>
              <a:rPr kumimoji="1" lang="en-US" altLang="ko-KR" dirty="0" err="1"/>
              <a:t>HereMobility,Smart</a:t>
            </a:r>
            <a:r>
              <a:rPr kumimoji="1" lang="en-US" altLang="ko-KR" dirty="0"/>
              <a:t> city</a:t>
            </a:r>
            <a:endParaRPr kumimoji="1" lang="ko-KR" altLang="en-US" dirty="0"/>
          </a:p>
        </p:txBody>
      </p:sp>
    </p:spTree>
    <p:extLst>
      <p:ext uri="{BB962C8B-B14F-4D97-AF65-F5344CB8AC3E}">
        <p14:creationId xmlns:p14="http://schemas.microsoft.com/office/powerpoint/2010/main" val="2327565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B1C96A-A7E0-E843-9CEE-2E1517C1D32B}"/>
              </a:ext>
            </a:extLst>
          </p:cNvPr>
          <p:cNvSpPr>
            <a:spLocks noGrp="1"/>
          </p:cNvSpPr>
          <p:nvPr>
            <p:ph type="title"/>
          </p:nvPr>
        </p:nvSpPr>
        <p:spPr/>
        <p:txBody>
          <a:bodyPr/>
          <a:lstStyle/>
          <a:p>
            <a:r>
              <a:rPr kumimoji="1" lang="en-US" altLang="ko-KR" dirty="0"/>
              <a:t>IoT</a:t>
            </a:r>
            <a:endParaRPr kumimoji="1" lang="ko-KR" altLang="en-US" dirty="0"/>
          </a:p>
        </p:txBody>
      </p:sp>
      <p:sp>
        <p:nvSpPr>
          <p:cNvPr id="3" name="내용 개체 틀 2">
            <a:extLst>
              <a:ext uri="{FF2B5EF4-FFF2-40B4-BE49-F238E27FC236}">
                <a16:creationId xmlns:a16="http://schemas.microsoft.com/office/drawing/2014/main" id="{E82F887F-624D-CE43-B018-67997DE8CA15}"/>
              </a:ext>
            </a:extLst>
          </p:cNvPr>
          <p:cNvSpPr>
            <a:spLocks noGrp="1"/>
          </p:cNvSpPr>
          <p:nvPr>
            <p:ph idx="1"/>
          </p:nvPr>
        </p:nvSpPr>
        <p:spPr/>
        <p:txBody>
          <a:bodyPr/>
          <a:lstStyle/>
          <a:p>
            <a:r>
              <a:rPr lang="en-US" altLang="ko-KR" dirty="0"/>
              <a:t>IoT is an essential technology without which smart city initiatives cannot exist. IoT sensors collect the data that enables the technology solutions to be effective. For example, smart water meters reporting water quality and usage, alerting the water company of leaks, or potential contamination.</a:t>
            </a:r>
            <a:endParaRPr kumimoji="1" lang="ko-KR" altLang="en-US" dirty="0"/>
          </a:p>
        </p:txBody>
      </p:sp>
    </p:spTree>
    <p:extLst>
      <p:ext uri="{BB962C8B-B14F-4D97-AF65-F5344CB8AC3E}">
        <p14:creationId xmlns:p14="http://schemas.microsoft.com/office/powerpoint/2010/main" val="3595348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AE261E-579D-9B4A-A67B-7C8F31A8C4AF}"/>
              </a:ext>
            </a:extLst>
          </p:cNvPr>
          <p:cNvSpPr>
            <a:spLocks noGrp="1"/>
          </p:cNvSpPr>
          <p:nvPr>
            <p:ph type="title"/>
          </p:nvPr>
        </p:nvSpPr>
        <p:spPr/>
        <p:txBody>
          <a:bodyPr/>
          <a:lstStyle/>
          <a:p>
            <a:r>
              <a:rPr kumimoji="1" lang="en-US" altLang="ko-KR" dirty="0"/>
              <a:t>ICT</a:t>
            </a:r>
            <a:endParaRPr kumimoji="1" lang="ko-KR" altLang="en-US" dirty="0"/>
          </a:p>
        </p:txBody>
      </p:sp>
      <p:sp>
        <p:nvSpPr>
          <p:cNvPr id="3" name="내용 개체 틀 2">
            <a:extLst>
              <a:ext uri="{FF2B5EF4-FFF2-40B4-BE49-F238E27FC236}">
                <a16:creationId xmlns:a16="http://schemas.microsoft.com/office/drawing/2014/main" id="{E4F7511D-5662-D94F-B47F-731F5B6A2C36}"/>
              </a:ext>
            </a:extLst>
          </p:cNvPr>
          <p:cNvSpPr>
            <a:spLocks noGrp="1"/>
          </p:cNvSpPr>
          <p:nvPr>
            <p:ph idx="1"/>
          </p:nvPr>
        </p:nvSpPr>
        <p:spPr/>
        <p:txBody>
          <a:bodyPr>
            <a:normAutofit/>
          </a:bodyPr>
          <a:lstStyle/>
          <a:p>
            <a:r>
              <a:rPr lang="en-US" altLang="ko-KR" dirty="0"/>
              <a:t>Smart city initiatives need big data analytics to function. Huge datasets must be analyzed and processed to implement smart city services. Big data platforms have to sort, analyze and process the data gathered from the IoT.</a:t>
            </a:r>
          </a:p>
          <a:p>
            <a:r>
              <a:rPr lang="en-US" altLang="ko-KR" dirty="0"/>
              <a:t>City governance integrates ICT solutions to interconnect public services, at the same time engaging communities in local governance, thus promoting cooperation. </a:t>
            </a:r>
            <a:endParaRPr kumimoji="1" lang="ko-KR" altLang="en-US" dirty="0"/>
          </a:p>
        </p:txBody>
      </p:sp>
    </p:spTree>
    <p:extLst>
      <p:ext uri="{BB962C8B-B14F-4D97-AF65-F5344CB8AC3E}">
        <p14:creationId xmlns:p14="http://schemas.microsoft.com/office/powerpoint/2010/main" val="228554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46FC647-E124-AA4F-AF94-4B95412AEB3E}"/>
              </a:ext>
            </a:extLst>
          </p:cNvPr>
          <p:cNvSpPr>
            <a:spLocks noGrp="1"/>
          </p:cNvSpPr>
          <p:nvPr>
            <p:ph type="title"/>
          </p:nvPr>
        </p:nvSpPr>
        <p:spPr/>
        <p:txBody>
          <a:bodyPr/>
          <a:lstStyle/>
          <a:p>
            <a:r>
              <a:rPr kumimoji="1" lang="en-US" altLang="ko-KR" dirty="0"/>
              <a:t>Big data for smart city transportation</a:t>
            </a:r>
            <a:endParaRPr kumimoji="1" lang="ko-KR" altLang="en-US" dirty="0"/>
          </a:p>
        </p:txBody>
      </p:sp>
      <p:sp>
        <p:nvSpPr>
          <p:cNvPr id="3" name="내용 개체 틀 2">
            <a:extLst>
              <a:ext uri="{FF2B5EF4-FFF2-40B4-BE49-F238E27FC236}">
                <a16:creationId xmlns:a16="http://schemas.microsoft.com/office/drawing/2014/main" id="{DB563FC3-F6C3-A14E-8F86-B9991030B562}"/>
              </a:ext>
            </a:extLst>
          </p:cNvPr>
          <p:cNvSpPr>
            <a:spLocks noGrp="1"/>
          </p:cNvSpPr>
          <p:nvPr>
            <p:ph idx="1"/>
          </p:nvPr>
        </p:nvSpPr>
        <p:spPr/>
        <p:txBody>
          <a:bodyPr/>
          <a:lstStyle/>
          <a:p>
            <a:r>
              <a:rPr lang="en-US" altLang="ko-KR" dirty="0"/>
              <a:t>A smart transport infrastructure uses big data to provide residents with access to faster and safer travel across the city. At the same time, it gives city authorities data about traffic flow allowing them to manage the transit efficiently.</a:t>
            </a:r>
            <a:endParaRPr kumimoji="1" lang="ko-KR" altLang="en-US" dirty="0"/>
          </a:p>
        </p:txBody>
      </p:sp>
    </p:spTree>
    <p:extLst>
      <p:ext uri="{BB962C8B-B14F-4D97-AF65-F5344CB8AC3E}">
        <p14:creationId xmlns:p14="http://schemas.microsoft.com/office/powerpoint/2010/main" val="1393064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FA442A-A547-3347-9673-3101F2680A6C}"/>
              </a:ext>
            </a:extLst>
          </p:cNvPr>
          <p:cNvSpPr>
            <a:spLocks noGrp="1"/>
          </p:cNvSpPr>
          <p:nvPr>
            <p:ph type="title"/>
          </p:nvPr>
        </p:nvSpPr>
        <p:spPr/>
        <p:txBody>
          <a:bodyPr/>
          <a:lstStyle/>
          <a:p>
            <a:r>
              <a:rPr lang="en-US" altLang="ko-KR" dirty="0"/>
              <a:t>Big data for smart city infrastructure</a:t>
            </a:r>
            <a:endParaRPr kumimoji="1" lang="ko-KR" altLang="en-US" dirty="0"/>
          </a:p>
        </p:txBody>
      </p:sp>
      <p:sp>
        <p:nvSpPr>
          <p:cNvPr id="3" name="내용 개체 틀 2">
            <a:extLst>
              <a:ext uri="{FF2B5EF4-FFF2-40B4-BE49-F238E27FC236}">
                <a16:creationId xmlns:a16="http://schemas.microsoft.com/office/drawing/2014/main" id="{DD59E409-5C5D-BE4F-9E87-A32021BBFEE8}"/>
              </a:ext>
            </a:extLst>
          </p:cNvPr>
          <p:cNvSpPr>
            <a:spLocks noGrp="1"/>
          </p:cNvSpPr>
          <p:nvPr>
            <p:ph idx="1"/>
          </p:nvPr>
        </p:nvSpPr>
        <p:spPr/>
        <p:txBody>
          <a:bodyPr/>
          <a:lstStyle/>
          <a:p>
            <a:r>
              <a:rPr lang="en-US" altLang="ko-KR" dirty="0"/>
              <a:t>Smart cities share one characteristic, all use sensor data to improve city management. Big data can help cities to monitor and manage urban issues such as waste disposal, transportation, and saving resources. To do that, the city needs to install sensors in the infrastructure, retrofitting or replacing outdated infrastructure when necessary.</a:t>
            </a:r>
            <a:endParaRPr kumimoji="1" lang="ko-KR" altLang="en-US" dirty="0"/>
          </a:p>
        </p:txBody>
      </p:sp>
    </p:spTree>
    <p:extLst>
      <p:ext uri="{BB962C8B-B14F-4D97-AF65-F5344CB8AC3E}">
        <p14:creationId xmlns:p14="http://schemas.microsoft.com/office/powerpoint/2010/main" val="262933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0C72012B-A2D5-AE42-87CF-4E68B6002913}"/>
              </a:ext>
            </a:extLst>
          </p:cNvPr>
          <p:cNvSpPr>
            <a:spLocks noGrp="1"/>
          </p:cNvSpPr>
          <p:nvPr>
            <p:ph type="title"/>
          </p:nvPr>
        </p:nvSpPr>
        <p:spPr>
          <a:xfrm>
            <a:off x="411480" y="987552"/>
            <a:ext cx="4485861" cy="1088136"/>
          </a:xfrm>
        </p:spPr>
        <p:txBody>
          <a:bodyPr anchor="b">
            <a:normAutofit/>
          </a:bodyPr>
          <a:lstStyle/>
          <a:p>
            <a:r>
              <a:rPr lang="en-US" altLang="ko-KR" sz="1600"/>
              <a:t>To transform a city infrastructure in “smart”, the city manager should develop three layers of “smartness” as follows:</a:t>
            </a:r>
            <a:br>
              <a:rPr kumimoji="1" lang="ko-KR" altLang="en-US" sz="1600"/>
            </a:br>
            <a:endParaRPr kumimoji="1" lang="ko-KR" altLang="en-US" sz="1600"/>
          </a:p>
        </p:txBody>
      </p:sp>
      <p:sp>
        <p:nvSpPr>
          <p:cNvPr id="12" name="Rectangle 11">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내용 개체 틀 2">
            <a:extLst>
              <a:ext uri="{FF2B5EF4-FFF2-40B4-BE49-F238E27FC236}">
                <a16:creationId xmlns:a16="http://schemas.microsoft.com/office/drawing/2014/main" id="{25F10786-50FF-9D43-8FEB-EA9EFA087F2D}"/>
              </a:ext>
            </a:extLst>
          </p:cNvPr>
          <p:cNvSpPr>
            <a:spLocks noGrp="1"/>
          </p:cNvSpPr>
          <p:nvPr>
            <p:ph idx="1"/>
          </p:nvPr>
        </p:nvSpPr>
        <p:spPr>
          <a:xfrm>
            <a:off x="411479" y="2688336"/>
            <a:ext cx="4498848" cy="3584448"/>
          </a:xfrm>
        </p:spPr>
        <p:txBody>
          <a:bodyPr anchor="t">
            <a:normAutofit/>
          </a:bodyPr>
          <a:lstStyle/>
          <a:p>
            <a:r>
              <a:rPr lang="en-US" altLang="ko-KR" sz="1700"/>
              <a:t>The tech base include networks of sensors and connected devices who gather data</a:t>
            </a:r>
          </a:p>
          <a:p>
            <a:r>
              <a:rPr lang="en-US" altLang="ko-KR" sz="1700"/>
              <a:t>The second layer consists of the deployment of smart applications that process the raw data, translating it into alerts, insight, and actions.</a:t>
            </a:r>
          </a:p>
          <a:p>
            <a:r>
              <a:rPr lang="en-US" altLang="ko-KR" sz="1700"/>
              <a:t>The third layer involves widely adopting the system by the residents.</a:t>
            </a:r>
          </a:p>
          <a:p>
            <a:endParaRPr kumimoji="1" lang="ko-KR" altLang="en-US" sz="1700"/>
          </a:p>
        </p:txBody>
      </p:sp>
      <p:pic>
        <p:nvPicPr>
          <p:cNvPr id="5" name="그림 4">
            <a:extLst>
              <a:ext uri="{FF2B5EF4-FFF2-40B4-BE49-F238E27FC236}">
                <a16:creationId xmlns:a16="http://schemas.microsoft.com/office/drawing/2014/main" id="{78281C6A-9C3B-4341-B9F2-59EC3E893021}"/>
              </a:ext>
            </a:extLst>
          </p:cNvPr>
          <p:cNvPicPr>
            <a:picLocks noChangeAspect="1"/>
          </p:cNvPicPr>
          <p:nvPr/>
        </p:nvPicPr>
        <p:blipFill rotWithShape="1">
          <a:blip r:embed="rId2"/>
          <a:srcRect r="2" b="3660"/>
          <a:stretch/>
        </p:blipFill>
        <p:spPr>
          <a:xfrm>
            <a:off x="5308052" y="10"/>
            <a:ext cx="6883948" cy="6857990"/>
          </a:xfrm>
          <a:custGeom>
            <a:avLst/>
            <a:gdLst>
              <a:gd name="connsiteX0" fmla="*/ 365648 w 6883948"/>
              <a:gd name="connsiteY0" fmla="*/ 0 h 6858000"/>
              <a:gd name="connsiteX1" fmla="*/ 6883948 w 6883948"/>
              <a:gd name="connsiteY1" fmla="*/ 0 h 6858000"/>
              <a:gd name="connsiteX2" fmla="*/ 6883948 w 6883948"/>
              <a:gd name="connsiteY2" fmla="*/ 6858000 h 6858000"/>
              <a:gd name="connsiteX3" fmla="*/ 365648 w 6883948"/>
              <a:gd name="connsiteY3" fmla="*/ 6858000 h 6858000"/>
              <a:gd name="connsiteX4" fmla="*/ 360213 w 6883948"/>
              <a:gd name="connsiteY4" fmla="*/ 6835050 h 6858000"/>
              <a:gd name="connsiteX5" fmla="*/ 0 w 6883948"/>
              <a:gd name="connsiteY5" fmla="*/ 3429001 h 6858000"/>
              <a:gd name="connsiteX6" fmla="*/ 360213 w 68839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832876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26FB8B-FCF0-3040-B728-91CFD50C533A}"/>
              </a:ext>
            </a:extLst>
          </p:cNvPr>
          <p:cNvSpPr>
            <a:spLocks noGrp="1"/>
          </p:cNvSpPr>
          <p:nvPr>
            <p:ph type="title"/>
          </p:nvPr>
        </p:nvSpPr>
        <p:spPr/>
        <p:txBody>
          <a:bodyPr/>
          <a:lstStyle/>
          <a:p>
            <a:r>
              <a:rPr kumimoji="1" lang="en-US" altLang="ko-KR" dirty="0"/>
              <a:t>Benefits Of Smart City Solutions</a:t>
            </a:r>
            <a:endParaRPr kumimoji="1" lang="ko-KR" altLang="en-US" dirty="0"/>
          </a:p>
        </p:txBody>
      </p:sp>
      <p:sp>
        <p:nvSpPr>
          <p:cNvPr id="3" name="내용 개체 틀 2">
            <a:extLst>
              <a:ext uri="{FF2B5EF4-FFF2-40B4-BE49-F238E27FC236}">
                <a16:creationId xmlns:a16="http://schemas.microsoft.com/office/drawing/2014/main" id="{939A37FD-7882-F04D-9618-6B5E0434EA71}"/>
              </a:ext>
            </a:extLst>
          </p:cNvPr>
          <p:cNvSpPr>
            <a:spLocks noGrp="1"/>
          </p:cNvSpPr>
          <p:nvPr>
            <p:ph idx="1"/>
          </p:nvPr>
        </p:nvSpPr>
        <p:spPr/>
        <p:txBody>
          <a:bodyPr>
            <a:normAutofit/>
          </a:bodyPr>
          <a:lstStyle/>
          <a:p>
            <a:r>
              <a:rPr lang="en-US" altLang="ko-KR" dirty="0"/>
              <a:t>According to this </a:t>
            </a:r>
            <a:r>
              <a:rPr lang="en-US" altLang="ko-KR" dirty="0" err="1"/>
              <a:t>Mckinsey</a:t>
            </a:r>
            <a:r>
              <a:rPr lang="en-US" altLang="ko-KR" dirty="0"/>
              <a:t> Global Institute report, for a city to be smart, it should use technology and data with the purpose of delivering a better quality of life. most city residents agree that a good quality of life should include improvement in the following areas:</a:t>
            </a:r>
          </a:p>
          <a:p>
            <a:r>
              <a:rPr lang="en-US" altLang="ko-KR" dirty="0"/>
              <a:t>Public safety, Faster commutes, Economic prosperity, Greener environment</a:t>
            </a:r>
            <a:endParaRPr kumimoji="1" lang="ko-KR" altLang="en-US" dirty="0"/>
          </a:p>
        </p:txBody>
      </p:sp>
    </p:spTree>
    <p:extLst>
      <p:ext uri="{BB962C8B-B14F-4D97-AF65-F5344CB8AC3E}">
        <p14:creationId xmlns:p14="http://schemas.microsoft.com/office/powerpoint/2010/main" val="617104907"/>
      </p:ext>
    </p:extLst>
  </p:cSld>
  <p:clrMapOvr>
    <a:masterClrMapping/>
  </p:clrMapOvr>
</p:sld>
</file>

<file path=ppt/theme/theme1.xml><?xml version="1.0" encoding="utf-8"?>
<a:theme xmlns:a="http://schemas.openxmlformats.org/drawingml/2006/main" name="AccentBox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592</Words>
  <Application>Microsoft Office PowerPoint</Application>
  <PresentationFormat>와이드스크린</PresentationFormat>
  <Paragraphs>30</Paragraphs>
  <Slides>11</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11</vt:i4>
      </vt:variant>
    </vt:vector>
  </HeadingPairs>
  <TitlesOfParts>
    <vt:vector size="16" baseType="lpstr">
      <vt:lpstr>맑은 고딕</vt:lpstr>
      <vt:lpstr>Arial</vt:lpstr>
      <vt:lpstr>Avenir Next LT Pro</vt:lpstr>
      <vt:lpstr>Calibri</vt:lpstr>
      <vt:lpstr>AccentBoxVTI</vt:lpstr>
      <vt:lpstr>Smart city</vt:lpstr>
      <vt:lpstr>Smart City</vt:lpstr>
      <vt:lpstr>Major Smart City Technologies</vt:lpstr>
      <vt:lpstr>IoT</vt:lpstr>
      <vt:lpstr>ICT</vt:lpstr>
      <vt:lpstr>Big data for smart city transportation</vt:lpstr>
      <vt:lpstr>Big data for smart city infrastructure</vt:lpstr>
      <vt:lpstr>To transform a city infrastructure in “smart”, the city manager should develop three layers of “smartness” as follows: </vt:lpstr>
      <vt:lpstr>Benefits Of Smart City Solutions</vt:lpstr>
      <vt:lpstr>Conclusion</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dc:title>
  <dc:creator>이승찬</dc:creator>
  <cp:lastModifiedBy>park jaemin</cp:lastModifiedBy>
  <cp:revision>1</cp:revision>
  <dcterms:created xsi:type="dcterms:W3CDTF">2020-01-09T14:06:35Z</dcterms:created>
  <dcterms:modified xsi:type="dcterms:W3CDTF">2020-01-10T01:58:11Z</dcterms:modified>
</cp:coreProperties>
</file>