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034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58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149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1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60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98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1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126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686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593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29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73169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4" r:id="rId5"/>
    <p:sldLayoutId id="2147483698" r:id="rId6"/>
    <p:sldLayoutId id="2147483699" r:id="rId7"/>
    <p:sldLayoutId id="2147483700" r:id="rId8"/>
    <p:sldLayoutId id="2147483703"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B4A61E2-AD44-4BB7-B7F7-8E699B6162D4}"/>
              </a:ext>
            </a:extLst>
          </p:cNvPr>
          <p:cNvSpPr>
            <a:spLocks noGrp="1"/>
          </p:cNvSpPr>
          <p:nvPr>
            <p:ph type="ctrTitle"/>
          </p:nvPr>
        </p:nvSpPr>
        <p:spPr>
          <a:xfrm>
            <a:off x="6730000" y="639097"/>
            <a:ext cx="4813072" cy="3494791"/>
          </a:xfrm>
        </p:spPr>
        <p:txBody>
          <a:bodyPr>
            <a:normAutofit/>
          </a:bodyPr>
          <a:lstStyle/>
          <a:p>
            <a:r>
              <a:rPr lang="en-US" altLang="ko-KR" dirty="0">
                <a:latin typeface="Agency FB" panose="020B0503020202020204" pitchFamily="34" charset="0"/>
              </a:rPr>
              <a:t>Intelligent</a:t>
            </a:r>
            <a:br>
              <a:rPr lang="en-US" altLang="ko-KR" dirty="0">
                <a:latin typeface="Agency FB" panose="020B0503020202020204" pitchFamily="34" charset="0"/>
              </a:rPr>
            </a:br>
            <a:r>
              <a:rPr lang="en-US" altLang="ko-KR" dirty="0">
                <a:latin typeface="Agency FB" panose="020B0503020202020204" pitchFamily="34" charset="0"/>
              </a:rPr>
              <a:t>Apps</a:t>
            </a:r>
            <a:endParaRPr lang="ko-KR" altLang="en-US" dirty="0">
              <a:latin typeface="Agency FB" panose="020B0503020202020204" pitchFamily="34" charset="0"/>
            </a:endParaRPr>
          </a:p>
        </p:txBody>
      </p:sp>
      <p:sp>
        <p:nvSpPr>
          <p:cNvPr id="3" name="부제목 2">
            <a:extLst>
              <a:ext uri="{FF2B5EF4-FFF2-40B4-BE49-F238E27FC236}">
                <a16:creationId xmlns:a16="http://schemas.microsoft.com/office/drawing/2014/main" id="{7172AA70-FC5A-4640-8C4F-77D3D5B8B18A}"/>
              </a:ext>
            </a:extLst>
          </p:cNvPr>
          <p:cNvSpPr>
            <a:spLocks noGrp="1"/>
          </p:cNvSpPr>
          <p:nvPr>
            <p:ph type="subTitle" idx="1"/>
          </p:nvPr>
        </p:nvSpPr>
        <p:spPr>
          <a:xfrm>
            <a:off x="6729999" y="4455621"/>
            <a:ext cx="4829101" cy="1238616"/>
          </a:xfrm>
        </p:spPr>
        <p:txBody>
          <a:bodyPr>
            <a:normAutofit/>
          </a:bodyPr>
          <a:lstStyle/>
          <a:p>
            <a:r>
              <a:rPr lang="en-US" altLang="ko-KR" dirty="0">
                <a:latin typeface="Agency FB" panose="020B0503020202020204" pitchFamily="34" charset="0"/>
              </a:rPr>
              <a:t>Jae-min park</a:t>
            </a:r>
          </a:p>
          <a:p>
            <a:r>
              <a:rPr lang="en-US" altLang="ko-KR" dirty="0">
                <a:latin typeface="Agency FB" panose="020B0503020202020204" pitchFamily="34" charset="0"/>
              </a:rPr>
              <a:t>Seung-</a:t>
            </a:r>
            <a:r>
              <a:rPr lang="en-US" altLang="ko-KR" dirty="0" err="1">
                <a:latin typeface="Agency FB" panose="020B0503020202020204" pitchFamily="34" charset="0"/>
              </a:rPr>
              <a:t>chan</a:t>
            </a:r>
            <a:r>
              <a:rPr lang="en-US" altLang="ko-KR" dirty="0">
                <a:latin typeface="Agency FB" panose="020B0503020202020204" pitchFamily="34" charset="0"/>
              </a:rPr>
              <a:t> lee</a:t>
            </a:r>
            <a:endParaRPr lang="ko-KR" altLang="en-US" dirty="0">
              <a:latin typeface="Agency FB" panose="020B0503020202020204" pitchFamily="34" charset="0"/>
            </a:endParaRPr>
          </a:p>
        </p:txBody>
      </p:sp>
      <p:pic>
        <p:nvPicPr>
          <p:cNvPr id="4" name="Picture 3">
            <a:extLst>
              <a:ext uri="{FF2B5EF4-FFF2-40B4-BE49-F238E27FC236}">
                <a16:creationId xmlns:a16="http://schemas.microsoft.com/office/drawing/2014/main" id="{B73CD0A4-532A-4BF4-88B8-4B063FFE6997}"/>
              </a:ext>
            </a:extLst>
          </p:cNvPr>
          <p:cNvPicPr>
            <a:picLocks noChangeAspect="1"/>
          </p:cNvPicPr>
          <p:nvPr/>
        </p:nvPicPr>
        <p:blipFill rotWithShape="1">
          <a:blip r:embed="rId2"/>
          <a:srcRect r="11111"/>
          <a:stretch/>
        </p:blipFill>
        <p:spPr>
          <a:xfrm>
            <a:off x="1" y="10"/>
            <a:ext cx="6096000" cy="6857990"/>
          </a:xfrm>
          <a:prstGeom prst="rect">
            <a:avLst/>
          </a:prstGeom>
        </p:spPr>
      </p:pic>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CE4DA6-76B6-4CF5-86AF-0A763B751153}"/>
              </a:ext>
            </a:extLst>
          </p:cNvPr>
          <p:cNvSpPr>
            <a:spLocks noGrp="1"/>
          </p:cNvSpPr>
          <p:nvPr>
            <p:ph type="title"/>
          </p:nvPr>
        </p:nvSpPr>
        <p:spPr/>
        <p:txBody>
          <a:bodyPr>
            <a:normAutofit/>
          </a:bodyPr>
          <a:lstStyle/>
          <a:p>
            <a:r>
              <a:rPr lang="en-US" altLang="ko-KR" dirty="0">
                <a:latin typeface="Agency FB" panose="020B0503020202020204" pitchFamily="34" charset="0"/>
              </a:rPr>
              <a:t>Automated Network and System Analysis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89ADA596-8DC4-432E-AA02-068B48A6271E}"/>
              </a:ext>
            </a:extLst>
          </p:cNvPr>
          <p:cNvSpPr>
            <a:spLocks noGrp="1"/>
          </p:cNvSpPr>
          <p:nvPr>
            <p:ph idx="1"/>
          </p:nvPr>
        </p:nvSpPr>
        <p:spPr/>
        <p:txBody>
          <a:bodyPr/>
          <a:lstStyle/>
          <a:p>
            <a:r>
              <a:rPr lang="en-US" altLang="ko-KR" dirty="0">
                <a:latin typeface="Agency FB" panose="020B0503020202020204" pitchFamily="34" charset="0"/>
              </a:rPr>
              <a:t>Automated analysis of system or network data ensures continuous monitoring for prompt identification of attempted intrusions. Manual analysis is nearly impossible due to the sheer volume of data generated by user activities. Cybercriminals use command and control (C2) tactics to penetrate network defenses without being detected. Such tactics include embedding data in DNS requests to bypass firewalls and IDS/IPS. AI-enabled cyber defenses utilize anomaly detection, keyword matching, and monitoring statistics. As a result, they can detect all types of network or system intrusion.</a:t>
            </a:r>
            <a:endParaRPr lang="ko-KR" altLang="en-US" dirty="0">
              <a:latin typeface="Agency FB" panose="020B0503020202020204" pitchFamily="34" charset="0"/>
            </a:endParaRPr>
          </a:p>
        </p:txBody>
      </p:sp>
      <p:sp>
        <p:nvSpPr>
          <p:cNvPr id="5" name="TextBox 4">
            <a:extLst>
              <a:ext uri="{FF2B5EF4-FFF2-40B4-BE49-F238E27FC236}">
                <a16:creationId xmlns:a16="http://schemas.microsoft.com/office/drawing/2014/main" id="{3C8AEF2E-15E5-41EC-B277-63056ECE5A01}"/>
              </a:ext>
            </a:extLst>
          </p:cNvPr>
          <p:cNvSpPr txBox="1"/>
          <p:nvPr/>
        </p:nvSpPr>
        <p:spPr>
          <a:xfrm>
            <a:off x="87464" y="6434038"/>
            <a:ext cx="4297971" cy="369332"/>
          </a:xfrm>
          <a:prstGeom prst="rect">
            <a:avLst/>
          </a:prstGeom>
          <a:noFill/>
        </p:spPr>
        <p:txBody>
          <a:bodyPr wrap="none" rtlCol="0">
            <a:spAutoFit/>
          </a:bodyPr>
          <a:lstStyle/>
          <a:p>
            <a:r>
              <a:rPr lang="en-US" altLang="ko-KR" dirty="0">
                <a:solidFill>
                  <a:schemeClr val="bg1"/>
                </a:solidFill>
                <a:latin typeface="Agency FB" panose="020B0503020202020204" pitchFamily="34" charset="0"/>
              </a:rPr>
              <a:t>Sources : https://www.cisomag.com/hackers-using-ai/</a:t>
            </a:r>
            <a:endParaRPr lang="ko-KR" alt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84333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EBC5867-57F3-4BE4-8EBA-0969262D64BA}"/>
              </a:ext>
            </a:extLst>
          </p:cNvPr>
          <p:cNvSpPr/>
          <p:nvPr/>
        </p:nvSpPr>
        <p:spPr>
          <a:xfrm>
            <a:off x="4687602" y="2875003"/>
            <a:ext cx="2816797" cy="1107996"/>
          </a:xfrm>
          <a:prstGeom prst="rect">
            <a:avLst/>
          </a:prstGeom>
          <a:noFill/>
        </p:spPr>
        <p:txBody>
          <a:bodyPr wrap="none" lIns="91440" tIns="45720" rIns="91440" bIns="45720" anchor="ctr">
            <a:spAutoFit/>
          </a:bodyPr>
          <a:lstStyle/>
          <a:p>
            <a:pPr algn="ctr"/>
            <a:r>
              <a:rPr lang="en-US" altLang="ko-KR" sz="66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Thank you</a:t>
            </a:r>
          </a:p>
        </p:txBody>
      </p:sp>
    </p:spTree>
    <p:extLst>
      <p:ext uri="{BB962C8B-B14F-4D97-AF65-F5344CB8AC3E}">
        <p14:creationId xmlns:p14="http://schemas.microsoft.com/office/powerpoint/2010/main" val="373258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C008F-329A-4224-BBBF-D5093986B6AB}"/>
              </a:ext>
            </a:extLst>
          </p:cNvPr>
          <p:cNvSpPr>
            <a:spLocks noGrp="1"/>
          </p:cNvSpPr>
          <p:nvPr>
            <p:ph type="title"/>
          </p:nvPr>
        </p:nvSpPr>
        <p:spPr/>
        <p:txBody>
          <a:bodyPr/>
          <a:lstStyle/>
          <a:p>
            <a:r>
              <a:rPr kumimoji="1" lang="en-US" altLang="ko-KR" dirty="0">
                <a:latin typeface="Agency FB" panose="020B0503020202020204" pitchFamily="34" charset="0"/>
              </a:rPr>
              <a:t>What are Intelligent Apps?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2823CE96-236E-4823-B7B6-C6818EBC101B}"/>
              </a:ext>
            </a:extLst>
          </p:cNvPr>
          <p:cNvSpPr>
            <a:spLocks noGrp="1"/>
          </p:cNvSpPr>
          <p:nvPr>
            <p:ph idx="1"/>
          </p:nvPr>
        </p:nvSpPr>
        <p:spPr/>
        <p:txBody>
          <a:bodyPr/>
          <a:lstStyle/>
          <a:p>
            <a:pPr>
              <a:buClrTx/>
              <a:buFont typeface="Wingdings" panose="05000000000000000000" pitchFamily="2" charset="2"/>
              <a:buChar char="§"/>
            </a:pPr>
            <a:r>
              <a:rPr kumimoji="1" lang="en-US" altLang="ko-KR" dirty="0">
                <a:latin typeface="Agency FB" panose="020B0503020202020204" pitchFamily="34" charset="0"/>
              </a:rPr>
              <a:t> Intelligent apps are pieces of software that leverage different Artificial Intelligence (AI) components such as Machine Learning (ML), Natural Language Processing (NLP), data analytics, deep learning, robotics, general intelligence, expert systems, etc.</a:t>
            </a:r>
          </a:p>
        </p:txBody>
      </p:sp>
    </p:spTree>
    <p:extLst>
      <p:ext uri="{BB962C8B-B14F-4D97-AF65-F5344CB8AC3E}">
        <p14:creationId xmlns:p14="http://schemas.microsoft.com/office/powerpoint/2010/main" val="1821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A03EE4-ABBB-4364-8264-D073E5BE145A}"/>
              </a:ext>
            </a:extLst>
          </p:cNvPr>
          <p:cNvSpPr>
            <a:spLocks noGrp="1"/>
          </p:cNvSpPr>
          <p:nvPr>
            <p:ph type="title"/>
          </p:nvPr>
        </p:nvSpPr>
        <p:spPr/>
        <p:txBody>
          <a:bodyPr/>
          <a:lstStyle/>
          <a:p>
            <a:r>
              <a:rPr lang="en-US" altLang="ko-KR" dirty="0">
                <a:latin typeface="Agency FB" panose="020B0503020202020204" pitchFamily="34" charset="0"/>
              </a:rPr>
              <a:t>Benefits of Intelligent Apps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C16E513B-16E7-42FE-A310-6CF6DD80F291}"/>
              </a:ext>
            </a:extLst>
          </p:cNvPr>
          <p:cNvSpPr>
            <a:spLocks noGrp="1"/>
          </p:cNvSpPr>
          <p:nvPr>
            <p:ph idx="1"/>
          </p:nvPr>
        </p:nvSpPr>
        <p:spPr/>
        <p:txBody>
          <a:bodyPr>
            <a:normAutofit/>
          </a:bodyPr>
          <a:lstStyle/>
          <a:p>
            <a:r>
              <a:rPr kumimoji="1" lang="en-US" altLang="ko-KR" dirty="0">
                <a:latin typeface="Agency FB" panose="020B0503020202020204" pitchFamily="34" charset="0"/>
              </a:rPr>
              <a:t>• Offer predictions and decisions to deliver super-rich and custom-made experiences for users.</a:t>
            </a:r>
          </a:p>
          <a:p>
            <a:br>
              <a:rPr kumimoji="1" lang="en-US" altLang="ko-KR" dirty="0">
                <a:latin typeface="Agency FB" panose="020B0503020202020204" pitchFamily="34" charset="0"/>
              </a:rPr>
            </a:br>
            <a:r>
              <a:rPr kumimoji="1" lang="en-US" altLang="ko-KR" dirty="0">
                <a:latin typeface="Agency FB" panose="020B0503020202020204" pitchFamily="34" charset="0"/>
              </a:rPr>
              <a:t>• Offer valuable solutions based on users’ history of interactions with brands, people and machines.</a:t>
            </a:r>
          </a:p>
          <a:p>
            <a:br>
              <a:rPr kumimoji="1" lang="en-US" altLang="ko-KR" dirty="0">
                <a:latin typeface="Agency FB" panose="020B0503020202020204" pitchFamily="34" charset="0"/>
              </a:rPr>
            </a:br>
            <a:r>
              <a:rPr kumimoji="1" lang="en-US" altLang="ko-KR" dirty="0">
                <a:latin typeface="Agency FB" panose="020B0503020202020204" pitchFamily="34" charset="0"/>
              </a:rPr>
              <a:t>• Deliver personalized and contextual content to facilitate constant engagement.</a:t>
            </a:r>
          </a:p>
          <a:p>
            <a:br>
              <a:rPr kumimoji="1" lang="en-US" altLang="ko-KR" dirty="0">
                <a:latin typeface="Agency FB" panose="020B0503020202020204" pitchFamily="34" charset="0"/>
              </a:rPr>
            </a:br>
            <a:r>
              <a:rPr kumimoji="1" lang="en-US" altLang="ko-KR" dirty="0">
                <a:latin typeface="Agency FB" panose="020B0503020202020204" pitchFamily="34" charset="0"/>
              </a:rPr>
              <a:t>• </a:t>
            </a:r>
            <a:r>
              <a:rPr kumimoji="1" lang="en-US" altLang="ko-KR" dirty="0" err="1">
                <a:latin typeface="Agency FB" panose="020B0503020202020204" pitchFamily="34" charset="0"/>
              </a:rPr>
              <a:t>Analyse</a:t>
            </a:r>
            <a:r>
              <a:rPr kumimoji="1" lang="en-US" altLang="ko-KR" dirty="0">
                <a:latin typeface="Agency FB" panose="020B0503020202020204" pitchFamily="34" charset="0"/>
              </a:rPr>
              <a:t> multiple data sources to deliver valuable insights and help in automating simple routine tasks without specifically waiting for user commands.</a:t>
            </a:r>
            <a:endParaRPr kumimoji="1" lang="ko-KR" altLang="en-US" dirty="0">
              <a:latin typeface="Agency FB" panose="020B0503020202020204" pitchFamily="34" charset="0"/>
            </a:endParaRPr>
          </a:p>
          <a:p>
            <a:endParaRPr lang="ko-KR" altLang="en-US" dirty="0">
              <a:latin typeface="Agency FB" panose="020B0503020202020204" pitchFamily="34" charset="0"/>
            </a:endParaRPr>
          </a:p>
        </p:txBody>
      </p:sp>
    </p:spTree>
    <p:extLst>
      <p:ext uri="{BB962C8B-B14F-4D97-AF65-F5344CB8AC3E}">
        <p14:creationId xmlns:p14="http://schemas.microsoft.com/office/powerpoint/2010/main" val="155077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F13CA9-9AD2-4913-9D75-16DCF46A574F}"/>
              </a:ext>
            </a:extLst>
          </p:cNvPr>
          <p:cNvSpPr>
            <a:spLocks noGrp="1"/>
          </p:cNvSpPr>
          <p:nvPr>
            <p:ph type="title"/>
          </p:nvPr>
        </p:nvSpPr>
        <p:spPr/>
        <p:txBody>
          <a:bodyPr/>
          <a:lstStyle/>
          <a:p>
            <a:r>
              <a:rPr lang="en-US" altLang="ko-KR" dirty="0">
                <a:latin typeface="Agency FB" panose="020B0503020202020204" pitchFamily="34" charset="0"/>
              </a:rPr>
              <a:t>Example of Intelligent Apps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C9D656A2-DAC7-4C87-8535-2D0E800780A4}"/>
              </a:ext>
            </a:extLst>
          </p:cNvPr>
          <p:cNvSpPr>
            <a:spLocks noGrp="1"/>
          </p:cNvSpPr>
          <p:nvPr>
            <p:ph idx="1"/>
          </p:nvPr>
        </p:nvSpPr>
        <p:spPr>
          <a:xfrm>
            <a:off x="1097280" y="2108201"/>
            <a:ext cx="6273579" cy="3760891"/>
          </a:xfrm>
        </p:spPr>
        <p:txBody>
          <a:bodyPr/>
          <a:lstStyle/>
          <a:p>
            <a:r>
              <a:rPr kumimoji="1" lang="en-US" altLang="ko-KR" dirty="0">
                <a:latin typeface="Agency FB" panose="020B0503020202020204" pitchFamily="34" charset="0"/>
              </a:rPr>
              <a:t>Netflix, one of the disruptive brands in the media industry, is the best example for leveraging intelligence systems and for developing a business model around them. Its personalized movie recommendation feature is powered by Big Data. It mainly uses explicit and implicit data.</a:t>
            </a:r>
          </a:p>
          <a:p>
            <a:r>
              <a:rPr kumimoji="1" lang="en-US" altLang="ko-KR" dirty="0">
                <a:latin typeface="Agency FB" panose="020B0503020202020204" pitchFamily="34" charset="0"/>
              </a:rPr>
              <a:t> Its powerful algorithms examine and identify patterns from data helping users to efficiently pick what to watch next. Smart use of AI helps Netflix to can build a store of knowledge that will facilitate precise user prediction.</a:t>
            </a:r>
            <a:endParaRPr kumimoji="1" lang="ko-KR" altLang="en-US" dirty="0">
              <a:latin typeface="Agency FB" panose="020B0503020202020204" pitchFamily="34" charset="0"/>
            </a:endParaRPr>
          </a:p>
          <a:p>
            <a:endParaRPr lang="ko-KR" altLang="en-US" dirty="0">
              <a:latin typeface="Agency FB" panose="020B0503020202020204" pitchFamily="34" charset="0"/>
            </a:endParaRPr>
          </a:p>
        </p:txBody>
      </p:sp>
      <p:pic>
        <p:nvPicPr>
          <p:cNvPr id="4" name="그림 3">
            <a:extLst>
              <a:ext uri="{FF2B5EF4-FFF2-40B4-BE49-F238E27FC236}">
                <a16:creationId xmlns:a16="http://schemas.microsoft.com/office/drawing/2014/main" id="{C98C49EC-B349-4D09-8D55-59BDF0F8F0F2}"/>
              </a:ext>
            </a:extLst>
          </p:cNvPr>
          <p:cNvPicPr>
            <a:picLocks noChangeAspect="1"/>
          </p:cNvPicPr>
          <p:nvPr/>
        </p:nvPicPr>
        <p:blipFill rotWithShape="1">
          <a:blip r:embed="rId2"/>
          <a:srcRect l="4148" r="5201"/>
          <a:stretch/>
        </p:blipFill>
        <p:spPr>
          <a:xfrm>
            <a:off x="7798865" y="2460684"/>
            <a:ext cx="3791258" cy="3132591"/>
          </a:xfrm>
          <a:prstGeom prst="rect">
            <a:avLst/>
          </a:prstGeom>
        </p:spPr>
      </p:pic>
    </p:spTree>
    <p:extLst>
      <p:ext uri="{BB962C8B-B14F-4D97-AF65-F5344CB8AC3E}">
        <p14:creationId xmlns:p14="http://schemas.microsoft.com/office/powerpoint/2010/main" val="74135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CDEB03-9BC8-47B0-92FB-37708430B261}"/>
              </a:ext>
            </a:extLst>
          </p:cNvPr>
          <p:cNvSpPr>
            <a:spLocks noGrp="1"/>
          </p:cNvSpPr>
          <p:nvPr>
            <p:ph type="title"/>
          </p:nvPr>
        </p:nvSpPr>
        <p:spPr/>
        <p:txBody>
          <a:bodyPr/>
          <a:lstStyle/>
          <a:p>
            <a:r>
              <a:rPr lang="en-US" altLang="ko-KR" dirty="0">
                <a:latin typeface="Agency FB" panose="020B0503020202020204" pitchFamily="34" charset="0"/>
              </a:rPr>
              <a:t>Example of Intelligent Apps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ADC74CB7-7484-476E-910B-8EAE0FCBE84D}"/>
              </a:ext>
            </a:extLst>
          </p:cNvPr>
          <p:cNvSpPr>
            <a:spLocks noGrp="1"/>
          </p:cNvSpPr>
          <p:nvPr>
            <p:ph idx="1"/>
          </p:nvPr>
        </p:nvSpPr>
        <p:spPr>
          <a:xfrm>
            <a:off x="1097280" y="2108201"/>
            <a:ext cx="5589767" cy="3760891"/>
          </a:xfrm>
        </p:spPr>
        <p:txBody>
          <a:bodyPr>
            <a:normAutofit fontScale="92500" lnSpcReduction="10000"/>
          </a:bodyPr>
          <a:lstStyle/>
          <a:p>
            <a:r>
              <a:rPr kumimoji="1" lang="en-US" altLang="ko-KR" dirty="0">
                <a:latin typeface="Agency FB" panose="020B0503020202020204" pitchFamily="34" charset="0"/>
              </a:rPr>
              <a:t>Ada Health is an AI-powered ‘doctor in your pocket, app that helps users to understand their health and navigate to the most suitable care. The app launched a fresh method to personalized health, reinforced by sophisticated AI, human medical know-how and the power of mobile technology. The app has a conversational interface. It asks simple and relevant questions and compares the answers to its rich data of similar cases to deliver custom-made responses to the unique health profiles. It ultimately helps you find the best possible explanations for your symptoms. It guides users to take the most appropriate care, and track and manage their health.</a:t>
            </a:r>
            <a:endParaRPr kumimoji="1" lang="ko-KR" altLang="en-US" dirty="0">
              <a:latin typeface="Agency FB" panose="020B0503020202020204" pitchFamily="34" charset="0"/>
            </a:endParaRPr>
          </a:p>
          <a:p>
            <a:endParaRPr lang="ko-KR" altLang="en-US" dirty="0">
              <a:latin typeface="Agency FB" panose="020B0503020202020204" pitchFamily="34" charset="0"/>
            </a:endParaRPr>
          </a:p>
        </p:txBody>
      </p:sp>
      <p:pic>
        <p:nvPicPr>
          <p:cNvPr id="4" name="그림 3">
            <a:extLst>
              <a:ext uri="{FF2B5EF4-FFF2-40B4-BE49-F238E27FC236}">
                <a16:creationId xmlns:a16="http://schemas.microsoft.com/office/drawing/2014/main" id="{27EF7216-A7EC-4FDA-806E-55F9E18D415A}"/>
              </a:ext>
            </a:extLst>
          </p:cNvPr>
          <p:cNvPicPr>
            <a:picLocks noChangeAspect="1"/>
          </p:cNvPicPr>
          <p:nvPr/>
        </p:nvPicPr>
        <p:blipFill rotWithShape="1">
          <a:blip r:embed="rId2"/>
          <a:srcRect t="564" r="-3" b="-3"/>
          <a:stretch/>
        </p:blipFill>
        <p:spPr>
          <a:xfrm>
            <a:off x="7168896" y="2108201"/>
            <a:ext cx="3621024" cy="3600613"/>
          </a:xfrm>
          <a:prstGeom prst="rect">
            <a:avLst/>
          </a:prstGeom>
        </p:spPr>
      </p:pic>
    </p:spTree>
    <p:extLst>
      <p:ext uri="{BB962C8B-B14F-4D97-AF65-F5344CB8AC3E}">
        <p14:creationId xmlns:p14="http://schemas.microsoft.com/office/powerpoint/2010/main" val="145305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30729D-F4B2-42D6-B225-E352DE53DA0C}"/>
              </a:ext>
            </a:extLst>
          </p:cNvPr>
          <p:cNvSpPr>
            <a:spLocks noGrp="1"/>
          </p:cNvSpPr>
          <p:nvPr>
            <p:ph type="title"/>
          </p:nvPr>
        </p:nvSpPr>
        <p:spPr/>
        <p:txBody>
          <a:bodyPr/>
          <a:lstStyle/>
          <a:p>
            <a:r>
              <a:rPr lang="en-US" altLang="ko-KR" dirty="0">
                <a:latin typeface="Agency FB" panose="020B0503020202020204" pitchFamily="34" charset="0"/>
              </a:rPr>
              <a:t>The problem of Intelligent Apps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C1F52F9E-7071-4FDD-A7B4-A4F664C961A7}"/>
              </a:ext>
            </a:extLst>
          </p:cNvPr>
          <p:cNvSpPr>
            <a:spLocks noGrp="1"/>
          </p:cNvSpPr>
          <p:nvPr>
            <p:ph idx="1"/>
          </p:nvPr>
        </p:nvSpPr>
        <p:spPr>
          <a:xfrm>
            <a:off x="1097280" y="2108201"/>
            <a:ext cx="6376946" cy="3760891"/>
          </a:xfrm>
        </p:spPr>
        <p:txBody>
          <a:bodyPr>
            <a:normAutofit/>
          </a:bodyPr>
          <a:lstStyle/>
          <a:p>
            <a:pPr>
              <a:lnSpc>
                <a:spcPct val="200000"/>
              </a:lnSpc>
              <a:buClrTx/>
              <a:buFont typeface="Wingdings" panose="05000000000000000000" pitchFamily="2" charset="2"/>
              <a:buChar char="§"/>
            </a:pPr>
            <a:r>
              <a:rPr lang="en-US" altLang="ko-KR" sz="3200" dirty="0">
                <a:latin typeface="Agency FB" panose="020B0503020202020204" pitchFamily="34" charset="0"/>
              </a:rPr>
              <a:t> AI can be used to create cyberweapons.</a:t>
            </a:r>
          </a:p>
          <a:p>
            <a:pPr>
              <a:lnSpc>
                <a:spcPct val="200000"/>
              </a:lnSpc>
              <a:buClrTx/>
              <a:buFont typeface="Wingdings" panose="05000000000000000000" pitchFamily="2" charset="2"/>
              <a:buChar char="§"/>
            </a:pPr>
            <a:r>
              <a:rPr lang="en-US" altLang="ko-KR" sz="3200" dirty="0">
                <a:latin typeface="Agency FB" panose="020B0503020202020204" pitchFamily="34" charset="0"/>
              </a:rPr>
              <a:t> AI will make hacking more sophisticated.</a:t>
            </a:r>
          </a:p>
          <a:p>
            <a:pPr>
              <a:lnSpc>
                <a:spcPct val="200000"/>
              </a:lnSpc>
              <a:buClrTx/>
              <a:buFont typeface="Wingdings" panose="05000000000000000000" pitchFamily="2" charset="2"/>
              <a:buChar char="§"/>
            </a:pPr>
            <a:r>
              <a:rPr lang="en-US" altLang="ko-KR" sz="3200" dirty="0">
                <a:latin typeface="Agency FB" panose="020B0503020202020204" pitchFamily="34" charset="0"/>
              </a:rPr>
              <a:t> AI will spread misinformation and propaganda.</a:t>
            </a:r>
            <a:endParaRPr lang="ko-KR" altLang="en-US" sz="3200" dirty="0">
              <a:latin typeface="Agency FB" panose="020B0503020202020204" pitchFamily="34" charset="0"/>
            </a:endParaRPr>
          </a:p>
        </p:txBody>
      </p:sp>
      <p:sp>
        <p:nvSpPr>
          <p:cNvPr id="4" name="TextBox 3">
            <a:extLst>
              <a:ext uri="{FF2B5EF4-FFF2-40B4-BE49-F238E27FC236}">
                <a16:creationId xmlns:a16="http://schemas.microsoft.com/office/drawing/2014/main" id="{F791CF7C-8A03-43CB-AF98-E2DFE6486632}"/>
              </a:ext>
            </a:extLst>
          </p:cNvPr>
          <p:cNvSpPr txBox="1"/>
          <p:nvPr/>
        </p:nvSpPr>
        <p:spPr>
          <a:xfrm>
            <a:off x="87464" y="6434038"/>
            <a:ext cx="7891904" cy="369332"/>
          </a:xfrm>
          <a:prstGeom prst="rect">
            <a:avLst/>
          </a:prstGeom>
          <a:noFill/>
        </p:spPr>
        <p:txBody>
          <a:bodyPr wrap="none" rtlCol="0">
            <a:spAutoFit/>
          </a:bodyPr>
          <a:lstStyle/>
          <a:p>
            <a:r>
              <a:rPr lang="en-US" altLang="ko-KR" dirty="0">
                <a:solidFill>
                  <a:schemeClr val="bg1"/>
                </a:solidFill>
                <a:latin typeface="Agency FB" panose="020B0503020202020204" pitchFamily="34" charset="0"/>
              </a:rPr>
              <a:t>Sources : https://imaginenext.ingrammicro.com/networking-and-security/the-top-3-ai-security-threats</a:t>
            </a:r>
            <a:endParaRPr lang="ko-KR" altLang="en-US" dirty="0">
              <a:solidFill>
                <a:schemeClr val="bg1"/>
              </a:solidFill>
              <a:latin typeface="Agency FB" panose="020B0503020202020204" pitchFamily="34" charset="0"/>
            </a:endParaRPr>
          </a:p>
        </p:txBody>
      </p:sp>
      <p:pic>
        <p:nvPicPr>
          <p:cNvPr id="5" name="그림 4">
            <a:extLst>
              <a:ext uri="{FF2B5EF4-FFF2-40B4-BE49-F238E27FC236}">
                <a16:creationId xmlns:a16="http://schemas.microsoft.com/office/drawing/2014/main" id="{C431EF70-479B-4C5C-B34F-A524F7D86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508" y="2677642"/>
            <a:ext cx="4171375" cy="2622007"/>
          </a:xfrm>
          <a:prstGeom prst="rect">
            <a:avLst/>
          </a:prstGeom>
        </p:spPr>
      </p:pic>
    </p:spTree>
    <p:extLst>
      <p:ext uri="{BB962C8B-B14F-4D97-AF65-F5344CB8AC3E}">
        <p14:creationId xmlns:p14="http://schemas.microsoft.com/office/powerpoint/2010/main" val="213841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3B9942-F582-4414-A12B-3221F580EEF0}"/>
              </a:ext>
            </a:extLst>
          </p:cNvPr>
          <p:cNvSpPr txBox="1"/>
          <p:nvPr/>
        </p:nvSpPr>
        <p:spPr>
          <a:xfrm>
            <a:off x="1448734" y="2505670"/>
            <a:ext cx="9294532" cy="923330"/>
          </a:xfrm>
          <a:prstGeom prst="rect">
            <a:avLst/>
          </a:prstGeom>
          <a:noFill/>
          <a:effectLst>
            <a:glow rad="228600">
              <a:schemeClr val="accent4">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p:spPr>
        <p:txBody>
          <a:bodyPr wrap="none" rtlCol="0">
            <a:spAutoFit/>
          </a:bodyPr>
          <a:lstStyle/>
          <a:p>
            <a:pPr algn="ctr"/>
            <a:r>
              <a:rPr lang="en-US" altLang="ko-KR" sz="5400" dirty="0">
                <a:latin typeface="Agency FB" panose="020B0503020202020204" pitchFamily="34" charset="0"/>
              </a:rPr>
              <a:t>Solution of the problem of intelligent apps</a:t>
            </a:r>
            <a:endParaRPr lang="ko-KR" altLang="en-US" sz="5400" dirty="0">
              <a:latin typeface="Agency FB" panose="020B0503020202020204" pitchFamily="34" charset="0"/>
            </a:endParaRPr>
          </a:p>
        </p:txBody>
      </p:sp>
    </p:spTree>
    <p:extLst>
      <p:ext uri="{BB962C8B-B14F-4D97-AF65-F5344CB8AC3E}">
        <p14:creationId xmlns:p14="http://schemas.microsoft.com/office/powerpoint/2010/main" val="376223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370E8-2C41-4031-B776-41C5DAE64C1D}"/>
              </a:ext>
            </a:extLst>
          </p:cNvPr>
          <p:cNvSpPr>
            <a:spLocks noGrp="1"/>
          </p:cNvSpPr>
          <p:nvPr>
            <p:ph type="title"/>
          </p:nvPr>
        </p:nvSpPr>
        <p:spPr/>
        <p:txBody>
          <a:bodyPr/>
          <a:lstStyle/>
          <a:p>
            <a:r>
              <a:rPr lang="en-US" altLang="ko-KR" dirty="0">
                <a:latin typeface="Agency FB" panose="020B0503020202020204" pitchFamily="34" charset="0"/>
              </a:rPr>
              <a:t>Modeling User Behavior</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977E915B-A207-4872-92D2-E8E72200C325}"/>
              </a:ext>
            </a:extLst>
          </p:cNvPr>
          <p:cNvSpPr>
            <a:spLocks noGrp="1"/>
          </p:cNvSpPr>
          <p:nvPr>
            <p:ph idx="1"/>
          </p:nvPr>
        </p:nvSpPr>
        <p:spPr>
          <a:xfrm>
            <a:off x="1033667" y="2108201"/>
            <a:ext cx="10304891" cy="3760891"/>
          </a:xfrm>
        </p:spPr>
        <p:txBody>
          <a:bodyPr>
            <a:normAutofit/>
          </a:bodyPr>
          <a:lstStyle/>
          <a:p>
            <a:r>
              <a:rPr lang="en-US" altLang="ko-KR" dirty="0">
                <a:latin typeface="Agency FB" panose="020B0503020202020204" pitchFamily="34" charset="0"/>
              </a:rPr>
              <a:t>Organizations use AI to model and monitor the behavior of system users. The purpose of monitoring the interactions between a system and users is to identify takeover attacks. These are attacks where malicious employees steal login details of other users and use their accounts to commit different types of cybercrimes. AI learns the user activities over time such that it considers unusual behavior as anomalies. Whenever a different user uses the account, AI-powered systems can detect the unusual activity patterns and respond either by locking out the user or immediately alert system admins of the changes.</a:t>
            </a:r>
            <a:endParaRPr lang="ko-KR" altLang="en-US" dirty="0">
              <a:latin typeface="Agency FB" panose="020B0503020202020204" pitchFamily="34" charset="0"/>
            </a:endParaRPr>
          </a:p>
        </p:txBody>
      </p:sp>
      <p:sp>
        <p:nvSpPr>
          <p:cNvPr id="4" name="TextBox 3">
            <a:extLst>
              <a:ext uri="{FF2B5EF4-FFF2-40B4-BE49-F238E27FC236}">
                <a16:creationId xmlns:a16="http://schemas.microsoft.com/office/drawing/2014/main" id="{B1824876-9D6B-4F70-A244-D2EF3C1C2950}"/>
              </a:ext>
            </a:extLst>
          </p:cNvPr>
          <p:cNvSpPr txBox="1"/>
          <p:nvPr/>
        </p:nvSpPr>
        <p:spPr>
          <a:xfrm>
            <a:off x="87464" y="6434038"/>
            <a:ext cx="4297971" cy="369332"/>
          </a:xfrm>
          <a:prstGeom prst="rect">
            <a:avLst/>
          </a:prstGeom>
          <a:noFill/>
        </p:spPr>
        <p:txBody>
          <a:bodyPr wrap="none" rtlCol="0">
            <a:spAutoFit/>
          </a:bodyPr>
          <a:lstStyle/>
          <a:p>
            <a:r>
              <a:rPr lang="en-US" altLang="ko-KR" dirty="0">
                <a:solidFill>
                  <a:schemeClr val="bg1"/>
                </a:solidFill>
                <a:latin typeface="Agency FB" panose="020B0503020202020204" pitchFamily="34" charset="0"/>
              </a:rPr>
              <a:t>Sources : https://www.cisomag.com/hackers-using-ai/</a:t>
            </a:r>
            <a:endParaRPr lang="ko-KR" alt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58318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2791F2-0251-46A5-96C6-88CA75C36464}"/>
              </a:ext>
            </a:extLst>
          </p:cNvPr>
          <p:cNvSpPr>
            <a:spLocks noGrp="1"/>
          </p:cNvSpPr>
          <p:nvPr>
            <p:ph type="title"/>
          </p:nvPr>
        </p:nvSpPr>
        <p:spPr/>
        <p:txBody>
          <a:bodyPr>
            <a:normAutofit/>
          </a:bodyPr>
          <a:lstStyle/>
          <a:p>
            <a:r>
              <a:rPr lang="en-US" altLang="ko-KR" dirty="0">
                <a:latin typeface="Agency FB" panose="020B0503020202020204" pitchFamily="34" charset="0"/>
              </a:rPr>
              <a:t>Applying AI in Antivirus Products</a:t>
            </a:r>
            <a:endParaRPr lang="ko-KR" altLang="en-US" dirty="0">
              <a:latin typeface="Agency FB" panose="020B0503020202020204" pitchFamily="34" charset="0"/>
            </a:endParaRPr>
          </a:p>
        </p:txBody>
      </p:sp>
      <p:sp>
        <p:nvSpPr>
          <p:cNvPr id="3" name="내용 개체 틀 2">
            <a:extLst>
              <a:ext uri="{FF2B5EF4-FFF2-40B4-BE49-F238E27FC236}">
                <a16:creationId xmlns:a16="http://schemas.microsoft.com/office/drawing/2014/main" id="{1A944326-2FAD-45DB-813B-17AD2F262E13}"/>
              </a:ext>
            </a:extLst>
          </p:cNvPr>
          <p:cNvSpPr>
            <a:spLocks noGrp="1"/>
          </p:cNvSpPr>
          <p:nvPr>
            <p:ph idx="1"/>
          </p:nvPr>
        </p:nvSpPr>
        <p:spPr/>
        <p:txBody>
          <a:bodyPr/>
          <a:lstStyle/>
          <a:p>
            <a:r>
              <a:rPr lang="en-US" altLang="ko-KR" dirty="0">
                <a:latin typeface="Agency FB" panose="020B0503020202020204" pitchFamily="34" charset="0"/>
              </a:rPr>
              <a:t>Antivirus tools with AI capabilities detect network or system anomalies by identifying programs exhibiting unusual behavior. Malware programs are coded to execute functions that differ from standard computer operations. AI antiviruses leverage machine learning tactics to learn how legitimate programs interact with an operating system. As such, whenever malware programs are introduced to a network, AI antivirus solutions can immediately detect them and block them from accessing systems resources. This contrasts from signature-based traditional antiviruses which scans a signature database to determine whether a program is a security threat.</a:t>
            </a:r>
            <a:endParaRPr lang="ko-KR" altLang="en-US" dirty="0">
              <a:latin typeface="Agency FB" panose="020B0503020202020204" pitchFamily="34" charset="0"/>
            </a:endParaRPr>
          </a:p>
        </p:txBody>
      </p:sp>
      <p:sp>
        <p:nvSpPr>
          <p:cNvPr id="5" name="TextBox 4">
            <a:extLst>
              <a:ext uri="{FF2B5EF4-FFF2-40B4-BE49-F238E27FC236}">
                <a16:creationId xmlns:a16="http://schemas.microsoft.com/office/drawing/2014/main" id="{04796730-6E4B-4BB3-92D9-7FACBCB78331}"/>
              </a:ext>
            </a:extLst>
          </p:cNvPr>
          <p:cNvSpPr txBox="1"/>
          <p:nvPr/>
        </p:nvSpPr>
        <p:spPr>
          <a:xfrm>
            <a:off x="87464" y="6434038"/>
            <a:ext cx="4297971" cy="369332"/>
          </a:xfrm>
          <a:prstGeom prst="rect">
            <a:avLst/>
          </a:prstGeom>
          <a:noFill/>
        </p:spPr>
        <p:txBody>
          <a:bodyPr wrap="none" rtlCol="0">
            <a:spAutoFit/>
          </a:bodyPr>
          <a:lstStyle/>
          <a:p>
            <a:r>
              <a:rPr lang="en-US" altLang="ko-KR" dirty="0">
                <a:solidFill>
                  <a:schemeClr val="bg1"/>
                </a:solidFill>
                <a:latin typeface="Agency FB" panose="020B0503020202020204" pitchFamily="34" charset="0"/>
              </a:rPr>
              <a:t>Sources : https://www.cisomag.com/hackers-using-ai/</a:t>
            </a:r>
            <a:endParaRPr lang="ko-KR" alt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04787160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3441"/>
      </a:dk2>
      <a:lt2>
        <a:srgbClr val="E8E3E2"/>
      </a:lt2>
      <a:accent1>
        <a:srgbClr val="7EA9B0"/>
      </a:accent1>
      <a:accent2>
        <a:srgbClr val="7F99BA"/>
      </a:accent2>
      <a:accent3>
        <a:srgbClr val="9697C6"/>
      </a:accent3>
      <a:accent4>
        <a:srgbClr val="967FBA"/>
      </a:accent4>
      <a:accent5>
        <a:srgbClr val="BC94C5"/>
      </a:accent5>
      <a:accent6>
        <a:srgbClr val="BA7FAC"/>
      </a:accent6>
      <a:hlink>
        <a:srgbClr val="AE7369"/>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68</TotalTime>
  <Words>737</Words>
  <Application>Microsoft Office PowerPoint</Application>
  <PresentationFormat>와이드스크린</PresentationFormat>
  <Paragraphs>31</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Agency FB</vt:lpstr>
      <vt:lpstr>Calibri</vt:lpstr>
      <vt:lpstr>Garamond</vt:lpstr>
      <vt:lpstr>Wingdings</vt:lpstr>
      <vt:lpstr>RetrospectVTI</vt:lpstr>
      <vt:lpstr>Intelligent Apps</vt:lpstr>
      <vt:lpstr>What are Intelligent Apps?</vt:lpstr>
      <vt:lpstr>Benefits of Intelligent Apps</vt:lpstr>
      <vt:lpstr>Example of Intelligent Apps</vt:lpstr>
      <vt:lpstr>Example of Intelligent Apps</vt:lpstr>
      <vt:lpstr>The problem of Intelligent Apps</vt:lpstr>
      <vt:lpstr>PowerPoint 프레젠테이션</vt:lpstr>
      <vt:lpstr>Modeling User Behavior</vt:lpstr>
      <vt:lpstr>Applying AI in Antivirus Products</vt:lpstr>
      <vt:lpstr>Automated Network and System Analysis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Apps</dc:title>
  <dc:creator>park jaemin</dc:creator>
  <cp:lastModifiedBy>park jaemin</cp:lastModifiedBy>
  <cp:revision>5</cp:revision>
  <dcterms:created xsi:type="dcterms:W3CDTF">2020-01-09T13:07:30Z</dcterms:created>
  <dcterms:modified xsi:type="dcterms:W3CDTF">2020-01-09T14:16:47Z</dcterms:modified>
</cp:coreProperties>
</file>