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6" r:id="rId16"/>
    <p:sldId id="278" r:id="rId17"/>
    <p:sldId id="279" r:id="rId18"/>
    <p:sldId id="280" r:id="rId19"/>
    <p:sldId id="281" r:id="rId20"/>
    <p:sldId id="371" r:id="rId21"/>
    <p:sldId id="372" r:id="rId22"/>
    <p:sldId id="282" r:id="rId23"/>
    <p:sldId id="284" r:id="rId24"/>
    <p:sldId id="285" r:id="rId25"/>
    <p:sldId id="288" r:id="rId26"/>
    <p:sldId id="289" r:id="rId27"/>
    <p:sldId id="291" r:id="rId28"/>
    <p:sldId id="293" r:id="rId29"/>
    <p:sldId id="296" r:id="rId30"/>
    <p:sldId id="301" r:id="rId31"/>
    <p:sldId id="300" r:id="rId32"/>
    <p:sldId id="306" r:id="rId33"/>
    <p:sldId id="307" r:id="rId34"/>
    <p:sldId id="308" r:id="rId35"/>
    <p:sldId id="309" r:id="rId36"/>
    <p:sldId id="310" r:id="rId37"/>
    <p:sldId id="313" r:id="rId38"/>
    <p:sldId id="314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73" r:id="rId48"/>
    <p:sldId id="326" r:id="rId49"/>
    <p:sldId id="327" r:id="rId50"/>
    <p:sldId id="328" r:id="rId51"/>
    <p:sldId id="330" r:id="rId52"/>
    <p:sldId id="331" r:id="rId53"/>
    <p:sldId id="332" r:id="rId54"/>
    <p:sldId id="333" r:id="rId55"/>
    <p:sldId id="374" r:id="rId56"/>
    <p:sldId id="335" r:id="rId57"/>
    <p:sldId id="336" r:id="rId58"/>
    <p:sldId id="338" r:id="rId59"/>
    <p:sldId id="339" r:id="rId60"/>
    <p:sldId id="340" r:id="rId61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1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F98FA-9578-4344-83DB-9DC6AB17A7B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B9C4B-CD34-408C-814D-EFEB3A5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981" y="2026915"/>
            <a:ext cx="6898014" cy="2377989"/>
          </a:xfrm>
        </p:spPr>
        <p:txBody>
          <a:bodyPr anchor="b">
            <a:noAutofit/>
          </a:bodyPr>
          <a:lstStyle>
            <a:lvl1pPr algn="ctr">
              <a:defRPr sz="66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0923" y="4483784"/>
            <a:ext cx="5636131" cy="1231069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108" y="7313837"/>
            <a:ext cx="1326554" cy="45856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04BF11-97F1-44F2-A7B8-9011A7DF90F8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1846" y="7313837"/>
            <a:ext cx="5794286" cy="458563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0314" y="7313837"/>
            <a:ext cx="1316941" cy="45856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1108" y="843732"/>
            <a:ext cx="8806148" cy="6062960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9209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2601597"/>
            <a:ext cx="7920990" cy="4048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D6B8-23F6-4CA8-B14D-46E41DE7EAB5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41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8877" y="707377"/>
            <a:ext cx="1640045" cy="5942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707377"/>
            <a:ext cx="6296978" cy="5942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0E4D-79BC-467D-8753-8B7F59463B66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84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30262" y="1681354"/>
            <a:ext cx="3373154" cy="45209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022F-3139-47F6-8EEF-E72FE56F6DC3}" type="datetime1">
              <a:rPr lang="en-US" smtClean="0"/>
              <a:t>11/4/2019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55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C0D1-F1B3-4B65-86F4-480B705372E0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47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146" y="1474876"/>
            <a:ext cx="7930701" cy="3233102"/>
          </a:xfrm>
        </p:spPr>
        <p:txBody>
          <a:bodyPr anchor="b">
            <a:normAutofit/>
          </a:bodyPr>
          <a:lstStyle>
            <a:lvl1pPr algn="r">
              <a:defRPr sz="66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46" y="4778505"/>
            <a:ext cx="7930701" cy="1295767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0">
                <a:solidFill>
                  <a:schemeClr val="tx2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7313837"/>
            <a:ext cx="1338488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FF16DE-08A5-4960-937D-FA05098DEE23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2058" y="7313837"/>
            <a:ext cx="5794286" cy="458563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0314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725369" y="1910406"/>
            <a:ext cx="2701886" cy="499628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725369" y="1910406"/>
            <a:ext cx="2701886" cy="499628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84633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590801"/>
            <a:ext cx="3669424" cy="405892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3457" y="2590801"/>
            <a:ext cx="3669424" cy="4058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714-3E23-4295-B7AB-29953B7A0E36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570" y="777240"/>
            <a:ext cx="7920990" cy="16840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652261"/>
            <a:ext cx="3669424" cy="93376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0" b="0" baseline="0">
                <a:solidFill>
                  <a:schemeClr val="tx2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1571" y="3745903"/>
            <a:ext cx="3669423" cy="290381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3136" y="2663055"/>
            <a:ext cx="3669424" cy="93376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0" b="0" baseline="0">
                <a:solidFill>
                  <a:schemeClr val="tx2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3136" y="3745903"/>
            <a:ext cx="3669424" cy="290381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A403-51E4-49A2-A2B9-5C5BC5E4BBB2}" type="datetime1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8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C59C-9D34-441B-93E9-A4F07D7BB330}" type="datetime1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660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CD-09CA-4FCB-921E-F0A230DDF9E6}" type="datetime1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33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26"/>
            <a:ext cx="4375404" cy="777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18" y="777240"/>
            <a:ext cx="3180969" cy="2445602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4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217" y="777241"/>
            <a:ext cx="4299966" cy="5865283"/>
          </a:xfrm>
        </p:spPr>
        <p:txBody>
          <a:bodyPr/>
          <a:lstStyle>
            <a:lvl1pPr>
              <a:defRPr sz="1650"/>
            </a:lvl1pPr>
            <a:lvl2pPr>
              <a:defRPr sz="1650"/>
            </a:lvl2pPr>
            <a:lvl3pPr>
              <a:defRPr sz="1485"/>
            </a:lvl3pPr>
            <a:lvl4pPr>
              <a:defRPr sz="1485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218" y="3237190"/>
            <a:ext cx="3180969" cy="3412530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0"/>
              </a:spcAft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218" y="7313837"/>
            <a:ext cx="99377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30135-678C-43F6-BF16-CF9CD9A1E506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9905" y="7313837"/>
            <a:ext cx="195828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591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022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26"/>
            <a:ext cx="4375404" cy="777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18" y="777240"/>
            <a:ext cx="3180969" cy="2445602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63999" y="2"/>
            <a:ext cx="5494401" cy="7772399"/>
          </a:xfrm>
        </p:spPr>
        <p:txBody>
          <a:bodyPr anchor="t">
            <a:normAutofit/>
          </a:bodyPr>
          <a:lstStyle>
            <a:lvl1pPr marL="0" indent="0">
              <a:buNone/>
              <a:defRPr sz="1650"/>
            </a:lvl1pPr>
            <a:lvl2pPr marL="377190" indent="0">
              <a:buNone/>
              <a:defRPr sz="1650"/>
            </a:lvl2pPr>
            <a:lvl3pPr marL="754380" indent="0">
              <a:buNone/>
              <a:defRPr sz="165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218" y="3236764"/>
            <a:ext cx="3180969" cy="34129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0"/>
              </a:spcAft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218" y="7313837"/>
            <a:ext cx="99377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831BA5-73D7-42B0-B390-534765497FE0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9905" y="7313837"/>
            <a:ext cx="195828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591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60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777240"/>
            <a:ext cx="7920990" cy="1684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590800"/>
            <a:ext cx="7920990" cy="405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7286" y="7313837"/>
            <a:ext cx="993772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2"/>
                </a:solidFill>
              </a:defRPr>
            </a:lvl1pPr>
          </a:lstStyle>
          <a:p>
            <a:fld id="{F15396CE-F1FD-47C5-A158-5D60AD9F2E2A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7191" y="7313837"/>
            <a:ext cx="5181685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5008" y="7313837"/>
            <a:ext cx="1316941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428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94428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0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l" defTabSz="754380" rtl="0" eaLnBrk="1" latinLnBrk="0" hangingPunct="1">
        <a:lnSpc>
          <a:spcPct val="89000"/>
        </a:lnSpc>
        <a:spcBef>
          <a:spcPct val="0"/>
        </a:spcBef>
        <a:buNone/>
        <a:defRPr sz="484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22453" indent="-422453" algn="l" defTabSz="754380" rtl="0" eaLnBrk="1" latinLnBrk="0" hangingPunct="1">
        <a:lnSpc>
          <a:spcPct val="94000"/>
        </a:lnSpc>
        <a:spcBef>
          <a:spcPts val="1100"/>
        </a:spcBef>
        <a:spcAft>
          <a:spcPts val="220"/>
        </a:spcAft>
        <a:buFont typeface="Franklin Gothic Book" panose="020B0503020102020204" pitchFamily="34" charset="0"/>
        <a:buChar char="■"/>
        <a:defRPr sz="22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0584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22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50876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98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01168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98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51460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76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01752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76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52044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54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402336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54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52628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54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unykcse102.epizy.com/exc05/RadioButton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unykcse102.epizy.com/exc05/CheckBoxe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sunykcse102.epizy.com/exc05/PullDow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OptGroup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ImageInpu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FileUploa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uthor@cs.kent.edu" TargetMode="External"/><Relationship Id="rId2" Type="http://schemas.openxmlformats.org/officeDocument/2006/relationships/hyperlink" Target="mailto:pwang@cs.kent.ed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unykcse102.epizy.com/exc05/PatternCheck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unykcse102.epizy.com/exc05/FieldSe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unykcse102.epizy.com/exc05/FormLayout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SimpleForm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unykcse102.epizy.com/exc05/CartForm.html" TargetMode="External"/><Relationship Id="rId2" Type="http://schemas.openxmlformats.org/officeDocument/2006/relationships/hyperlink" Target="http://sunykcse102.epizy.com/exc05/FieldSet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sandbox.onlinephpfunctions.com/" TargetMode="Externa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unykcse102.epizy.com/exc05/hello1.php" TargetMode="External"/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andbox.onlinephpfunctions.com/" TargetMode="Externa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Template.html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Products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unykcse102.epizy.com/exc05/Placeholde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unykcse102.epizy.com/exc05/TextArea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9525">
              <a:lnSpc>
                <a:spcPct val="100000"/>
              </a:lnSpc>
            </a:pPr>
            <a:endParaRPr sz="42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17555" rIns="0" bIns="0" rtlCol="0">
            <a:noAutofit/>
          </a:bodyPr>
          <a:lstStyle/>
          <a:p>
            <a:pPr marL="779780" marR="12700" indent="0">
              <a:lnSpc>
                <a:spcPct val="119500"/>
              </a:lnSpc>
              <a:buNone/>
            </a:pPr>
            <a:r>
              <a:rPr sz="4250" b="1" spc="10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4250" b="1" spc="0" dirty="0">
                <a:solidFill>
                  <a:srgbClr val="B20000"/>
                </a:solidFill>
                <a:latin typeface="Arial"/>
                <a:cs typeface="Arial"/>
              </a:rPr>
              <a:t>orms,</a:t>
            </a:r>
            <a:r>
              <a:rPr sz="4250" b="1" spc="434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560" dirty="0">
                <a:solidFill>
                  <a:srgbClr val="B20000"/>
                </a:solidFill>
                <a:latin typeface="Arial"/>
                <a:cs typeface="Arial"/>
              </a:rPr>
              <a:t>PH</a:t>
            </a:r>
            <a:r>
              <a:rPr sz="4250" b="1" spc="4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4250" b="1" spc="150" dirty="0">
                <a:solidFill>
                  <a:srgbClr val="B20000"/>
                </a:solidFill>
                <a:latin typeface="Arial"/>
                <a:cs typeface="Arial"/>
              </a:rPr>
              <a:t>,</a:t>
            </a:r>
            <a:r>
              <a:rPr sz="4250" b="1" spc="42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2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4250" b="1" spc="42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1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4250" b="1" spc="105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4250" b="1" spc="4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175" dirty="0">
                <a:solidFill>
                  <a:srgbClr val="B20000"/>
                </a:solidFill>
                <a:latin typeface="Arial"/>
                <a:cs typeface="Arial"/>
              </a:rPr>
              <a:t>Pr</a:t>
            </a:r>
            <a:r>
              <a:rPr sz="4250" b="1" spc="34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4250" b="1" spc="-185" dirty="0">
                <a:solidFill>
                  <a:srgbClr val="B20000"/>
                </a:solidFill>
                <a:latin typeface="Arial"/>
                <a:cs typeface="Arial"/>
              </a:rPr>
              <a:t>cessing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FFCCA-C644-412E-851C-0148DEA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388110">
              <a:lnSpc>
                <a:spcPct val="100000"/>
              </a:lnSpc>
            </a:pP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Standard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ormats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403465" cy="2178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date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date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time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ternet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(R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3339)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explained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in.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month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–In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yyyy-m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4381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week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—In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yyy</a:t>
            </a:r>
            <a:r>
              <a:rPr sz="2050" i="1" spc="6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-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W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ww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ww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01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53.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0871-4737-415D-8D51-3F7AF37E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500505">
              <a:lnSpc>
                <a:spcPct val="100000"/>
              </a:lnSpc>
            </a:pP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Additional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ormats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6723380" cy="4564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email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—An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address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correct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url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—An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absolute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emp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number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ositi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negati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teger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floating-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range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min=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endParaRPr sz="205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max="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range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ecific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step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search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plai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sear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hing,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tel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telephone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64516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color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—A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hex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rrggb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names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abbreviations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ed.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6D08B-6334-4312-862B-BF02719C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017395">
              <a:lnSpc>
                <a:spcPct val="100000"/>
              </a:lnSpc>
            </a:pPr>
            <a:r>
              <a:rPr sz="2950" b="1" dirty="0">
                <a:solidFill>
                  <a:srgbClr val="B20000"/>
                </a:solidFill>
                <a:latin typeface="Arial"/>
                <a:cs typeface="Arial"/>
              </a:rPr>
              <a:t>Sample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Fields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E34B2-058D-48B3-B4FD-F6D8A016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C9EAF-635B-427A-976B-BCDDC3B7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33" y="1619250"/>
            <a:ext cx="7505700" cy="16859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A10115-B850-4C49-A47E-9E21E2EA582E}"/>
              </a:ext>
            </a:extLst>
          </p:cNvPr>
          <p:cNvSpPr/>
          <p:nvPr/>
        </p:nvSpPr>
        <p:spPr>
          <a:xfrm>
            <a:off x="1905000" y="4038600"/>
            <a:ext cx="655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F8E"/>
                </a:solidFill>
                <a:latin typeface="CMTT10"/>
              </a:rPr>
              <a:t>&lt;input type="date" name="birth" size="15" /&gt;</a:t>
            </a:r>
          </a:p>
          <a:p>
            <a:r>
              <a:rPr lang="en-US" dirty="0">
                <a:solidFill>
                  <a:srgbClr val="002F8E"/>
                </a:solidFill>
                <a:latin typeface="CMTT10"/>
              </a:rPr>
              <a:t>&lt;input type="number" name="age" size="4"</a:t>
            </a:r>
          </a:p>
          <a:p>
            <a:r>
              <a:rPr lang="en-US" dirty="0">
                <a:solidFill>
                  <a:srgbClr val="002F8E"/>
                </a:solidFill>
                <a:latin typeface="CMTT10"/>
              </a:rPr>
              <a:t>min="0" max="200" </a:t>
            </a:r>
            <a:r>
              <a:rPr lang="en-US" dirty="0" err="1">
                <a:solidFill>
                  <a:srgbClr val="002F8E"/>
                </a:solidFill>
                <a:latin typeface="CMTT10"/>
              </a:rPr>
              <a:t>maxlength</a:t>
            </a:r>
            <a:r>
              <a:rPr lang="en-US" dirty="0">
                <a:solidFill>
                  <a:srgbClr val="002F8E"/>
                </a:solidFill>
                <a:latin typeface="CMTT10"/>
              </a:rPr>
              <a:t>="4" /&gt;</a:t>
            </a:r>
          </a:p>
          <a:p>
            <a:r>
              <a:rPr lang="en-US" dirty="0">
                <a:solidFill>
                  <a:srgbClr val="002F8E"/>
                </a:solidFill>
                <a:latin typeface="CMTT10"/>
              </a:rPr>
              <a:t>&lt;input type="range" name="volume" min="0"</a:t>
            </a:r>
          </a:p>
          <a:p>
            <a:r>
              <a:rPr lang="en-US" dirty="0">
                <a:solidFill>
                  <a:srgbClr val="002F8E"/>
                </a:solidFill>
                <a:latin typeface="CMTT10"/>
              </a:rPr>
              <a:t>max="1" step="0.01" /&gt;</a:t>
            </a:r>
            <a:endParaRPr lang="en-US" dirty="0">
              <a:solidFill>
                <a:srgbClr val="002F8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1530985" algn="l"/>
                <a:tab pos="3854450" algn="l"/>
              </a:tabLst>
            </a:pPr>
            <a:r>
              <a:rPr sz="4250" b="1" i="1" spc="185" dirty="0">
                <a:solidFill>
                  <a:srgbClr val="000072"/>
                </a:solidFill>
                <a:latin typeface="Arial"/>
                <a:cs typeface="Arial"/>
              </a:rPr>
              <a:t>User	</a:t>
            </a:r>
            <a:r>
              <a:rPr sz="4250" b="1" i="1" spc="190" dirty="0">
                <a:solidFill>
                  <a:srgbClr val="000072"/>
                </a:solidFill>
                <a:latin typeface="Arial"/>
                <a:cs typeface="Arial"/>
              </a:rPr>
              <a:t>Cho</a:t>
            </a:r>
            <a:r>
              <a:rPr sz="4250" b="1" i="1" spc="8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4250" b="1" i="1" spc="-35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4250" b="1" i="1" spc="-190" dirty="0">
                <a:solidFill>
                  <a:srgbClr val="000072"/>
                </a:solidFill>
                <a:latin typeface="Arial"/>
                <a:cs typeface="Arial"/>
              </a:rPr>
              <a:t>es	</a:t>
            </a:r>
            <a:r>
              <a:rPr sz="4250" b="1" i="1" spc="7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4250" b="1" i="1" spc="5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4250" b="1" i="1" spc="-25" dirty="0">
                <a:solidFill>
                  <a:srgbClr val="000072"/>
                </a:solidFill>
                <a:latin typeface="Arial"/>
                <a:cs typeface="Arial"/>
              </a:rPr>
              <a:t>Sel</a:t>
            </a:r>
            <a:r>
              <a:rPr sz="4250" b="1" i="1" spc="-3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4250" b="1" i="1" spc="40" dirty="0">
                <a:solidFill>
                  <a:srgbClr val="000072"/>
                </a:solidFill>
                <a:latin typeface="Arial"/>
                <a:cs typeface="Arial"/>
              </a:rPr>
              <a:t>ctions</a:t>
            </a:r>
            <a:endParaRPr sz="4250">
              <a:latin typeface="Arial"/>
              <a:cs typeface="Arial"/>
            </a:endParaRPr>
          </a:p>
          <a:p>
            <a:pPr marR="0" algn="ctr">
              <a:lnSpc>
                <a:spcPct val="100000"/>
              </a:lnSpc>
              <a:spcBef>
                <a:spcPts val="280"/>
              </a:spcBef>
            </a:pP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Radio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Buttons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3351" y="2057400"/>
            <a:ext cx="8113049" cy="3889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5450" marR="1114425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 style="font-size: larger; font-weight: bold;"&gt; Choose a color: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id="r" type="radio" name="color"</a:t>
            </a:r>
            <a:endParaRPr sz="2050" dirty="0">
              <a:latin typeface="Courier New"/>
              <a:cs typeface="Courier New"/>
            </a:endParaRPr>
          </a:p>
          <a:p>
            <a:pPr marL="35941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value="red" checked="" /&gt;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for="r" style="color: red"&gt;Red&lt;/label&gt;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id="g" type="radio" name="color" value="green" /&gt;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for="g" style="color: green"&gt;Green&lt;/label&gt;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id="b" type="radio" name="color" value="blue" /&gt;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for="b" style="color: blue"&gt;Blue&lt;/label&gt;&lt;/p&gt;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endParaRPr sz="205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D9CA2-3318-492A-BA9E-66C56326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3EDB8-8546-48B4-AABF-29320C2B7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6074410"/>
            <a:ext cx="42386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811780">
              <a:lnSpc>
                <a:spcPct val="100000"/>
              </a:lnSpc>
            </a:pP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Che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k</a:t>
            </a:r>
            <a:r>
              <a:rPr sz="2950" b="1" spc="180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950" b="1" spc="-24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14" dirty="0">
                <a:solidFill>
                  <a:srgbClr val="B20000"/>
                </a:solidFill>
                <a:latin typeface="Arial"/>
                <a:cs typeface="Arial"/>
              </a:rPr>
              <a:t>xes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27151"/>
            <a:ext cx="7602855" cy="3146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9860" marR="12700" indent="-13779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 style="font-size: larger; font-weight: bold;"&gt; Sports: &lt;input id="t" type="checkbox" name="tennis" /&gt;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for="t"&gt;Tennis&lt;/label&gt;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id="b" type="checkbox" name="baseball" /&gt;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for="b"&gt;Baseball&lt;/label&gt;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id="w" type="checkbox" name="windsurf" /&gt;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for="w"&gt;Wind Surfing&lt;/label&gt;&lt;/p&gt;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50" u="sng" spc="-150" dirty="0" err="1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CheckBoxes</a:t>
            </a:r>
            <a:endParaRPr sz="2050" u="sng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5CDF-E04F-460F-9F16-1682D42F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E3886-5BC1-4B6D-9B3E-EBCC57F4D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744" y="5127584"/>
            <a:ext cx="4440911" cy="18167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227580">
              <a:lnSpc>
                <a:spcPct val="100000"/>
              </a:lnSpc>
            </a:pP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Pull-D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wn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25" dirty="0">
                <a:solidFill>
                  <a:srgbClr val="B20000"/>
                </a:solidFill>
                <a:latin typeface="Arial"/>
                <a:cs typeface="Arial"/>
              </a:rPr>
              <a:t>Me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us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6087745" cy="3087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for="st"&gt;State:&lt;/label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&lt;select id="st" name="state" size="1"&gt;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value="0"&gt; Pick One 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value="Alabama"&gt; Alabama 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value="Alaska"&gt; Alaska 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&lt;/select&gt;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PullDown</a:t>
            </a:r>
            <a:endParaRPr sz="205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B2C94-428C-40CD-A03D-57A26F75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BE245-73B8-4373-A485-FFAC2014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148976"/>
            <a:ext cx="3810000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704339">
              <a:lnSpc>
                <a:spcPct val="100000"/>
              </a:lnSpc>
            </a:pPr>
            <a:r>
              <a:rPr sz="2950" b="1" spc="225" dirty="0">
                <a:solidFill>
                  <a:srgbClr val="B20000"/>
                </a:solidFill>
                <a:latin typeface="Arial"/>
                <a:cs typeface="Arial"/>
              </a:rPr>
              <a:t>Me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u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Option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Grouping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16</a:t>
            </a:fld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786198"/>
            <a:ext cx="8458200" cy="494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 action="showdata.php"&gt;</a:t>
            </a:r>
            <a:endParaRPr sz="2050" dirty="0">
              <a:latin typeface="Courier New"/>
              <a:cs typeface="Courier New"/>
            </a:endParaRPr>
          </a:p>
          <a:p>
            <a:pPr marL="1114425" marR="2354580" indent="-110236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&lt;select id="menu" name="menu[]" size="8"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m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ultiple="multiple"&gt;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&lt;optgroup label="Soup"&gt;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value="hot and sour"&gt;Hot and Sour Soup&lt;/option&gt;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value="egg drop"&gt;Egg Drop Soup&lt;/option&gt;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value="chicken noodle"&gt;Chicken Noodle Soup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  <a:tabLst>
                <a:tab pos="194119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&lt;/option&gt;	&lt;/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optgroup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  <a:tabLst>
                <a:tab pos="194119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&lt;optgroup label="Salad"&gt;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value="garden"&gt;Garden Salad&lt;/option&gt;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value="spinach"&gt;Spinach Salad&lt;/option&gt;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&lt;option value="fruit"&gt;Fruit Salad&lt;/option&gt;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&lt;/optgroup&gt;&lt;/select&gt;&lt;/p&gt;&lt;/form&gt;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OptGroup</a:t>
            </a:r>
            <a:endParaRPr sz="205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89D9-2F47-4BFA-969F-D28ACBE4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704339">
              <a:lnSpc>
                <a:spcPct val="100000"/>
              </a:lnSpc>
            </a:pPr>
            <a:r>
              <a:rPr sz="2950" b="1" spc="225" dirty="0">
                <a:solidFill>
                  <a:srgbClr val="B20000"/>
                </a:solidFill>
                <a:latin typeface="Arial"/>
                <a:cs typeface="Arial"/>
              </a:rPr>
              <a:t>Me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u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Option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Grouping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58C1-3D73-4F0E-958F-B0458B1A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B61FA-7EB5-40A8-A806-FEA4D368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219325"/>
            <a:ext cx="485775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29997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Submission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451090" cy="4925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62928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cli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trigger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actions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completed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34417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necessary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alidations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erf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orm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sure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correct formats.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fix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roblems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found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again.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243204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successful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alidation,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input,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formdat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designated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desired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method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indicates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action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ecifies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enctype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sets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ded.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1AC4-BBB0-4483-9D2E-D4F89F97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266065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enctype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70" y="1752600"/>
            <a:ext cx="7506970" cy="4866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ossible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enctyp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spc="-220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484505" marR="203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application/x-www-form-urlencode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d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—Under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either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consisting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name=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pairs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ded.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multipart/form-dat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a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—Used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endParaRPr sz="2050" dirty="0">
              <a:latin typeface="Courier New"/>
              <a:cs typeface="Courier New"/>
            </a:endParaRPr>
          </a:p>
          <a:p>
            <a:pPr marL="484505">
              <a:lnSpc>
                <a:spcPct val="100000"/>
              </a:lnSpc>
              <a:spcBef>
                <a:spcPts val="465"/>
              </a:spcBef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uploading.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484505" marR="12763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text/plai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—W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orking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under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name=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pairs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erbatim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din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haracters.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06209-3DF4-4ECD-902C-7A224FBA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35458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Pr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cessing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5082" y="4283941"/>
            <a:ext cx="2382709" cy="934926"/>
          </a:xfrm>
          <a:custGeom>
            <a:avLst/>
            <a:gdLst/>
            <a:ahLst/>
            <a:cxnLst/>
            <a:rect l="l" t="t" r="r" b="b"/>
            <a:pathLst>
              <a:path w="2382709" h="934926">
                <a:moveTo>
                  <a:pt x="1191354" y="0"/>
                </a:moveTo>
                <a:lnTo>
                  <a:pt x="1093645" y="1549"/>
                </a:lnTo>
                <a:lnTo>
                  <a:pt x="998110" y="6118"/>
                </a:lnTo>
                <a:lnTo>
                  <a:pt x="905058" y="13585"/>
                </a:lnTo>
                <a:lnTo>
                  <a:pt x="814794" y="23831"/>
                </a:lnTo>
                <a:lnTo>
                  <a:pt x="727625" y="36735"/>
                </a:lnTo>
                <a:lnTo>
                  <a:pt x="643858" y="52177"/>
                </a:lnTo>
                <a:lnTo>
                  <a:pt x="563799" y="70036"/>
                </a:lnTo>
                <a:lnTo>
                  <a:pt x="487755" y="90193"/>
                </a:lnTo>
                <a:lnTo>
                  <a:pt x="416033" y="112526"/>
                </a:lnTo>
                <a:lnTo>
                  <a:pt x="348939" y="136916"/>
                </a:lnTo>
                <a:lnTo>
                  <a:pt x="286780" y="163243"/>
                </a:lnTo>
                <a:lnTo>
                  <a:pt x="229862" y="191385"/>
                </a:lnTo>
                <a:lnTo>
                  <a:pt x="178492" y="221223"/>
                </a:lnTo>
                <a:lnTo>
                  <a:pt x="132976" y="252637"/>
                </a:lnTo>
                <a:lnTo>
                  <a:pt x="93622" y="285505"/>
                </a:lnTo>
                <a:lnTo>
                  <a:pt x="60735" y="319708"/>
                </a:lnTo>
                <a:lnTo>
                  <a:pt x="34623" y="355126"/>
                </a:lnTo>
                <a:lnTo>
                  <a:pt x="15592" y="391638"/>
                </a:lnTo>
                <a:lnTo>
                  <a:pt x="3949" y="429123"/>
                </a:lnTo>
                <a:lnTo>
                  <a:pt x="0" y="467463"/>
                </a:lnTo>
                <a:lnTo>
                  <a:pt x="3949" y="505802"/>
                </a:lnTo>
                <a:lnTo>
                  <a:pt x="15592" y="543287"/>
                </a:lnTo>
                <a:lnTo>
                  <a:pt x="34623" y="579799"/>
                </a:lnTo>
                <a:lnTo>
                  <a:pt x="60735" y="615216"/>
                </a:lnTo>
                <a:lnTo>
                  <a:pt x="93622" y="649419"/>
                </a:lnTo>
                <a:lnTo>
                  <a:pt x="132976" y="682288"/>
                </a:lnTo>
                <a:lnTo>
                  <a:pt x="178492" y="713701"/>
                </a:lnTo>
                <a:lnTo>
                  <a:pt x="229862" y="743539"/>
                </a:lnTo>
                <a:lnTo>
                  <a:pt x="286780" y="771682"/>
                </a:lnTo>
                <a:lnTo>
                  <a:pt x="348939" y="798008"/>
                </a:lnTo>
                <a:lnTo>
                  <a:pt x="416033" y="822398"/>
                </a:lnTo>
                <a:lnTo>
                  <a:pt x="487755" y="844732"/>
                </a:lnTo>
                <a:lnTo>
                  <a:pt x="563799" y="864888"/>
                </a:lnTo>
                <a:lnTo>
                  <a:pt x="643858" y="882748"/>
                </a:lnTo>
                <a:lnTo>
                  <a:pt x="727625" y="898190"/>
                </a:lnTo>
                <a:lnTo>
                  <a:pt x="814794" y="911094"/>
                </a:lnTo>
                <a:lnTo>
                  <a:pt x="905058" y="921340"/>
                </a:lnTo>
                <a:lnTo>
                  <a:pt x="998110" y="928807"/>
                </a:lnTo>
                <a:lnTo>
                  <a:pt x="1093645" y="933376"/>
                </a:lnTo>
                <a:lnTo>
                  <a:pt x="1191354" y="934926"/>
                </a:lnTo>
                <a:lnTo>
                  <a:pt x="1289064" y="933376"/>
                </a:lnTo>
                <a:lnTo>
                  <a:pt x="1384599" y="928807"/>
                </a:lnTo>
                <a:lnTo>
                  <a:pt x="1477651" y="921340"/>
                </a:lnTo>
                <a:lnTo>
                  <a:pt x="1567915" y="911094"/>
                </a:lnTo>
                <a:lnTo>
                  <a:pt x="1655084" y="898190"/>
                </a:lnTo>
                <a:lnTo>
                  <a:pt x="1738851" y="882748"/>
                </a:lnTo>
                <a:lnTo>
                  <a:pt x="1818910" y="864888"/>
                </a:lnTo>
                <a:lnTo>
                  <a:pt x="1894954" y="844732"/>
                </a:lnTo>
                <a:lnTo>
                  <a:pt x="1966676" y="822398"/>
                </a:lnTo>
                <a:lnTo>
                  <a:pt x="2033770" y="798008"/>
                </a:lnTo>
                <a:lnTo>
                  <a:pt x="2095929" y="771682"/>
                </a:lnTo>
                <a:lnTo>
                  <a:pt x="2152847" y="743539"/>
                </a:lnTo>
                <a:lnTo>
                  <a:pt x="2204217" y="713701"/>
                </a:lnTo>
                <a:lnTo>
                  <a:pt x="2249733" y="682288"/>
                </a:lnTo>
                <a:lnTo>
                  <a:pt x="2289087" y="649419"/>
                </a:lnTo>
                <a:lnTo>
                  <a:pt x="2321974" y="615216"/>
                </a:lnTo>
                <a:lnTo>
                  <a:pt x="2348086" y="579799"/>
                </a:lnTo>
                <a:lnTo>
                  <a:pt x="2367117" y="543287"/>
                </a:lnTo>
                <a:lnTo>
                  <a:pt x="2378760" y="505802"/>
                </a:lnTo>
                <a:lnTo>
                  <a:pt x="2382709" y="467463"/>
                </a:lnTo>
                <a:lnTo>
                  <a:pt x="2378760" y="429123"/>
                </a:lnTo>
                <a:lnTo>
                  <a:pt x="2367117" y="391638"/>
                </a:lnTo>
                <a:lnTo>
                  <a:pt x="2348086" y="355126"/>
                </a:lnTo>
                <a:lnTo>
                  <a:pt x="2321974" y="319708"/>
                </a:lnTo>
                <a:lnTo>
                  <a:pt x="2289087" y="285505"/>
                </a:lnTo>
                <a:lnTo>
                  <a:pt x="2249733" y="252637"/>
                </a:lnTo>
                <a:lnTo>
                  <a:pt x="2204217" y="221223"/>
                </a:lnTo>
                <a:lnTo>
                  <a:pt x="2152847" y="191385"/>
                </a:lnTo>
                <a:lnTo>
                  <a:pt x="2095929" y="163243"/>
                </a:lnTo>
                <a:lnTo>
                  <a:pt x="2033770" y="136916"/>
                </a:lnTo>
                <a:lnTo>
                  <a:pt x="1966676" y="112526"/>
                </a:lnTo>
                <a:lnTo>
                  <a:pt x="1894954" y="90193"/>
                </a:lnTo>
                <a:lnTo>
                  <a:pt x="1818910" y="70036"/>
                </a:lnTo>
                <a:lnTo>
                  <a:pt x="1738851" y="52177"/>
                </a:lnTo>
                <a:lnTo>
                  <a:pt x="1655084" y="36735"/>
                </a:lnTo>
                <a:lnTo>
                  <a:pt x="1567915" y="23831"/>
                </a:lnTo>
                <a:lnTo>
                  <a:pt x="1477651" y="13585"/>
                </a:lnTo>
                <a:lnTo>
                  <a:pt x="1384599" y="6118"/>
                </a:lnTo>
                <a:lnTo>
                  <a:pt x="1289064" y="1549"/>
                </a:lnTo>
                <a:lnTo>
                  <a:pt x="1191354" y="0"/>
                </a:lnTo>
                <a:close/>
              </a:path>
            </a:pathLst>
          </a:custGeom>
          <a:solidFill>
            <a:srgbClr val="00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243" y="2155383"/>
            <a:ext cx="2382709" cy="934930"/>
          </a:xfrm>
          <a:custGeom>
            <a:avLst/>
            <a:gdLst/>
            <a:ahLst/>
            <a:cxnLst/>
            <a:rect l="l" t="t" r="r" b="b"/>
            <a:pathLst>
              <a:path w="2382709" h="934930">
                <a:moveTo>
                  <a:pt x="1191354" y="0"/>
                </a:moveTo>
                <a:lnTo>
                  <a:pt x="1093645" y="1549"/>
                </a:lnTo>
                <a:lnTo>
                  <a:pt x="998111" y="6118"/>
                </a:lnTo>
                <a:lnTo>
                  <a:pt x="905059" y="13586"/>
                </a:lnTo>
                <a:lnTo>
                  <a:pt x="814795" y="23832"/>
                </a:lnTo>
                <a:lnTo>
                  <a:pt x="727626" y="36736"/>
                </a:lnTo>
                <a:lnTo>
                  <a:pt x="643859" y="52179"/>
                </a:lnTo>
                <a:lnTo>
                  <a:pt x="563801" y="70039"/>
                </a:lnTo>
                <a:lnTo>
                  <a:pt x="487757" y="90196"/>
                </a:lnTo>
                <a:lnTo>
                  <a:pt x="416035" y="112530"/>
                </a:lnTo>
                <a:lnTo>
                  <a:pt x="348940" y="136920"/>
                </a:lnTo>
                <a:lnTo>
                  <a:pt x="286781" y="163247"/>
                </a:lnTo>
                <a:lnTo>
                  <a:pt x="229863" y="191390"/>
                </a:lnTo>
                <a:lnTo>
                  <a:pt x="178492" y="221228"/>
                </a:lnTo>
                <a:lnTo>
                  <a:pt x="132977" y="252641"/>
                </a:lnTo>
                <a:lnTo>
                  <a:pt x="93622" y="285510"/>
                </a:lnTo>
                <a:lnTo>
                  <a:pt x="60736" y="319713"/>
                </a:lnTo>
                <a:lnTo>
                  <a:pt x="34624" y="355130"/>
                </a:lnTo>
                <a:lnTo>
                  <a:pt x="15592" y="391641"/>
                </a:lnTo>
                <a:lnTo>
                  <a:pt x="3949" y="429126"/>
                </a:lnTo>
                <a:lnTo>
                  <a:pt x="0" y="467465"/>
                </a:lnTo>
                <a:lnTo>
                  <a:pt x="3949" y="505803"/>
                </a:lnTo>
                <a:lnTo>
                  <a:pt x="15592" y="543288"/>
                </a:lnTo>
                <a:lnTo>
                  <a:pt x="34624" y="579799"/>
                </a:lnTo>
                <a:lnTo>
                  <a:pt x="60736" y="615216"/>
                </a:lnTo>
                <a:lnTo>
                  <a:pt x="93622" y="649419"/>
                </a:lnTo>
                <a:lnTo>
                  <a:pt x="132977" y="682288"/>
                </a:lnTo>
                <a:lnTo>
                  <a:pt x="178492" y="713701"/>
                </a:lnTo>
                <a:lnTo>
                  <a:pt x="229863" y="743539"/>
                </a:lnTo>
                <a:lnTo>
                  <a:pt x="286781" y="771682"/>
                </a:lnTo>
                <a:lnTo>
                  <a:pt x="348940" y="798009"/>
                </a:lnTo>
                <a:lnTo>
                  <a:pt x="416035" y="822399"/>
                </a:lnTo>
                <a:lnTo>
                  <a:pt x="487757" y="844733"/>
                </a:lnTo>
                <a:lnTo>
                  <a:pt x="563801" y="864890"/>
                </a:lnTo>
                <a:lnTo>
                  <a:pt x="643859" y="882750"/>
                </a:lnTo>
                <a:lnTo>
                  <a:pt x="727626" y="898193"/>
                </a:lnTo>
                <a:lnTo>
                  <a:pt x="814795" y="911097"/>
                </a:lnTo>
                <a:lnTo>
                  <a:pt x="905059" y="921343"/>
                </a:lnTo>
                <a:lnTo>
                  <a:pt x="998111" y="928811"/>
                </a:lnTo>
                <a:lnTo>
                  <a:pt x="1093645" y="933380"/>
                </a:lnTo>
                <a:lnTo>
                  <a:pt x="1191354" y="934930"/>
                </a:lnTo>
                <a:lnTo>
                  <a:pt x="1289064" y="933380"/>
                </a:lnTo>
                <a:lnTo>
                  <a:pt x="1384598" y="928811"/>
                </a:lnTo>
                <a:lnTo>
                  <a:pt x="1477650" y="921343"/>
                </a:lnTo>
                <a:lnTo>
                  <a:pt x="1567914" y="911097"/>
                </a:lnTo>
                <a:lnTo>
                  <a:pt x="1655083" y="898193"/>
                </a:lnTo>
                <a:lnTo>
                  <a:pt x="1738850" y="882750"/>
                </a:lnTo>
                <a:lnTo>
                  <a:pt x="1818908" y="864890"/>
                </a:lnTo>
                <a:lnTo>
                  <a:pt x="1894952" y="844733"/>
                </a:lnTo>
                <a:lnTo>
                  <a:pt x="1966674" y="822399"/>
                </a:lnTo>
                <a:lnTo>
                  <a:pt x="2033769" y="798009"/>
                </a:lnTo>
                <a:lnTo>
                  <a:pt x="2095928" y="771682"/>
                </a:lnTo>
                <a:lnTo>
                  <a:pt x="2152846" y="743539"/>
                </a:lnTo>
                <a:lnTo>
                  <a:pt x="2204217" y="713701"/>
                </a:lnTo>
                <a:lnTo>
                  <a:pt x="2249732" y="682288"/>
                </a:lnTo>
                <a:lnTo>
                  <a:pt x="2289087" y="649419"/>
                </a:lnTo>
                <a:lnTo>
                  <a:pt x="2321973" y="615216"/>
                </a:lnTo>
                <a:lnTo>
                  <a:pt x="2348085" y="579799"/>
                </a:lnTo>
                <a:lnTo>
                  <a:pt x="2367117" y="543288"/>
                </a:lnTo>
                <a:lnTo>
                  <a:pt x="2378760" y="505803"/>
                </a:lnTo>
                <a:lnTo>
                  <a:pt x="2382709" y="467465"/>
                </a:lnTo>
                <a:lnTo>
                  <a:pt x="2378760" y="429126"/>
                </a:lnTo>
                <a:lnTo>
                  <a:pt x="2367117" y="391641"/>
                </a:lnTo>
                <a:lnTo>
                  <a:pt x="2348085" y="355130"/>
                </a:lnTo>
                <a:lnTo>
                  <a:pt x="2321973" y="319713"/>
                </a:lnTo>
                <a:lnTo>
                  <a:pt x="2289087" y="285510"/>
                </a:lnTo>
                <a:lnTo>
                  <a:pt x="2249732" y="252641"/>
                </a:lnTo>
                <a:lnTo>
                  <a:pt x="2204217" y="221228"/>
                </a:lnTo>
                <a:lnTo>
                  <a:pt x="2152846" y="191390"/>
                </a:lnTo>
                <a:lnTo>
                  <a:pt x="2095928" y="163247"/>
                </a:lnTo>
                <a:lnTo>
                  <a:pt x="2033769" y="136920"/>
                </a:lnTo>
                <a:lnTo>
                  <a:pt x="1966674" y="112530"/>
                </a:lnTo>
                <a:lnTo>
                  <a:pt x="1894952" y="90196"/>
                </a:lnTo>
                <a:lnTo>
                  <a:pt x="1818908" y="70039"/>
                </a:lnTo>
                <a:lnTo>
                  <a:pt x="1738850" y="52179"/>
                </a:lnTo>
                <a:lnTo>
                  <a:pt x="1655083" y="36736"/>
                </a:lnTo>
                <a:lnTo>
                  <a:pt x="1567914" y="23832"/>
                </a:lnTo>
                <a:lnTo>
                  <a:pt x="1477650" y="13586"/>
                </a:lnTo>
                <a:lnTo>
                  <a:pt x="1384598" y="6118"/>
                </a:lnTo>
                <a:lnTo>
                  <a:pt x="1289064" y="1549"/>
                </a:lnTo>
                <a:lnTo>
                  <a:pt x="119135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8074" y="3851645"/>
            <a:ext cx="1627048" cy="1627047"/>
          </a:xfrm>
          <a:custGeom>
            <a:avLst/>
            <a:gdLst/>
            <a:ahLst/>
            <a:cxnLst/>
            <a:rect l="l" t="t" r="r" b="b"/>
            <a:pathLst>
              <a:path w="1627048" h="1627047">
                <a:moveTo>
                  <a:pt x="813523" y="0"/>
                </a:moveTo>
                <a:lnTo>
                  <a:pt x="746802" y="2696"/>
                </a:lnTo>
                <a:lnTo>
                  <a:pt x="681566" y="10647"/>
                </a:lnTo>
                <a:lnTo>
                  <a:pt x="618025" y="23643"/>
                </a:lnTo>
                <a:lnTo>
                  <a:pt x="556388" y="41474"/>
                </a:lnTo>
                <a:lnTo>
                  <a:pt x="496865" y="63931"/>
                </a:lnTo>
                <a:lnTo>
                  <a:pt x="439664" y="90804"/>
                </a:lnTo>
                <a:lnTo>
                  <a:pt x="384995" y="121885"/>
                </a:lnTo>
                <a:lnTo>
                  <a:pt x="333068" y="156964"/>
                </a:lnTo>
                <a:lnTo>
                  <a:pt x="284092" y="195831"/>
                </a:lnTo>
                <a:lnTo>
                  <a:pt x="238277" y="238277"/>
                </a:lnTo>
                <a:lnTo>
                  <a:pt x="195831" y="284092"/>
                </a:lnTo>
                <a:lnTo>
                  <a:pt x="156964" y="333068"/>
                </a:lnTo>
                <a:lnTo>
                  <a:pt x="121885" y="384995"/>
                </a:lnTo>
                <a:lnTo>
                  <a:pt x="90804" y="439664"/>
                </a:lnTo>
                <a:lnTo>
                  <a:pt x="63931" y="496865"/>
                </a:lnTo>
                <a:lnTo>
                  <a:pt x="41474" y="556388"/>
                </a:lnTo>
                <a:lnTo>
                  <a:pt x="23643" y="618025"/>
                </a:lnTo>
                <a:lnTo>
                  <a:pt x="10647" y="681566"/>
                </a:lnTo>
                <a:lnTo>
                  <a:pt x="2696" y="746802"/>
                </a:lnTo>
                <a:lnTo>
                  <a:pt x="0" y="813523"/>
                </a:lnTo>
                <a:lnTo>
                  <a:pt x="2696" y="880244"/>
                </a:lnTo>
                <a:lnTo>
                  <a:pt x="10647" y="945480"/>
                </a:lnTo>
                <a:lnTo>
                  <a:pt x="23643" y="1009021"/>
                </a:lnTo>
                <a:lnTo>
                  <a:pt x="41474" y="1070658"/>
                </a:lnTo>
                <a:lnTo>
                  <a:pt x="63931" y="1130181"/>
                </a:lnTo>
                <a:lnTo>
                  <a:pt x="90804" y="1187382"/>
                </a:lnTo>
                <a:lnTo>
                  <a:pt x="121885" y="1242051"/>
                </a:lnTo>
                <a:lnTo>
                  <a:pt x="156964" y="1293978"/>
                </a:lnTo>
                <a:lnTo>
                  <a:pt x="195831" y="1342954"/>
                </a:lnTo>
                <a:lnTo>
                  <a:pt x="238277" y="1388770"/>
                </a:lnTo>
                <a:lnTo>
                  <a:pt x="284092" y="1431216"/>
                </a:lnTo>
                <a:lnTo>
                  <a:pt x="333068" y="1470083"/>
                </a:lnTo>
                <a:lnTo>
                  <a:pt x="384995" y="1505161"/>
                </a:lnTo>
                <a:lnTo>
                  <a:pt x="439664" y="1536242"/>
                </a:lnTo>
                <a:lnTo>
                  <a:pt x="496865" y="1563116"/>
                </a:lnTo>
                <a:lnTo>
                  <a:pt x="556388" y="1585573"/>
                </a:lnTo>
                <a:lnTo>
                  <a:pt x="618025" y="1603404"/>
                </a:lnTo>
                <a:lnTo>
                  <a:pt x="681566" y="1616399"/>
                </a:lnTo>
                <a:lnTo>
                  <a:pt x="746802" y="1624350"/>
                </a:lnTo>
                <a:lnTo>
                  <a:pt x="813523" y="1627047"/>
                </a:lnTo>
                <a:lnTo>
                  <a:pt x="880244" y="1624350"/>
                </a:lnTo>
                <a:lnTo>
                  <a:pt x="945480" y="1616399"/>
                </a:lnTo>
                <a:lnTo>
                  <a:pt x="1009021" y="1603404"/>
                </a:lnTo>
                <a:lnTo>
                  <a:pt x="1070658" y="1585573"/>
                </a:lnTo>
                <a:lnTo>
                  <a:pt x="1130181" y="1563116"/>
                </a:lnTo>
                <a:lnTo>
                  <a:pt x="1187382" y="1536242"/>
                </a:lnTo>
                <a:lnTo>
                  <a:pt x="1242051" y="1505161"/>
                </a:lnTo>
                <a:lnTo>
                  <a:pt x="1293978" y="1470083"/>
                </a:lnTo>
                <a:lnTo>
                  <a:pt x="1342954" y="1431216"/>
                </a:lnTo>
                <a:lnTo>
                  <a:pt x="1388770" y="1388770"/>
                </a:lnTo>
                <a:lnTo>
                  <a:pt x="1431216" y="1342954"/>
                </a:lnTo>
                <a:lnTo>
                  <a:pt x="1470083" y="1293978"/>
                </a:lnTo>
                <a:lnTo>
                  <a:pt x="1505162" y="1242051"/>
                </a:lnTo>
                <a:lnTo>
                  <a:pt x="1536243" y="1187382"/>
                </a:lnTo>
                <a:lnTo>
                  <a:pt x="1563117" y="1130181"/>
                </a:lnTo>
                <a:lnTo>
                  <a:pt x="1585574" y="1070658"/>
                </a:lnTo>
                <a:lnTo>
                  <a:pt x="1603405" y="1009021"/>
                </a:lnTo>
                <a:lnTo>
                  <a:pt x="1616400" y="945480"/>
                </a:lnTo>
                <a:lnTo>
                  <a:pt x="1624351" y="880244"/>
                </a:lnTo>
                <a:lnTo>
                  <a:pt x="1627048" y="813523"/>
                </a:lnTo>
                <a:lnTo>
                  <a:pt x="1624351" y="746802"/>
                </a:lnTo>
                <a:lnTo>
                  <a:pt x="1616400" y="681566"/>
                </a:lnTo>
                <a:lnTo>
                  <a:pt x="1603405" y="618025"/>
                </a:lnTo>
                <a:lnTo>
                  <a:pt x="1585574" y="556388"/>
                </a:lnTo>
                <a:lnTo>
                  <a:pt x="1563117" y="496865"/>
                </a:lnTo>
                <a:lnTo>
                  <a:pt x="1536243" y="439664"/>
                </a:lnTo>
                <a:lnTo>
                  <a:pt x="1505162" y="384995"/>
                </a:lnTo>
                <a:lnTo>
                  <a:pt x="1470083" y="333068"/>
                </a:lnTo>
                <a:lnTo>
                  <a:pt x="1431216" y="284092"/>
                </a:lnTo>
                <a:lnTo>
                  <a:pt x="1388770" y="238277"/>
                </a:lnTo>
                <a:lnTo>
                  <a:pt x="1342954" y="195831"/>
                </a:lnTo>
                <a:lnTo>
                  <a:pt x="1293978" y="156964"/>
                </a:lnTo>
                <a:lnTo>
                  <a:pt x="1242051" y="121885"/>
                </a:lnTo>
                <a:lnTo>
                  <a:pt x="1187382" y="90804"/>
                </a:lnTo>
                <a:lnTo>
                  <a:pt x="1130181" y="63931"/>
                </a:lnTo>
                <a:lnTo>
                  <a:pt x="1070658" y="41474"/>
                </a:lnTo>
                <a:lnTo>
                  <a:pt x="1009021" y="23643"/>
                </a:lnTo>
                <a:lnTo>
                  <a:pt x="945480" y="10647"/>
                </a:lnTo>
                <a:lnTo>
                  <a:pt x="880244" y="2696"/>
                </a:lnTo>
                <a:lnTo>
                  <a:pt x="8135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35275" y="2070286"/>
            <a:ext cx="2042322" cy="1106258"/>
          </a:xfrm>
          <a:custGeom>
            <a:avLst/>
            <a:gdLst/>
            <a:ahLst/>
            <a:cxnLst/>
            <a:rect l="l" t="t" r="r" b="b"/>
            <a:pathLst>
              <a:path w="2042322" h="1106258">
                <a:moveTo>
                  <a:pt x="119135" y="0"/>
                </a:moveTo>
                <a:lnTo>
                  <a:pt x="76885" y="7710"/>
                </a:lnTo>
                <a:lnTo>
                  <a:pt x="41291" y="28951"/>
                </a:lnTo>
                <a:lnTo>
                  <a:pt x="15191" y="60884"/>
                </a:lnTo>
                <a:lnTo>
                  <a:pt x="1422" y="100670"/>
                </a:lnTo>
                <a:lnTo>
                  <a:pt x="0" y="987122"/>
                </a:lnTo>
                <a:lnTo>
                  <a:pt x="891" y="1001770"/>
                </a:lnTo>
                <a:lnTo>
                  <a:pt x="13428" y="1042117"/>
                </a:lnTo>
                <a:lnTo>
                  <a:pt x="38548" y="1074861"/>
                </a:lnTo>
                <a:lnTo>
                  <a:pt x="73414" y="1097166"/>
                </a:lnTo>
                <a:lnTo>
                  <a:pt x="115187" y="1106194"/>
                </a:lnTo>
                <a:lnTo>
                  <a:pt x="1923187" y="1106258"/>
                </a:lnTo>
                <a:lnTo>
                  <a:pt x="1937835" y="1105366"/>
                </a:lnTo>
                <a:lnTo>
                  <a:pt x="1978181" y="1092830"/>
                </a:lnTo>
                <a:lnTo>
                  <a:pt x="2010926" y="1067710"/>
                </a:lnTo>
                <a:lnTo>
                  <a:pt x="2033231" y="1032844"/>
                </a:lnTo>
                <a:lnTo>
                  <a:pt x="2042258" y="991070"/>
                </a:lnTo>
                <a:lnTo>
                  <a:pt x="2042322" y="119135"/>
                </a:lnTo>
                <a:lnTo>
                  <a:pt x="2041431" y="104487"/>
                </a:lnTo>
                <a:lnTo>
                  <a:pt x="2028894" y="64141"/>
                </a:lnTo>
                <a:lnTo>
                  <a:pt x="2003774" y="31396"/>
                </a:lnTo>
                <a:lnTo>
                  <a:pt x="1968908" y="9091"/>
                </a:lnTo>
                <a:lnTo>
                  <a:pt x="1927135" y="64"/>
                </a:lnTo>
                <a:lnTo>
                  <a:pt x="119135" y="0"/>
                </a:lnTo>
                <a:close/>
              </a:path>
            </a:pathLst>
          </a:custGeom>
          <a:solidFill>
            <a:srgbClr val="BF6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6437" y="3176544"/>
            <a:ext cx="0" cy="1079030"/>
          </a:xfrm>
          <a:custGeom>
            <a:avLst/>
            <a:gdLst/>
            <a:ahLst/>
            <a:cxnLst/>
            <a:rect l="l" t="t" r="r" b="b"/>
            <a:pathLst>
              <a:path h="1079030">
                <a:moveTo>
                  <a:pt x="0" y="0"/>
                </a:moveTo>
                <a:lnTo>
                  <a:pt x="0" y="874798"/>
                </a:lnTo>
              </a:path>
              <a:path h="1079030">
                <a:moveTo>
                  <a:pt x="0" y="874798"/>
                </a:moveTo>
                <a:lnTo>
                  <a:pt x="0" y="107903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8360" y="3983266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68077" y="0"/>
                </a:moveTo>
                <a:lnTo>
                  <a:pt x="0" y="68077"/>
                </a:ln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8360" y="3983266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0" y="68077"/>
                </a:move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lnTo>
                  <a:pt x="0" y="68077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1598" y="3118679"/>
            <a:ext cx="0" cy="796509"/>
          </a:xfrm>
          <a:custGeom>
            <a:avLst/>
            <a:gdLst/>
            <a:ahLst/>
            <a:cxnLst/>
            <a:rect l="l" t="t" r="r" b="b"/>
            <a:pathLst>
              <a:path h="796509">
                <a:moveTo>
                  <a:pt x="0" y="204232"/>
                </a:moveTo>
                <a:lnTo>
                  <a:pt x="0" y="592277"/>
                </a:lnTo>
              </a:path>
              <a:path h="796509">
                <a:moveTo>
                  <a:pt x="0" y="592277"/>
                </a:moveTo>
                <a:lnTo>
                  <a:pt x="0" y="796509"/>
                </a:lnTo>
              </a:path>
              <a:path h="796509">
                <a:moveTo>
                  <a:pt x="0" y="0"/>
                </a:moveTo>
                <a:lnTo>
                  <a:pt x="0" y="204232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3520" y="31186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68077" y="0"/>
                </a:moveTo>
                <a:lnTo>
                  <a:pt x="0" y="204232"/>
                </a:lnTo>
                <a:lnTo>
                  <a:pt x="68077" y="272309"/>
                </a:lnTo>
                <a:lnTo>
                  <a:pt x="136154" y="204232"/>
                </a:lnTo>
                <a:lnTo>
                  <a:pt x="6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3520" y="31186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136154" y="204232"/>
                </a:moveTo>
                <a:lnTo>
                  <a:pt x="68077" y="0"/>
                </a:lnTo>
                <a:lnTo>
                  <a:pt x="0" y="204232"/>
                </a:lnTo>
                <a:lnTo>
                  <a:pt x="68077" y="272309"/>
                </a:lnTo>
                <a:lnTo>
                  <a:pt x="136154" y="204232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3520" y="36428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68077" y="0"/>
                </a:moveTo>
                <a:lnTo>
                  <a:pt x="0" y="68077"/>
                </a:ln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3520" y="36428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0" y="68077"/>
                </a:move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lnTo>
                  <a:pt x="0" y="68077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37383" y="2863388"/>
            <a:ext cx="1968086" cy="1589607"/>
          </a:xfrm>
          <a:custGeom>
            <a:avLst/>
            <a:gdLst/>
            <a:ahLst/>
            <a:cxnLst/>
            <a:rect l="l" t="t" r="r" b="b"/>
            <a:pathLst>
              <a:path w="1968086" h="1589607">
                <a:moveTo>
                  <a:pt x="1968086" y="1589607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14581" y="2683432"/>
            <a:ext cx="222802" cy="179956"/>
          </a:xfrm>
          <a:custGeom>
            <a:avLst/>
            <a:gdLst/>
            <a:ahLst/>
            <a:cxnLst/>
            <a:rect l="l" t="t" r="r" b="b"/>
            <a:pathLst>
              <a:path w="222802" h="179956">
                <a:moveTo>
                  <a:pt x="222802" y="179956"/>
                </a:moveTo>
                <a:lnTo>
                  <a:pt x="222802" y="179956"/>
                </a:lnTo>
              </a:path>
              <a:path w="222802" h="179956">
                <a:moveTo>
                  <a:pt x="222802" y="179956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13376" y="2682983"/>
            <a:ext cx="211040" cy="180405"/>
          </a:xfrm>
          <a:custGeom>
            <a:avLst/>
            <a:gdLst/>
            <a:ahLst/>
            <a:cxnLst/>
            <a:rect l="l" t="t" r="r" b="b"/>
            <a:pathLst>
              <a:path w="211040" h="180405">
                <a:moveTo>
                  <a:pt x="0" y="0"/>
                </a:moveTo>
                <a:lnTo>
                  <a:pt x="115731" y="180405"/>
                </a:lnTo>
                <a:lnTo>
                  <a:pt x="211040" y="170193"/>
                </a:lnTo>
                <a:lnTo>
                  <a:pt x="200828" y="748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3376" y="2682983"/>
            <a:ext cx="211040" cy="180405"/>
          </a:xfrm>
          <a:custGeom>
            <a:avLst/>
            <a:gdLst/>
            <a:ahLst/>
            <a:cxnLst/>
            <a:rect l="l" t="t" r="r" b="b"/>
            <a:pathLst>
              <a:path w="211040" h="180405">
                <a:moveTo>
                  <a:pt x="200828" y="74885"/>
                </a:moveTo>
                <a:lnTo>
                  <a:pt x="0" y="0"/>
                </a:lnTo>
                <a:lnTo>
                  <a:pt x="115731" y="180405"/>
                </a:lnTo>
                <a:lnTo>
                  <a:pt x="211040" y="170193"/>
                </a:lnTo>
                <a:lnTo>
                  <a:pt x="200828" y="74885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3200" y="2883811"/>
            <a:ext cx="2097327" cy="1693993"/>
          </a:xfrm>
          <a:custGeom>
            <a:avLst/>
            <a:gdLst/>
            <a:ahLst/>
            <a:cxnLst/>
            <a:rect l="l" t="t" r="r" b="b"/>
            <a:pathLst>
              <a:path w="2097327" h="1693993">
                <a:moveTo>
                  <a:pt x="2097327" y="1693993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0528" y="4577805"/>
            <a:ext cx="93551" cy="75560"/>
          </a:xfrm>
          <a:custGeom>
            <a:avLst/>
            <a:gdLst/>
            <a:ahLst/>
            <a:cxnLst/>
            <a:rect l="l" t="t" r="r" b="b"/>
            <a:pathLst>
              <a:path w="93551" h="75560">
                <a:moveTo>
                  <a:pt x="0" y="0"/>
                </a:moveTo>
                <a:lnTo>
                  <a:pt x="0" y="0"/>
                </a:lnTo>
              </a:path>
              <a:path w="93551" h="75560">
                <a:moveTo>
                  <a:pt x="93551" y="75560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63119" y="4472283"/>
            <a:ext cx="212174" cy="181539"/>
          </a:xfrm>
          <a:custGeom>
            <a:avLst/>
            <a:gdLst/>
            <a:ahLst/>
            <a:cxnLst/>
            <a:rect l="l" t="t" r="r" b="b"/>
            <a:pathLst>
              <a:path w="212174" h="181539">
                <a:moveTo>
                  <a:pt x="95308" y="0"/>
                </a:moveTo>
                <a:lnTo>
                  <a:pt x="0" y="10217"/>
                </a:lnTo>
                <a:lnTo>
                  <a:pt x="10211" y="105521"/>
                </a:lnTo>
                <a:lnTo>
                  <a:pt x="212174" y="181539"/>
                </a:lnTo>
                <a:lnTo>
                  <a:pt x="95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63119" y="4472283"/>
            <a:ext cx="212174" cy="181539"/>
          </a:xfrm>
          <a:custGeom>
            <a:avLst/>
            <a:gdLst/>
            <a:ahLst/>
            <a:cxnLst/>
            <a:rect l="l" t="t" r="r" b="b"/>
            <a:pathLst>
              <a:path w="212174" h="181539">
                <a:moveTo>
                  <a:pt x="10211" y="105521"/>
                </a:moveTo>
                <a:lnTo>
                  <a:pt x="212174" y="181539"/>
                </a:lnTo>
                <a:lnTo>
                  <a:pt x="95308" y="0"/>
                </a:lnTo>
                <a:lnTo>
                  <a:pt x="0" y="10217"/>
                </a:lnTo>
                <a:lnTo>
                  <a:pt x="10211" y="105521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2220000">
            <a:off x="5205436" y="3563248"/>
            <a:ext cx="1117203" cy="336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650" b="1" spc="15" dirty="0">
                <a:latin typeface="Courier New"/>
                <a:cs typeface="Courier New"/>
              </a:rPr>
              <a:t>Query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 rot="2220000">
            <a:off x="3623425" y="3496616"/>
            <a:ext cx="1700091" cy="336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650" b="1" spc="15" dirty="0">
                <a:latin typeface="Courier New"/>
                <a:cs typeface="Courier New"/>
              </a:rPr>
              <a:t>Response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78317" y="2385203"/>
            <a:ext cx="1115060" cy="538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55270">
              <a:lnSpc>
                <a:spcPct val="71300"/>
              </a:lnSpc>
            </a:pPr>
            <a:r>
              <a:rPr sz="2350" b="1" spc="10" dirty="0">
                <a:latin typeface="Courier New"/>
                <a:cs typeface="Courier New"/>
              </a:rPr>
              <a:t>Web Server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8123" y="4239643"/>
            <a:ext cx="1296670" cy="726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4460" algn="ctr">
              <a:lnSpc>
                <a:spcPts val="2750"/>
              </a:lnSpc>
            </a:pPr>
            <a:r>
              <a:rPr sz="2350" b="1" spc="10" dirty="0">
                <a:latin typeface="Courier New"/>
                <a:cs typeface="Courier New"/>
              </a:rPr>
              <a:t>CGI</a:t>
            </a:r>
            <a:endParaRPr sz="2350">
              <a:latin typeface="Courier New"/>
              <a:cs typeface="Courier New"/>
            </a:endParaRPr>
          </a:p>
          <a:p>
            <a:pPr algn="ctr">
              <a:lnSpc>
                <a:spcPts val="2750"/>
              </a:lnSpc>
            </a:pPr>
            <a:r>
              <a:rPr sz="2350" b="1" spc="10" dirty="0">
                <a:latin typeface="Courier New"/>
                <a:cs typeface="Courier New"/>
              </a:rPr>
              <a:t>Program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03349" y="2452610"/>
            <a:ext cx="751840" cy="386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50" b="1" spc="10" dirty="0">
                <a:latin typeface="Courier New"/>
                <a:cs typeface="Courier New"/>
              </a:rPr>
              <a:t>Form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48060" y="4512623"/>
            <a:ext cx="1296670" cy="538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40360">
              <a:lnSpc>
                <a:spcPct val="71300"/>
              </a:lnSpc>
            </a:pPr>
            <a:r>
              <a:rPr sz="2350" b="1" spc="10" dirty="0">
                <a:latin typeface="Courier New"/>
                <a:cs typeface="Courier New"/>
              </a:rPr>
              <a:t>Web Browser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54DF0033-ECE8-4508-B78B-FD821B296B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959E1E-729E-40D7-B4CB-C8A7F20814D5}"/>
              </a:ext>
            </a:extLst>
          </p:cNvPr>
          <p:cNvSpPr/>
          <p:nvPr/>
        </p:nvSpPr>
        <p:spPr>
          <a:xfrm>
            <a:off x="1323693" y="5711700"/>
            <a:ext cx="7920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server side program to process incoming HTTP requests should conforms to the Common Gateway Interface (CGI).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 is a popular language for implementing CGI programs.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53975">
              <a:lnSpc>
                <a:spcPct val="100000"/>
              </a:lnSpc>
            </a:pPr>
            <a:r>
              <a:rPr lang="en-US" sz="2950" b="1" spc="5" dirty="0">
                <a:solidFill>
                  <a:srgbClr val="B20000"/>
                </a:solidFill>
                <a:latin typeface="Arial"/>
                <a:cs typeface="Arial"/>
              </a:rPr>
              <a:t>Example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3200" spc="-150" dirty="0">
                <a:solidFill>
                  <a:srgbClr val="000072"/>
                </a:solidFill>
                <a:latin typeface="Courier New"/>
                <a:cs typeface="Courier New"/>
              </a:rPr>
              <a:t>application/x-www-form-</a:t>
            </a:r>
            <a:r>
              <a:rPr lang="en-US" sz="3200" spc="-150" dirty="0" err="1">
                <a:solidFill>
                  <a:srgbClr val="000072"/>
                </a:solidFill>
                <a:latin typeface="Courier New"/>
                <a:cs typeface="Courier New"/>
              </a:rPr>
              <a:t>urlencode</a:t>
            </a:r>
            <a:r>
              <a:rPr lang="en-US" sz="3200" spc="-155" dirty="0" err="1">
                <a:solidFill>
                  <a:srgbClr val="000072"/>
                </a:solidFill>
                <a:latin typeface="Courier New"/>
                <a:cs typeface="Courier New"/>
              </a:rPr>
              <a:t>d</a:t>
            </a:r>
            <a:endParaRPr sz="2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70" y="2128520"/>
            <a:ext cx="7506970" cy="4866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/test HTTP/1.1</a:t>
            </a: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2050" spc="-35" dirty="0" err="1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foo.example</a:t>
            </a:r>
            <a:endParaRPr lang="en-US" sz="2050" spc="-35" dirty="0">
              <a:solidFill>
                <a:srgbClr val="0000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application/x-www-form-</a:t>
            </a:r>
            <a:r>
              <a:rPr lang="en-US" sz="2050" spc="-35" dirty="0" err="1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endParaRPr lang="en-US" sz="2050" spc="-35" dirty="0">
              <a:solidFill>
                <a:srgbClr val="0000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27</a:t>
            </a:r>
          </a:p>
          <a:p>
            <a:pPr marL="12700">
              <a:lnSpc>
                <a:spcPct val="100000"/>
              </a:lnSpc>
            </a:pPr>
            <a:endParaRPr lang="en-US" sz="2050" spc="-35" dirty="0">
              <a:solidFill>
                <a:srgbClr val="0000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field1=value1&amp;field2=value2</a:t>
            </a:r>
            <a:endParaRPr sz="2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06209-3DF4-4ECD-902C-7A224FBA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  <p:extLst>
      <p:ext uri="{BB962C8B-B14F-4D97-AF65-F5344CB8AC3E}">
        <p14:creationId xmlns:p14="http://schemas.microsoft.com/office/powerpoint/2010/main" val="42638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53975">
              <a:lnSpc>
                <a:spcPct val="100000"/>
              </a:lnSpc>
            </a:pPr>
            <a:r>
              <a:rPr lang="en-US" sz="2950" b="1" spc="5" dirty="0">
                <a:solidFill>
                  <a:srgbClr val="B20000"/>
                </a:solidFill>
                <a:latin typeface="Arial"/>
                <a:cs typeface="Arial"/>
              </a:rPr>
              <a:t>Example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3200" spc="-150" dirty="0">
                <a:solidFill>
                  <a:srgbClr val="000072"/>
                </a:solidFill>
                <a:latin typeface="Courier New"/>
                <a:cs typeface="Courier New"/>
              </a:rPr>
              <a:t>multipart/form-data</a:t>
            </a:r>
            <a:endParaRPr sz="2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70" y="2128520"/>
            <a:ext cx="7506970" cy="4866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/test HTTP/1.1 </a:t>
            </a: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2050" spc="-35" dirty="0" err="1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foo.example</a:t>
            </a:r>
            <a:endParaRPr lang="en-US" sz="2050" spc="-35" dirty="0">
              <a:solidFill>
                <a:srgbClr val="0000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multipart/</a:t>
            </a:r>
            <a:r>
              <a:rPr lang="en-US" sz="2050" spc="-35" dirty="0" err="1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form-data;boundary</a:t>
            </a: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="boundary" </a:t>
            </a:r>
          </a:p>
          <a:p>
            <a:pPr marL="12700">
              <a:lnSpc>
                <a:spcPct val="100000"/>
              </a:lnSpc>
            </a:pPr>
            <a:endParaRPr lang="en-US" sz="2050" spc="-35" dirty="0">
              <a:solidFill>
                <a:srgbClr val="0000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--boundary </a:t>
            </a: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Content-Disposition: form-data; name="field1" </a:t>
            </a:r>
          </a:p>
          <a:p>
            <a:pPr marL="12700">
              <a:lnSpc>
                <a:spcPct val="100000"/>
              </a:lnSpc>
            </a:pPr>
            <a:endParaRPr lang="en-US" sz="2050" spc="-35" dirty="0">
              <a:solidFill>
                <a:srgbClr val="0000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 </a:t>
            </a: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--boundary </a:t>
            </a: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Content-Disposition: form-data; name="field2"; filename="example.txt" </a:t>
            </a:r>
          </a:p>
          <a:p>
            <a:pPr marL="12700">
              <a:lnSpc>
                <a:spcPct val="100000"/>
              </a:lnSpc>
            </a:pPr>
            <a:endParaRPr lang="en-US" sz="2050" spc="-35" dirty="0">
              <a:solidFill>
                <a:srgbClr val="0000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</a:p>
          <a:p>
            <a:pPr marL="12700">
              <a:lnSpc>
                <a:spcPct val="100000"/>
              </a:lnSpc>
            </a:pPr>
            <a:r>
              <a:rPr lang="en-US" sz="2050" spc="-35" dirty="0">
                <a:solidFill>
                  <a:srgbClr val="0000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--boundary--</a:t>
            </a:r>
            <a:endParaRPr sz="2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06209-3DF4-4ECD-902C-7A224FBA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  <p:extLst>
      <p:ext uri="{BB962C8B-B14F-4D97-AF65-F5344CB8AC3E}">
        <p14:creationId xmlns:p14="http://schemas.microsoft.com/office/powerpoint/2010/main" val="2649230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277" y="152400"/>
            <a:ext cx="7920990" cy="1684020"/>
          </a:xfrm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2501900">
              <a:lnSpc>
                <a:spcPct val="100000"/>
              </a:lnSpc>
            </a:pP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submit</a:t>
            </a:r>
            <a:r>
              <a:rPr sz="2950" spc="-645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Buttons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3019" y="838200"/>
            <a:ext cx="7470775" cy="5043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basic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endParaRPr sz="7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value="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button-la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 marL="274955" marR="786765" indent="-262890" algn="just">
              <a:lnSpc>
                <a:spcPct val="116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Please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meaningful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button-la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relates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pur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90" dirty="0">
                <a:solidFill>
                  <a:srgbClr val="000072"/>
                </a:solidFill>
                <a:latin typeface="Arial"/>
                <a:cs typeface="Arial"/>
              </a:rPr>
              <a:t>ose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ultiple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bmit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buttons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di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ff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ere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70"/>
              </a:spcBef>
              <a:buClr>
                <a:srgbClr val="000072"/>
              </a:buClr>
              <a:buFont typeface="Arial"/>
              <a:buChar char="•"/>
            </a:pPr>
            <a:endParaRPr sz="13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customize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endParaRPr sz="2050" dirty="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05"/>
              </a:spcBef>
            </a:pP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5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8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type="image" src="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name="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alt="..." /&gt;</a:t>
            </a: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 dirty="0"/>
          </a:p>
          <a:p>
            <a:pPr marL="274955" marR="6125845">
              <a:lnSpc>
                <a:spcPct val="116500"/>
              </a:lnSpc>
            </a:pP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.x=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x0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.y=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y0</a:t>
            </a:r>
            <a:endParaRPr lang="en-US" sz="2050" i="1" spc="-2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65" dirty="0">
                <a:solidFill>
                  <a:srgbClr val="000072"/>
                </a:solidFill>
                <a:latin typeface="Arial"/>
                <a:cs typeface="Arial"/>
              </a:rPr>
              <a:t>Alternati</a:t>
            </a:r>
            <a:r>
              <a:rPr lang="en-US" sz="2050" spc="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ely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lang="en-US" sz="1100" dirty="0"/>
          </a:p>
          <a:p>
            <a:pPr marL="274955">
              <a:lnSpc>
                <a:spcPct val="1000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&lt;button name="submit" value="join"&gt;Join the Club</a:t>
            </a:r>
            <a:endParaRPr lang="en-US" sz="205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&lt;/button&gt;</a:t>
            </a:r>
            <a:endParaRPr lang="en-US"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lang="en-US" sz="1000" dirty="0"/>
          </a:p>
          <a:p>
            <a:pPr marL="274955">
              <a:lnSpc>
                <a:spcPct val="100000"/>
              </a:lnSpc>
            </a:pP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ImageInput</a:t>
            </a:r>
            <a:endParaRPr lang="en-US" sz="205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274955" marR="6125845">
              <a:lnSpc>
                <a:spcPct val="116500"/>
              </a:lnSpc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C392F-2C9F-489C-B667-3A5EAA38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527300">
              <a:lnSpc>
                <a:spcPct val="100000"/>
              </a:lnSpc>
            </a:pP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File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Uploading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41658"/>
            <a:ext cx="6913880" cy="2692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input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uploading.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93"/>
              </a:spcBef>
            </a:pPr>
            <a:endParaRPr sz="1000"/>
          </a:p>
          <a:p>
            <a:pPr marL="838835" marR="1527810" indent="-826769">
              <a:lnSpc>
                <a:spcPct val="1181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 action="upload.php" enctype="multipart/form-data"&gt;</a:t>
            </a:r>
            <a:endParaRPr sz="2050">
              <a:latin typeface="Courier New"/>
              <a:cs typeface="Courier New"/>
            </a:endParaRPr>
          </a:p>
          <a:p>
            <a:pPr marL="287655" marR="12700" indent="-275590">
              <a:lnSpc>
                <a:spcPct val="1181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&lt;pre&gt;&lt;input name="name" placeholder="Name"/&gt;&lt;input type="email" name="email" placeholder="Email"/&gt;</a:t>
            </a:r>
            <a:endParaRPr sz="2050">
              <a:latin typeface="Courier New"/>
              <a:cs typeface="Courier New"/>
            </a:endParaRPr>
          </a:p>
          <a:p>
            <a:pPr marL="287655" marR="149860" indent="-275590">
              <a:lnSpc>
                <a:spcPct val="118100"/>
              </a:lnSpc>
              <a:tabLst>
                <a:tab pos="49720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for="p"&gt;Your photo:&lt;/label&gt;	&lt;input id="p" type="file" name="photo" accept="image/jpeg" /&gt;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262" y="4407170"/>
            <a:ext cx="4847590" cy="1134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655" marR="12700" indent="-275590">
              <a:lnSpc>
                <a:spcPct val="1181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for="r"&gt;Your report:&lt;/label&gt; type="file" name="report" accept="application/pdf" /&gt;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7633" y="4463718"/>
            <a:ext cx="181673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id="r"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262" y="5570859"/>
            <a:ext cx="7051675" cy="12160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name="submit" value="upload"/&gt;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&lt;/pre&gt;&lt;/form&gt;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38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FileUpload</a:t>
            </a:r>
            <a:endParaRPr sz="205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42427-819A-4E96-A012-891C93A4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527300">
              <a:lnSpc>
                <a:spcPct val="100000"/>
              </a:lnSpc>
            </a:pP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File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Uploading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55A3-4D63-49BD-8DBA-AE87DA7A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BAF0F-49A7-4F1F-8A23-FE11C7CB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133600"/>
            <a:ext cx="4276725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878330">
              <a:lnSpc>
                <a:spcPct val="100000"/>
              </a:lnSpc>
            </a:pP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Other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input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21444"/>
              </p:ext>
            </p:extLst>
          </p:nvPr>
        </p:nvGraphicFramePr>
        <p:xfrm>
          <a:off x="2199640" y="1828800"/>
          <a:ext cx="6273838" cy="1681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&lt;input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type="hidden"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name="receiver"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51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&lt;input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  <a:hlinkClick r:id="rId2"/>
                        </a:rPr>
                        <a:t>value="</a:t>
                      </a:r>
                      <a:r>
                        <a:rPr lang="en-US"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  <a:hlinkClick r:id="rId3"/>
                        </a:rPr>
                        <a:t>author@cs.kent.edu</a:t>
                      </a: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  <a:hlinkClick r:id="rId2"/>
                        </a:rPr>
                        <a:t>"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  <a:hlinkClick r:id="rId2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/&gt;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300"/>
                        </a:lnSpc>
                        <a:spcBef>
                          <a:spcPts val="91"/>
                        </a:spcBef>
                      </a:pPr>
                      <a:endParaRPr sz="13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EBF75-3CF9-44E6-8D6C-880D6655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705" y="609600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495425">
              <a:lnSpc>
                <a:spcPct val="100000"/>
              </a:lnSpc>
            </a:pP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7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alidation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atterns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958" y="1371600"/>
            <a:ext cx="7081520" cy="292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correct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inp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ut,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specify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regular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expression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pattern: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for="c"&gt;Country code:&lt;/label&gt;</a:t>
            </a:r>
            <a:endParaRPr sz="2050" dirty="0">
              <a:latin typeface="Courier New"/>
              <a:cs typeface="Courier New"/>
            </a:endParaRPr>
          </a:p>
          <a:p>
            <a:pPr marL="287655" marR="1695450" indent="-27559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type="text" id="c" name="c_code" pattern="[A-z]{2}"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title="Standard two-letter country code"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PatternCheck</a:t>
            </a:r>
            <a:endParaRPr sz="205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4646-8011-4255-8F8F-A83C8759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57BDB-5E83-4AE8-9B25-F714D491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572000"/>
            <a:ext cx="3374520" cy="242039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246505">
              <a:lnSpc>
                <a:spcPct val="100000"/>
              </a:lnSpc>
            </a:pP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L</a:t>
            </a:r>
            <a:r>
              <a:rPr sz="2950" b="1" spc="-1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yling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of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orms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61255"/>
            <a:ext cx="7587615" cy="5033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ext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explain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outside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3779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uses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single-column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items,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name,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grou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 line.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30543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consiste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label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bind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trols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clearly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indicated.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333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t-side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alidation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empl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ed,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oltips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indicating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formats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vided.</a:t>
            </a:r>
            <a:endParaRPr lang="en-US" sz="2050" spc="-1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oid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long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forms.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0" dirty="0">
                <a:solidFill>
                  <a:srgbClr val="000072"/>
                </a:solidFill>
                <a:latin typeface="Arial"/>
                <a:cs typeface="Arial"/>
              </a:rPr>
              <a:t>Group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tries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divide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long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smaller,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manageable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parts.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lang="en-US" sz="6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oid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lang="en-US" sz="2050" spc="1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eatedly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asking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lang="en-US" sz="2050" spc="-110" dirty="0">
                <a:solidFill>
                  <a:srgbClr val="000072"/>
                </a:solidFill>
                <a:latin typeface="Arial"/>
                <a:cs typeface="Arial"/>
              </a:rPr>
              <a:t>ame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information.</a:t>
            </a:r>
            <a:endParaRPr lang="en-US" sz="2050" dirty="0">
              <a:latin typeface="Arial"/>
              <a:cs typeface="Arial"/>
            </a:endParaRPr>
          </a:p>
          <a:p>
            <a:pPr marL="274955" marR="1333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dirty="0"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6C758-A38B-4B98-8DCC-88A95057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729739">
              <a:lnSpc>
                <a:spcPct val="100000"/>
              </a:lnSpc>
            </a:pP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Grouping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5" dirty="0">
                <a:solidFill>
                  <a:srgbClr val="B20000"/>
                </a:solidFill>
                <a:latin typeface="Arial"/>
                <a:cs typeface="Arial"/>
              </a:rPr>
              <a:t>tries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5812155" cy="3458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&lt;fieldset&gt;</a:t>
            </a:r>
            <a:endParaRPr sz="160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&lt;legend&gt;Billing&lt;/legend&gt;</a:t>
            </a:r>
            <a:endParaRPr sz="160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&lt;/fieldset&gt;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&lt;fieldset&gt;</a:t>
            </a:r>
            <a:endParaRPr sz="160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&lt;legend&gt;Shipping (if different)&lt;/legend&gt;</a:t>
            </a:r>
            <a:endParaRPr sz="160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spc="-150" dirty="0">
                <a:solidFill>
                  <a:srgbClr val="000072"/>
                </a:solidFill>
                <a:latin typeface="Courier New"/>
                <a:cs typeface="Courier New"/>
              </a:rPr>
              <a:t>&lt;/fieldset&gt;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300" dirty="0"/>
          </a:p>
          <a:p>
            <a:pPr>
              <a:lnSpc>
                <a:spcPts val="1000"/>
              </a:lnSpc>
            </a:pPr>
            <a:endParaRPr sz="700" dirty="0"/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160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600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600" b="1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600" spc="-150" dirty="0">
                <a:solidFill>
                  <a:srgbClr val="002060"/>
                </a:solidFill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FieldSet</a:t>
            </a:r>
            <a:endParaRPr sz="1600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E0DB-55A0-4EA4-9793-399DDB47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08172-E26F-42D7-9CB4-C32D65F52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92" y="1938425"/>
            <a:ext cx="3913432" cy="337271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13255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abular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L</a:t>
            </a:r>
            <a:r>
              <a:rPr sz="2950" b="1" spc="-1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67848"/>
            <a:ext cx="7486015" cy="5118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6399"/>
              </a:lnSpc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table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align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els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fields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clear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visual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grid.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E86B8-9BF6-434B-91C7-73A1C4ED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38F3F-61C3-41A6-9358-3D6FCD38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3" y="2426922"/>
            <a:ext cx="4776788" cy="33880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0D4D99-FA6F-4CF7-9C6A-2A4DA27F5918}"/>
              </a:ext>
            </a:extLst>
          </p:cNvPr>
          <p:cNvSpPr/>
          <p:nvPr/>
        </p:nvSpPr>
        <p:spPr>
          <a:xfrm>
            <a:off x="1524000" y="6216299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2060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spc="-220" dirty="0">
                <a:solidFill>
                  <a:srgbClr val="002060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pc="-150" dirty="0" err="1">
                <a:solidFill>
                  <a:srgbClr val="002060"/>
                </a:solidFill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FormLayout</a:t>
            </a:r>
            <a:endParaRPr lang="en-US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81580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Simple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2983" y="1785302"/>
            <a:ext cx="7079577" cy="4201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 action="welcome.php"&gt;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&lt;pre&gt;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for="n"&gt;Full Name:&lt;/label&gt; 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id="n"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name="client_name" size="25" /&gt;</a:t>
            </a:r>
            <a:endParaRPr sz="1000" dirty="0"/>
          </a:p>
          <a:p>
            <a:pPr marL="287655" marR="12700" indent="-275590">
              <a:lnSpc>
                <a:spcPct val="118900"/>
              </a:lnSpc>
              <a:tabLst>
                <a:tab pos="46964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for="e"&gt;Email:&lt;/label&gt;	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287655" marR="12700" indent="-275590">
              <a:lnSpc>
                <a:spcPct val="118900"/>
              </a:lnSpc>
              <a:tabLst>
                <a:tab pos="46964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id="e" type="email" name="client_email" size="25" /&gt;</a:t>
            </a:r>
            <a:endParaRPr lang="en-US" sz="2050" dirty="0">
              <a:latin typeface="Courier New"/>
              <a:cs typeface="Courier New"/>
            </a:endParaRPr>
          </a:p>
          <a:p>
            <a:pPr marL="287655" marR="12700" indent="-275590">
              <a:lnSpc>
                <a:spcPct val="118900"/>
              </a:lnSpc>
              <a:tabLst>
                <a:tab pos="46964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value="Send"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&lt;/pre&gt;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&lt;/form&gt;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SimpleForm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7A59-FFA4-4517-9E3E-F11F56DC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904" y="304800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82470">
              <a:lnSpc>
                <a:spcPct val="100000"/>
              </a:lnSpc>
            </a:pP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Shopping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Cart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13268" y="1146810"/>
            <a:ext cx="7920990" cy="4058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 class="shopping"&gt;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&lt;table id="cart"&gt;&lt;caption&gt;&lt;b&gt;Your Cart&lt;/b&gt;&lt;/caption&gt;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&lt;thead&gt;&lt;tr&gt;&lt;th&gt;Item&lt;/th&gt;&lt;th&gt;Code&lt;/th&gt; &lt;th&gt;Price&lt;/th&gt;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&lt;th&gt;Quantity&lt;/th&gt; &lt;th&gt;Amount&lt;/th&gt;&lt;/tr&gt;&lt;/thead&gt;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&lt;tbody&gt;&lt;tr&gt;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&lt;th&gt;Hand Shovel&lt;/th&gt;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&lt;td class="center" &gt;G10&lt;/td&gt; &lt;td&gt;5.99&lt;/td&gt;</a:t>
            </a:r>
            <a:endParaRPr sz="1800" dirty="0">
              <a:latin typeface="Courier New"/>
              <a:cs typeface="Courier New"/>
            </a:endParaRPr>
          </a:p>
          <a:p>
            <a:pPr marL="149861" marR="149860" indent="0">
              <a:lnSpc>
                <a:spcPct val="115999"/>
              </a:lnSpc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&lt;td&gt;&lt;input type="number" size="4" name="G10_count" value="1" required=""/&gt;&lt;/td&gt; &lt;td&gt;5.99&lt;/td&gt;&lt;/tr&gt;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&lt;!-- two more rows --&gt;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&lt;/tbody&gt;&lt;/table&gt;&lt;p class="buttons"&gt;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name="submit"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value=" Update Cart " formaction="update.php"/&gt;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r>
              <a:rPr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name="submit"</a:t>
            </a:r>
            <a:endParaRPr lang="en-US" sz="180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spc="-150" dirty="0">
                <a:solidFill>
                  <a:srgbClr val="000072"/>
                </a:solidFill>
                <a:latin typeface="Courier New"/>
                <a:cs typeface="Courier New"/>
              </a:rPr>
              <a:t>value=" Checkout " </a:t>
            </a:r>
            <a:r>
              <a:rPr lang="en-US" sz="1800" spc="-150" dirty="0" err="1">
                <a:solidFill>
                  <a:srgbClr val="000072"/>
                </a:solidFill>
                <a:latin typeface="Courier New"/>
                <a:cs typeface="Courier New"/>
              </a:rPr>
              <a:t>formaction</a:t>
            </a:r>
            <a:r>
              <a:rPr lang="en-US" sz="180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lang="en-US" sz="1800" spc="-150" dirty="0" err="1">
                <a:solidFill>
                  <a:srgbClr val="000072"/>
                </a:solidFill>
                <a:latin typeface="Courier New"/>
                <a:cs typeface="Courier New"/>
              </a:rPr>
              <a:t>checkout.php</a:t>
            </a:r>
            <a:r>
              <a:rPr lang="en-US" sz="1800" spc="-150" dirty="0">
                <a:solidFill>
                  <a:srgbClr val="000072"/>
                </a:solidFill>
                <a:latin typeface="Courier New"/>
                <a:cs typeface="Courier New"/>
              </a:rPr>
              <a:t>"/&gt;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465"/>
              </a:spcBef>
              <a:buNone/>
            </a:pPr>
            <a:r>
              <a:rPr lang="en-US" sz="1800" spc="-150" dirty="0">
                <a:solidFill>
                  <a:srgbClr val="000072"/>
                </a:solidFill>
                <a:latin typeface="Courier New"/>
                <a:cs typeface="Courier New"/>
              </a:rPr>
              <a:t>&lt;/p&gt;&lt;/form&gt;</a:t>
            </a:r>
            <a:endParaRPr lang="en-US"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06047-C99D-46FF-A274-376C5216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82470">
              <a:lnSpc>
                <a:spcPct val="100000"/>
              </a:lnSpc>
            </a:pP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Shopping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Cart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36D5-B729-4D34-9507-A0E2B5D3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FA23C-E8EE-490D-816F-78C83C039A7A}"/>
              </a:ext>
            </a:extLst>
          </p:cNvPr>
          <p:cNvSpPr/>
          <p:nvPr/>
        </p:nvSpPr>
        <p:spPr>
          <a:xfrm>
            <a:off x="3782834" y="19050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2060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u="sng" spc="-220" dirty="0">
                <a:solidFill>
                  <a:srgbClr val="00206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u="sng" spc="-150" dirty="0">
                <a:solidFill>
                  <a:srgbClr val="002060"/>
                </a:solidFill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CartForm</a:t>
            </a:r>
            <a:endParaRPr lang="en-US" u="sng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6E0C2-4F03-4617-AD6D-CA9F2D5FB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2" y="2581275"/>
            <a:ext cx="5895975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24028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orms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9" dirty="0">
                <a:solidFill>
                  <a:srgbClr val="B20000"/>
                </a:solidFill>
                <a:latin typeface="Arial"/>
                <a:cs typeface="Arial"/>
              </a:rPr>
              <a:t>HTTP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308" y="1727151"/>
            <a:ext cx="7632700" cy="4701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7980" marR="12700" indent="-335915" algn="just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-15" dirty="0">
                <a:solidFill>
                  <a:srgbClr val="000072"/>
                </a:solidFill>
                <a:latin typeface="Arial"/>
                <a:cs typeface="Arial"/>
              </a:rPr>
              <a:t>Conn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ction</a:t>
            </a:r>
            <a:r>
              <a:rPr lang="en-US" sz="2050" i="1" spc="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ens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connection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URL.</a:t>
            </a:r>
            <a:endParaRPr sz="2050" dirty="0">
              <a:latin typeface="Arial"/>
              <a:cs typeface="Arial"/>
            </a:endParaRPr>
          </a:p>
          <a:p>
            <a:pPr algn="just"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347980" marR="46355" indent="-335915" algn="just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Quer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i="1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quest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access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trolled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</a:t>
            </a:r>
            <a:endParaRPr sz="2050" dirty="0">
              <a:latin typeface="Arial"/>
              <a:cs typeface="Arial"/>
            </a:endParaRPr>
          </a:p>
          <a:p>
            <a:pPr algn="just"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AutoNum type="arabicPeriod"/>
            </a:pPr>
            <a:endParaRPr sz="600" dirty="0"/>
          </a:p>
          <a:p>
            <a:pPr algn="just">
              <a:lnSpc>
                <a:spcPts val="1000"/>
              </a:lnSpc>
              <a:buClr>
                <a:srgbClr val="000072"/>
              </a:buClr>
              <a:buFont typeface="Arial"/>
              <a:buAutoNum type="arabicPeriod"/>
            </a:pPr>
            <a:endParaRPr sz="1000" dirty="0"/>
          </a:p>
          <a:p>
            <a:pPr marL="347980" indent="-335915" algn="just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00" dirty="0">
                <a:solidFill>
                  <a:srgbClr val="000072"/>
                </a:solidFill>
                <a:latin typeface="Arial"/>
                <a:cs typeface="Arial"/>
              </a:rPr>
              <a:t>oc</a:t>
            </a:r>
            <a:r>
              <a:rPr sz="2050" i="1" spc="-100" dirty="0">
                <a:solidFill>
                  <a:srgbClr val="000072"/>
                </a:solidFill>
                <a:latin typeface="Arial"/>
                <a:cs typeface="Arial"/>
              </a:rPr>
              <a:t>essing</a:t>
            </a:r>
            <a:r>
              <a:rPr lang="en-US" sz="2050" i="1" spc="-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recei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cesses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request.</a:t>
            </a:r>
            <a:endParaRPr sz="2050" dirty="0">
              <a:latin typeface="Arial"/>
              <a:cs typeface="Arial"/>
            </a:endParaRPr>
          </a:p>
          <a:p>
            <a:pPr algn="just"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347980" marR="435609" indent="-335915" algn="just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lang="en-US" sz="2050" i="1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deli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results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cessing,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error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something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wrong,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 algn="just"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347980" marR="71755" indent="-335915" algn="just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ansaction</a:t>
            </a:r>
            <a:r>
              <a:rPr sz="2050" i="1" spc="1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finish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0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lang="en-US" sz="2050" i="1" spc="-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transaction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finished,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connection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ept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w-up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request,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clo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ed.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11B7-3E38-453F-8C2D-C22EDB6E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1704975">
              <a:lnSpc>
                <a:spcPct val="100000"/>
              </a:lnSpc>
            </a:pPr>
            <a:r>
              <a:rPr sz="2950" b="1" spc="459" dirty="0">
                <a:solidFill>
                  <a:srgbClr val="B20000"/>
                </a:solidFill>
                <a:latin typeface="Arial"/>
                <a:cs typeface="Arial"/>
              </a:rPr>
              <a:t>HTTP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Message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ormat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570" y="4407807"/>
            <a:ext cx="7241540" cy="76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  <a:tabLst>
                <a:tab pos="6776720" algn="l"/>
              </a:tabLst>
            </a:pP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i="1" spc="2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i="1" spc="-175" dirty="0">
                <a:solidFill>
                  <a:srgbClr val="000072"/>
                </a:solidFill>
                <a:latin typeface="Arial"/>
                <a:cs typeface="Arial"/>
              </a:rPr>
              <a:t>ssage</a:t>
            </a:r>
            <a:r>
              <a:rPr sz="2050" i="1" spc="2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i="1" spc="2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i="1" spc="2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i="1" spc="2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i="1" spc="2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i="1" spc="2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data.	The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amou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cified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headers.</a:t>
            </a:r>
            <a:endParaRPr sz="205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562" y="1805730"/>
          <a:ext cx="7745541" cy="2380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1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initial</a:t>
                      </a:r>
                      <a:r>
                        <a:rPr sz="2050" i="1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(differe</a:t>
                      </a:r>
                      <a:r>
                        <a:rPr sz="2050" spc="-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-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query</a:t>
                      </a:r>
                      <a:r>
                        <a:rPr sz="2050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2050" spc="6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onse)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8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HeaderKey</a:t>
                      </a:r>
                      <a:r>
                        <a:rPr sz="2050" i="1" spc="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50" i="1" spc="-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alue1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(zero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more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fields)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HeaderKey</a:t>
                      </a:r>
                      <a:r>
                        <a:rPr sz="2050" i="1" spc="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50" i="1" spc="-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alue2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HeaderKey</a:t>
                      </a:r>
                      <a:r>
                        <a:rPr sz="2050" i="1" spc="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50" i="1" spc="-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alue3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(an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emp</a:t>
                      </a:r>
                      <a:r>
                        <a:rPr sz="2050" spc="-5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50" spc="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line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separating</a:t>
                      </a:r>
                      <a:r>
                        <a:rPr sz="2050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</a:t>
                      </a:r>
                      <a:r>
                        <a:rPr sz="2050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5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bo</a:t>
                      </a:r>
                      <a:r>
                        <a:rPr sz="2050" spc="-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y)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782E-8694-404B-BD0C-2AF428C7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18080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Query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6902450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three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spaces: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name,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path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(URI)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rsion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191" y="4193873"/>
            <a:ext cx="7379334" cy="2549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7683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requests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all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requests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header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874394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consisting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cessing.</a:t>
            </a:r>
            <a:endParaRPr sz="20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88068"/>
              </p:ext>
            </p:extLst>
          </p:nvPr>
        </p:nvGraphicFramePr>
        <p:xfrm>
          <a:off x="1589914" y="2991549"/>
          <a:ext cx="6411085" cy="1132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GET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/path/to/file/index.html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POST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/cgi-bin/script.cgi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HEAD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/path/to/file/index.html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B8C4A8-14A9-4F1C-BF53-E58D4822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123440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Res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onse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35</a:t>
            </a:fld>
            <a:endParaRPr sz="1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562" y="1786451"/>
          <a:ext cx="3908268" cy="1005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200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OK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404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Found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DAEAE-896C-42B2-9C11-89DDCE15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31415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POST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Query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47F-79F2-48AF-AAA3-83D97E3B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BE265-97B4-49B0-8608-608FB201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83261"/>
            <a:ext cx="8812980" cy="341891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199515">
              <a:lnSpc>
                <a:spcPct val="100000"/>
              </a:lnSpc>
            </a:pP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Data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osting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via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GET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Queries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2600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alternati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6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que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via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ap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form-urlenc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cating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0014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case,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joined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/>
          </a:p>
          <a:p>
            <a:pPr marL="274955">
              <a:lnSpc>
                <a:spcPct val="100000"/>
              </a:lnSpc>
            </a:pP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ur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10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i="1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sid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quer</a:t>
            </a:r>
            <a:r>
              <a:rPr sz="2050" i="1" spc="10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D76A-1E24-4EBF-9E7A-8B83937E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96520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ormdata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Securi</a:t>
            </a:r>
            <a:r>
              <a:rPr sz="2950" b="1" spc="-65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45" dirty="0">
                <a:solidFill>
                  <a:srgbClr val="B20000"/>
                </a:solidFill>
                <a:latin typeface="Arial"/>
                <a:cs typeface="Arial"/>
              </a:rPr>
              <a:t>HTTPS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5040"/>
            <a:ext cx="7486015" cy="5061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407034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protecting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their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sensiti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pri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ate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4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ebsite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forms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pri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vacy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olicy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letting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protec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collected.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4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77089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95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assure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submitted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wrong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hands.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4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21717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protect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during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ork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transmission,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cu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(HTTPS)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their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programs.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7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simply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means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swit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http://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endParaRPr sz="205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59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https://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relev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URLs.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3CFD6-4F65-422C-92C5-40B75222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41224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Pr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200" dirty="0">
                <a:solidFill>
                  <a:srgbClr val="B20000"/>
                </a:solidFill>
                <a:latin typeface="Arial"/>
                <a:cs typeface="Arial"/>
              </a:rPr>
              <a:t>ces</a:t>
            </a:r>
            <a:r>
              <a:rPr sz="2950" b="1" spc="-80" dirty="0">
                <a:solidFill>
                  <a:srgbClr val="B20000"/>
                </a:solidFill>
                <a:latin typeface="Arial"/>
                <a:cs typeface="Arial"/>
              </a:rPr>
              <a:t>sing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8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erview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479030" cy="4925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99695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fr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side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require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customiz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 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cessing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side.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0223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Whether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via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request,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carrying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then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rel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ta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am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(s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request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URI)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cessing.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4604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cessing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sults,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program,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comes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ul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onse.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sof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dule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loaded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servlet,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acti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e-page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terpreter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(AS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JS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stand-alone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CGI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progr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am.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6D83-C443-4E90-8DF8-8F1D4C19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81580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Simple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070" y="2443318"/>
            <a:ext cx="0" cy="1609127"/>
          </a:xfrm>
          <a:custGeom>
            <a:avLst/>
            <a:gdLst/>
            <a:ahLst/>
            <a:cxnLst/>
            <a:rect l="l" t="t" r="r" b="b"/>
            <a:pathLst>
              <a:path h="1609127">
                <a:moveTo>
                  <a:pt x="0" y="0"/>
                </a:moveTo>
                <a:lnTo>
                  <a:pt x="0" y="1609127"/>
                </a:lnTo>
              </a:path>
            </a:pathLst>
          </a:custGeom>
          <a:ln w="5746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2614E8-7CDA-48A7-A1B2-A8D7A24C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7985A0-3689-4399-BE51-4878CA1F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36" y="2483828"/>
            <a:ext cx="4156310" cy="1609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900B43-C8D4-45A5-94FB-D61910A5A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296" y="2469135"/>
            <a:ext cx="3652049" cy="155749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58085">
              <a:lnSpc>
                <a:spcPct val="100000"/>
              </a:lnSpc>
            </a:pPr>
            <a:r>
              <a:rPr sz="2950" b="1" spc="330" dirty="0">
                <a:solidFill>
                  <a:srgbClr val="B20000"/>
                </a:solidFill>
                <a:latin typeface="Arial"/>
                <a:cs typeface="Arial"/>
              </a:rPr>
              <a:t>CGI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Data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Fl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endParaRPr sz="295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6486" y="2922648"/>
            <a:ext cx="1722016" cy="1722020"/>
          </a:xfrm>
          <a:custGeom>
            <a:avLst/>
            <a:gdLst/>
            <a:ahLst/>
            <a:cxnLst/>
            <a:rect l="l" t="t" r="r" b="b"/>
            <a:pathLst>
              <a:path w="1722016" h="1722020">
                <a:moveTo>
                  <a:pt x="861008" y="0"/>
                </a:moveTo>
                <a:lnTo>
                  <a:pt x="790392" y="2854"/>
                </a:lnTo>
                <a:lnTo>
                  <a:pt x="721349" y="11269"/>
                </a:lnTo>
                <a:lnTo>
                  <a:pt x="654099" y="25023"/>
                </a:lnTo>
                <a:lnTo>
                  <a:pt x="588865" y="43895"/>
                </a:lnTo>
                <a:lnTo>
                  <a:pt x="525867" y="67662"/>
                </a:lnTo>
                <a:lnTo>
                  <a:pt x="465327" y="96105"/>
                </a:lnTo>
                <a:lnTo>
                  <a:pt x="407468" y="129000"/>
                </a:lnTo>
                <a:lnTo>
                  <a:pt x="352510" y="166126"/>
                </a:lnTo>
                <a:lnTo>
                  <a:pt x="300675" y="207261"/>
                </a:lnTo>
                <a:lnTo>
                  <a:pt x="252185" y="252185"/>
                </a:lnTo>
                <a:lnTo>
                  <a:pt x="207261" y="300675"/>
                </a:lnTo>
                <a:lnTo>
                  <a:pt x="166126" y="352510"/>
                </a:lnTo>
                <a:lnTo>
                  <a:pt x="129000" y="407468"/>
                </a:lnTo>
                <a:lnTo>
                  <a:pt x="96105" y="465327"/>
                </a:lnTo>
                <a:lnTo>
                  <a:pt x="67662" y="525867"/>
                </a:lnTo>
                <a:lnTo>
                  <a:pt x="43895" y="588865"/>
                </a:lnTo>
                <a:lnTo>
                  <a:pt x="25023" y="654099"/>
                </a:lnTo>
                <a:lnTo>
                  <a:pt x="11269" y="721349"/>
                </a:lnTo>
                <a:lnTo>
                  <a:pt x="2854" y="790392"/>
                </a:lnTo>
                <a:lnTo>
                  <a:pt x="0" y="861008"/>
                </a:lnTo>
                <a:lnTo>
                  <a:pt x="2854" y="931623"/>
                </a:lnTo>
                <a:lnTo>
                  <a:pt x="11269" y="1000667"/>
                </a:lnTo>
                <a:lnTo>
                  <a:pt x="25023" y="1067917"/>
                </a:lnTo>
                <a:lnTo>
                  <a:pt x="43895" y="1133152"/>
                </a:lnTo>
                <a:lnTo>
                  <a:pt x="67662" y="1196150"/>
                </a:lnTo>
                <a:lnTo>
                  <a:pt x="96105" y="1256689"/>
                </a:lnTo>
                <a:lnTo>
                  <a:pt x="129000" y="1314549"/>
                </a:lnTo>
                <a:lnTo>
                  <a:pt x="166126" y="1369507"/>
                </a:lnTo>
                <a:lnTo>
                  <a:pt x="207261" y="1421342"/>
                </a:lnTo>
                <a:lnTo>
                  <a:pt x="252185" y="1469833"/>
                </a:lnTo>
                <a:lnTo>
                  <a:pt x="300675" y="1514756"/>
                </a:lnTo>
                <a:lnTo>
                  <a:pt x="352510" y="1555892"/>
                </a:lnTo>
                <a:lnTo>
                  <a:pt x="407468" y="1593019"/>
                </a:lnTo>
                <a:lnTo>
                  <a:pt x="465327" y="1625914"/>
                </a:lnTo>
                <a:lnTo>
                  <a:pt x="525867" y="1654356"/>
                </a:lnTo>
                <a:lnTo>
                  <a:pt x="588865" y="1678124"/>
                </a:lnTo>
                <a:lnTo>
                  <a:pt x="654099" y="1696996"/>
                </a:lnTo>
                <a:lnTo>
                  <a:pt x="721349" y="1710750"/>
                </a:lnTo>
                <a:lnTo>
                  <a:pt x="790392" y="1719165"/>
                </a:lnTo>
                <a:lnTo>
                  <a:pt x="861008" y="1722020"/>
                </a:lnTo>
                <a:lnTo>
                  <a:pt x="931623" y="1719165"/>
                </a:lnTo>
                <a:lnTo>
                  <a:pt x="1000667" y="1710750"/>
                </a:lnTo>
                <a:lnTo>
                  <a:pt x="1067917" y="1696996"/>
                </a:lnTo>
                <a:lnTo>
                  <a:pt x="1133151" y="1678124"/>
                </a:lnTo>
                <a:lnTo>
                  <a:pt x="1196149" y="1654356"/>
                </a:lnTo>
                <a:lnTo>
                  <a:pt x="1256689" y="1625914"/>
                </a:lnTo>
                <a:lnTo>
                  <a:pt x="1314548" y="1593019"/>
                </a:lnTo>
                <a:lnTo>
                  <a:pt x="1369506" y="1555892"/>
                </a:lnTo>
                <a:lnTo>
                  <a:pt x="1421341" y="1514756"/>
                </a:lnTo>
                <a:lnTo>
                  <a:pt x="1469831" y="1469833"/>
                </a:lnTo>
                <a:lnTo>
                  <a:pt x="1514755" y="1421342"/>
                </a:lnTo>
                <a:lnTo>
                  <a:pt x="1555890" y="1369507"/>
                </a:lnTo>
                <a:lnTo>
                  <a:pt x="1593016" y="1314549"/>
                </a:lnTo>
                <a:lnTo>
                  <a:pt x="1625911" y="1256689"/>
                </a:lnTo>
                <a:lnTo>
                  <a:pt x="1654353" y="1196150"/>
                </a:lnTo>
                <a:lnTo>
                  <a:pt x="1678121" y="1133152"/>
                </a:lnTo>
                <a:lnTo>
                  <a:pt x="1696993" y="1067917"/>
                </a:lnTo>
                <a:lnTo>
                  <a:pt x="1710747" y="1000667"/>
                </a:lnTo>
                <a:lnTo>
                  <a:pt x="1719162" y="931623"/>
                </a:lnTo>
                <a:lnTo>
                  <a:pt x="1722016" y="861008"/>
                </a:lnTo>
                <a:lnTo>
                  <a:pt x="1719162" y="790392"/>
                </a:lnTo>
                <a:lnTo>
                  <a:pt x="1710747" y="721349"/>
                </a:lnTo>
                <a:lnTo>
                  <a:pt x="1696993" y="654099"/>
                </a:lnTo>
                <a:lnTo>
                  <a:pt x="1678121" y="588865"/>
                </a:lnTo>
                <a:lnTo>
                  <a:pt x="1654353" y="525867"/>
                </a:lnTo>
                <a:lnTo>
                  <a:pt x="1625911" y="465327"/>
                </a:lnTo>
                <a:lnTo>
                  <a:pt x="1593016" y="407468"/>
                </a:lnTo>
                <a:lnTo>
                  <a:pt x="1555890" y="352510"/>
                </a:lnTo>
                <a:lnTo>
                  <a:pt x="1514755" y="300675"/>
                </a:lnTo>
                <a:lnTo>
                  <a:pt x="1469831" y="252185"/>
                </a:lnTo>
                <a:lnTo>
                  <a:pt x="1421341" y="207261"/>
                </a:lnTo>
                <a:lnTo>
                  <a:pt x="1369506" y="166126"/>
                </a:lnTo>
                <a:lnTo>
                  <a:pt x="1314548" y="129000"/>
                </a:lnTo>
                <a:lnTo>
                  <a:pt x="1256689" y="96105"/>
                </a:lnTo>
                <a:lnTo>
                  <a:pt x="1196149" y="67662"/>
                </a:lnTo>
                <a:lnTo>
                  <a:pt x="1133151" y="43895"/>
                </a:lnTo>
                <a:lnTo>
                  <a:pt x="1067917" y="25023"/>
                </a:lnTo>
                <a:lnTo>
                  <a:pt x="1000667" y="11269"/>
                </a:lnTo>
                <a:lnTo>
                  <a:pt x="931623" y="2854"/>
                </a:lnTo>
                <a:lnTo>
                  <a:pt x="8610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5756" y="2939028"/>
            <a:ext cx="3532079" cy="1689255"/>
          </a:xfrm>
          <a:custGeom>
            <a:avLst/>
            <a:gdLst/>
            <a:ahLst/>
            <a:cxnLst/>
            <a:rect l="l" t="t" r="r" b="b"/>
            <a:pathLst>
              <a:path w="3532079" h="1689255">
                <a:moveTo>
                  <a:pt x="1766039" y="0"/>
                </a:moveTo>
                <a:lnTo>
                  <a:pt x="1621197" y="2799"/>
                </a:lnTo>
                <a:lnTo>
                  <a:pt x="1479579" y="11054"/>
                </a:lnTo>
                <a:lnTo>
                  <a:pt x="1341640" y="24547"/>
                </a:lnTo>
                <a:lnTo>
                  <a:pt x="1207835" y="43059"/>
                </a:lnTo>
                <a:lnTo>
                  <a:pt x="1078618" y="66375"/>
                </a:lnTo>
                <a:lnTo>
                  <a:pt x="954444" y="94276"/>
                </a:lnTo>
                <a:lnTo>
                  <a:pt x="835766" y="126545"/>
                </a:lnTo>
                <a:lnTo>
                  <a:pt x="723040" y="162964"/>
                </a:lnTo>
                <a:lnTo>
                  <a:pt x="616721" y="203317"/>
                </a:lnTo>
                <a:lnTo>
                  <a:pt x="517262" y="247386"/>
                </a:lnTo>
                <a:lnTo>
                  <a:pt x="425118" y="294953"/>
                </a:lnTo>
                <a:lnTo>
                  <a:pt x="340744" y="345802"/>
                </a:lnTo>
                <a:lnTo>
                  <a:pt x="264594" y="399714"/>
                </a:lnTo>
                <a:lnTo>
                  <a:pt x="197122" y="456473"/>
                </a:lnTo>
                <a:lnTo>
                  <a:pt x="138784" y="515861"/>
                </a:lnTo>
                <a:lnTo>
                  <a:pt x="90034" y="577660"/>
                </a:lnTo>
                <a:lnTo>
                  <a:pt x="51325" y="641654"/>
                </a:lnTo>
                <a:lnTo>
                  <a:pt x="23114" y="707625"/>
                </a:lnTo>
                <a:lnTo>
                  <a:pt x="5854" y="775355"/>
                </a:lnTo>
                <a:lnTo>
                  <a:pt x="0" y="844627"/>
                </a:lnTo>
                <a:lnTo>
                  <a:pt x="5854" y="913899"/>
                </a:lnTo>
                <a:lnTo>
                  <a:pt x="23114" y="981629"/>
                </a:lnTo>
                <a:lnTo>
                  <a:pt x="51325" y="1047600"/>
                </a:lnTo>
                <a:lnTo>
                  <a:pt x="90034" y="1111594"/>
                </a:lnTo>
                <a:lnTo>
                  <a:pt x="138784" y="1173393"/>
                </a:lnTo>
                <a:lnTo>
                  <a:pt x="197122" y="1232781"/>
                </a:lnTo>
                <a:lnTo>
                  <a:pt x="264594" y="1289540"/>
                </a:lnTo>
                <a:lnTo>
                  <a:pt x="340744" y="1343452"/>
                </a:lnTo>
                <a:lnTo>
                  <a:pt x="425118" y="1394301"/>
                </a:lnTo>
                <a:lnTo>
                  <a:pt x="517262" y="1441868"/>
                </a:lnTo>
                <a:lnTo>
                  <a:pt x="616721" y="1485937"/>
                </a:lnTo>
                <a:lnTo>
                  <a:pt x="723040" y="1526290"/>
                </a:lnTo>
                <a:lnTo>
                  <a:pt x="835766" y="1562710"/>
                </a:lnTo>
                <a:lnTo>
                  <a:pt x="954444" y="1594979"/>
                </a:lnTo>
                <a:lnTo>
                  <a:pt x="1078618" y="1622879"/>
                </a:lnTo>
                <a:lnTo>
                  <a:pt x="1207835" y="1646195"/>
                </a:lnTo>
                <a:lnTo>
                  <a:pt x="1341640" y="1664708"/>
                </a:lnTo>
                <a:lnTo>
                  <a:pt x="1479579" y="1678200"/>
                </a:lnTo>
                <a:lnTo>
                  <a:pt x="1621197" y="1686455"/>
                </a:lnTo>
                <a:lnTo>
                  <a:pt x="1766039" y="1689255"/>
                </a:lnTo>
                <a:lnTo>
                  <a:pt x="1910881" y="1686455"/>
                </a:lnTo>
                <a:lnTo>
                  <a:pt x="2052498" y="1678200"/>
                </a:lnTo>
                <a:lnTo>
                  <a:pt x="2190436" y="1664708"/>
                </a:lnTo>
                <a:lnTo>
                  <a:pt x="2324241" y="1646195"/>
                </a:lnTo>
                <a:lnTo>
                  <a:pt x="2453458" y="1622879"/>
                </a:lnTo>
                <a:lnTo>
                  <a:pt x="2577633" y="1594979"/>
                </a:lnTo>
                <a:lnTo>
                  <a:pt x="2696310" y="1562710"/>
                </a:lnTo>
                <a:lnTo>
                  <a:pt x="2809036" y="1526290"/>
                </a:lnTo>
                <a:lnTo>
                  <a:pt x="2915356" y="1485937"/>
                </a:lnTo>
                <a:lnTo>
                  <a:pt x="3014815" y="1441868"/>
                </a:lnTo>
                <a:lnTo>
                  <a:pt x="3106959" y="1394301"/>
                </a:lnTo>
                <a:lnTo>
                  <a:pt x="3191334" y="1343452"/>
                </a:lnTo>
                <a:lnTo>
                  <a:pt x="3267484" y="1289540"/>
                </a:lnTo>
                <a:lnTo>
                  <a:pt x="3334955" y="1232781"/>
                </a:lnTo>
                <a:lnTo>
                  <a:pt x="3393294" y="1173393"/>
                </a:lnTo>
                <a:lnTo>
                  <a:pt x="3442044" y="1111594"/>
                </a:lnTo>
                <a:lnTo>
                  <a:pt x="3480753" y="1047600"/>
                </a:lnTo>
                <a:lnTo>
                  <a:pt x="3508964" y="981629"/>
                </a:lnTo>
                <a:lnTo>
                  <a:pt x="3526225" y="913899"/>
                </a:lnTo>
                <a:lnTo>
                  <a:pt x="3532079" y="844627"/>
                </a:lnTo>
                <a:lnTo>
                  <a:pt x="3526225" y="775355"/>
                </a:lnTo>
                <a:lnTo>
                  <a:pt x="3508964" y="707625"/>
                </a:lnTo>
                <a:lnTo>
                  <a:pt x="3480753" y="641654"/>
                </a:lnTo>
                <a:lnTo>
                  <a:pt x="3442044" y="577660"/>
                </a:lnTo>
                <a:lnTo>
                  <a:pt x="3393294" y="515861"/>
                </a:lnTo>
                <a:lnTo>
                  <a:pt x="3334955" y="456473"/>
                </a:lnTo>
                <a:lnTo>
                  <a:pt x="3267484" y="399714"/>
                </a:lnTo>
                <a:lnTo>
                  <a:pt x="3191334" y="345802"/>
                </a:lnTo>
                <a:lnTo>
                  <a:pt x="3106959" y="294953"/>
                </a:lnTo>
                <a:lnTo>
                  <a:pt x="3014815" y="247386"/>
                </a:lnTo>
                <a:lnTo>
                  <a:pt x="2915356" y="203317"/>
                </a:lnTo>
                <a:lnTo>
                  <a:pt x="2809036" y="162964"/>
                </a:lnTo>
                <a:lnTo>
                  <a:pt x="2696310" y="126545"/>
                </a:lnTo>
                <a:lnTo>
                  <a:pt x="2577633" y="94276"/>
                </a:lnTo>
                <a:lnTo>
                  <a:pt x="2453458" y="66375"/>
                </a:lnTo>
                <a:lnTo>
                  <a:pt x="2324241" y="43059"/>
                </a:lnTo>
                <a:lnTo>
                  <a:pt x="2190436" y="24547"/>
                </a:lnTo>
                <a:lnTo>
                  <a:pt x="2052498" y="11054"/>
                </a:lnTo>
                <a:lnTo>
                  <a:pt x="1910881" y="2799"/>
                </a:lnTo>
                <a:lnTo>
                  <a:pt x="1766039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6423" y="3706872"/>
            <a:ext cx="2214460" cy="0"/>
          </a:xfrm>
          <a:custGeom>
            <a:avLst/>
            <a:gdLst/>
            <a:ahLst/>
            <a:cxnLst/>
            <a:rect l="l" t="t" r="r" b="b"/>
            <a:pathLst>
              <a:path w="2214460">
                <a:moveTo>
                  <a:pt x="0" y="0"/>
                </a:moveTo>
                <a:lnTo>
                  <a:pt x="2214460" y="0"/>
                </a:lnTo>
              </a:path>
            </a:pathLst>
          </a:custGeom>
          <a:ln w="767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6601" y="3645444"/>
            <a:ext cx="184282" cy="122854"/>
          </a:xfrm>
          <a:custGeom>
            <a:avLst/>
            <a:gdLst/>
            <a:ahLst/>
            <a:cxnLst/>
            <a:rect l="l" t="t" r="r" b="b"/>
            <a:pathLst>
              <a:path w="184282" h="122854">
                <a:moveTo>
                  <a:pt x="0" y="0"/>
                </a:moveTo>
                <a:lnTo>
                  <a:pt x="0" y="122854"/>
                </a:lnTo>
                <a:lnTo>
                  <a:pt x="184282" y="614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16601" y="3645444"/>
            <a:ext cx="184282" cy="122854"/>
          </a:xfrm>
          <a:custGeom>
            <a:avLst/>
            <a:gdLst/>
            <a:ahLst/>
            <a:cxnLst/>
            <a:rect l="l" t="t" r="r" b="b"/>
            <a:pathLst>
              <a:path w="184282" h="122854">
                <a:moveTo>
                  <a:pt x="0" y="122854"/>
                </a:moveTo>
                <a:lnTo>
                  <a:pt x="184282" y="61427"/>
                </a:lnTo>
                <a:lnTo>
                  <a:pt x="0" y="0"/>
                </a:lnTo>
                <a:lnTo>
                  <a:pt x="0" y="122854"/>
                </a:lnTo>
                <a:close/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6423" y="4090794"/>
            <a:ext cx="2214460" cy="0"/>
          </a:xfrm>
          <a:custGeom>
            <a:avLst/>
            <a:gdLst/>
            <a:ahLst/>
            <a:cxnLst/>
            <a:rect l="l" t="t" r="r" b="b"/>
            <a:pathLst>
              <a:path w="2214460">
                <a:moveTo>
                  <a:pt x="0" y="0"/>
                </a:moveTo>
                <a:lnTo>
                  <a:pt x="2214460" y="0"/>
                </a:lnTo>
              </a:path>
            </a:pathLst>
          </a:custGeom>
          <a:ln w="767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6601" y="4029366"/>
            <a:ext cx="184282" cy="122854"/>
          </a:xfrm>
          <a:custGeom>
            <a:avLst/>
            <a:gdLst/>
            <a:ahLst/>
            <a:cxnLst/>
            <a:rect l="l" t="t" r="r" b="b"/>
            <a:pathLst>
              <a:path w="184282" h="122854">
                <a:moveTo>
                  <a:pt x="0" y="0"/>
                </a:moveTo>
                <a:lnTo>
                  <a:pt x="0" y="122854"/>
                </a:lnTo>
                <a:lnTo>
                  <a:pt x="184282" y="614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16601" y="4029366"/>
            <a:ext cx="184282" cy="122854"/>
          </a:xfrm>
          <a:custGeom>
            <a:avLst/>
            <a:gdLst/>
            <a:ahLst/>
            <a:cxnLst/>
            <a:rect l="l" t="t" r="r" b="b"/>
            <a:pathLst>
              <a:path w="184282" h="122854">
                <a:moveTo>
                  <a:pt x="0" y="122854"/>
                </a:moveTo>
                <a:lnTo>
                  <a:pt x="184282" y="61427"/>
                </a:lnTo>
                <a:lnTo>
                  <a:pt x="0" y="0"/>
                </a:lnTo>
                <a:lnTo>
                  <a:pt x="0" y="122854"/>
                </a:lnTo>
                <a:close/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2148" y="2598106"/>
            <a:ext cx="2764236" cy="801628"/>
          </a:xfrm>
          <a:custGeom>
            <a:avLst/>
            <a:gdLst/>
            <a:ahLst/>
            <a:cxnLst/>
            <a:rect l="l" t="t" r="r" b="b"/>
            <a:pathLst>
              <a:path w="2764236" h="801628">
                <a:moveTo>
                  <a:pt x="2764236" y="801628"/>
                </a:moveTo>
                <a:lnTo>
                  <a:pt x="0" y="801628"/>
                </a:lnTo>
                <a:lnTo>
                  <a:pt x="0" y="0"/>
                </a:lnTo>
              </a:path>
              <a:path w="2764236" h="801628">
                <a:moveTo>
                  <a:pt x="0" y="0"/>
                </a:moveTo>
                <a:lnTo>
                  <a:pt x="0" y="0"/>
                </a:lnTo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2148" y="2413824"/>
            <a:ext cx="0" cy="184282"/>
          </a:xfrm>
          <a:custGeom>
            <a:avLst/>
            <a:gdLst/>
            <a:ahLst/>
            <a:cxnLst/>
            <a:rect l="l" t="t" r="r" b="b"/>
            <a:pathLst>
              <a:path h="184282">
                <a:moveTo>
                  <a:pt x="0" y="184282"/>
                </a:moveTo>
                <a:lnTo>
                  <a:pt x="0" y="0"/>
                </a:lnTo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721" y="2413823"/>
            <a:ext cx="122854" cy="184282"/>
          </a:xfrm>
          <a:custGeom>
            <a:avLst/>
            <a:gdLst/>
            <a:ahLst/>
            <a:cxnLst/>
            <a:rect l="l" t="t" r="r" b="b"/>
            <a:pathLst>
              <a:path w="122854" h="184282">
                <a:moveTo>
                  <a:pt x="61427" y="0"/>
                </a:moveTo>
                <a:lnTo>
                  <a:pt x="0" y="184282"/>
                </a:lnTo>
                <a:lnTo>
                  <a:pt x="122854" y="184282"/>
                </a:lnTo>
                <a:lnTo>
                  <a:pt x="61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721" y="2413823"/>
            <a:ext cx="122854" cy="184282"/>
          </a:xfrm>
          <a:custGeom>
            <a:avLst/>
            <a:gdLst/>
            <a:ahLst/>
            <a:cxnLst/>
            <a:rect l="l" t="t" r="r" b="b"/>
            <a:pathLst>
              <a:path w="122854" h="184282">
                <a:moveTo>
                  <a:pt x="122854" y="184282"/>
                </a:moveTo>
                <a:lnTo>
                  <a:pt x="61427" y="0"/>
                </a:lnTo>
                <a:lnTo>
                  <a:pt x="0" y="184282"/>
                </a:lnTo>
                <a:lnTo>
                  <a:pt x="122854" y="184282"/>
                </a:lnTo>
                <a:close/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4658" y="2401538"/>
            <a:ext cx="0" cy="1139481"/>
          </a:xfrm>
          <a:custGeom>
            <a:avLst/>
            <a:gdLst/>
            <a:ahLst/>
            <a:cxnLst/>
            <a:rect l="l" t="t" r="r" b="b"/>
            <a:pathLst>
              <a:path h="1139481">
                <a:moveTo>
                  <a:pt x="0" y="0"/>
                </a:moveTo>
                <a:lnTo>
                  <a:pt x="0" y="955197"/>
                </a:lnTo>
              </a:path>
              <a:path h="1139481">
                <a:moveTo>
                  <a:pt x="0" y="955197"/>
                </a:moveTo>
                <a:lnTo>
                  <a:pt x="0" y="1139481"/>
                </a:lnTo>
              </a:path>
            </a:pathLst>
          </a:custGeom>
          <a:ln w="767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3231" y="3356735"/>
            <a:ext cx="122854" cy="184284"/>
          </a:xfrm>
          <a:custGeom>
            <a:avLst/>
            <a:gdLst/>
            <a:ahLst/>
            <a:cxnLst/>
            <a:rect l="l" t="t" r="r" b="b"/>
            <a:pathLst>
              <a:path w="122854" h="184284">
                <a:moveTo>
                  <a:pt x="122854" y="0"/>
                </a:moveTo>
                <a:lnTo>
                  <a:pt x="0" y="0"/>
                </a:lnTo>
                <a:lnTo>
                  <a:pt x="61427" y="184284"/>
                </a:lnTo>
                <a:lnTo>
                  <a:pt x="1228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3231" y="3356735"/>
            <a:ext cx="122854" cy="184284"/>
          </a:xfrm>
          <a:custGeom>
            <a:avLst/>
            <a:gdLst/>
            <a:ahLst/>
            <a:cxnLst/>
            <a:rect l="l" t="t" r="r" b="b"/>
            <a:pathLst>
              <a:path w="122854" h="184284">
                <a:moveTo>
                  <a:pt x="0" y="0"/>
                </a:moveTo>
                <a:lnTo>
                  <a:pt x="61427" y="184284"/>
                </a:lnTo>
                <a:lnTo>
                  <a:pt x="122854" y="0"/>
                </a:lnTo>
                <a:lnTo>
                  <a:pt x="0" y="0"/>
                </a:lnTo>
                <a:close/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6400" y="2819400"/>
            <a:ext cx="6603453" cy="2303530"/>
          </a:xfrm>
          <a:custGeom>
            <a:avLst/>
            <a:gdLst/>
            <a:ahLst/>
            <a:cxnLst/>
            <a:rect l="l" t="t" r="r" b="b"/>
            <a:pathLst>
              <a:path w="6603453" h="2303530">
                <a:moveTo>
                  <a:pt x="0" y="2303530"/>
                </a:moveTo>
                <a:lnTo>
                  <a:pt x="6603453" y="2303530"/>
                </a:lnTo>
                <a:lnTo>
                  <a:pt x="6603453" y="0"/>
                </a:lnTo>
                <a:lnTo>
                  <a:pt x="0" y="0"/>
                </a:lnTo>
                <a:lnTo>
                  <a:pt x="0" y="2303530"/>
                </a:lnTo>
                <a:close/>
              </a:path>
            </a:pathLst>
          </a:custGeom>
          <a:ln w="767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00546" y="3855844"/>
            <a:ext cx="160210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latin typeface="Courier New"/>
                <a:cs typeface="Courier New"/>
              </a:rPr>
              <a:t>Formdata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spc="10" dirty="0">
                <a:latin typeface="Courier New"/>
                <a:cs typeface="Courier New"/>
              </a:rPr>
              <a:t>or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84468" y="4086197"/>
            <a:ext cx="1745614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latin typeface="Courier New"/>
                <a:cs typeface="Courier New"/>
              </a:rPr>
              <a:t>Query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spc="10" dirty="0">
                <a:latin typeface="Courier New"/>
                <a:cs typeface="Courier New"/>
              </a:rPr>
              <a:t>String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0546" y="3548706"/>
            <a:ext cx="188912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latin typeface="Courier New"/>
                <a:cs typeface="Courier New"/>
              </a:rPr>
              <a:t>Env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spc="10" dirty="0">
                <a:latin typeface="Courier New"/>
                <a:cs typeface="Courier New"/>
              </a:rPr>
              <a:t>Variables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0193" y="2358841"/>
            <a:ext cx="117221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Request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91605" y="1974920"/>
            <a:ext cx="100838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Client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017" y="2358841"/>
            <a:ext cx="133604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Response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84468" y="4585587"/>
            <a:ext cx="166370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Web</a:t>
            </a:r>
            <a:r>
              <a:rPr sz="2150" b="1" spc="-5" dirty="0">
                <a:latin typeface="Courier New"/>
                <a:cs typeface="Courier New"/>
              </a:rPr>
              <a:t> </a:t>
            </a:r>
            <a:r>
              <a:rPr sz="2150" b="1" spc="0" dirty="0">
                <a:latin typeface="Courier New"/>
                <a:cs typeface="Courier New"/>
              </a:rPr>
              <a:t>Server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9762" y="4585587"/>
            <a:ext cx="182753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PHP</a:t>
            </a:r>
            <a:r>
              <a:rPr sz="2150" b="1" spc="-5" dirty="0">
                <a:latin typeface="Courier New"/>
                <a:cs typeface="Courier New"/>
              </a:rPr>
              <a:t> </a:t>
            </a:r>
            <a:r>
              <a:rPr sz="2150" b="1" spc="0" dirty="0">
                <a:latin typeface="Courier New"/>
                <a:cs typeface="Courier New"/>
              </a:rPr>
              <a:t>Program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54038" y="2512410"/>
            <a:ext cx="133604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Web</a:t>
            </a:r>
            <a:r>
              <a:rPr sz="2150" b="1" spc="-5" dirty="0">
                <a:latin typeface="Courier New"/>
                <a:cs typeface="Courier New"/>
              </a:rPr>
              <a:t> </a:t>
            </a:r>
            <a:r>
              <a:rPr sz="2150" b="1" spc="0" dirty="0">
                <a:latin typeface="Courier New"/>
                <a:cs typeface="Courier New"/>
              </a:rPr>
              <a:t>Host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54038" y="3932628"/>
            <a:ext cx="74231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solidFill>
                  <a:srgbClr val="FFFFFF"/>
                </a:solidFill>
                <a:latin typeface="Courier New"/>
                <a:cs typeface="Courier New"/>
              </a:rPr>
              <a:t>STDIN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77253" y="3241569"/>
            <a:ext cx="88582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solidFill>
                  <a:srgbClr val="FFFFFF"/>
                </a:solidFill>
                <a:latin typeface="Courier New"/>
                <a:cs typeface="Courier New"/>
              </a:rPr>
              <a:t>STDOUT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B76329D5-1486-4DE2-B5D8-75739E4B132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868658"/>
            <a:ext cx="7503159" cy="4779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9906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q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headers,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incoming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predefined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vironme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ariables.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made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predefined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ariables.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5334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recei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stri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vironme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ariable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QUER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Y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STRING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POST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input.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built-in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ort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dec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parse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incoming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ariables.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content-type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content-length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headers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sending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ecomes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34DC3-DEF6-470A-A4A9-EFA2936C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303780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Ad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8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65" dirty="0">
                <a:solidFill>
                  <a:srgbClr val="B20000"/>
                </a:solidFill>
                <a:latin typeface="Arial"/>
                <a:cs typeface="Arial"/>
              </a:rPr>
              <a:t>tages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06894"/>
            <a:ext cx="7554595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01600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scripts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cgi-bin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ywhere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  <a:buClr>
                <a:srgbClr val="000072"/>
              </a:buClr>
              <a:buFont typeface="Arial"/>
              <a:buChar char="•"/>
            </a:pPr>
            <a:endParaRPr sz="14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libraries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free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widely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marR="12700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designed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efficie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alter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ati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CGI.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95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efficie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ecomes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reside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dule,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case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Apa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  <a:buClr>
                <a:srgbClr val="000072"/>
              </a:buClr>
              <a:buFont typeface="Arial"/>
              <a:buChar char="•"/>
            </a:pPr>
            <a:endParaRPr sz="14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database,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ftp,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df,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ima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sup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ort.</a:t>
            </a:r>
            <a:endParaRPr sz="2050">
              <a:latin typeface="Arial"/>
              <a:cs typeface="Arial"/>
            </a:endParaRPr>
          </a:p>
          <a:p>
            <a:pPr marL="274955" marR="381000" algn="just">
              <a:lnSpc>
                <a:spcPct val="117400"/>
              </a:lnSpc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built-in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SQLite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database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terfaces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jor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database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ystems,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free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widely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opular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MySQL.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</a:pPr>
            <a:endParaRPr sz="14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uses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familiar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tax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(mostly).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  <a:buClr>
                <a:srgbClr val="000072"/>
              </a:buClr>
              <a:buFont typeface="Arial"/>
              <a:buChar char="•"/>
            </a:pPr>
            <a:endParaRPr sz="14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large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useful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functions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eb.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B0F7-A226-42F1-AF22-5912FFA9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868658"/>
            <a:ext cx="7586980" cy="76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offers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command-line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terface,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making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sy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testing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debugging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scripts.</a:t>
            </a:r>
            <a:endParaRPr sz="2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A0922-8CE6-46AF-9654-CD0A4E53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586230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Scripting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8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erview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4925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30797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high-le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el,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terpreter-based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scripting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language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designed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eb.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0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edded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duce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dynamic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ac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enclosed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ket</a:t>
            </a:r>
            <a:endParaRPr sz="2050" dirty="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... ?&gt;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static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outside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terpreter,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filters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replacing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generated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ket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letting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static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pass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tou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outpu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4160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inclusion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static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still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trolled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surrounding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logic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ets.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php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ket,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output-pr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ducing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stateme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generate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output.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4AA22-81AE-45F8-B33D-843434FA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2345055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I</a:t>
            </a:r>
            <a:r>
              <a:rPr sz="2950" b="1" spc="229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terpreter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0638" y="2086487"/>
            <a:ext cx="1837936" cy="1837932"/>
          </a:xfrm>
          <a:custGeom>
            <a:avLst/>
            <a:gdLst/>
            <a:ahLst/>
            <a:cxnLst/>
            <a:rect l="l" t="t" r="r" b="b"/>
            <a:pathLst>
              <a:path w="1837936" h="1837932">
                <a:moveTo>
                  <a:pt x="918967" y="0"/>
                </a:moveTo>
                <a:lnTo>
                  <a:pt x="843598" y="3046"/>
                </a:lnTo>
                <a:lnTo>
                  <a:pt x="769907" y="12027"/>
                </a:lnTo>
                <a:lnTo>
                  <a:pt x="698130" y="26707"/>
                </a:lnTo>
                <a:lnTo>
                  <a:pt x="628504" y="46849"/>
                </a:lnTo>
                <a:lnTo>
                  <a:pt x="561265" y="72216"/>
                </a:lnTo>
                <a:lnTo>
                  <a:pt x="496651" y="102573"/>
                </a:lnTo>
                <a:lnTo>
                  <a:pt x="434896" y="137682"/>
                </a:lnTo>
                <a:lnTo>
                  <a:pt x="376239" y="177307"/>
                </a:lnTo>
                <a:lnTo>
                  <a:pt x="320915" y="221211"/>
                </a:lnTo>
                <a:lnTo>
                  <a:pt x="269161" y="269158"/>
                </a:lnTo>
                <a:lnTo>
                  <a:pt x="221213" y="320912"/>
                </a:lnTo>
                <a:lnTo>
                  <a:pt x="177308" y="376236"/>
                </a:lnTo>
                <a:lnTo>
                  <a:pt x="137683" y="434893"/>
                </a:lnTo>
                <a:lnTo>
                  <a:pt x="102574" y="496648"/>
                </a:lnTo>
                <a:lnTo>
                  <a:pt x="72217" y="561262"/>
                </a:lnTo>
                <a:lnTo>
                  <a:pt x="46849" y="628501"/>
                </a:lnTo>
                <a:lnTo>
                  <a:pt x="26707" y="698127"/>
                </a:lnTo>
                <a:lnTo>
                  <a:pt x="12027" y="769905"/>
                </a:lnTo>
                <a:lnTo>
                  <a:pt x="3046" y="843596"/>
                </a:lnTo>
                <a:lnTo>
                  <a:pt x="0" y="918966"/>
                </a:lnTo>
                <a:lnTo>
                  <a:pt x="3046" y="994336"/>
                </a:lnTo>
                <a:lnTo>
                  <a:pt x="12027" y="1068027"/>
                </a:lnTo>
                <a:lnTo>
                  <a:pt x="26707" y="1139804"/>
                </a:lnTo>
                <a:lnTo>
                  <a:pt x="46849" y="1209431"/>
                </a:lnTo>
                <a:lnTo>
                  <a:pt x="72217" y="1276669"/>
                </a:lnTo>
                <a:lnTo>
                  <a:pt x="102574" y="1341284"/>
                </a:lnTo>
                <a:lnTo>
                  <a:pt x="137683" y="1403039"/>
                </a:lnTo>
                <a:lnTo>
                  <a:pt x="177308" y="1461696"/>
                </a:lnTo>
                <a:lnTo>
                  <a:pt x="221213" y="1517020"/>
                </a:lnTo>
                <a:lnTo>
                  <a:pt x="269161" y="1568774"/>
                </a:lnTo>
                <a:lnTo>
                  <a:pt x="320915" y="1616721"/>
                </a:lnTo>
                <a:lnTo>
                  <a:pt x="376239" y="1660625"/>
                </a:lnTo>
                <a:lnTo>
                  <a:pt x="434896" y="1700250"/>
                </a:lnTo>
                <a:lnTo>
                  <a:pt x="496651" y="1735359"/>
                </a:lnTo>
                <a:lnTo>
                  <a:pt x="561265" y="1765715"/>
                </a:lnTo>
                <a:lnTo>
                  <a:pt x="628504" y="1791083"/>
                </a:lnTo>
                <a:lnTo>
                  <a:pt x="698130" y="1811225"/>
                </a:lnTo>
                <a:lnTo>
                  <a:pt x="769907" y="1825905"/>
                </a:lnTo>
                <a:lnTo>
                  <a:pt x="843598" y="1834886"/>
                </a:lnTo>
                <a:lnTo>
                  <a:pt x="918967" y="1837932"/>
                </a:lnTo>
                <a:lnTo>
                  <a:pt x="994337" y="1834886"/>
                </a:lnTo>
                <a:lnTo>
                  <a:pt x="1068028" y="1825905"/>
                </a:lnTo>
                <a:lnTo>
                  <a:pt x="1139805" y="1811225"/>
                </a:lnTo>
                <a:lnTo>
                  <a:pt x="1209431" y="1791083"/>
                </a:lnTo>
                <a:lnTo>
                  <a:pt x="1276670" y="1765715"/>
                </a:lnTo>
                <a:lnTo>
                  <a:pt x="1341284" y="1735359"/>
                </a:lnTo>
                <a:lnTo>
                  <a:pt x="1403039" y="1700250"/>
                </a:lnTo>
                <a:lnTo>
                  <a:pt x="1461696" y="1660625"/>
                </a:lnTo>
                <a:lnTo>
                  <a:pt x="1517020" y="1616721"/>
                </a:lnTo>
                <a:lnTo>
                  <a:pt x="1568775" y="1568774"/>
                </a:lnTo>
                <a:lnTo>
                  <a:pt x="1616722" y="1517020"/>
                </a:lnTo>
                <a:lnTo>
                  <a:pt x="1660627" y="1461696"/>
                </a:lnTo>
                <a:lnTo>
                  <a:pt x="1700252" y="1403039"/>
                </a:lnTo>
                <a:lnTo>
                  <a:pt x="1735361" y="1341284"/>
                </a:lnTo>
                <a:lnTo>
                  <a:pt x="1765718" y="1276669"/>
                </a:lnTo>
                <a:lnTo>
                  <a:pt x="1791086" y="1209431"/>
                </a:lnTo>
                <a:lnTo>
                  <a:pt x="1811228" y="1139804"/>
                </a:lnTo>
                <a:lnTo>
                  <a:pt x="1825908" y="1068027"/>
                </a:lnTo>
                <a:lnTo>
                  <a:pt x="1834889" y="994336"/>
                </a:lnTo>
                <a:lnTo>
                  <a:pt x="1837936" y="918966"/>
                </a:lnTo>
                <a:lnTo>
                  <a:pt x="1834889" y="843596"/>
                </a:lnTo>
                <a:lnTo>
                  <a:pt x="1825908" y="769905"/>
                </a:lnTo>
                <a:lnTo>
                  <a:pt x="1811228" y="698127"/>
                </a:lnTo>
                <a:lnTo>
                  <a:pt x="1791086" y="628501"/>
                </a:lnTo>
                <a:lnTo>
                  <a:pt x="1765718" y="561262"/>
                </a:lnTo>
                <a:lnTo>
                  <a:pt x="1735361" y="496648"/>
                </a:lnTo>
                <a:lnTo>
                  <a:pt x="1700252" y="434893"/>
                </a:lnTo>
                <a:lnTo>
                  <a:pt x="1660627" y="376236"/>
                </a:lnTo>
                <a:lnTo>
                  <a:pt x="1616722" y="320912"/>
                </a:lnTo>
                <a:lnTo>
                  <a:pt x="1568775" y="269158"/>
                </a:lnTo>
                <a:lnTo>
                  <a:pt x="1517020" y="221211"/>
                </a:lnTo>
                <a:lnTo>
                  <a:pt x="1461696" y="177307"/>
                </a:lnTo>
                <a:lnTo>
                  <a:pt x="1403039" y="137682"/>
                </a:lnTo>
                <a:lnTo>
                  <a:pt x="1341284" y="102573"/>
                </a:lnTo>
                <a:lnTo>
                  <a:pt x="1276670" y="72216"/>
                </a:lnTo>
                <a:lnTo>
                  <a:pt x="1209431" y="46849"/>
                </a:lnTo>
                <a:lnTo>
                  <a:pt x="1139805" y="26707"/>
                </a:lnTo>
                <a:lnTo>
                  <a:pt x="1068028" y="12027"/>
                </a:lnTo>
                <a:lnTo>
                  <a:pt x="994337" y="3046"/>
                </a:lnTo>
                <a:lnTo>
                  <a:pt x="918967" y="0"/>
                </a:lnTo>
                <a:close/>
              </a:path>
            </a:pathLst>
          </a:custGeom>
          <a:solidFill>
            <a:srgbClr val="BF6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6151" y="2069844"/>
            <a:ext cx="3209843" cy="1604921"/>
          </a:xfrm>
          <a:custGeom>
            <a:avLst/>
            <a:gdLst/>
            <a:ahLst/>
            <a:cxnLst/>
            <a:rect l="l" t="t" r="r" b="b"/>
            <a:pathLst>
              <a:path w="3209843" h="1604921">
                <a:moveTo>
                  <a:pt x="1604921" y="0"/>
                </a:moveTo>
                <a:lnTo>
                  <a:pt x="1473293" y="2660"/>
                </a:lnTo>
                <a:lnTo>
                  <a:pt x="1344595" y="10503"/>
                </a:lnTo>
                <a:lnTo>
                  <a:pt x="1219241" y="23322"/>
                </a:lnTo>
                <a:lnTo>
                  <a:pt x="1097642" y="40911"/>
                </a:lnTo>
                <a:lnTo>
                  <a:pt x="980214" y="63062"/>
                </a:lnTo>
                <a:lnTo>
                  <a:pt x="867368" y="89571"/>
                </a:lnTo>
                <a:lnTo>
                  <a:pt x="759518" y="120229"/>
                </a:lnTo>
                <a:lnTo>
                  <a:pt x="657076" y="154831"/>
                </a:lnTo>
                <a:lnTo>
                  <a:pt x="560456" y="193170"/>
                </a:lnTo>
                <a:lnTo>
                  <a:pt x="470071" y="235039"/>
                </a:lnTo>
                <a:lnTo>
                  <a:pt x="386333" y="280232"/>
                </a:lnTo>
                <a:lnTo>
                  <a:pt x="309657" y="328542"/>
                </a:lnTo>
                <a:lnTo>
                  <a:pt x="240454" y="379763"/>
                </a:lnTo>
                <a:lnTo>
                  <a:pt x="179138" y="433688"/>
                </a:lnTo>
                <a:lnTo>
                  <a:pt x="126122" y="490111"/>
                </a:lnTo>
                <a:lnTo>
                  <a:pt x="81820" y="548825"/>
                </a:lnTo>
                <a:lnTo>
                  <a:pt x="46643" y="609623"/>
                </a:lnTo>
                <a:lnTo>
                  <a:pt x="21005" y="672300"/>
                </a:lnTo>
                <a:lnTo>
                  <a:pt x="5320" y="736648"/>
                </a:lnTo>
                <a:lnTo>
                  <a:pt x="0" y="802460"/>
                </a:lnTo>
                <a:lnTo>
                  <a:pt x="5320" y="868273"/>
                </a:lnTo>
                <a:lnTo>
                  <a:pt x="21005" y="932621"/>
                </a:lnTo>
                <a:lnTo>
                  <a:pt x="46643" y="995298"/>
                </a:lnTo>
                <a:lnTo>
                  <a:pt x="81820" y="1056096"/>
                </a:lnTo>
                <a:lnTo>
                  <a:pt x="126122" y="1114810"/>
                </a:lnTo>
                <a:lnTo>
                  <a:pt x="179138" y="1171233"/>
                </a:lnTo>
                <a:lnTo>
                  <a:pt x="240454" y="1225158"/>
                </a:lnTo>
                <a:lnTo>
                  <a:pt x="309657" y="1276379"/>
                </a:lnTo>
                <a:lnTo>
                  <a:pt x="386333" y="1324689"/>
                </a:lnTo>
                <a:lnTo>
                  <a:pt x="470071" y="1369882"/>
                </a:lnTo>
                <a:lnTo>
                  <a:pt x="560456" y="1411751"/>
                </a:lnTo>
                <a:lnTo>
                  <a:pt x="657076" y="1450090"/>
                </a:lnTo>
                <a:lnTo>
                  <a:pt x="759518" y="1484692"/>
                </a:lnTo>
                <a:lnTo>
                  <a:pt x="867368" y="1515350"/>
                </a:lnTo>
                <a:lnTo>
                  <a:pt x="980214" y="1541859"/>
                </a:lnTo>
                <a:lnTo>
                  <a:pt x="1097642" y="1564010"/>
                </a:lnTo>
                <a:lnTo>
                  <a:pt x="1219241" y="1581599"/>
                </a:lnTo>
                <a:lnTo>
                  <a:pt x="1344595" y="1594418"/>
                </a:lnTo>
                <a:lnTo>
                  <a:pt x="1473293" y="1602261"/>
                </a:lnTo>
                <a:lnTo>
                  <a:pt x="1604921" y="1604921"/>
                </a:lnTo>
                <a:lnTo>
                  <a:pt x="1736550" y="1602261"/>
                </a:lnTo>
                <a:lnTo>
                  <a:pt x="1865248" y="1594418"/>
                </a:lnTo>
                <a:lnTo>
                  <a:pt x="1990602" y="1581599"/>
                </a:lnTo>
                <a:lnTo>
                  <a:pt x="2112200" y="1564010"/>
                </a:lnTo>
                <a:lnTo>
                  <a:pt x="2229629" y="1541859"/>
                </a:lnTo>
                <a:lnTo>
                  <a:pt x="2342475" y="1515350"/>
                </a:lnTo>
                <a:lnTo>
                  <a:pt x="2450325" y="1484692"/>
                </a:lnTo>
                <a:lnTo>
                  <a:pt x="2552767" y="1450090"/>
                </a:lnTo>
                <a:lnTo>
                  <a:pt x="2649387" y="1411751"/>
                </a:lnTo>
                <a:lnTo>
                  <a:pt x="2739772" y="1369882"/>
                </a:lnTo>
                <a:lnTo>
                  <a:pt x="2823510" y="1324689"/>
                </a:lnTo>
                <a:lnTo>
                  <a:pt x="2900186" y="1276379"/>
                </a:lnTo>
                <a:lnTo>
                  <a:pt x="2969389" y="1225158"/>
                </a:lnTo>
                <a:lnTo>
                  <a:pt x="3030705" y="1171233"/>
                </a:lnTo>
                <a:lnTo>
                  <a:pt x="3083720" y="1114810"/>
                </a:lnTo>
                <a:lnTo>
                  <a:pt x="3128023" y="1056096"/>
                </a:lnTo>
                <a:lnTo>
                  <a:pt x="3163200" y="995298"/>
                </a:lnTo>
                <a:lnTo>
                  <a:pt x="3188838" y="932621"/>
                </a:lnTo>
                <a:lnTo>
                  <a:pt x="3204523" y="868273"/>
                </a:lnTo>
                <a:lnTo>
                  <a:pt x="3209843" y="802460"/>
                </a:lnTo>
                <a:lnTo>
                  <a:pt x="3204523" y="736648"/>
                </a:lnTo>
                <a:lnTo>
                  <a:pt x="3188838" y="672300"/>
                </a:lnTo>
                <a:lnTo>
                  <a:pt x="3163200" y="609623"/>
                </a:lnTo>
                <a:lnTo>
                  <a:pt x="3128023" y="548825"/>
                </a:lnTo>
                <a:lnTo>
                  <a:pt x="3083720" y="490111"/>
                </a:lnTo>
                <a:lnTo>
                  <a:pt x="3030705" y="433688"/>
                </a:lnTo>
                <a:lnTo>
                  <a:pt x="2969389" y="379763"/>
                </a:lnTo>
                <a:lnTo>
                  <a:pt x="2900186" y="328542"/>
                </a:lnTo>
                <a:lnTo>
                  <a:pt x="2823510" y="280232"/>
                </a:lnTo>
                <a:lnTo>
                  <a:pt x="2739772" y="235039"/>
                </a:lnTo>
                <a:lnTo>
                  <a:pt x="2649387" y="193170"/>
                </a:lnTo>
                <a:lnTo>
                  <a:pt x="2552767" y="154831"/>
                </a:lnTo>
                <a:lnTo>
                  <a:pt x="2450325" y="120229"/>
                </a:lnTo>
                <a:lnTo>
                  <a:pt x="2342475" y="89571"/>
                </a:lnTo>
                <a:lnTo>
                  <a:pt x="2229629" y="63062"/>
                </a:lnTo>
                <a:lnTo>
                  <a:pt x="2112200" y="40911"/>
                </a:lnTo>
                <a:lnTo>
                  <a:pt x="1990602" y="23322"/>
                </a:lnTo>
                <a:lnTo>
                  <a:pt x="1865248" y="10503"/>
                </a:lnTo>
                <a:lnTo>
                  <a:pt x="1736550" y="2660"/>
                </a:lnTo>
                <a:lnTo>
                  <a:pt x="1604921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8612" y="4298902"/>
            <a:ext cx="2229058" cy="1515759"/>
          </a:xfrm>
          <a:custGeom>
            <a:avLst/>
            <a:gdLst/>
            <a:ahLst/>
            <a:cxnLst/>
            <a:rect l="l" t="t" r="r" b="b"/>
            <a:pathLst>
              <a:path w="2229058" h="1515759">
                <a:moveTo>
                  <a:pt x="124827" y="0"/>
                </a:moveTo>
                <a:lnTo>
                  <a:pt x="82448" y="7379"/>
                </a:lnTo>
                <a:lnTo>
                  <a:pt x="46297" y="27794"/>
                </a:lnTo>
                <a:lnTo>
                  <a:pt x="18961" y="58661"/>
                </a:lnTo>
                <a:lnTo>
                  <a:pt x="3024" y="97396"/>
                </a:lnTo>
                <a:lnTo>
                  <a:pt x="0" y="1390932"/>
                </a:lnTo>
                <a:lnTo>
                  <a:pt x="851" y="1405592"/>
                </a:lnTo>
                <a:lnTo>
                  <a:pt x="12864" y="1446183"/>
                </a:lnTo>
                <a:lnTo>
                  <a:pt x="37051" y="1479683"/>
                </a:lnTo>
                <a:lnTo>
                  <a:pt x="70828" y="1503505"/>
                </a:lnTo>
                <a:lnTo>
                  <a:pt x="111610" y="1515068"/>
                </a:lnTo>
                <a:lnTo>
                  <a:pt x="2104230" y="1515759"/>
                </a:lnTo>
                <a:lnTo>
                  <a:pt x="2118889" y="1514907"/>
                </a:lnTo>
                <a:lnTo>
                  <a:pt x="2159480" y="1502896"/>
                </a:lnTo>
                <a:lnTo>
                  <a:pt x="2192979" y="1478709"/>
                </a:lnTo>
                <a:lnTo>
                  <a:pt x="2216803" y="1444933"/>
                </a:lnTo>
                <a:lnTo>
                  <a:pt x="2228366" y="1404150"/>
                </a:lnTo>
                <a:lnTo>
                  <a:pt x="2229058" y="124827"/>
                </a:lnTo>
                <a:lnTo>
                  <a:pt x="2228206" y="110167"/>
                </a:lnTo>
                <a:lnTo>
                  <a:pt x="2216193" y="69575"/>
                </a:lnTo>
                <a:lnTo>
                  <a:pt x="2192006" y="36076"/>
                </a:lnTo>
                <a:lnTo>
                  <a:pt x="2158229" y="12253"/>
                </a:lnTo>
                <a:lnTo>
                  <a:pt x="2117447" y="691"/>
                </a:lnTo>
                <a:lnTo>
                  <a:pt x="12482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1272" y="2246728"/>
            <a:ext cx="1783246" cy="801272"/>
          </a:xfrm>
          <a:custGeom>
            <a:avLst/>
            <a:gdLst/>
            <a:ahLst/>
            <a:cxnLst/>
            <a:rect l="l" t="t" r="r" b="b"/>
            <a:pathLst>
              <a:path w="1783246" h="801272">
                <a:moveTo>
                  <a:pt x="891623" y="0"/>
                </a:moveTo>
                <a:lnTo>
                  <a:pt x="818495" y="1328"/>
                </a:lnTo>
                <a:lnTo>
                  <a:pt x="746996" y="5243"/>
                </a:lnTo>
                <a:lnTo>
                  <a:pt x="677354" y="11643"/>
                </a:lnTo>
                <a:lnTo>
                  <a:pt x="609799" y="20425"/>
                </a:lnTo>
                <a:lnTo>
                  <a:pt x="544561" y="31484"/>
                </a:lnTo>
                <a:lnTo>
                  <a:pt x="481869" y="44719"/>
                </a:lnTo>
                <a:lnTo>
                  <a:pt x="421952" y="60025"/>
                </a:lnTo>
                <a:lnTo>
                  <a:pt x="365040" y="77300"/>
                </a:lnTo>
                <a:lnTo>
                  <a:pt x="311362" y="96441"/>
                </a:lnTo>
                <a:lnTo>
                  <a:pt x="261149" y="117345"/>
                </a:lnTo>
                <a:lnTo>
                  <a:pt x="214628" y="139908"/>
                </a:lnTo>
                <a:lnTo>
                  <a:pt x="172030" y="164027"/>
                </a:lnTo>
                <a:lnTo>
                  <a:pt x="133584" y="189599"/>
                </a:lnTo>
                <a:lnTo>
                  <a:pt x="99520" y="216522"/>
                </a:lnTo>
                <a:lnTo>
                  <a:pt x="70067" y="244692"/>
                </a:lnTo>
                <a:lnTo>
                  <a:pt x="45455" y="274005"/>
                </a:lnTo>
                <a:lnTo>
                  <a:pt x="11669" y="335651"/>
                </a:lnTo>
                <a:lnTo>
                  <a:pt x="0" y="400636"/>
                </a:lnTo>
                <a:lnTo>
                  <a:pt x="2955" y="433493"/>
                </a:lnTo>
                <a:lnTo>
                  <a:pt x="25912" y="496912"/>
                </a:lnTo>
                <a:lnTo>
                  <a:pt x="70067" y="556580"/>
                </a:lnTo>
                <a:lnTo>
                  <a:pt x="99520" y="584749"/>
                </a:lnTo>
                <a:lnTo>
                  <a:pt x="133584" y="611672"/>
                </a:lnTo>
                <a:lnTo>
                  <a:pt x="172030" y="637244"/>
                </a:lnTo>
                <a:lnTo>
                  <a:pt x="214628" y="661364"/>
                </a:lnTo>
                <a:lnTo>
                  <a:pt x="261149" y="683927"/>
                </a:lnTo>
                <a:lnTo>
                  <a:pt x="311362" y="704830"/>
                </a:lnTo>
                <a:lnTo>
                  <a:pt x="365040" y="723971"/>
                </a:lnTo>
                <a:lnTo>
                  <a:pt x="421952" y="741246"/>
                </a:lnTo>
                <a:lnTo>
                  <a:pt x="481869" y="756553"/>
                </a:lnTo>
                <a:lnTo>
                  <a:pt x="544561" y="769787"/>
                </a:lnTo>
                <a:lnTo>
                  <a:pt x="609799" y="780847"/>
                </a:lnTo>
                <a:lnTo>
                  <a:pt x="677354" y="789628"/>
                </a:lnTo>
                <a:lnTo>
                  <a:pt x="746996" y="796028"/>
                </a:lnTo>
                <a:lnTo>
                  <a:pt x="818495" y="799944"/>
                </a:lnTo>
                <a:lnTo>
                  <a:pt x="891623" y="801272"/>
                </a:lnTo>
                <a:lnTo>
                  <a:pt x="964750" y="799944"/>
                </a:lnTo>
                <a:lnTo>
                  <a:pt x="1036250" y="796028"/>
                </a:lnTo>
                <a:lnTo>
                  <a:pt x="1105891" y="789628"/>
                </a:lnTo>
                <a:lnTo>
                  <a:pt x="1173446" y="780847"/>
                </a:lnTo>
                <a:lnTo>
                  <a:pt x="1238684" y="769787"/>
                </a:lnTo>
                <a:lnTo>
                  <a:pt x="1301377" y="756553"/>
                </a:lnTo>
                <a:lnTo>
                  <a:pt x="1361294" y="741246"/>
                </a:lnTo>
                <a:lnTo>
                  <a:pt x="1418206" y="723971"/>
                </a:lnTo>
                <a:lnTo>
                  <a:pt x="1471883" y="704830"/>
                </a:lnTo>
                <a:lnTo>
                  <a:pt x="1522097" y="683927"/>
                </a:lnTo>
                <a:lnTo>
                  <a:pt x="1568618" y="661364"/>
                </a:lnTo>
                <a:lnTo>
                  <a:pt x="1611216" y="637244"/>
                </a:lnTo>
                <a:lnTo>
                  <a:pt x="1649661" y="611672"/>
                </a:lnTo>
                <a:lnTo>
                  <a:pt x="1683725" y="584749"/>
                </a:lnTo>
                <a:lnTo>
                  <a:pt x="1713178" y="556580"/>
                </a:lnTo>
                <a:lnTo>
                  <a:pt x="1737791" y="527266"/>
                </a:lnTo>
                <a:lnTo>
                  <a:pt x="1771576" y="465620"/>
                </a:lnTo>
                <a:lnTo>
                  <a:pt x="1783246" y="400636"/>
                </a:lnTo>
                <a:lnTo>
                  <a:pt x="1780290" y="367778"/>
                </a:lnTo>
                <a:lnTo>
                  <a:pt x="1757333" y="304359"/>
                </a:lnTo>
                <a:lnTo>
                  <a:pt x="1713178" y="244692"/>
                </a:lnTo>
                <a:lnTo>
                  <a:pt x="1683725" y="216522"/>
                </a:lnTo>
                <a:lnTo>
                  <a:pt x="1649661" y="189599"/>
                </a:lnTo>
                <a:lnTo>
                  <a:pt x="1611216" y="164027"/>
                </a:lnTo>
                <a:lnTo>
                  <a:pt x="1568618" y="139908"/>
                </a:lnTo>
                <a:lnTo>
                  <a:pt x="1522097" y="117345"/>
                </a:lnTo>
                <a:lnTo>
                  <a:pt x="1471883" y="96441"/>
                </a:lnTo>
                <a:lnTo>
                  <a:pt x="1418206" y="77300"/>
                </a:lnTo>
                <a:lnTo>
                  <a:pt x="1361294" y="60025"/>
                </a:lnTo>
                <a:lnTo>
                  <a:pt x="1301377" y="44719"/>
                </a:lnTo>
                <a:lnTo>
                  <a:pt x="1238684" y="31484"/>
                </a:lnTo>
                <a:lnTo>
                  <a:pt x="1173446" y="20425"/>
                </a:lnTo>
                <a:lnTo>
                  <a:pt x="1105891" y="11643"/>
                </a:lnTo>
                <a:lnTo>
                  <a:pt x="1036250" y="5243"/>
                </a:lnTo>
                <a:lnTo>
                  <a:pt x="964750" y="1328"/>
                </a:lnTo>
                <a:lnTo>
                  <a:pt x="8916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4561" y="2497823"/>
            <a:ext cx="0" cy="2514377"/>
          </a:xfrm>
          <a:custGeom>
            <a:avLst/>
            <a:gdLst/>
            <a:ahLst/>
            <a:cxnLst/>
            <a:rect l="l" t="t" r="r" b="b"/>
            <a:pathLst>
              <a:path h="2514377">
                <a:moveTo>
                  <a:pt x="-4564318" y="3318820"/>
                </a:moveTo>
                <a:lnTo>
                  <a:pt x="-4564318" y="33188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 flipH="1">
            <a:off x="6274560" y="2497823"/>
            <a:ext cx="45719" cy="2514377"/>
          </a:xfrm>
          <a:custGeom>
            <a:avLst/>
            <a:gdLst/>
            <a:ahLst/>
            <a:cxnLst/>
            <a:rect l="l" t="t" r="r" b="b"/>
            <a:pathLst>
              <a:path h="2514377">
                <a:moveTo>
                  <a:pt x="0" y="0"/>
                </a:moveTo>
                <a:lnTo>
                  <a:pt x="0" y="2514377"/>
                </a:lnTo>
              </a:path>
            </a:pathLst>
          </a:custGeom>
          <a:ln w="3566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05074" y="3892240"/>
            <a:ext cx="2171700" cy="1835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3627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file.php</a:t>
            </a:r>
            <a:endParaRPr sz="250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14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58470">
              <a:lnSpc>
                <a:spcPct val="100000"/>
              </a:lnSpc>
            </a:pPr>
            <a:r>
              <a:rPr sz="2500" b="1" spc="-15" dirty="0">
                <a:solidFill>
                  <a:srgbClr val="FF0000"/>
                </a:solidFill>
                <a:latin typeface="Courier New"/>
                <a:cs typeface="Courier New"/>
              </a:rPr>
              <a:t>PHP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15" dirty="0">
                <a:solidFill>
                  <a:srgbClr val="FF0000"/>
                </a:solidFill>
                <a:latin typeface="Courier New"/>
                <a:cs typeface="Courier New"/>
              </a:rPr>
              <a:t>CODE</a:t>
            </a:r>
            <a:endParaRPr sz="250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"/>
              </a:spcBef>
            </a:pPr>
            <a:endParaRPr sz="1100" dirty="0"/>
          </a:p>
          <a:p>
            <a:pPr marL="12700" marR="826769">
              <a:lnSpc>
                <a:spcPct val="70200"/>
              </a:lnSpc>
            </a:pPr>
            <a:r>
              <a:rPr sz="2500" b="1" spc="-15" dirty="0">
                <a:solidFill>
                  <a:srgbClr val="0000FF"/>
                </a:solidFill>
                <a:latin typeface="Courier New"/>
                <a:cs typeface="Courier New"/>
              </a:rPr>
              <a:t>Fixed Content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2769" y="2733130"/>
            <a:ext cx="1356995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solidFill>
                  <a:srgbClr val="FFFFFF"/>
                </a:solidFill>
                <a:latin typeface="Courier New"/>
                <a:cs typeface="Courier New"/>
              </a:rPr>
              <a:t>Browser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7346" y="2017544"/>
            <a:ext cx="1737360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Generated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8001" y="2591676"/>
            <a:ext cx="1547495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Document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9262" y="3000616"/>
            <a:ext cx="1969770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Web</a:t>
            </a:r>
            <a:r>
              <a:rPr sz="2500" b="1" spc="325" dirty="0">
                <a:latin typeface="Courier New"/>
                <a:cs typeface="Courier New"/>
              </a:rPr>
              <a:t> </a:t>
            </a:r>
            <a:r>
              <a:rPr sz="2500" b="1" spc="-15" dirty="0">
                <a:latin typeface="Courier New"/>
                <a:cs typeface="Courier New"/>
              </a:rPr>
              <a:t>Server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4875" y="2465642"/>
            <a:ext cx="596265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PHP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6889" y="2437193"/>
            <a:ext cx="213989" cy="142659"/>
          </a:xfrm>
          <a:custGeom>
            <a:avLst/>
            <a:gdLst/>
            <a:ahLst/>
            <a:cxnLst/>
            <a:rect l="l" t="t" r="r" b="b"/>
            <a:pathLst>
              <a:path w="213989" h="142659">
                <a:moveTo>
                  <a:pt x="160492" y="0"/>
                </a:moveTo>
                <a:lnTo>
                  <a:pt x="0" y="71329"/>
                </a:lnTo>
                <a:lnTo>
                  <a:pt x="160492" y="142659"/>
                </a:lnTo>
                <a:lnTo>
                  <a:pt x="213989" y="71329"/>
                </a:lnTo>
                <a:lnTo>
                  <a:pt x="16049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6889" y="2437193"/>
            <a:ext cx="213989" cy="142659"/>
          </a:xfrm>
          <a:custGeom>
            <a:avLst/>
            <a:gdLst/>
            <a:ahLst/>
            <a:cxnLst/>
            <a:rect l="l" t="t" r="r" b="b"/>
            <a:pathLst>
              <a:path w="213989" h="142659">
                <a:moveTo>
                  <a:pt x="160492" y="0"/>
                </a:moveTo>
                <a:lnTo>
                  <a:pt x="0" y="71329"/>
                </a:lnTo>
                <a:lnTo>
                  <a:pt x="160492" y="142659"/>
                </a:lnTo>
                <a:lnTo>
                  <a:pt x="213989" y="71329"/>
                </a:lnTo>
                <a:lnTo>
                  <a:pt x="160492" y="0"/>
                </a:lnTo>
                <a:close/>
              </a:path>
            </a:pathLst>
          </a:custGeom>
          <a:ln w="3566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2394" y="2509881"/>
            <a:ext cx="1116312" cy="2254859"/>
          </a:xfrm>
          <a:custGeom>
            <a:avLst/>
            <a:gdLst/>
            <a:ahLst/>
            <a:cxnLst/>
            <a:rect l="l" t="t" r="r" b="b"/>
            <a:pathLst>
              <a:path w="1116312" h="2125629">
                <a:moveTo>
                  <a:pt x="28531" y="2125629"/>
                </a:moveTo>
                <a:lnTo>
                  <a:pt x="28531" y="342383"/>
                </a:lnTo>
                <a:lnTo>
                  <a:pt x="1116312" y="342383"/>
                </a:lnTo>
                <a:lnTo>
                  <a:pt x="1116312" y="0"/>
                </a:lnTo>
                <a:lnTo>
                  <a:pt x="0" y="0"/>
                </a:lnTo>
              </a:path>
            </a:pathLst>
          </a:custGeom>
          <a:ln w="3566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6F4CA7E-7902-4227-A349-6FF2D4211E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8EC45A-DFCE-4D1C-9215-E05EB121D2BE}"/>
              </a:ext>
            </a:extLst>
          </p:cNvPr>
          <p:cNvCxnSpPr>
            <a:cxnSpLocks/>
          </p:cNvCxnSpPr>
          <p:nvPr/>
        </p:nvCxnSpPr>
        <p:spPr>
          <a:xfrm>
            <a:off x="3616455" y="2494256"/>
            <a:ext cx="2703824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566F0-2EB4-428A-A278-419B3327EB79}"/>
              </a:ext>
            </a:extLst>
          </p:cNvPr>
          <p:cNvSpPr txBox="1"/>
          <p:nvPr/>
        </p:nvSpPr>
        <p:spPr>
          <a:xfrm>
            <a:off x="2133600" y="6324600"/>
            <a:ext cx="620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experimentation, use PHP sandbox available at: </a:t>
            </a:r>
          </a:p>
          <a:p>
            <a:r>
              <a:rPr lang="en-US" dirty="0">
                <a:hlinkClick r:id="rId2"/>
              </a:rPr>
              <a:t>http://sandbox.onlinephpfunctions.com/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868658"/>
            <a:ext cx="7937538" cy="4632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38835" marR="97663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&lt;title&gt;PHP Hello World&lt;/title&gt;&lt;/head&gt;&lt;body&gt;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&lt;h1&gt;Hello from PHP&lt;/h1&gt;&lt;p&gt;Hello, it is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(function_exists("date_default_timezone_set")) 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date_default_timezone_set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US/Eastern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date("l M. d, Y"); ?&gt;,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&lt;br /&gt;do you know where your project is?&lt;/p&gt;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&lt;/body&gt;&lt;/html&gt;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Hello.php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4BC52-8EE0-4020-863A-A123E39C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323B5-89FE-4096-8433-01F9F814B2D6}"/>
              </a:ext>
            </a:extLst>
          </p:cNvPr>
          <p:cNvSpPr/>
          <p:nvPr/>
        </p:nvSpPr>
        <p:spPr>
          <a:xfrm>
            <a:off x="1066800" y="5732481"/>
            <a:ext cx="7848600" cy="1236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955" marR="127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20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lang="en-US" sz="220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lang="en-US" sz="220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lang="en-US" sz="220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lang="en-US" sz="220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lang="en-US" sz="220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200" spc="-90" dirty="0">
                <a:solidFill>
                  <a:srgbClr val="000072"/>
                </a:solidFill>
                <a:latin typeface="Arial"/>
                <a:cs typeface="Arial"/>
              </a:rPr>
              <a:t>duce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5" dirty="0">
                <a:solidFill>
                  <a:srgbClr val="000072"/>
                </a:solidFill>
                <a:latin typeface="Arial"/>
                <a:cs typeface="Arial"/>
              </a:rPr>
              <a:t>correctly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15" dirty="0">
                <a:solidFill>
                  <a:srgbClr val="000072"/>
                </a:solidFill>
                <a:latin typeface="Arial"/>
                <a:cs typeface="Arial"/>
              </a:rPr>
              <a:t>formatted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lang="en-US" sz="220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lang="en-US" sz="220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20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35" dirty="0">
                <a:solidFill>
                  <a:srgbClr val="000072"/>
                </a:solidFill>
                <a:latin typeface="Arial"/>
                <a:cs typeface="Arial"/>
              </a:rPr>
              <a:t>message. </a:t>
            </a:r>
            <a:r>
              <a:rPr lang="en-US" sz="220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80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r>
              <a:rPr lang="en-US"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lang="en-US"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0" dirty="0">
                <a:solidFill>
                  <a:srgbClr val="000072"/>
                </a:solidFill>
                <a:latin typeface="Arial"/>
                <a:cs typeface="Arial"/>
              </a:rPr>
              <a:t>constitutes</a:t>
            </a:r>
            <a:r>
              <a:rPr lang="en-US"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lang="en-US" sz="220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lang="en-US" sz="220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20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20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lang="en-US" sz="2200" spc="-11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302" y="131336"/>
            <a:ext cx="7920990" cy="1684020"/>
          </a:xfrm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169863" algn="ctr">
              <a:lnSpc>
                <a:spcPct val="100000"/>
              </a:lnSpc>
            </a:pPr>
            <a:r>
              <a:rPr lang="en-US" sz="2950" b="1" spc="36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lang="en-US" sz="2950" b="1" spc="30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145">
                <a:solidFill>
                  <a:srgbClr val="B20000"/>
                </a:solidFill>
                <a:latin typeface="Arial"/>
                <a:cs typeface="Arial"/>
              </a:rPr>
              <a:t>Sandbox</a:t>
            </a:r>
            <a:br>
              <a:rPr lang="en-US" sz="2950" b="1" spc="145">
                <a:solidFill>
                  <a:srgbClr val="B20000"/>
                </a:solidFill>
                <a:latin typeface="Arial"/>
                <a:cs typeface="Arial"/>
              </a:rPr>
            </a:br>
            <a:r>
              <a:rPr lang="en-US" sz="3200">
                <a:hlinkClick r:id="rId2"/>
              </a:rPr>
              <a:t>http://sandbox.onlinephpfunctions.com/</a:t>
            </a:r>
            <a:endParaRPr lang="en-US" sz="29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7815008" y="7313837"/>
            <a:ext cx="1316941" cy="4585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47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6F4CA7E-7902-4227-A349-6FF2D4211E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87191" y="7313837"/>
            <a:ext cx="5181685" cy="458563"/>
          </a:xfrm>
        </p:spPr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3ACAAD-8B6D-4813-908C-D9A53C6D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49" y="1295400"/>
            <a:ext cx="89249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5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6602" y="844010"/>
            <a:ext cx="6764655" cy="67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46480" algn="l"/>
                <a:tab pos="4650740" algn="l"/>
                <a:tab pos="5407025" algn="l"/>
              </a:tabLst>
            </a:pPr>
            <a:r>
              <a:rPr sz="4250" b="1" i="1" spc="48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4250" b="1" i="1" spc="180" dirty="0">
                <a:solidFill>
                  <a:srgbClr val="000072"/>
                </a:solidFill>
                <a:latin typeface="Arial"/>
                <a:cs typeface="Arial"/>
              </a:rPr>
              <a:t>n	</a:t>
            </a:r>
            <a:r>
              <a:rPr sz="4250" b="1" i="1" spc="415" dirty="0">
                <a:solidFill>
                  <a:srgbClr val="000072"/>
                </a:solidFill>
                <a:latin typeface="Arial"/>
                <a:cs typeface="Arial"/>
              </a:rPr>
              <a:t>Int</a:t>
            </a:r>
            <a:r>
              <a:rPr sz="4250" b="1" i="1" spc="2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4250" b="1" i="1" spc="-3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4250" b="1" i="1" spc="65" dirty="0">
                <a:solidFill>
                  <a:srgbClr val="000072"/>
                </a:solidFill>
                <a:latin typeface="Arial"/>
                <a:cs typeface="Arial"/>
              </a:rPr>
              <a:t>duction	</a:t>
            </a:r>
            <a:r>
              <a:rPr sz="4250" b="1" i="1" spc="80" dirty="0">
                <a:solidFill>
                  <a:srgbClr val="000072"/>
                </a:solidFill>
                <a:latin typeface="Arial"/>
                <a:cs typeface="Arial"/>
              </a:rPr>
              <a:t>to	</a:t>
            </a:r>
            <a:r>
              <a:rPr sz="4250" b="1" i="1" spc="61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endParaRPr sz="42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483042"/>
            <a:ext cx="8318538" cy="544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17775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7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ariables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 dirty="0"/>
          </a:p>
          <a:p>
            <a:pPr marL="12700" marR="74295" indent="0">
              <a:lnSpc>
                <a:spcPct val="115500"/>
              </a:lnSpc>
            </a:pP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ariable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carries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prefix.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incoming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request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automatically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made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predefined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glo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ariables: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$_POST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$_GET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$_REQUEST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either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request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484505" marR="1016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$_SERVER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request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headers,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itself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484505" marR="127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$_ENV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CGI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ariables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shell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erating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systems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2F6-7796-4A1D-8199-D13FD8C4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15" y="914400"/>
            <a:ext cx="7907034" cy="2971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18900"/>
              </a:lnSpc>
            </a:pPr>
            <a:r>
              <a:rPr lang="en-US" sz="240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lang="en-US" sz="240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400" b="1" spc="27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lang="en-US" sz="2400" b="1" dirty="0">
                <a:solidFill>
                  <a:srgbClr val="B20000"/>
                </a:solidFill>
                <a:latin typeface="Arial"/>
                <a:cs typeface="Arial"/>
              </a:rPr>
              <a:t>ariables</a:t>
            </a:r>
            <a:endParaRPr lang="en-US" sz="2400" dirty="0">
              <a:latin typeface="Arial"/>
              <a:cs typeface="Arial"/>
            </a:endParaRPr>
          </a:p>
          <a:p>
            <a:pPr marL="12700" marR="12700" algn="just">
              <a:lnSpc>
                <a:spcPct val="118900"/>
              </a:lnSpc>
            </a:pPr>
            <a:r>
              <a:rPr lang="en-US" sz="2050" spc="-65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-160" dirty="0">
                <a:solidFill>
                  <a:srgbClr val="000072"/>
                </a:solidFill>
                <a:latin typeface="Arial"/>
                <a:cs typeface="Arial"/>
              </a:rPr>
              <a:t>ass</a:t>
            </a:r>
            <a:r>
              <a:rPr lang="en-US"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i="1" dirty="0">
                <a:solidFill>
                  <a:srgbClr val="000072"/>
                </a:solidFill>
                <a:latin typeface="Arial"/>
                <a:cs typeface="Arial"/>
              </a:rPr>
              <a:t>ciative</a:t>
            </a:r>
            <a:r>
              <a:rPr lang="en-US"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ar</a:t>
            </a:r>
            <a:r>
              <a:rPr lang="en-US" sz="2050" i="1" spc="7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lang="en-US" sz="2050" i="1" spc="-55" dirty="0">
                <a:solidFill>
                  <a:srgbClr val="000072"/>
                </a:solidFill>
                <a:latin typeface="Arial"/>
                <a:cs typeface="Arial"/>
              </a:rPr>
              <a:t>ay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lang="en-US"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0" dirty="0">
                <a:solidFill>
                  <a:srgbClr val="000072"/>
                </a:solidFill>
                <a:latin typeface="Arial"/>
                <a:cs typeface="Arial"/>
              </a:rPr>
              <a:t>form data</a:t>
            </a:r>
            <a:endParaRPr lang="en-US" sz="2050" dirty="0">
              <a:latin typeface="Arial"/>
              <a:cs typeface="Arial"/>
            </a:endParaRPr>
          </a:p>
          <a:p>
            <a:pPr marL="12700" marR="12700" indent="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item=Hammer&amp;price=4.50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osted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obtain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lang="en-US" sz="2050" spc="90" dirty="0">
                <a:solidFill>
                  <a:srgbClr val="000072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$product = $_POST[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item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];// $product is Hammer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59410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$cost = $_POST[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price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];	// $cost is 4.50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0B319-4D1D-4E97-917E-5F5B9D1F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28600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00555">
              <a:lnSpc>
                <a:spcPct val="100000"/>
              </a:lnSpc>
            </a:pPr>
            <a:r>
              <a:rPr sz="2950" b="1" spc="-35" dirty="0">
                <a:solidFill>
                  <a:srgbClr val="B20000"/>
                </a:solidFill>
                <a:latin typeface="Arial"/>
                <a:cs typeface="Arial"/>
              </a:rPr>
              <a:t>Basic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066800" y="914400"/>
            <a:ext cx="8382000" cy="5420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ypi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cal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form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consists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esse</a:t>
            </a:r>
            <a:r>
              <a:rPr sz="2050" spc="-2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tial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parts:</a:t>
            </a:r>
            <a:endParaRPr sz="1000" dirty="0"/>
          </a:p>
          <a:p>
            <a:pPr marL="484505" marR="478790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Instructions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what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soug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fill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form.</a:t>
            </a:r>
            <a:endParaRPr sz="1000" dirty="0"/>
          </a:p>
          <a:p>
            <a:pPr marL="484505" marR="692785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Blank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fields,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duced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collection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completed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user.</a:t>
            </a:r>
            <a:endParaRPr sz="1000" dirty="0"/>
          </a:p>
          <a:p>
            <a:pPr marL="484505" marR="12700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ext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nput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trol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clearly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indicate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exact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tered.</a:t>
            </a:r>
            <a:endParaRPr sz="1000" dirty="0"/>
          </a:p>
          <a:p>
            <a:pPr marL="484505" marR="100965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button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input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cli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submit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completed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form.</a:t>
            </a:r>
            <a:endParaRPr sz="1000" dirty="0"/>
          </a:p>
          <a:p>
            <a:pPr marL="484505" marR="82550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method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form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sending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95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advi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though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default.</a:t>
            </a:r>
            <a:endParaRPr lang="en-US" sz="2050" spc="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484505" marR="82550" indent="-335915">
              <a:lnSpc>
                <a:spcPct val="1176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lang="en-US"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URL,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action</a:t>
            </a:r>
            <a:r>
              <a:rPr lang="en-US"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attribute,</a:t>
            </a:r>
            <a:r>
              <a:rPr lang="en-US"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lang="en-US"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5" dirty="0">
                <a:solidFill>
                  <a:srgbClr val="000072"/>
                </a:solidFill>
                <a:latin typeface="Arial"/>
                <a:cs typeface="Arial"/>
              </a:rPr>
              <a:t>recei</a:t>
            </a:r>
            <a:r>
              <a:rPr lang="en-US" sz="2050" spc="-10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90" dirty="0">
                <a:solidFill>
                  <a:srgbClr val="000072"/>
                </a:solidFill>
                <a:latin typeface="Arial"/>
                <a:cs typeface="Arial"/>
              </a:rPr>
              <a:t>cess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collected</a:t>
            </a:r>
            <a:r>
              <a:rPr lang="en-US"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0" dirty="0" err="1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form</a:t>
            </a:r>
            <a:r>
              <a:rPr lang="en-US"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lang="en-US"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C87D8-2296-457E-A0F7-AABA0F2E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90089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05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emplate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7920990" cy="3087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b="1" spc="-150" dirty="0">
                <a:solidFill>
                  <a:srgbClr val="000072"/>
                </a:solidFill>
                <a:latin typeface="Courier New"/>
                <a:cs typeface="Courier New"/>
              </a:rPr>
              <a:t>front.php</a:t>
            </a:r>
            <a:endParaRPr sz="2050" b="1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&lt;!DOCTYPE html&gt;</a:t>
            </a:r>
            <a:endParaRPr sz="2050" dirty="0">
              <a:latin typeface="Courier New"/>
              <a:cs typeface="Courier New"/>
            </a:endParaRPr>
          </a:p>
          <a:p>
            <a:pPr marL="838835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 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&lt;title&gt;&lt;?php echo $page_title; ?&gt;&lt;/title&gt;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&lt;/head&gt; &lt;body style="background-color:</a:t>
            </a:r>
            <a:endParaRPr sz="2050" dirty="0">
              <a:latin typeface="Courier New"/>
              <a:cs typeface="Courier New"/>
            </a:endParaRPr>
          </a:p>
          <a:p>
            <a:pPr marL="125222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echo $page_background; ?&gt;"&gt;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39F7-22CB-457B-BE4C-F79B84AD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8C31834-BA02-40D5-BEF2-71F4700C3866}"/>
              </a:ext>
            </a:extLst>
          </p:cNvPr>
          <p:cNvSpPr txBox="1"/>
          <p:nvPr/>
        </p:nvSpPr>
        <p:spPr>
          <a:xfrm>
            <a:off x="1130262" y="5394325"/>
            <a:ext cx="7632738" cy="160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b="1" spc="-150" dirty="0">
                <a:solidFill>
                  <a:srgbClr val="000072"/>
                </a:solidFill>
                <a:latin typeface="Courier New"/>
                <a:cs typeface="Courier New"/>
              </a:rPr>
              <a:t>back.php</a:t>
            </a:r>
            <a:endParaRPr sz="2050" b="1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&lt;footer&gt;&lt;p style="font-size: small"&gt;Copyright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&amp;copy; &lt;?php echo $company; ?&gt;.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All rights reserved&lt;/p&gt;&lt;/footer&gt;&lt;/body&gt;&lt;/html&gt;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914400"/>
            <a:ext cx="7848600" cy="39770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b="1" spc="-150" dirty="0">
                <a:solidFill>
                  <a:srgbClr val="000072"/>
                </a:solidFill>
                <a:latin typeface="Courier New"/>
                <a:cs typeface="Courier New"/>
              </a:rPr>
              <a:t>template.php</a:t>
            </a:r>
            <a:endParaRPr sz="2050" b="1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$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page_title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Educational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Services";</a:t>
            </a:r>
            <a:endParaRPr sz="2050" dirty="0">
              <a:latin typeface="Courier New"/>
              <a:cs typeface="Courier New"/>
            </a:endParaRPr>
          </a:p>
          <a:p>
            <a:pPr marL="838835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$page_background="#def"; require("front.php");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&lt;p&gt;Page content here &lt;/p&gt;</a:t>
            </a:r>
            <a:endParaRPr sz="2050" dirty="0">
              <a:latin typeface="Courier New"/>
              <a:cs typeface="Courier New"/>
            </a:endParaRPr>
          </a:p>
          <a:p>
            <a:pPr marL="838835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$company="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sunykorea.ac.kr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"; require("back.php");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6C228-13DB-4873-98D6-27716D99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203450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Conditionals</a:t>
            </a:r>
            <a:endParaRPr sz="29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27151"/>
            <a:ext cx="7708938" cy="11684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5450" marR="1114425" indent="-413384">
              <a:lnSpc>
                <a:spcPct val="118900"/>
              </a:lnSpc>
              <a:tabLst>
                <a:tab pos="125222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	// conditionals if ( $var )</a:t>
            </a:r>
            <a:endParaRPr sz="2050" dirty="0">
              <a:latin typeface="Courier New"/>
              <a:cs typeface="Courier New"/>
            </a:endParaRPr>
          </a:p>
          <a:p>
            <a:pPr marL="1252220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/* $var is not 0, "0", "", 0.0, FALSE or null */ }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elseif ($var == 0)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6666" y="2840623"/>
            <a:ext cx="2919095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/* $var is 0 or "0" else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/* otherwise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0836" y="2899670"/>
            <a:ext cx="57658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*/ 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0836" y="3642821"/>
            <a:ext cx="57658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*/ 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3368" y="4014397"/>
            <a:ext cx="30099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48E105A-F462-4E8E-A27C-219364BE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818005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45" dirty="0">
                <a:solidFill>
                  <a:srgbClr val="B20000"/>
                </a:solidFill>
                <a:latin typeface="Arial"/>
                <a:cs typeface="Arial"/>
              </a:rPr>
              <a:t>est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Expressions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712369" cy="3293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expressions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==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&gt;=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&lt;=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!=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===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ide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tical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==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!==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(not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===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Predicate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functions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s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string($x)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endParaRPr sz="2050" dirty="0">
              <a:latin typeface="Arial"/>
              <a:cs typeface="Arial"/>
            </a:endParaRPr>
          </a:p>
          <a:p>
            <a:pPr marL="274955" marR="88265" indent="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fil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exists($file)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isset($var)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s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array($a)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n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exists($f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du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olean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TRUE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FALSE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tests.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6446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Logical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erations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olean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are: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and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|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|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r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!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xor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B5EE5-38D5-4B85-B0B8-68A8732F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570" y="-8965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05000">
              <a:lnSpc>
                <a:spcPct val="100000"/>
              </a:lnSpc>
            </a:pP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PHP-Defined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vbar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5600" y="493955"/>
            <a:ext cx="362013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vbar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navbar.ph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FD1A88-57C7-42A3-BD44-8AEF23CB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08950-A338-4271-A898-6E560667AE96}"/>
              </a:ext>
            </a:extLst>
          </p:cNvPr>
          <p:cNvSpPr/>
          <p:nvPr/>
        </p:nvSpPr>
        <p:spPr>
          <a:xfrm>
            <a:off x="1131570" y="914400"/>
            <a:ext cx="839343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leftnavbar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index.php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 Page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index.php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 Page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products.php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products.php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services.php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service.php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news.php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News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news.php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News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contact.php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contact.php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570" y="-8965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05000">
              <a:lnSpc>
                <a:spcPct val="100000"/>
              </a:lnSpc>
            </a:pP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PHP-Defined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vbar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1366" y="533400"/>
            <a:ext cx="7557770" cy="158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8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incor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orating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navbar.php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FD1A88-57C7-42A3-BD44-8AEF23CB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5008DFD-7AE1-4B75-BE1F-EECA98EBD445}"/>
              </a:ext>
            </a:extLst>
          </p:cNvPr>
          <p:cNvSpPr txBox="1"/>
          <p:nvPr/>
        </p:nvSpPr>
        <p:spPr>
          <a:xfrm>
            <a:off x="1600200" y="1662863"/>
            <a:ext cx="5812155" cy="1288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38835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$page=basename($_SERVER[’PHP_SELF’]) require_once("navbar.php"); ?&gt;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latin typeface="Arial"/>
                <a:cs typeface="Arial"/>
              </a:rPr>
              <a:t>Demo: </a:t>
            </a:r>
            <a:r>
              <a:rPr sz="2050" spc="-220" dirty="0"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Products</a:t>
            </a:r>
            <a:endParaRPr sz="20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27294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68245">
              <a:lnSpc>
                <a:spcPct val="100000"/>
              </a:lnSpc>
            </a:pP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Strings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252"/>
            <a:ext cx="7797165" cy="418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sequence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ASC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ytes).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ecify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enclosing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UTF-8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UNICODE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single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quotes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double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quotes.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$name=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Paul Wang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 dirty="0"/>
          </a:p>
          <a:p>
            <a:pPr marL="12700">
              <a:lnSpc>
                <a:spcPct val="100000"/>
              </a:lnSpc>
              <a:tabLst>
                <a:tab pos="221678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$first=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Paul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	$last="Wang";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$name="$first $last";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12700" marR="394335">
              <a:lnSpc>
                <a:spcPct val="118900"/>
              </a:lnSpc>
            </a:pP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strings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concate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ated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dot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erator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$me =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It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\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 my name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. $first . " $last\n";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5F61-F00F-4649-8ED7-6421EEA3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503" y="136125"/>
            <a:ext cx="7920990" cy="778275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832610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String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unctions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1638" y="838200"/>
            <a:ext cx="7587615" cy="6400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40" dirty="0">
                <a:solidFill>
                  <a:srgbClr val="000072"/>
                </a:solidFill>
                <a:latin typeface="Arial"/>
                <a:cs typeface="Arial"/>
              </a:rPr>
              <a:t>strle</a:t>
            </a:r>
            <a:r>
              <a:rPr sz="2050" b="1" spc="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5240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160" dirty="0">
                <a:solidFill>
                  <a:srgbClr val="000072"/>
                </a:solidFill>
                <a:latin typeface="Arial"/>
                <a:cs typeface="Arial"/>
              </a:rPr>
              <a:t>trim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stripping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(or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haracters)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48450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  <a:tab pos="2021839" algn="l"/>
              </a:tabLst>
            </a:pPr>
            <a:r>
              <a:rPr sz="2050" b="1" spc="20" dirty="0">
                <a:solidFill>
                  <a:srgbClr val="000072"/>
                </a:solidFill>
                <a:latin typeface="Arial"/>
                <a:cs typeface="Arial"/>
              </a:rPr>
              <a:t>substr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i	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[,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len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substring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osition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(zero-based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indexing)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length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len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2700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70" dirty="0">
                <a:solidFill>
                  <a:srgbClr val="000072"/>
                </a:solidFill>
                <a:latin typeface="Arial"/>
                <a:cs typeface="Arial"/>
              </a:rPr>
              <a:t>strst</a:t>
            </a:r>
            <a:r>
              <a:rPr sz="2050" b="1" spc="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lin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—Finds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tan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stri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longer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substring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egins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69786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50" dirty="0">
                <a:solidFill>
                  <a:srgbClr val="000072"/>
                </a:solidFill>
                <a:latin typeface="Arial"/>
                <a:cs typeface="Arial"/>
              </a:rPr>
              <a:t>strtol</a:t>
            </a:r>
            <a:r>
              <a:rPr sz="2050" b="1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b="1" spc="4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b="1" spc="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), </a:t>
            </a:r>
            <a:r>
              <a:rPr sz="2050" b="1" spc="70" dirty="0">
                <a:solidFill>
                  <a:srgbClr val="000072"/>
                </a:solidFill>
                <a:latin typeface="Arial"/>
                <a:cs typeface="Arial"/>
              </a:rPr>
              <a:t>strtoup</a:t>
            </a:r>
            <a:r>
              <a:rPr sz="2050" b="1" spc="1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b="1" spc="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ow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ercase,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 up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ercase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ersion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36004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55" dirty="0">
                <a:solidFill>
                  <a:srgbClr val="000072"/>
                </a:solidFill>
                <a:latin typeface="Arial"/>
                <a:cs typeface="Arial"/>
              </a:rPr>
              <a:t>strcm</a:t>
            </a:r>
            <a:r>
              <a:rPr sz="2050" b="1" spc="6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ositi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negati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zero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teger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greater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than,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less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than,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equal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050" spc="-114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b="1" spc="80" dirty="0">
                <a:solidFill>
                  <a:srgbClr val="000072"/>
                </a:solidFill>
                <a:latin typeface="Arial"/>
                <a:cs typeface="Arial"/>
              </a:rPr>
              <a:t>md5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MD5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digest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lang="en-US" sz="2050" spc="4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lang="en-US"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b="1" spc="20" dirty="0" err="1">
                <a:solidFill>
                  <a:srgbClr val="000072"/>
                </a:solidFill>
                <a:latin typeface="Arial"/>
                <a:cs typeface="Arial"/>
              </a:rPr>
              <a:t>urlenc</a:t>
            </a:r>
            <a:r>
              <a:rPr lang="en-US" sz="2050" b="1" spc="95" dirty="0" err="1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b="1" dirty="0" err="1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—</a:t>
            </a:r>
            <a:r>
              <a:rPr lang="en-US" sz="2050" spc="-30" dirty="0" err="1">
                <a:solidFill>
                  <a:srgbClr val="000072"/>
                </a:solidFill>
                <a:latin typeface="Arial"/>
                <a:cs typeface="Arial"/>
              </a:rPr>
              <a:t>URLenc</a:t>
            </a:r>
            <a:r>
              <a:rPr lang="en-US" sz="2050" spc="35" dirty="0" err="1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14" dirty="0" err="1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lang="en-US"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string.</a:t>
            </a:r>
            <a:endParaRPr lang="en-US" sz="2050" dirty="0">
              <a:latin typeface="Arial"/>
              <a:cs typeface="Arial"/>
            </a:endParaRPr>
          </a:p>
          <a:p>
            <a:pPr marL="12065" marR="360045">
              <a:lnSpc>
                <a:spcPct val="117400"/>
              </a:lnSpc>
              <a:buClr>
                <a:srgbClr val="000072"/>
              </a:buClr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23FA8-9D9B-4C70-B158-B8F31295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95550">
              <a:lnSpc>
                <a:spcPct val="100000"/>
              </a:lnSpc>
            </a:pP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Arr</a:t>
            </a: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114" dirty="0">
                <a:solidFill>
                  <a:srgbClr val="B20000"/>
                </a:solidFill>
                <a:latin typeface="Arial"/>
                <a:cs typeface="Arial"/>
              </a:rPr>
              <a:t>ys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252"/>
            <a:ext cx="7630795" cy="4260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sup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umerical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indexing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(zero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based)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indexing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(ass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ciati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time.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us,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ey-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pair.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  <a:tabLst>
                <a:tab pos="386969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$a = array(2, 3, 5, 7);	// $a[0] is 2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// $a is the same as array(0=&gt;2, 1=&gt;3, 2=&gt;5, 3=&gt;7)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$b =array("first_name"=&gt;"Paul", "last_name"=&gt;"Wang");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$c = array(5 =&gt; "red", "fox");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  <a:tabLst>
                <a:tab pos="194119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$a[5]=100;	// no $a[4] is fine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$b[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email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]="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author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@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booksite.com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7D7F4-E1CF-4602-9E3B-455B8442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859914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Arr</a:t>
            </a: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unctions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130262" y="1681354"/>
            <a:ext cx="3535718" cy="45209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120265" indent="0">
              <a:lnSpc>
                <a:spcPct val="145000"/>
              </a:lnSpc>
              <a:buNone/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count($</a:t>
            </a:r>
            <a:r>
              <a:rPr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) empty($</a:t>
            </a:r>
            <a:r>
              <a:rPr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lang="en-US" sz="1850" dirty="0">
              <a:latin typeface="Courier New"/>
              <a:cs typeface="Courier New"/>
            </a:endParaRPr>
          </a:p>
          <a:p>
            <a:pPr marL="12700" marR="12700" indent="0">
              <a:lnSpc>
                <a:spcPct val="145000"/>
              </a:lnSpc>
              <a:buNone/>
            </a:pP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unset($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lang="en-US"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lang="en-US"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unset($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[$n])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array_keys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array_values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array_pop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array_push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($ar,$e1,$e2,...)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array_shift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array_unshift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($ar,$e1,...)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array_reverse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ksort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lang="en-US"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krsort</a:t>
            </a:r>
            <a:endParaRPr lang="en-US" sz="18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2864" y="1808227"/>
            <a:ext cx="4386580" cy="4735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850" spc="-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50" spc="8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tries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$ar</a:t>
            </a:r>
            <a:endParaRPr sz="1850" dirty="0">
              <a:latin typeface="Courier New"/>
              <a:cs typeface="Courier New"/>
            </a:endParaRPr>
          </a:p>
          <a:p>
            <a:pPr marL="12700" marR="1357630" indent="0">
              <a:lnSpc>
                <a:spcPct val="145000"/>
              </a:lnSpc>
            </a:pP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tru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$ar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50" spc="1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Deletes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40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18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50" spc="-100" dirty="0">
                <a:solidFill>
                  <a:srgbClr val="000072"/>
                </a:solidFill>
                <a:latin typeface="Arial"/>
                <a:cs typeface="Arial"/>
              </a:rPr>
              <a:t>eys</a:t>
            </a:r>
            <a:r>
              <a:rPr sz="18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-80" dirty="0">
                <a:solidFill>
                  <a:srgbClr val="000072"/>
                </a:solidFill>
                <a:latin typeface="Arial"/>
                <a:cs typeface="Arial"/>
              </a:rPr>
              <a:t>ops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retu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rns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last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75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1850" spc="-9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null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sz="1850" dirty="0">
                <a:solidFill>
                  <a:srgbClr val="000072"/>
                </a:solidFill>
                <a:latin typeface="Arial"/>
                <a:cs typeface="Arial"/>
              </a:rPr>
              <a:t>Inserts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-80" dirty="0">
                <a:solidFill>
                  <a:srgbClr val="000072"/>
                </a:solidFill>
                <a:latin typeface="Arial"/>
                <a:cs typeface="Arial"/>
              </a:rPr>
              <a:t>ops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retu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rns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75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1850" spc="-9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null</a:t>
            </a:r>
            <a:endParaRPr sz="1850" dirty="0">
              <a:latin typeface="Courier New"/>
              <a:cs typeface="Courier New"/>
            </a:endParaRPr>
          </a:p>
          <a:p>
            <a:pPr marL="12700" marR="1505585">
              <a:lnSpc>
                <a:spcPct val="145000"/>
              </a:lnSpc>
            </a:pP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Adds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0" dirty="0">
                <a:solidFill>
                  <a:srgbClr val="000072"/>
                </a:solidFill>
                <a:latin typeface="Arial"/>
                <a:cs typeface="Arial"/>
              </a:rPr>
              <a:t>eginning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1850" spc="-5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50" spc="-105" dirty="0">
                <a:solidFill>
                  <a:srgbClr val="000072"/>
                </a:solidFill>
                <a:latin typeface="Arial"/>
                <a:cs typeface="Arial"/>
              </a:rPr>
              <a:t>ers</a:t>
            </a:r>
            <a:r>
              <a:rPr sz="1850" spc="-13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36"/>
              </a:spcBef>
            </a:pPr>
            <a:endParaRPr sz="500" dirty="0"/>
          </a:p>
          <a:p>
            <a:pPr marL="12700" marR="12700">
              <a:lnSpc>
                <a:spcPct val="120800"/>
              </a:lnSpc>
            </a:pP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Sorts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50" spc="-100" dirty="0">
                <a:solidFill>
                  <a:srgbClr val="000072"/>
                </a:solidFill>
                <a:latin typeface="Arial"/>
                <a:cs typeface="Arial"/>
              </a:rPr>
              <a:t>eys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increasing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decreas-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ing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0" dirty="0">
                <a:solidFill>
                  <a:srgbClr val="000072"/>
                </a:solidFill>
                <a:latin typeface="Arial"/>
                <a:cs typeface="Arial"/>
              </a:rPr>
              <a:t>order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4AA47-7BD3-47F0-A3B5-2398DEF1829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11350">
              <a:lnSpc>
                <a:spcPct val="100000"/>
              </a:lnSpc>
            </a:pP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General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of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form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8637" y="1828800"/>
            <a:ext cx="6461125" cy="1454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ost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action=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i="1" spc="10" dirty="0">
                <a:solidFill>
                  <a:srgbClr val="000072"/>
                </a:solidFill>
                <a:latin typeface="Arial"/>
                <a:cs typeface="Arial"/>
              </a:rPr>
              <a:t>program-UR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i="1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i="1" spc="-2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endParaRPr sz="2050" dirty="0">
              <a:latin typeface="Arial"/>
              <a:cs typeface="Arial"/>
            </a:endParaRPr>
          </a:p>
          <a:p>
            <a:pPr marL="838835">
              <a:lnSpc>
                <a:spcPct val="100000"/>
              </a:lnSpc>
              <a:spcBef>
                <a:spcPts val="465"/>
              </a:spcBef>
            </a:pP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i="1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input-co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85" dirty="0">
                <a:solidFill>
                  <a:srgbClr val="000072"/>
                </a:solidFill>
                <a:latin typeface="Arial"/>
                <a:cs typeface="Arial"/>
              </a:rPr>
              <a:t>trol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&lt;/form&gt;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ADFA9-48AA-4476-9C33-8EC9B751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8166138" cy="2490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sort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b="1" spc="25" dirty="0">
                <a:solidFill>
                  <a:srgbClr val="000072"/>
                </a:solidFill>
                <a:latin typeface="Arial"/>
                <a:cs typeface="Arial"/>
              </a:rPr>
              <a:t>sort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($ar, 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[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flag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])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(increasing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order)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050" spc="12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b="1" spc="65" dirty="0" err="1">
                <a:solidFill>
                  <a:srgbClr val="000072"/>
                </a:solidFill>
                <a:latin typeface="Arial"/>
                <a:cs typeface="Arial"/>
              </a:rPr>
              <a:t>rsort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($ar, [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flag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])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(decreasing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order)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12700" marR="12700" indent="0">
              <a:lnSpc>
                <a:spcPct val="1189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flag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SORT_NUMERIC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SORT_STRING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treat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tries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strings.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ECBF9-F972-4E59-B9F3-1D5CD632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2889885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0" dirty="0">
                <a:solidFill>
                  <a:srgbClr val="B20000"/>
                </a:solidFill>
                <a:latin typeface="Arial"/>
                <a:cs typeface="Arial"/>
              </a:rPr>
              <a:t>Input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5412" y="1708150"/>
            <a:ext cx="7393305" cy="2178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76630" marR="1317625" indent="-96456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name="lastname" type="text" size="15" maxlength="25"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12700" marR="12700" indent="0">
              <a:lnSpc>
                <a:spcPct val="118900"/>
              </a:lnSpc>
            </a:pP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ecom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value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inpu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trol.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recei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submitted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ey-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pair—f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lastname=Katila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0CBA-D6D4-4884-AA23-34502174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299845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Field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Placeholder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6913880" cy="1082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for="so"&gt;Social Security No.:&lt;/label&gt;</a:t>
            </a:r>
            <a:endParaRPr sz="2050">
              <a:latin typeface="Courier New"/>
              <a:cs typeface="Courier New"/>
            </a:endParaRPr>
          </a:p>
          <a:p>
            <a:pPr marL="976630" marR="12700" indent="-96456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id="so" name="ss" placeholder="xxx-xx-xxxx" required="true" /&gt;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62" y="5633257"/>
            <a:ext cx="295592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Placeholder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6EB69D-2701-413A-88B1-5F2F9D02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BAA7A-B39F-4C55-BBB3-7B129EC2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120519"/>
            <a:ext cx="3863608" cy="21784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20390">
              <a:lnSpc>
                <a:spcPct val="100000"/>
              </a:lnSpc>
            </a:pP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textarea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4400" y="1447800"/>
            <a:ext cx="7327265" cy="51250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for="c"&gt;We welcome your comments:&lt;/label&gt;&lt;br/&gt;</a:t>
            </a:r>
            <a:endParaRPr sz="2050" dirty="0"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&lt;textarea id="c" name="feedback" rows="4" cols="40"&gt; Tell us what you really think, please.&lt;/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textarea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149860">
              <a:lnSpc>
                <a:spcPct val="118900"/>
              </a:lnSpc>
            </a:pP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TextArea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6EAB-16A4-4EAE-8E5B-0AA34303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721D7-703D-44D6-A440-CE397A8DD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3" y="2689306"/>
            <a:ext cx="3481388" cy="2878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1794</TotalTime>
  <Words>5261</Words>
  <Application>Microsoft Office PowerPoint</Application>
  <PresentationFormat>Custom</PresentationFormat>
  <Paragraphs>710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CMTT10</vt:lpstr>
      <vt:lpstr>Arial</vt:lpstr>
      <vt:lpstr>Calibri</vt:lpstr>
      <vt:lpstr>Consolas</vt:lpstr>
      <vt:lpstr>Courier New</vt:lpstr>
      <vt:lpstr>Franklin Gothic Book</vt:lpstr>
      <vt:lpstr>Wingdings</vt:lpstr>
      <vt:lpstr>Crop</vt:lpstr>
      <vt:lpstr>PowerPoint Presentation</vt:lpstr>
      <vt:lpstr>Form Processing</vt:lpstr>
      <vt:lpstr>A Simple Form</vt:lpstr>
      <vt:lpstr>A Simple Form</vt:lpstr>
      <vt:lpstr>Basic Input Elements</vt:lpstr>
      <vt:lpstr>General Form of form</vt:lpstr>
      <vt:lpstr>Text Input</vt:lpstr>
      <vt:lpstr>Text Field with Placeholder</vt:lpstr>
      <vt:lpstr>textarea</vt:lpstr>
      <vt:lpstr>Input in Standard Formats</vt:lpstr>
      <vt:lpstr>Additional Input Formats</vt:lpstr>
      <vt:lpstr>Sample Input Fields</vt:lpstr>
      <vt:lpstr>User Choices and Selections Radio Buttons</vt:lpstr>
      <vt:lpstr>Checkboxes</vt:lpstr>
      <vt:lpstr>Pull-Down Menus</vt:lpstr>
      <vt:lpstr>Menu Option Grouping</vt:lpstr>
      <vt:lpstr>Menu Option Grouping</vt:lpstr>
      <vt:lpstr>Form Submission</vt:lpstr>
      <vt:lpstr>Form enctype</vt:lpstr>
      <vt:lpstr>Example application/x-www-form-urlencoded</vt:lpstr>
      <vt:lpstr>Example multipart/form-data</vt:lpstr>
      <vt:lpstr>submit Buttons</vt:lpstr>
      <vt:lpstr>File Uploading</vt:lpstr>
      <vt:lpstr>File Uploading</vt:lpstr>
      <vt:lpstr>Other input Elements</vt:lpstr>
      <vt:lpstr>Input Validation Patterns</vt:lpstr>
      <vt:lpstr>Layout and Styling of Forms</vt:lpstr>
      <vt:lpstr>Grouping Form Entries</vt:lpstr>
      <vt:lpstr>Tabular Form Layout</vt:lpstr>
      <vt:lpstr>Shopping Cart Form</vt:lpstr>
      <vt:lpstr>Shopping Cart Form</vt:lpstr>
      <vt:lpstr>Forms and HTTP</vt:lpstr>
      <vt:lpstr>HTTP Message Format</vt:lpstr>
      <vt:lpstr>The Query Line</vt:lpstr>
      <vt:lpstr>The Response Line</vt:lpstr>
      <vt:lpstr>The POST Query</vt:lpstr>
      <vt:lpstr>Data Posting via GET Queries</vt:lpstr>
      <vt:lpstr>Formdata Security and HTTPS</vt:lpstr>
      <vt:lpstr>Form Processing Overview</vt:lpstr>
      <vt:lpstr>CGI Data Flow</vt:lpstr>
      <vt:lpstr>PowerPoint Presentation</vt:lpstr>
      <vt:lpstr>PHP Advantages</vt:lpstr>
      <vt:lpstr>PowerPoint Presentation</vt:lpstr>
      <vt:lpstr>PHP Scripting Overview</vt:lpstr>
      <vt:lpstr>PHP Interpreter</vt:lpstr>
      <vt:lpstr>PowerPoint Presentation</vt:lpstr>
      <vt:lpstr>PHP Sandbox http://sandbox.onlinephpfunctions.com/</vt:lpstr>
      <vt:lpstr>PowerPoint Presentation</vt:lpstr>
      <vt:lpstr>PowerPoint Presentation</vt:lpstr>
      <vt:lpstr>PHP Page Template</vt:lpstr>
      <vt:lpstr>PowerPoint Presentation</vt:lpstr>
      <vt:lpstr>PHP Conditionals</vt:lpstr>
      <vt:lpstr>PHP Test Expressions</vt:lpstr>
      <vt:lpstr>PHP-Defined Navbar</vt:lpstr>
      <vt:lpstr>PHP-Defined Navbar</vt:lpstr>
      <vt:lpstr>Strings in PHP</vt:lpstr>
      <vt:lpstr>PHP String Functions</vt:lpstr>
      <vt:lpstr>Arrays in PHP</vt:lpstr>
      <vt:lpstr>PHP Array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Web Programming and HTML5</dc:title>
  <dc:subject>Website Design and Developement</dc:subject>
  <dc:creator>Paul S. Wang &lt;pwang@cs.kent.edu&gt;</dc:creator>
  <cp:keywords>HTML5, PHP, Javascript, MySQL, SVG, MathML, Web Services, CSS, mobile website</cp:keywords>
  <cp:lastModifiedBy>SUNY Korea CS</cp:lastModifiedBy>
  <cp:revision>26</cp:revision>
  <dcterms:created xsi:type="dcterms:W3CDTF">2013-09-09T16:49:14Z</dcterms:created>
  <dcterms:modified xsi:type="dcterms:W3CDTF">2019-11-04T04:13:54Z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2013-09-09T00:00:00Z</vt:filetime>
  </property>
  <property fmtid="{D5CDD505-2E9C-101B-9397-08002B2CF9AE}" pid="3" name="LastSaved">
    <vt:filetime>2013-09-09T00:00:00Z</vt:filetime>
  </property>
</Properties>
</file>