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5"/>
  </p:notesMasterIdLst>
  <p:sldIdLst>
    <p:sldId id="256" r:id="rId2"/>
    <p:sldId id="322" r:id="rId3"/>
    <p:sldId id="323" r:id="rId4"/>
    <p:sldId id="324" r:id="rId5"/>
    <p:sldId id="334" r:id="rId6"/>
    <p:sldId id="333" r:id="rId7"/>
    <p:sldId id="332" r:id="rId8"/>
    <p:sldId id="331" r:id="rId9"/>
    <p:sldId id="330" r:id="rId10"/>
    <p:sldId id="329" r:id="rId11"/>
    <p:sldId id="328" r:id="rId12"/>
    <p:sldId id="347" r:id="rId13"/>
    <p:sldId id="346" r:id="rId14"/>
    <p:sldId id="345" r:id="rId15"/>
    <p:sldId id="344" r:id="rId16"/>
    <p:sldId id="343" r:id="rId17"/>
    <p:sldId id="342" r:id="rId18"/>
    <p:sldId id="341" r:id="rId19"/>
    <p:sldId id="340" r:id="rId20"/>
    <p:sldId id="339" r:id="rId21"/>
    <p:sldId id="338" r:id="rId22"/>
    <p:sldId id="361" r:id="rId23"/>
    <p:sldId id="360" r:id="rId24"/>
    <p:sldId id="359" r:id="rId25"/>
    <p:sldId id="358" r:id="rId26"/>
    <p:sldId id="357" r:id="rId27"/>
    <p:sldId id="356" r:id="rId28"/>
    <p:sldId id="355" r:id="rId29"/>
    <p:sldId id="354" r:id="rId30"/>
    <p:sldId id="353" r:id="rId31"/>
    <p:sldId id="352" r:id="rId32"/>
    <p:sldId id="351" r:id="rId33"/>
    <p:sldId id="350" r:id="rId34"/>
    <p:sldId id="349" r:id="rId35"/>
    <p:sldId id="348" r:id="rId36"/>
    <p:sldId id="337" r:id="rId37"/>
    <p:sldId id="336" r:id="rId38"/>
    <p:sldId id="335" r:id="rId39"/>
    <p:sldId id="362" r:id="rId40"/>
    <p:sldId id="363" r:id="rId41"/>
    <p:sldId id="365" r:id="rId42"/>
    <p:sldId id="364" r:id="rId43"/>
    <p:sldId id="366" r:id="rId44"/>
    <p:sldId id="327" r:id="rId45"/>
    <p:sldId id="326" r:id="rId46"/>
    <p:sldId id="380" r:id="rId47"/>
    <p:sldId id="379" r:id="rId48"/>
    <p:sldId id="378" r:id="rId49"/>
    <p:sldId id="377" r:id="rId50"/>
    <p:sldId id="376" r:id="rId51"/>
    <p:sldId id="375" r:id="rId52"/>
    <p:sldId id="374" r:id="rId53"/>
    <p:sldId id="373" r:id="rId54"/>
    <p:sldId id="372" r:id="rId55"/>
    <p:sldId id="371" r:id="rId56"/>
    <p:sldId id="383" r:id="rId57"/>
    <p:sldId id="382" r:id="rId58"/>
    <p:sldId id="381" r:id="rId59"/>
    <p:sldId id="385" r:id="rId60"/>
    <p:sldId id="384" r:id="rId61"/>
    <p:sldId id="388" r:id="rId62"/>
    <p:sldId id="387" r:id="rId63"/>
    <p:sldId id="386" r:id="rId64"/>
    <p:sldId id="370" r:id="rId65"/>
    <p:sldId id="369" r:id="rId66"/>
    <p:sldId id="368" r:id="rId67"/>
    <p:sldId id="396" r:id="rId68"/>
    <p:sldId id="395" r:id="rId69"/>
    <p:sldId id="394" r:id="rId70"/>
    <p:sldId id="406" r:id="rId71"/>
    <p:sldId id="405" r:id="rId72"/>
    <p:sldId id="404" r:id="rId73"/>
    <p:sldId id="403" r:id="rId74"/>
    <p:sldId id="402" r:id="rId75"/>
    <p:sldId id="401" r:id="rId76"/>
    <p:sldId id="400" r:id="rId77"/>
    <p:sldId id="399" r:id="rId78"/>
    <p:sldId id="391" r:id="rId79"/>
    <p:sldId id="390" r:id="rId80"/>
    <p:sldId id="389" r:id="rId81"/>
    <p:sldId id="367" r:id="rId82"/>
    <p:sldId id="325" r:id="rId83"/>
    <p:sldId id="318" r:id="rId8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6" autoAdjust="0"/>
    <p:restoredTop sz="94660"/>
  </p:normalViewPr>
  <p:slideViewPr>
    <p:cSldViewPr snapToGrid="0">
      <p:cViewPr>
        <p:scale>
          <a:sx n="100" d="100"/>
          <a:sy n="100" d="100"/>
        </p:scale>
        <p:origin x="-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5E667E-A4AF-489F-ABBC-742CDB752DA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 – Machine learning and 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Files come in two general formats: </a:t>
            </a:r>
            <a:r>
              <a:rPr lang="en-US" b="1" dirty="0"/>
              <a:t>plain text </a:t>
            </a:r>
            <a:r>
              <a:rPr lang="en-US" dirty="0"/>
              <a:t>files and </a:t>
            </a:r>
            <a:r>
              <a:rPr lang="en-US" b="1" dirty="0"/>
              <a:t>binary </a:t>
            </a:r>
            <a:r>
              <a:rPr lang="en-US" dirty="0"/>
              <a:t>files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(plain) text file is a simple file whose contents can be read by a basic text editor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py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.txt </a:t>
            </a:r>
            <a:r>
              <a:rPr lang="en-US" dirty="0"/>
              <a:t>files are examples of text files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Everything not a text file (images, videos, MP3s, compiled programs, etc.) is called a </a:t>
            </a:r>
            <a:r>
              <a:rPr lang="en-US" b="1" dirty="0"/>
              <a:t>binary </a:t>
            </a:r>
            <a:r>
              <a:rPr lang="en-US" dirty="0"/>
              <a:t>file because the file has a specific structure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course we will look at only how to work with text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Files give us a convenient way to provide input to a program so that we don’t have to type the input over and over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Programs that work with files need to perform three basic tasks: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Open </a:t>
            </a:r>
            <a:r>
              <a:rPr lang="en-US" dirty="0"/>
              <a:t>the file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Read </a:t>
            </a:r>
            <a:r>
              <a:rPr lang="en-US" dirty="0"/>
              <a:t>data from and/or </a:t>
            </a:r>
            <a:r>
              <a:rPr lang="en-US" b="1" dirty="0"/>
              <a:t>write </a:t>
            </a:r>
            <a:r>
              <a:rPr lang="en-US" dirty="0"/>
              <a:t>data to the file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Close </a:t>
            </a:r>
            <a:r>
              <a:rPr lang="en-US" dirty="0"/>
              <a:t>the file so that other programs can access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how these tasks are handled in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open a file in Python we need to give its location on the disk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suppose we have a file named “words.txt” in a folder named </a:t>
            </a:r>
            <a:r>
              <a:rPr lang="en-US" b="1" dirty="0"/>
              <a:t>CSE101 </a:t>
            </a:r>
            <a:r>
              <a:rPr lang="en-US" dirty="0"/>
              <a:t>and also that </a:t>
            </a:r>
            <a:r>
              <a:rPr lang="en-US" b="1" dirty="0"/>
              <a:t>CSE101 </a:t>
            </a:r>
            <a:r>
              <a:rPr lang="en-US" dirty="0"/>
              <a:t>is in a folder named </a:t>
            </a:r>
            <a:r>
              <a:rPr lang="en-US" b="1" dirty="0">
                <a:latin typeface="Rockwell" panose="02060603020205020403" pitchFamily="18" charset="0"/>
              </a:rPr>
              <a:t>Classes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further assume that our program (the .</a:t>
            </a:r>
            <a:r>
              <a:rPr lang="en-US" dirty="0" err="1"/>
              <a:t>py</a:t>
            </a:r>
            <a:r>
              <a:rPr lang="en-US" dirty="0"/>
              <a:t> file) is saved in the folder named </a:t>
            </a:r>
            <a:r>
              <a:rPr lang="en-US" b="1" dirty="0">
                <a:latin typeface="Rockwell" panose="02060603020205020403" pitchFamily="18" charset="0"/>
              </a:rPr>
              <a:t>Classes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program would refer to the file’s name as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filename = "CSE101/words.txt"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slash is called a </a:t>
            </a:r>
            <a:r>
              <a:rPr lang="en-US" b="1" dirty="0"/>
              <a:t>separator </a:t>
            </a:r>
            <a:r>
              <a:rPr lang="en-US" dirty="0"/>
              <a:t>and forms part of the </a:t>
            </a:r>
            <a:r>
              <a:rPr lang="en-US" b="1" dirty="0"/>
              <a:t>path </a:t>
            </a:r>
            <a:r>
              <a:rPr lang="en-US" dirty="0"/>
              <a:t>to the file on the disk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assuming </a:t>
            </a:r>
            <a:r>
              <a:rPr lang="en-US" b="1" dirty="0"/>
              <a:t>Classes </a:t>
            </a:r>
            <a:r>
              <a:rPr lang="en-US" dirty="0"/>
              <a:t>is a folder within another folder (</a:t>
            </a:r>
            <a:r>
              <a:rPr lang="en-US" b="1" dirty="0"/>
              <a:t>…</a:t>
            </a:r>
            <a:r>
              <a:rPr lang="en-US" dirty="0"/>
              <a:t>),  the following would be part of the path: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"…/Classes/CSE101/words.txt“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Once we have a file’s path, we can open the file for reading using: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f = open(filename)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or whatever variable name we like instead of simply </a:t>
            </a:r>
            <a:r>
              <a:rPr lang="en-US" b="1" dirty="0">
                <a:latin typeface="Rockwell" panose="02060603020205020403" pitchFamily="18" charset="0"/>
              </a:rPr>
              <a:t>f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read a single line of text at a time, we can repeatedly call the </a:t>
            </a:r>
            <a:r>
              <a:rPr lang="en-US" b="1" dirty="0" err="1">
                <a:latin typeface="Rockwell" panose="02060603020205020403" pitchFamily="18" charset="0"/>
              </a:rPr>
              <a:t>readline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line = </a:t>
            </a:r>
            <a:r>
              <a:rPr lang="en-US" b="1" dirty="0" err="1">
                <a:latin typeface="Rockwell" panose="02060603020205020403" pitchFamily="18" charset="0"/>
              </a:rPr>
              <a:t>f.readline</a:t>
            </a:r>
            <a:r>
              <a:rPr lang="en-US" b="1" dirty="0">
                <a:latin typeface="Rockwell" panose="02060603020205020403" pitchFamily="18" charset="0"/>
              </a:rPr>
              <a:t>() # reads first line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line = </a:t>
            </a:r>
            <a:r>
              <a:rPr lang="en-US" b="1" dirty="0" err="1">
                <a:latin typeface="Rockwell" panose="02060603020205020403" pitchFamily="18" charset="0"/>
              </a:rPr>
              <a:t>f.readline</a:t>
            </a:r>
            <a:r>
              <a:rPr lang="en-US" b="1" dirty="0">
                <a:latin typeface="Rockwell" panose="02060603020205020403" pitchFamily="18" charset="0"/>
              </a:rPr>
              <a:t>() # reads second line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and so on...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 are done with the file, we type </a:t>
            </a:r>
            <a:r>
              <a:rPr lang="en-US" b="1" dirty="0" err="1">
                <a:latin typeface="Rockwell" panose="02060603020205020403" pitchFamily="18" charset="0"/>
              </a:rPr>
              <a:t>f.close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to close it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Usually in programming we need to process an entire file, not just part of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this reason Python has a simpler syntax we can use when we need to process an entire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read a file’s entire contents line-by-line, we can write this for-loop: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n-NO" b="1" dirty="0">
                <a:latin typeface="Rockwell" panose="02060603020205020403" pitchFamily="18" charset="0"/>
              </a:rPr>
              <a:t>for li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. . 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advantage of this syntax is that we don’t even need to make a separate variable (like </a:t>
            </a:r>
            <a:r>
              <a:rPr lang="en-US" b="1" dirty="0">
                <a:latin typeface="Rockwell" panose="02060603020205020403" pitchFamily="18" charset="0"/>
              </a:rPr>
              <a:t>f</a:t>
            </a:r>
            <a:r>
              <a:rPr lang="en-US" dirty="0"/>
              <a:t>, from an earlier example) to point to the file and we don’t need to manually close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File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below takes the name of a file as an argument and returns the number of characters in the file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filesize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n-NO" b="1" dirty="0">
                <a:latin typeface="Rockwell" panose="02060603020205020403" pitchFamily="18" charset="0"/>
              </a:rPr>
              <a:t>    for li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+=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(li)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usage: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size = </a:t>
            </a:r>
            <a:r>
              <a:rPr lang="en-US" b="1" dirty="0" err="1">
                <a:latin typeface="Rockwell" panose="02060603020205020403" pitchFamily="18" charset="0"/>
              </a:rPr>
              <a:t>filesize</a:t>
            </a:r>
            <a:r>
              <a:rPr lang="en-US" b="1" dirty="0">
                <a:latin typeface="Rockwell" panose="02060603020205020403" pitchFamily="18" charset="0"/>
              </a:rPr>
              <a:t>(‘../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/data/email/good.txt’)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filesize.py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Unix/Linux family of operating systems has a command called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dirty="0"/>
              <a:t>, which gives a count of how many words are in a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b="1" dirty="0"/>
              <a:t> </a:t>
            </a:r>
            <a:r>
              <a:rPr lang="en-US" dirty="0"/>
              <a:t>function in Python that performs the same task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b="1" dirty="0"/>
              <a:t> </a:t>
            </a:r>
            <a:r>
              <a:rPr lang="en-US" dirty="0"/>
              <a:t>function will return </a:t>
            </a:r>
            <a:r>
              <a:rPr lang="en-US" i="1" dirty="0"/>
              <a:t>three </a:t>
            </a:r>
            <a:r>
              <a:rPr lang="en-US" dirty="0"/>
              <a:t>values (in this order):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lines in the file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words in the file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characters in the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we need to count three quantities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Therefore, three counters (variables) will be needed, each initialized to zero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provides a convenient means for initializing multiple variables to the same value via a </a:t>
            </a:r>
            <a:r>
              <a:rPr lang="en-US" b="1" dirty="0"/>
              <a:t>multiple target </a:t>
            </a:r>
            <a:r>
              <a:rPr lang="en-US" dirty="0"/>
              <a:t>assignment.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Instead of writing three separate assignment statements, we can collapse them into one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 err="1">
                <a:latin typeface="Rockwell" panose="02060603020205020403" pitchFamily="18" charset="0"/>
              </a:rPr>
              <a:t>nlines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nwords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return three values from our function we will actually return a </a:t>
            </a:r>
            <a:r>
              <a:rPr lang="en-US" b="1" dirty="0"/>
              <a:t>tuple </a:t>
            </a:r>
            <a:r>
              <a:rPr lang="en-US" dirty="0"/>
              <a:t>(pronounced “</a:t>
            </a:r>
            <a:r>
              <a:rPr lang="en-US" dirty="0" err="1"/>
              <a:t>tupple</a:t>
            </a:r>
            <a:r>
              <a:rPr lang="en-US" dirty="0"/>
              <a:t>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tuple is like a list in that it contains several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Unlike a list, a tuple is immutable (i.e., its contents cannot be changed, just as a string is immutable)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wc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b="1" dirty="0">
                <a:latin typeface="Rockwell" panose="02060603020205020403" pitchFamily="18" charset="0"/>
              </a:rPr>
              <a:t>(filename):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nlines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nwords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n-NO" b="1" dirty="0">
                <a:latin typeface="Rockwell" panose="02060603020205020403" pitchFamily="18" charset="0"/>
              </a:rPr>
              <a:t>    for li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nlines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nwords</a:t>
            </a:r>
            <a:r>
              <a:rPr lang="en-US" b="1" dirty="0">
                <a:latin typeface="Rockwell" panose="02060603020205020403" pitchFamily="18" charset="0"/>
              </a:rPr>
              <a:t> +=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li.split</a:t>
            </a:r>
            <a:r>
              <a:rPr lang="en-US" b="1" dirty="0">
                <a:latin typeface="Rockwell" panose="02060603020205020403" pitchFamily="18" charset="0"/>
              </a:rPr>
              <a:t>())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r>
              <a:rPr lang="en-US" b="1" dirty="0">
                <a:latin typeface="Rockwell" panose="02060603020205020403" pitchFamily="18" charset="0"/>
              </a:rPr>
              <a:t> +=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(li)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nlines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nwords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nchars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perform a tuple assignment to save the multiple values returned by the </a:t>
            </a:r>
            <a:r>
              <a:rPr lang="en-US" dirty="0" err="1"/>
              <a:t>wc</a:t>
            </a:r>
            <a:r>
              <a:rPr lang="en-US" dirty="0"/>
              <a:t> function: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lines, words, chars = </a:t>
            </a:r>
            <a:r>
              <a:rPr lang="en-US" b="1" dirty="0" err="1">
                <a:latin typeface="Rockwell" panose="02060603020205020403" pitchFamily="18" charset="0"/>
              </a:rPr>
              <a:t>wc</a:t>
            </a:r>
            <a:r>
              <a:rPr lang="en-US" b="1" dirty="0">
                <a:latin typeface="Rockwell" panose="02060603020205020403" pitchFamily="18" charset="0"/>
              </a:rPr>
              <a:t>(‘../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/data/email/good.txt’)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wc.py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a </a:t>
            </a:r>
            <a:r>
              <a:rPr lang="en-US" b="1" dirty="0">
                <a:solidFill>
                  <a:srgbClr val="FF0000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is a type of collection where we can index (access) an element in the collection using a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instead of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index (as in a list)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create a dictionary using curly braces, </a:t>
            </a:r>
            <a:r>
              <a:rPr lang="en-US" dirty="0">
                <a:solidFill>
                  <a:srgbClr val="0070C0"/>
                </a:solidFill>
              </a:rPr>
              <a:t>{ }</a:t>
            </a:r>
            <a:r>
              <a:rPr lang="en-US" dirty="0"/>
              <a:t>, but we still access the values using square brackets </a:t>
            </a:r>
            <a:r>
              <a:rPr lang="en-US" dirty="0">
                <a:solidFill>
                  <a:srgbClr val="0070C0"/>
                </a:solidFill>
              </a:rPr>
              <a:t>[ 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an </a:t>
            </a:r>
            <a:r>
              <a:rPr lang="en-US" dirty="0">
                <a:solidFill>
                  <a:srgbClr val="FF0000"/>
                </a:solidFill>
              </a:rPr>
              <a:t>empty dictionary</a:t>
            </a:r>
            <a:r>
              <a:rPr lang="en-US" dirty="0"/>
              <a:t>, we type this: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dictionary_name</a:t>
            </a:r>
            <a:r>
              <a:rPr lang="en-US" b="1" dirty="0">
                <a:latin typeface="Rockwell" panose="02060603020205020403" pitchFamily="18" charset="0"/>
              </a:rPr>
              <a:t> = {}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insert or update a value stored in a dictionary, we give the </a:t>
            </a:r>
            <a:r>
              <a:rPr lang="en-US" b="1" dirty="0">
                <a:latin typeface="Rockwell" panose="02060603020205020403" pitchFamily="18" charset="0"/>
              </a:rPr>
              <a:t>key</a:t>
            </a:r>
            <a:r>
              <a:rPr lang="en-US" b="1" dirty="0"/>
              <a:t> </a:t>
            </a:r>
            <a:r>
              <a:rPr lang="en-US" dirty="0"/>
              <a:t>for the value and the </a:t>
            </a:r>
            <a:r>
              <a:rPr lang="en-US" b="1" dirty="0">
                <a:latin typeface="Rockwell" panose="02060603020205020403" pitchFamily="18" charset="0"/>
              </a:rPr>
              <a:t>value</a:t>
            </a:r>
            <a:r>
              <a:rPr lang="en-US" b="1" dirty="0"/>
              <a:t> </a:t>
            </a:r>
            <a:r>
              <a:rPr lang="en-US" dirty="0"/>
              <a:t>itself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</a:t>
            </a:r>
            <a:r>
              <a:rPr lang="en-US" dirty="0"/>
              <a:t>Machine Learning and String Manipulation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Reading: Read Chapter 6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this lecture slides are based on CSE 101 lecture notes by Prof. Kevin McDonald at SBU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 a </a:t>
            </a:r>
            <a:r>
              <a:rPr lang="en-US" b="1" dirty="0"/>
              <a:t>distances </a:t>
            </a:r>
            <a:r>
              <a:rPr lang="en-US" dirty="0"/>
              <a:t>dictionary to represent the number of feet in a single yard, fathom, furlong, or mile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might </a:t>
            </a:r>
            <a:r>
              <a:rPr lang="en-US" i="1" dirty="0"/>
              <a:t>initialize </a:t>
            </a:r>
            <a:r>
              <a:rPr lang="en-US" dirty="0"/>
              <a:t>these values as follows: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distances['yard'] =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distances['fathom'] =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distances['furlong'] = 660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distances['mile'] = 5280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distances</a:t>
            </a:r>
            <a:r>
              <a:rPr lang="en-US" b="1" dirty="0"/>
              <a:t> </a:t>
            </a:r>
            <a:r>
              <a:rPr lang="en-US" dirty="0"/>
              <a:t>is now: </a:t>
            </a:r>
            <a:r>
              <a:rPr lang="en-US" b="1" dirty="0">
                <a:latin typeface="Rockwell" panose="02060603020205020403" pitchFamily="18" charset="0"/>
              </a:rPr>
              <a:t>{'fathom': 6, 'furlong': 660, 'mile': 5280, 'yard': 3}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strings, </a:t>
            </a:r>
            <a:r>
              <a:rPr lang="en-US" b="1" dirty="0">
                <a:latin typeface="Rockwell" panose="02060603020205020403" pitchFamily="18" charset="0"/>
              </a:rPr>
              <a:t>‘fathom’</a:t>
            </a:r>
            <a:r>
              <a:rPr lang="en-US" dirty="0"/>
              <a:t>, </a:t>
            </a:r>
            <a:r>
              <a:rPr lang="en-US" b="1" dirty="0">
                <a:latin typeface="Rockwell" panose="02060603020205020403" pitchFamily="18" charset="0"/>
              </a:rPr>
              <a:t>‘furlong’</a:t>
            </a:r>
            <a:r>
              <a:rPr lang="en-US" dirty="0"/>
              <a:t>, </a:t>
            </a:r>
            <a:r>
              <a:rPr lang="en-US" b="1" dirty="0">
                <a:latin typeface="Rockwell" panose="02060603020205020403" pitchFamily="18" charset="0"/>
              </a:rPr>
              <a:t>‘mile’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‘yard’</a:t>
            </a:r>
            <a:r>
              <a:rPr lang="en-US" b="1" dirty="0"/>
              <a:t> </a:t>
            </a:r>
            <a:r>
              <a:rPr lang="en-US" dirty="0"/>
              <a:t>are the </a:t>
            </a:r>
            <a:r>
              <a:rPr lang="en-US" i="1" dirty="0">
                <a:solidFill>
                  <a:srgbClr val="FF0000"/>
                </a:solidFill>
              </a:rPr>
              <a:t>keys</a:t>
            </a:r>
            <a:r>
              <a:rPr lang="en-US" i="1" dirty="0"/>
              <a:t> </a:t>
            </a:r>
            <a:r>
              <a:rPr lang="en-US" dirty="0"/>
              <a:t>of the dictionary.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6, 660, 5280 and 3 are the </a:t>
            </a:r>
            <a:r>
              <a:rPr lang="en-US" i="1" dirty="0">
                <a:solidFill>
                  <a:srgbClr val="FF0000"/>
                </a:solidFill>
              </a:rPr>
              <a:t>values</a:t>
            </a:r>
            <a:r>
              <a:rPr lang="en-US" i="1" dirty="0"/>
              <a:t> </a:t>
            </a:r>
            <a:r>
              <a:rPr lang="en-US" dirty="0"/>
              <a:t>of the dictionary.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look up a value in the dictionary by giving its key: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distances[‘fathom’] </a:t>
            </a:r>
            <a:r>
              <a:rPr lang="en-US" dirty="0"/>
              <a:t>has the value 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know how many feet are in 10 furlongs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10 * distances['furlong'] </a:t>
            </a:r>
            <a:r>
              <a:rPr lang="en-US" dirty="0"/>
              <a:t>would give us the answer (6,600)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how many miles is 10 furlongs?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  <a:latin typeface="Rockwell" panose="02060603020205020403" pitchFamily="18" charset="0"/>
              </a:rPr>
              <a:t>(10 * distances['furlong']) / distances['mile’]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programming, a dictionary is considered an </a:t>
            </a:r>
            <a:r>
              <a:rPr lang="en-US" i="1" dirty="0">
                <a:solidFill>
                  <a:srgbClr val="FF0000"/>
                </a:solidFill>
              </a:rPr>
              <a:t>unordered</a:t>
            </a:r>
            <a:r>
              <a:rPr lang="en-US" i="1" dirty="0"/>
              <a:t> </a:t>
            </a:r>
            <a:r>
              <a:rPr lang="en-US" dirty="0"/>
              <a:t>collection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that the concept of sorting really doesn’t apply naturally to dictionaries (unlike a real dictionary, which is definitely sorted!)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important fact is that </a:t>
            </a:r>
            <a:r>
              <a:rPr lang="en-US" dirty="0">
                <a:solidFill>
                  <a:srgbClr val="FF0000"/>
                </a:solidFill>
              </a:rPr>
              <a:t>only immutable types can be used as the keys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you can use </a:t>
            </a:r>
            <a:r>
              <a:rPr lang="en-US" b="1" dirty="0"/>
              <a:t>integers</a:t>
            </a:r>
            <a:r>
              <a:rPr lang="en-US" dirty="0"/>
              <a:t>, </a:t>
            </a:r>
            <a:r>
              <a:rPr lang="en-US" b="1" dirty="0"/>
              <a:t>strings </a:t>
            </a:r>
            <a:r>
              <a:rPr lang="en-US" dirty="0"/>
              <a:t>and </a:t>
            </a:r>
            <a:r>
              <a:rPr lang="en-US" b="1" dirty="0"/>
              <a:t>floating-point numbers </a:t>
            </a:r>
            <a:r>
              <a:rPr lang="en-US" dirty="0"/>
              <a:t>for keys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makes dictionaries a little more flexible than lists in that regard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cf. lists can only use integers as index (key)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 is another example of a dictionary where we map Arabic numerals to Roman numerals: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roman = { 1: 'I', 5: 'V', 10: 'X’,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 50: 'L', 100: 'C'}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1, 5, 10, etc. are not indexes as with a list, but are rather keys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try to use a key that is not in the dictionary, the program will crash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So, first we should use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b="1" dirty="0"/>
              <a:t> </a:t>
            </a:r>
            <a:r>
              <a:rPr lang="en-US" dirty="0"/>
              <a:t>operator to check if the value is in the dictionary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example is given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number = 10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if number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in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roman: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print(roman[number])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print(‘Numeral not recognized.’)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option is to use the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get</a:t>
            </a:r>
            <a:r>
              <a:rPr lang="en-US" b="1" dirty="0"/>
              <a:t> </a:t>
            </a:r>
            <a:r>
              <a:rPr lang="en-US" dirty="0"/>
              <a:t>method for dictionaries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don’t know if the provided key is in the dictionary, we can use the </a:t>
            </a:r>
            <a:r>
              <a:rPr lang="en-US" b="1" dirty="0">
                <a:latin typeface="Rockwell" panose="02060603020205020403" pitchFamily="18" charset="0"/>
              </a:rPr>
              <a:t>get</a:t>
            </a:r>
            <a:r>
              <a:rPr lang="en-US" b="1" dirty="0"/>
              <a:t> </a:t>
            </a:r>
            <a:r>
              <a:rPr lang="en-US" dirty="0"/>
              <a:t>method instead of </a:t>
            </a:r>
            <a:r>
              <a:rPr lang="en-US" b="1" dirty="0"/>
              <a:t>[] </a:t>
            </a:r>
            <a:r>
              <a:rPr lang="en-US" dirty="0"/>
              <a:t>to retrieve a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must provide an argument that says what should be used as the value if the key is not found. An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res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roman.get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(number, ‘Numeral not recognized’)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print(res)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Getting back to our original problem, we want to build a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that will do basic spam filtering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Part of the solution will include counting how many times each word appears in the input email message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define a dictionary called </a:t>
            </a:r>
            <a:r>
              <a:rPr lang="en-US" b="1" dirty="0"/>
              <a:t>count </a:t>
            </a:r>
            <a:r>
              <a:rPr lang="en-US" dirty="0"/>
              <a:t>to serve this purpose: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 = {}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increment the count for a word, we can use the </a:t>
            </a:r>
            <a:r>
              <a:rPr lang="en-US" b="1" dirty="0"/>
              <a:t>+= 1 </a:t>
            </a:r>
            <a:r>
              <a:rPr lang="en-US" dirty="0"/>
              <a:t>notation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the variable </a:t>
            </a:r>
            <a:r>
              <a:rPr lang="en-US" b="1" dirty="0"/>
              <a:t>word </a:t>
            </a:r>
            <a:r>
              <a:rPr lang="en-US" dirty="0"/>
              <a:t>has the string we want to increment the count of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write this: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count[word] +=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0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what if we aren’t sure the string stored in </a:t>
            </a:r>
            <a:r>
              <a:rPr lang="en-US" b="1" dirty="0"/>
              <a:t>word </a:t>
            </a:r>
            <a:r>
              <a:rPr lang="en-US" dirty="0"/>
              <a:t>is already in the dictionary?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Code like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count[word] += 1</a:t>
            </a:r>
            <a:r>
              <a:rPr lang="en-US" b="1" dirty="0"/>
              <a:t> </a:t>
            </a:r>
            <a:r>
              <a:rPr lang="en-US" dirty="0"/>
              <a:t>will cause the program to crash if there is no value associated with </a:t>
            </a:r>
            <a:r>
              <a:rPr lang="en-US" b="1" dirty="0"/>
              <a:t>word </a:t>
            </a:r>
            <a:r>
              <a:rPr lang="en-US" dirty="0"/>
              <a:t>that we can add 1 to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should first check </a:t>
            </a:r>
            <a:r>
              <a:rPr lang="en-US" dirty="0"/>
              <a:t>using either the if-based approach we saw earlier, or use the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setdefault</a:t>
            </a:r>
            <a:r>
              <a:rPr lang="en-US" b="1" dirty="0"/>
              <a:t> </a:t>
            </a:r>
            <a:r>
              <a:rPr lang="en-US" dirty="0"/>
              <a:t>method, which avoids the need to use an if-statement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Both of these techniques are most easily understood by example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5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Option 1</a:t>
            </a:r>
            <a:r>
              <a:rPr lang="en-US" dirty="0"/>
              <a:t>: Use an if-statement: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if word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not in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count[word]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count[word] +=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Option 2</a:t>
            </a:r>
            <a:r>
              <a:rPr lang="en-US" dirty="0"/>
              <a:t>: Use the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setdefault</a:t>
            </a:r>
            <a:r>
              <a:rPr lang="en-US" b="1" dirty="0"/>
              <a:t> </a:t>
            </a:r>
            <a:r>
              <a:rPr lang="en-US" dirty="0"/>
              <a:t>method: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latin typeface="Rockwell" panose="02060603020205020403" pitchFamily="18" charset="0"/>
              </a:rPr>
              <a:t>setdefault</a:t>
            </a:r>
            <a:r>
              <a:rPr lang="en-US" b="1" dirty="0"/>
              <a:t> </a:t>
            </a:r>
            <a:r>
              <a:rPr lang="en-US" dirty="0"/>
              <a:t>method can take the place of the if-statement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set </a:t>
            </a:r>
            <a:r>
              <a:rPr lang="en-US" b="1" dirty="0">
                <a:latin typeface="Rockwell" panose="02060603020205020403" pitchFamily="18" charset="0"/>
              </a:rPr>
              <a:t>count[word] </a:t>
            </a:r>
            <a:r>
              <a:rPr lang="en-US" dirty="0"/>
              <a:t>to 0 </a:t>
            </a:r>
            <a:r>
              <a:rPr lang="en-US" b="1" dirty="0"/>
              <a:t>only if </a:t>
            </a:r>
            <a:r>
              <a:rPr lang="en-US" dirty="0"/>
              <a:t>the string inside </a:t>
            </a:r>
            <a:r>
              <a:rPr lang="en-US" b="1" dirty="0"/>
              <a:t>word </a:t>
            </a:r>
            <a:r>
              <a:rPr lang="en-US" dirty="0"/>
              <a:t>is not a key in the dictionary yet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count[word] +=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need to get the individual words from the input file so that we can use our </a:t>
            </a:r>
            <a:r>
              <a:rPr lang="en-US" b="1" dirty="0"/>
              <a:t>count </a:t>
            </a:r>
            <a:r>
              <a:rPr lang="en-US" dirty="0"/>
              <a:t>dictionary to count how many times each word appears in the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</a:t>
            </a:r>
            <a:r>
              <a:rPr lang="en-US" b="1" dirty="0"/>
              <a:t>split </a:t>
            </a:r>
            <a:r>
              <a:rPr lang="en-US" dirty="0"/>
              <a:t>method: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for line in open('../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PythonLabs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/data/text/quote1.txt’):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words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line.split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quote1.txt </a:t>
            </a:r>
            <a:r>
              <a:rPr lang="en-US" dirty="0"/>
              <a:t>contains this text: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you have no confidence in self,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you are twice defeated in the race of life.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With confidence, you have won even before you have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started.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-- Marcus Tullius Cicero (106 BC -- 43 BC)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quote1.txt </a:t>
            </a:r>
            <a:r>
              <a:rPr lang="en-US" dirty="0"/>
              <a:t>contains this text: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you have no confidence in self,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you are twice defeated in the race of life.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With confidence, you have won even before you have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started.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-- Marcus Tullius Cicero (106 BC -- 43 BC)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Calling </a:t>
            </a:r>
            <a:r>
              <a:rPr lang="en-US" b="1" dirty="0">
                <a:latin typeface="Rockwell" panose="02060603020205020403" pitchFamily="18" charset="0"/>
              </a:rPr>
              <a:t>split</a:t>
            </a:r>
            <a:r>
              <a:rPr lang="en-US" b="1" dirty="0"/>
              <a:t> </a:t>
            </a:r>
            <a:r>
              <a:rPr lang="en-US" i="1" dirty="0"/>
              <a:t>on each line </a:t>
            </a:r>
            <a:r>
              <a:rPr lang="en-US" dirty="0"/>
              <a:t>of the text yields these lists: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['If', 'you', 'have', 'no', 'confidence', 'in’,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'self,']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['you', 'are', 'twice', 'defeated', 'in', 'the’,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'race', 'of', 'life.']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['With', 'confidence,', 'you', 'have', 'won’,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'even', 'before', 'you', 'have', 'started.']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['--', 'Marcus', 'Tullius', 'Cicero', '(106’,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'BC', '--', '43', 'BC)']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DD71-4222-4F98-B659-FB6ABC70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3BAE-D2D6-4516-8A81-01A4F9E9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Machine learning </a:t>
            </a:r>
            <a:r>
              <a:rPr lang="en-US" dirty="0"/>
              <a:t>is a branch of computer science consisting of algorithms and techniques for “teaching” computers to recognize patterns, make predictions, detect trends, and the like.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well-known application of machine learning is </a:t>
            </a:r>
            <a:r>
              <a:rPr lang="en-US" i="1" dirty="0"/>
              <a:t>spam filtering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a user flags emails as spam, over time the software </a:t>
            </a:r>
            <a:r>
              <a:rPr lang="en-US" i="1" dirty="0"/>
              <a:t>learns </a:t>
            </a:r>
            <a:r>
              <a:rPr lang="en-US" dirty="0"/>
              <a:t>how to identify spam itself, flagging spam emails automatically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develop a spam filter that uses </a:t>
            </a:r>
            <a:r>
              <a:rPr lang="en-US" i="1" dirty="0"/>
              <a:t>word frequencies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7DD78-870C-4487-A133-E988964A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E670-B02A-478E-A883-9E5067FE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far this is looking pretty good. Let’s insert each word into a dictionary now and keep track of the counts: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for line in open('../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PythonLabs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/data/text/quote1.txt’):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words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line.split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for word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count[word] +=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count</a:t>
            </a:r>
            <a:r>
              <a:rPr lang="en-US" b="1" dirty="0"/>
              <a:t> </a:t>
            </a:r>
            <a:r>
              <a:rPr lang="en-US" dirty="0"/>
              <a:t>dictionary will now contain a count of every word in the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full dictionary is shown on the following slide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{'BC': 1, '--': 2, 'of': 1, 'Tullius':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'confidence,': 1, '(106': 1, 'BC)': 1, 'Marcus':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'are': 1, 'started.': 1, 'confidence': 1, 'race':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1, 'even': 1, 'twice': 1, 'With': 1, 'defeated':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'won': 1, 'have': 3, 'Cicero':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'self,': 1, '43': 1, 'no': 1, 'you': 4, 'life.': 1,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'If': 1, 'the': 1, 'in': 2, 'before': 1}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 you see anything unfortunate about this?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there room for improvement in how we do the counting?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a few problems: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might have the same word appearing in the text with different capitalization (not shown in this example)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Punctuation is causing us issues in this example: “confidence” and “confidence,” (with a comma) are treated as separate words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they are treated as different keys in the dictionary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solve these two problems we will convert all words to lowercase, which is easy, and we will </a:t>
            </a:r>
            <a:r>
              <a:rPr lang="en-US" i="1" dirty="0"/>
              <a:t>strip out </a:t>
            </a:r>
            <a:r>
              <a:rPr lang="en-US" dirty="0"/>
              <a:t>all punctuation marks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16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strip</a:t>
            </a:r>
            <a:r>
              <a:rPr lang="en-US" b="1" dirty="0"/>
              <a:t> </a:t>
            </a:r>
            <a:r>
              <a:rPr lang="en-US" dirty="0"/>
              <a:t>method in Python will let us delete from the beginning and end of a string any characters from the string that we don’t want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b="1" dirty="0">
                <a:latin typeface="Rockwell" panose="02060603020205020403" pitchFamily="18" charset="0"/>
              </a:rPr>
              <a:t>s1.strip('0123456789') </a:t>
            </a:r>
            <a:r>
              <a:rPr lang="en-US" dirty="0"/>
              <a:t>would strip out all numerals at the start or end of string </a:t>
            </a:r>
            <a:r>
              <a:rPr lang="en-US" b="1" dirty="0"/>
              <a:t>s1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 concrete 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s1 = '2/13/2193. Astronauts living on Mars base: 4,920'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s2 = s1.strip('0123456789')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s2</a:t>
            </a:r>
            <a:r>
              <a:rPr lang="en-US" b="1" dirty="0"/>
              <a:t> </a:t>
            </a:r>
            <a:r>
              <a:rPr lang="en-US" dirty="0"/>
              <a:t>will contain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'/13/2193. Astronauts living on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	             Mars base: 4,'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s1 </a:t>
            </a:r>
            <a:r>
              <a:rPr lang="en-US" dirty="0"/>
              <a:t>will remain unchanged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Because stripping punctuation is a common operation in text processing, Python has it built-in through the </a:t>
            </a:r>
            <a:r>
              <a:rPr lang="en-US" b="1" dirty="0"/>
              <a:t>string </a:t>
            </a:r>
            <a:r>
              <a:rPr lang="en-US" dirty="0"/>
              <a:t>module: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import string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s1 = 'Good morning!'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s2 = s1.strip(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string.punctuation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s2</a:t>
            </a:r>
            <a:r>
              <a:rPr lang="en-US" b="1" dirty="0"/>
              <a:t> </a:t>
            </a:r>
            <a:r>
              <a:rPr lang="en-US" dirty="0"/>
              <a:t>will contain </a:t>
            </a:r>
            <a:r>
              <a:rPr lang="en-US" b="1" dirty="0"/>
              <a:t>'Good morning'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  <a:br>
              <a:rPr lang="en-US" dirty="0"/>
            </a:br>
            <a:r>
              <a:rPr lang="en-US" dirty="0"/>
              <a:t>(next)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these programming capabilities at hand, we can write a function </a:t>
            </a:r>
            <a:r>
              <a:rPr lang="en-US" b="1" dirty="0" err="1"/>
              <a:t>wf</a:t>
            </a:r>
            <a:r>
              <a:rPr lang="en-US" b="1" dirty="0"/>
              <a:t> </a:t>
            </a:r>
            <a:r>
              <a:rPr lang="en-US" dirty="0"/>
              <a:t>that will create a dictionary of word frequencies for us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will rely on a helper function </a:t>
            </a:r>
            <a:r>
              <a:rPr lang="en-US" b="1" dirty="0"/>
              <a:t>tokenize </a:t>
            </a:r>
            <a:r>
              <a:rPr lang="en-US" dirty="0"/>
              <a:t>that will split a string into a list of lowercase words with punctuation marks stripped from each lowercase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programming, the word </a:t>
            </a:r>
            <a:r>
              <a:rPr lang="en-US" b="1" dirty="0"/>
              <a:t>tokenize </a:t>
            </a:r>
            <a:r>
              <a:rPr lang="en-US" dirty="0"/>
              <a:t>means to process an input string, splitting or dividing it into its constituent parts (or substrings)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substrings are the </a:t>
            </a:r>
            <a:r>
              <a:rPr lang="en-US" b="1" dirty="0"/>
              <a:t>tokens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take a look at the </a:t>
            </a:r>
            <a:r>
              <a:rPr lang="en-US" b="1" dirty="0"/>
              <a:t>tokenize </a:t>
            </a:r>
            <a:r>
              <a:rPr lang="en-US" dirty="0"/>
              <a:t>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7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def tokenize(s):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tokens = []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for x in </a:t>
            </a:r>
            <a:r>
              <a:rPr lang="en-US" b="1" dirty="0" err="1">
                <a:latin typeface="Rockwell" panose="02060603020205020403" pitchFamily="18" charset="0"/>
              </a:rPr>
              <a:t>s.split</a:t>
            </a:r>
            <a:r>
              <a:rPr lang="en-US" b="1" dirty="0">
                <a:latin typeface="Rockwell" panose="02060603020205020403" pitchFamily="18" charset="0"/>
              </a:rPr>
              <a:t>():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Rockwell" panose="02060603020205020403" pitchFamily="18" charset="0"/>
              </a:rPr>
              <a:t>tokens.append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x.strip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string.punctuation</a:t>
            </a:r>
            <a:r>
              <a:rPr lang="en-US" b="1" dirty="0">
                <a:latin typeface="Rockwell" panose="02060603020205020403" pitchFamily="18" charset="0"/>
              </a:rPr>
              <a:t>).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lower</a:t>
            </a:r>
            <a:r>
              <a:rPr lang="en-US" b="1" dirty="0">
                <a:latin typeface="Rockwell" panose="02060603020205020403" pitchFamily="18" charset="0"/>
              </a:rPr>
              <a:t>())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return tokens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Let’s break down this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 </a:t>
            </a:r>
            <a:r>
              <a:rPr lang="en-US" dirty="0"/>
              <a:t>is a string, perhaps a line from the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 </a:t>
            </a:r>
            <a:r>
              <a:rPr lang="en-US" dirty="0"/>
              <a:t>is a word taken from the string (via </a:t>
            </a:r>
            <a:r>
              <a:rPr lang="en-US" b="1" dirty="0"/>
              <a:t>split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stripped</a:t>
            </a:r>
            <a:r>
              <a:rPr lang="en-US" dirty="0"/>
              <a:t> of its </a:t>
            </a:r>
            <a:r>
              <a:rPr lang="en-US" dirty="0">
                <a:solidFill>
                  <a:srgbClr val="0070C0"/>
                </a:solidFill>
              </a:rPr>
              <a:t>punctuation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converted to lowercase</a:t>
            </a:r>
            <a:r>
              <a:rPr lang="en-US" dirty="0"/>
              <a:t>, and then </a:t>
            </a:r>
            <a:r>
              <a:rPr lang="en-US" dirty="0">
                <a:solidFill>
                  <a:srgbClr val="7030A0"/>
                </a:solidFill>
              </a:rPr>
              <a:t>appended to the </a:t>
            </a:r>
            <a:r>
              <a:rPr lang="en-US" b="1" dirty="0">
                <a:solidFill>
                  <a:srgbClr val="7030A0"/>
                </a:solidFill>
              </a:rPr>
              <a:t>tokens </a:t>
            </a:r>
            <a:r>
              <a:rPr lang="en-US" dirty="0">
                <a:solidFill>
                  <a:srgbClr val="7030A0"/>
                </a:solidFill>
              </a:rPr>
              <a:t>list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an example of </a:t>
            </a:r>
            <a:r>
              <a:rPr lang="en-US" b="1" dirty="0"/>
              <a:t>tokenize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res = tokenize('With confidence, you have won even before you have started.’)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res</a:t>
            </a:r>
            <a:r>
              <a:rPr lang="en-US" b="1" dirty="0"/>
              <a:t> </a:t>
            </a:r>
            <a:r>
              <a:rPr lang="en-US" dirty="0"/>
              <a:t>will contain the list </a:t>
            </a:r>
            <a:r>
              <a:rPr lang="en-US" b="1" dirty="0">
                <a:latin typeface="Rockwell" panose="02060603020205020403" pitchFamily="18" charset="0"/>
              </a:rPr>
              <a:t>['with', 'confidence', 'you’, 'have', 'won', 'even', 'before', 'you', 'have’, 'started’]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can look at the completed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/>
              <a:t> </a:t>
            </a:r>
            <a:r>
              <a:rPr lang="en-US" dirty="0"/>
              <a:t>function,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function will not be explicitly used in implementing our spam filter, but looking at it will give us a sense of how to work with dictionaries in an effective manner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break down this code on the next few slides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7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47EF1-846F-45AE-A478-40F54119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67" y="1842477"/>
            <a:ext cx="1731818" cy="208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A297A-D876-413D-8E03-D1672F17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68" y="2200254"/>
            <a:ext cx="3212205" cy="2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the word “diet” appears in 63 of 500 emails flagged by the user as spam, the probability of a spam email containing “diet” is 63/500 = 0.126 or 12.6%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Such frequencies will help the software learn how to detect spam and calculate a probability that a particular email is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53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6F266-DE60-4C02-9F10-817C64D0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9" y="2200491"/>
            <a:ext cx="2468914" cy="10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5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740E4-C459-485E-AEBD-D549BCFC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35" y="2514317"/>
            <a:ext cx="2554789" cy="23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6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46579-9E4A-456D-9AF2-B2F7E6D9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97" y="2937833"/>
            <a:ext cx="2561946" cy="18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6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count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line in open(filename):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word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count.setdefault</a:t>
            </a:r>
            <a:r>
              <a:rPr lang="en-US" b="1" dirty="0">
                <a:latin typeface="Rockwell" panose="02060603020205020403" pitchFamily="18" charset="0"/>
              </a:rPr>
              <a:t>(word,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count[word]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count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4ADA2-7D6E-4028-BC87-AB0DA727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665" y="3452497"/>
            <a:ext cx="3044669" cy="15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14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an example of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/>
              <a:t> </a:t>
            </a:r>
            <a:r>
              <a:rPr lang="en-US" dirty="0"/>
              <a:t>for the quote1.txt file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res = </a:t>
            </a:r>
            <a:r>
              <a:rPr lang="en-US" b="1" dirty="0" err="1">
                <a:latin typeface="Rockwell" panose="02060603020205020403" pitchFamily="18" charset="0"/>
              </a:rPr>
              <a:t>wf</a:t>
            </a:r>
            <a:r>
              <a:rPr lang="en-US" b="1" dirty="0">
                <a:latin typeface="Rockwell" panose="02060603020205020403" pitchFamily="18" charset="0"/>
              </a:rPr>
              <a:t>(‘../quote1.txt')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res</a:t>
            </a:r>
            <a:r>
              <a:rPr lang="en-US" b="1" dirty="0"/>
              <a:t> </a:t>
            </a:r>
            <a:r>
              <a:rPr lang="en-US" dirty="0"/>
              <a:t>will contain: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{'': 2, '106': 1, '43': 1, 'are': 1, '</a:t>
            </a:r>
            <a:r>
              <a:rPr lang="en-US" b="1" dirty="0" err="1">
                <a:latin typeface="Rockwell" panose="02060603020205020403" pitchFamily="18" charset="0"/>
              </a:rPr>
              <a:t>bc</a:t>
            </a:r>
            <a:r>
              <a:rPr lang="en-US" b="1" dirty="0">
                <a:latin typeface="Rockwell" panose="02060603020205020403" pitchFamily="18" charset="0"/>
              </a:rPr>
              <a:t>': 2,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'before': 1, 'cicero': 1, 'confidence': 2,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'defeated': 1, 'even': 1, 'have': 3, 'if': 1,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'in': 2, 'life': 1, '</a:t>
            </a:r>
            <a:r>
              <a:rPr lang="en-US" b="1" dirty="0" err="1">
                <a:latin typeface="Rockwell" panose="02060603020205020403" pitchFamily="18" charset="0"/>
              </a:rPr>
              <a:t>marcus</a:t>
            </a:r>
            <a:r>
              <a:rPr lang="en-US" b="1" dirty="0">
                <a:latin typeface="Rockwell" panose="02060603020205020403" pitchFamily="18" charset="0"/>
              </a:rPr>
              <a:t>': 1, 'no': 1, 'of':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1, 'race': 1, 'self': 1, 'started': 1, 'the':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1, '</a:t>
            </a:r>
            <a:r>
              <a:rPr lang="en-US" b="1" dirty="0" err="1">
                <a:latin typeface="Rockwell" panose="02060603020205020403" pitchFamily="18" charset="0"/>
              </a:rPr>
              <a:t>tullius</a:t>
            </a:r>
            <a:r>
              <a:rPr lang="en-US" b="1" dirty="0">
                <a:latin typeface="Rockwell" panose="02060603020205020403" pitchFamily="18" charset="0"/>
              </a:rPr>
              <a:t>': 1, 'twice': 1, 'with': 1, 'won':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1, 'you': 4}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the problems we encountered before have been fixed (e.g., “confidence”)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84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r>
              <a:rPr lang="en-US" dirty="0"/>
              <a:t> (aka </a:t>
            </a:r>
            <a:r>
              <a:rPr lang="en-US" dirty="0" err="1"/>
              <a:t>Spaminess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have a way of counting the number of occurrences of each word in a file, we can use it to help us calculate the probability that an email is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know that the word “secret” appears in 252 out of 1000 spam messages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might define the spam probability of “secret” as 252/1000 = 0.252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other words, the probability of seeing the word “secret” in a piece of spam is 0.252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idea of a probability of some event being based on some known fact is called </a:t>
            </a:r>
            <a:r>
              <a:rPr lang="en-US" b="1" dirty="0"/>
              <a:t>conditional probability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7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probability of seeing a particular word </a:t>
            </a:r>
            <a:r>
              <a:rPr lang="en-US" i="1" dirty="0"/>
              <a:t>w</a:t>
            </a:r>
            <a:r>
              <a:rPr lang="en-US" dirty="0"/>
              <a:t> in an email we know is spam will be denoted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/spam)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Read this as “the probability of seeing word w, given a spam email”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Internet we can download training data that gives us these probabilities for a large number of words.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is made available by people who design spam filtering algorithm.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Ultimately, we want to compute the “</a:t>
            </a:r>
            <a:r>
              <a:rPr lang="en-US" dirty="0" err="1"/>
              <a:t>spamicity</a:t>
            </a:r>
            <a:r>
              <a:rPr lang="en-US" dirty="0"/>
              <a:t>” of w, which is </a:t>
            </a:r>
            <a:r>
              <a:rPr lang="en-US" i="1" dirty="0"/>
              <a:t>P</a:t>
            </a:r>
            <a:r>
              <a:rPr lang="en-US" dirty="0"/>
              <a:t>(spam/</a:t>
            </a:r>
            <a:r>
              <a:rPr lang="en-US" i="1" dirty="0"/>
              <a:t>w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the probability that an email is spam, given that w appears in the email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textbook’s </a:t>
            </a:r>
            <a:r>
              <a:rPr lang="en-US" dirty="0" err="1"/>
              <a:t>SpamLab</a:t>
            </a:r>
            <a:r>
              <a:rPr lang="en-US" dirty="0"/>
              <a:t> contains training data we can load using this code: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PythonLabs.SpamLab</a:t>
            </a:r>
            <a:r>
              <a:rPr lang="en-US" b="1" dirty="0">
                <a:latin typeface="Rockwell" panose="02060603020205020403" pitchFamily="18" charset="0"/>
              </a:rPr>
              <a:t> import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('email/bad.txt')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('email/good.txt’)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/>
              <a:t> </a:t>
            </a:r>
            <a:r>
              <a:rPr lang="en-US" dirty="0"/>
              <a:t>is a dictionary that tells us the probability of a word appearing in a spam message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Likewise,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/>
              <a:t> </a:t>
            </a:r>
            <a:r>
              <a:rPr lang="en-US" dirty="0"/>
              <a:t>is a dictionary that tells us the probability of a word appearing in a non-spam message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9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['money'] </a:t>
            </a:r>
            <a:r>
              <a:rPr lang="en-US" dirty="0"/>
              <a:t>is 0.127 and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['money'] </a:t>
            </a:r>
            <a:r>
              <a:rPr lang="en-US" dirty="0"/>
              <a:t>is 0.0164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see that the probability of “money” appearing in a spam message is 0.127, and its probability of appearing in a non-spam message is 0.0164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 we encounter a word that is not in either dictionary?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we really don’t know anything about the word and can’t use it to help us identify spam messages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0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/>
              <a:t> </a:t>
            </a:r>
            <a:r>
              <a:rPr lang="en-US" dirty="0"/>
              <a:t>we can now define the “</a:t>
            </a:r>
            <a:r>
              <a:rPr lang="en-US" dirty="0" err="1"/>
              <a:t>spamicity</a:t>
            </a:r>
            <a:r>
              <a:rPr lang="en-US" dirty="0"/>
              <a:t>” of a word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spamicity</a:t>
            </a:r>
            <a:r>
              <a:rPr lang="en-US" dirty="0"/>
              <a:t> will be closer to 1 than to 0 when an word appears in more spam messages than good messages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spamicity</a:t>
            </a:r>
            <a:r>
              <a:rPr lang="en-US" dirty="0"/>
              <a:t> will be closer to 0 than to 1 when a word is found in more good messages than in spam messages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dirty="0" err="1"/>
              <a:t>spamicity</a:t>
            </a:r>
            <a:r>
              <a:rPr lang="en-US" dirty="0"/>
              <a:t> of a word w using this formula: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b="1" dirty="0">
                <a:latin typeface="Rockwell" panose="02060603020205020403" pitchFamily="18" charset="0"/>
              </a:rPr>
              <a:t>spamicity(w) = P(spam|w)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       = P(</a:t>
            </a:r>
            <a:r>
              <a:rPr lang="en-US" b="1" dirty="0" err="1">
                <a:latin typeface="Rockwell" panose="02060603020205020403" pitchFamily="18" charset="0"/>
              </a:rPr>
              <a:t>w|spam</a:t>
            </a:r>
            <a:r>
              <a:rPr lang="en-US" b="1" dirty="0">
                <a:latin typeface="Rockwell" panose="02060603020205020403" pitchFamily="18" charset="0"/>
              </a:rPr>
              <a:t>) / (P(</a:t>
            </a:r>
            <a:r>
              <a:rPr lang="en-US" b="1" dirty="0" err="1">
                <a:latin typeface="Rockwell" panose="02060603020205020403" pitchFamily="18" charset="0"/>
              </a:rPr>
              <a:t>w|spam</a:t>
            </a:r>
            <a:r>
              <a:rPr lang="en-US" b="1" dirty="0">
                <a:latin typeface="Rockwell" panose="02060603020205020403" pitchFamily="18" charset="0"/>
              </a:rPr>
              <a:t>) + P(</a:t>
            </a:r>
            <a:r>
              <a:rPr lang="en-US" b="1" dirty="0" err="1">
                <a:latin typeface="Rockwell" panose="02060603020205020403" pitchFamily="18" charset="0"/>
              </a:rPr>
              <a:t>w|good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formula is based on a concept called </a:t>
            </a:r>
            <a:r>
              <a:rPr lang="en-US" i="1" dirty="0"/>
              <a:t>Bayesian inference</a:t>
            </a:r>
            <a:r>
              <a:rPr lang="en-US" dirty="0"/>
              <a:t>, which is explained a little in the textbook if you want to check it out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Unlike lists, strings are </a:t>
            </a:r>
            <a:r>
              <a:rPr lang="en-US" b="1" dirty="0"/>
              <a:t>immutable </a:t>
            </a:r>
            <a:r>
              <a:rPr lang="en-US" dirty="0"/>
              <a:t>objects, which means you cannot change them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you try to execute the code given below: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fruit = ’apple’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fruit[0] = ‘A’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then you get the following error: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 err="1">
                <a:latin typeface="Rockwell" panose="02060603020205020403" pitchFamily="18" charset="0"/>
              </a:rPr>
              <a:t>TypeError</a:t>
            </a:r>
            <a:r>
              <a:rPr lang="en-US" b="1" i="1" dirty="0">
                <a:latin typeface="Rockwell" panose="02060603020205020403" pitchFamily="18" charset="0"/>
              </a:rPr>
              <a:t>: '</a:t>
            </a:r>
            <a:r>
              <a:rPr lang="en-US" b="1" i="1" dirty="0" err="1">
                <a:latin typeface="Rockwell" panose="02060603020205020403" pitchFamily="18" charset="0"/>
              </a:rPr>
              <a:t>str</a:t>
            </a:r>
            <a:r>
              <a:rPr lang="en-US" b="1" i="1" dirty="0">
                <a:latin typeface="Rockwell" panose="02060603020205020403" pitchFamily="18" charset="0"/>
              </a:rPr>
              <a:t>' object does not support item assignment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other words, you can’t assign a new value to an existing string by changing the contents of the string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only replace an entire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8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spamicity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conditional probabilities in the formula will come directly from the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/>
              <a:t> </a:t>
            </a:r>
            <a:r>
              <a:rPr lang="en-US" dirty="0"/>
              <a:t>dictionaries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now write a function to compute </a:t>
            </a:r>
            <a:r>
              <a:rPr lang="en-US" dirty="0" err="1"/>
              <a:t>spamicity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w in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and w in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pl-PL" b="1" dirty="0">
                <a:latin typeface="Rockwell" panose="02060603020205020403" pitchFamily="18" charset="0"/>
              </a:rPr>
              <a:t>return pbad[w] / (pbad[w] + pgood[w])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dirty="0" err="1"/>
              <a:t>spamicity</a:t>
            </a:r>
            <a:r>
              <a:rPr lang="en-US" dirty="0"/>
              <a:t>(“money”) is 0.89, meaning that we predict 89% of incoming messages containing the word “money” are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word </a:t>
            </a:r>
            <a:r>
              <a:rPr lang="en-US" b="1" dirty="0"/>
              <a:t>w </a:t>
            </a:r>
            <a:r>
              <a:rPr lang="en-US" dirty="0"/>
              <a:t>is not in one or both dictionaries, the value </a:t>
            </a:r>
            <a:r>
              <a:rPr lang="en-US" b="1" dirty="0">
                <a:latin typeface="Rockwell" panose="02060603020205020403" pitchFamily="18" charset="0"/>
              </a:rPr>
              <a:t>None</a:t>
            </a:r>
            <a:r>
              <a:rPr lang="en-US" b="1" dirty="0"/>
              <a:t> </a:t>
            </a:r>
            <a:r>
              <a:rPr lang="en-US" dirty="0"/>
              <a:t>is returned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50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Junk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will use our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dirty="0"/>
              <a:t> function to help us classify entire emails as good or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Somehow we need to combine the </a:t>
            </a:r>
            <a:r>
              <a:rPr lang="en-US" dirty="0" err="1"/>
              <a:t>spamicity</a:t>
            </a:r>
            <a:r>
              <a:rPr lang="en-US" dirty="0"/>
              <a:t> values of the words in a message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approach we will take is to consider “interesting” words – those words with high or low </a:t>
            </a:r>
            <a:r>
              <a:rPr lang="en-US" dirty="0" err="1"/>
              <a:t>spamicity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define the “interestingness quotient” (IQ) of a word w as </a:t>
            </a:r>
            <a:r>
              <a:rPr lang="en-US" i="1" dirty="0"/>
              <a:t>IQ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)=|0.5-</a:t>
            </a:r>
            <a:r>
              <a:rPr lang="en-US" i="1" dirty="0"/>
              <a:t>s</a:t>
            </a:r>
            <a:r>
              <a:rPr lang="en-US" dirty="0"/>
              <a:t>|, where s is the </a:t>
            </a:r>
            <a:r>
              <a:rPr lang="en-US" dirty="0" err="1"/>
              <a:t>spamicity</a:t>
            </a:r>
            <a:r>
              <a:rPr lang="en-US" dirty="0"/>
              <a:t> of word 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IQ of a word will range from 0.0 to 0.5, with 0.5 meaning a very interesting 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a word with a high </a:t>
            </a:r>
            <a:r>
              <a:rPr lang="en-US" dirty="0" err="1"/>
              <a:t>spamicity</a:t>
            </a:r>
            <a:r>
              <a:rPr lang="en-US" dirty="0"/>
              <a:t> will have an IQ near 0.5, but so will a low-</a:t>
            </a:r>
            <a:r>
              <a:rPr lang="en-US" dirty="0" err="1"/>
              <a:t>spamicity</a:t>
            </a:r>
            <a:r>
              <a:rPr lang="en-US" dirty="0"/>
              <a:t> 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Junk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some examples: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=0.9, then |0.5-0.9|=0.4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=0.05, then |0.5-0.05|=0.45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“boring” word would have </a:t>
            </a:r>
            <a:r>
              <a:rPr lang="en-US" i="1" dirty="0"/>
              <a:t>s</a:t>
            </a:r>
            <a:r>
              <a:rPr lang="en-US" dirty="0"/>
              <a:t> near 0.5. Consider </a:t>
            </a:r>
            <a:r>
              <a:rPr lang="en-US" i="1" dirty="0"/>
              <a:t>s</a:t>
            </a:r>
            <a:r>
              <a:rPr lang="en-US" dirty="0"/>
              <a:t>=0.47. Then, that word’s IQ is |0.5-0.47|=0.03, which is quite low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a data structure called a </a:t>
            </a:r>
            <a:r>
              <a:rPr lang="en-US" b="1" dirty="0"/>
              <a:t>priority queue </a:t>
            </a:r>
            <a:r>
              <a:rPr lang="en-US" dirty="0"/>
              <a:t>, which lets us add and remove items from a collection, always putting the highest priority item at the front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SpamLab</a:t>
            </a:r>
            <a:r>
              <a:rPr lang="en-US" dirty="0"/>
              <a:t> contains a version of a priority queue we can use to keep track of the most interesting words in an email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sorts words by their IQs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9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Junk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we add or remove words, the most interesting word will always be at the front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 short example of how we might use the queue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PythonLabs.SpamLab</a:t>
            </a:r>
            <a:r>
              <a:rPr lang="en-US" b="1" dirty="0">
                <a:latin typeface="Rockwell" panose="02060603020205020403" pitchFamily="18" charset="0"/>
              </a:rPr>
              <a:t> import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pq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(10) # creates a queue to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	        # hold 10 words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('there',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pq.insert</a:t>
            </a:r>
            <a:r>
              <a:rPr lang="en-US" b="1" dirty="0">
                <a:latin typeface="Rockwell" panose="02060603020205020403" pitchFamily="18" charset="0"/>
              </a:rPr>
              <a:t>('there', s)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('book',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pq.insert</a:t>
            </a:r>
            <a:r>
              <a:rPr lang="en-US" b="1" dirty="0">
                <a:latin typeface="Rockwell" panose="02060603020205020403" pitchFamily="18" charset="0"/>
              </a:rPr>
              <a:t>('book', 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9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Junk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can define the top-level function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dirty="0"/>
              <a:t>, which will give us a probability that a particular message is spam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will come from a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will depend on another function called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that uses some formulas from probability theory to combine all the word </a:t>
            </a:r>
            <a:r>
              <a:rPr lang="en-US" dirty="0" err="1"/>
              <a:t>spamicity</a:t>
            </a:r>
            <a:r>
              <a:rPr lang="en-US" dirty="0"/>
              <a:t> values into a single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junk_mail.py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5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911C7-E343-40E3-B78F-608EBF9C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77" y="2191304"/>
            <a:ext cx="1834153" cy="1267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19BDF-B342-4A23-83AA-A669FF78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087" y="2382944"/>
            <a:ext cx="2692190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10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46D5F-0F4C-4D7B-A850-6A2A9A8D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407" y="2216199"/>
            <a:ext cx="1262106" cy="18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6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DAE2A-1694-4231-AE10-365B8F2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40" y="3522858"/>
            <a:ext cx="3754896" cy="6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6C21C-DFDF-40FC-B33F-08125A83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75" y="3976206"/>
            <a:ext cx="1826281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45EA0-0CAC-4731-9B89-B6207E875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96" y="4085295"/>
            <a:ext cx="2424545" cy="3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1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265ED-A712-466D-941E-65A93F9C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33" y="4254077"/>
            <a:ext cx="1849896" cy="983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799CC-0059-475B-A1F2-24645B65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34" y="4323681"/>
            <a:ext cx="1448430" cy="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use methods to create a new string based on an existing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handy string methods include: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upper</a:t>
            </a:r>
            <a:r>
              <a:rPr lang="en-US" dirty="0"/>
              <a:t>: changes all the characters to uppercase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lower</a:t>
            </a:r>
            <a:r>
              <a:rPr lang="en-US" dirty="0"/>
              <a:t>: changes all the characters to lowercase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capitalize</a:t>
            </a:r>
            <a:r>
              <a:rPr lang="en-US" dirty="0"/>
              <a:t>: capitalizes the 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of these methods, the method makes a copy of the string, leaving the original unchanged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name = ‘</a:t>
            </a:r>
            <a:r>
              <a:rPr lang="en-US" b="1" dirty="0" err="1"/>
              <a:t>suny</a:t>
            </a:r>
            <a:r>
              <a:rPr lang="en-US" b="1" dirty="0"/>
              <a:t> </a:t>
            </a:r>
            <a:r>
              <a:rPr lang="en-US" b="1" dirty="0" err="1"/>
              <a:t>korea</a:t>
            </a:r>
            <a:r>
              <a:rPr lang="en-US" b="1" dirty="0"/>
              <a:t>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new_name</a:t>
            </a:r>
            <a:r>
              <a:rPr lang="en-US" b="1" dirty="0"/>
              <a:t> = </a:t>
            </a:r>
            <a:r>
              <a:rPr lang="en-US" b="1" dirty="0" err="1"/>
              <a:t>name.upper</a:t>
            </a:r>
            <a:r>
              <a:rPr lang="en-US" b="1" dirty="0"/>
              <a:t>()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name </a:t>
            </a:r>
            <a:r>
              <a:rPr lang="en-US" dirty="0"/>
              <a:t>will still be </a:t>
            </a:r>
            <a:r>
              <a:rPr lang="en-US" b="1" dirty="0"/>
              <a:t>‘</a:t>
            </a:r>
            <a:r>
              <a:rPr lang="en-US" b="1" dirty="0" err="1"/>
              <a:t>suny</a:t>
            </a:r>
            <a:r>
              <a:rPr lang="en-US" b="1" dirty="0"/>
              <a:t> </a:t>
            </a:r>
            <a:r>
              <a:rPr lang="en-US" b="1" dirty="0" err="1"/>
              <a:t>korea</a:t>
            </a:r>
            <a:r>
              <a:rPr lang="en-US" b="1" dirty="0"/>
              <a:t>’</a:t>
            </a:r>
            <a:r>
              <a:rPr lang="en-US" dirty="0"/>
              <a:t>, but </a:t>
            </a:r>
            <a:r>
              <a:rPr lang="en-US" b="1" dirty="0" err="1"/>
              <a:t>new_name</a:t>
            </a:r>
            <a:r>
              <a:rPr lang="en-US" b="1" dirty="0"/>
              <a:t> </a:t>
            </a:r>
            <a:r>
              <a:rPr lang="en-US" dirty="0"/>
              <a:t>will be </a:t>
            </a:r>
            <a:r>
              <a:rPr lang="en-US" b="1" dirty="0"/>
              <a:t>‘SUNY KOREA’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0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0DE8F-60AD-4DEA-B851-E7B227D4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30" y="4551112"/>
            <a:ext cx="1763305" cy="96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561F3-8F49-4E57-95D0-9B9F972B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07" y="4658072"/>
            <a:ext cx="1038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6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43AB-0EA8-422E-BE6D-670EB438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56" y="4778584"/>
            <a:ext cx="1440558" cy="1251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25DEC-F6E2-4EE8-BA08-0539FF83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28" y="4973495"/>
            <a:ext cx="2030950" cy="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64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ABEF3-EDE7-41A2-868D-D957250D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209" y="5035261"/>
            <a:ext cx="1983719" cy="106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6A6CD-1EF2-47E6-A31B-5084D0F2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1" y="5236511"/>
            <a:ext cx="1251632" cy="3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8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pspam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import statements omitted to save space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queue = </a:t>
            </a:r>
            <a:r>
              <a:rPr lang="en-US" b="1" dirty="0" err="1">
                <a:latin typeface="Rockwell" panose="02060603020205020403" pitchFamily="18" charset="0"/>
              </a:rPr>
              <a:t>WordQueue</a:t>
            </a:r>
            <a:r>
              <a:rPr lang="en-US" b="1" dirty="0">
                <a:latin typeface="Rockwell" panose="02060603020205020403" pitchFamily="18" charset="0"/>
              </a:rPr>
              <a:t>(15)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'email/bad.txt’)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load_probabilities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'email/good.txt’)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with open(</a:t>
            </a:r>
            <a:r>
              <a:rPr lang="en-US" b="1" dirty="0" err="1">
                <a:latin typeface="Rockwell" panose="02060603020205020403" pitchFamily="18" charset="0"/>
              </a:rPr>
              <a:t>fn</a:t>
            </a:r>
            <a:r>
              <a:rPr lang="en-US" b="1" dirty="0">
                <a:latin typeface="Rockwell" panose="02060603020205020403" pitchFamily="18" charset="0"/>
              </a:rPr>
              <a:t>) as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line in message: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for w in tokenize(line):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p = </a:t>
            </a:r>
            <a:r>
              <a:rPr lang="en-US" b="1" dirty="0" err="1">
                <a:latin typeface="Rockwell" panose="02060603020205020403" pitchFamily="18" charset="0"/>
              </a:rPr>
              <a:t>spamicity</a:t>
            </a:r>
            <a:r>
              <a:rPr lang="en-US" b="1" dirty="0">
                <a:latin typeface="Rockwell" panose="02060603020205020403" pitchFamily="18" charset="0"/>
              </a:rPr>
              <a:t>(w, </a:t>
            </a:r>
            <a:r>
              <a:rPr lang="en-US" b="1" dirty="0" err="1">
                <a:latin typeface="Rockwell" panose="02060603020205020403" pitchFamily="18" charset="0"/>
              </a:rPr>
              <a:t>pbad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pgood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if p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</a:t>
            </a:r>
            <a:r>
              <a:rPr lang="en-US" b="1" dirty="0" err="1">
                <a:latin typeface="Rockwell" panose="02060603020205020403" pitchFamily="18" charset="0"/>
              </a:rPr>
              <a:t>queue.insert</a:t>
            </a:r>
            <a:r>
              <a:rPr lang="en-US" b="1" dirty="0">
                <a:latin typeface="Rockwell" panose="02060603020205020403" pitchFamily="18" charset="0"/>
              </a:rPr>
              <a:t>(w, p)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combined_probability</a:t>
            </a:r>
            <a:r>
              <a:rPr lang="en-US" b="1" dirty="0">
                <a:latin typeface="Rockwell" panose="02060603020205020403" pitchFamily="18" charset="0"/>
              </a:rPr>
              <a:t>(queue)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688CE-F3FB-49AC-B150-5062101B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39" y="4825767"/>
            <a:ext cx="2747294" cy="11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8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pspam</a:t>
            </a:r>
            <a:r>
              <a:rPr lang="en-US" dirty="0"/>
              <a:t>()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('../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/data/email/msg1.txt’)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0.92930483265 (high probability of spam)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 contents: (correctly identified as spam)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Hurting for funds right now?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It doesn't have to be that way. Here is 1,500 to ease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your pain: http://bulk.hideorganic.com/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171026390236329103248372180 Transfer immediately to the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account of your choice: http://bulk.hideorganic.com/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171026390236438808248372180 Take your time to pay off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this amazing loan. Small payment due in late September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or early October (and not all in one payment!).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9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pspam</a:t>
            </a:r>
            <a:r>
              <a:rPr lang="en-US" dirty="0"/>
              <a:t>()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('../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/data/email/msg2.txt’)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4.400695206e-05 (practically a zero probability)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 contents: (correctly identified as non-spam)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Hi John: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Interesting that the key might be preventing ANY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crystals from being able to nucleate - which kicks off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 chain reaction and the whole thing goes to hell. Thus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the very clean pot and not allowing anything to splash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up onto the sides. Cooking really is chemistry! Thanks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the links.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Susie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[... rest of message follows ...]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0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pspam</a:t>
            </a:r>
            <a:r>
              <a:rPr lang="en-US" dirty="0"/>
              <a:t>()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('../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/data/email/msg3.txt')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0.05810198935 (low probability of spam)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 contents: (incorrectly identified as non-spam)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Guess what conery@cs.uoregon.edu!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AUTO CLEARANCE ENDS TONIGHT! : Price Drop On All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Vehicles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Want To Drive A Brand New Car Today For A Fraction Of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What You Thought You Would Pay?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Now You Can! Dealers Have Drastically Reduced MSRPs.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AVAILABLE ONLY UNTIL 10:00 PM TONIGHT! http://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server.beavercreekdistrict.com/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3813010413df842258012632451675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Click this link to unsubscribe: http://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server.beavercreekdistrict.com/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3813010413df528010632451675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pspam</a:t>
            </a:r>
            <a:r>
              <a:rPr lang="en-US" dirty="0"/>
              <a:t>() Example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pspam</a:t>
            </a:r>
            <a:r>
              <a:rPr lang="en-US" b="1" dirty="0">
                <a:latin typeface="Rockwell" panose="02060603020205020403" pitchFamily="18" charset="0"/>
              </a:rPr>
              <a:t>('../</a:t>
            </a:r>
            <a:r>
              <a:rPr lang="en-US" b="1" dirty="0" err="1">
                <a:latin typeface="Rockwell" panose="02060603020205020403" pitchFamily="18" charset="0"/>
              </a:rPr>
              <a:t>PythonLabs</a:t>
            </a:r>
            <a:r>
              <a:rPr lang="en-US" b="1" dirty="0">
                <a:latin typeface="Rockwell" panose="02060603020205020403" pitchFamily="18" charset="0"/>
              </a:rPr>
              <a:t>/data/email/msg4.txt’)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3.758445e-15 (practically a zero probability)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 contents: (correctly marked as non-spam)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Hi John, I meant to ask you if you tried the revised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cat command. Were you able </a:t>
            </a:r>
            <a:r>
              <a:rPr lang="en-US" b="1" dirty="0" err="1">
                <a:latin typeface="Rockwell" panose="02060603020205020403" pitchFamily="18" charset="0"/>
              </a:rPr>
              <a:t>todo</a:t>
            </a:r>
            <a:r>
              <a:rPr lang="en-US" b="1" dirty="0">
                <a:latin typeface="Rockwell" panose="02060603020205020403" pitchFamily="18" charset="0"/>
              </a:rPr>
              <a:t> what you needed?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Regarding your lab meetings... sure, I could come and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give a brief description and answer any questions your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group members might have. My assistant, Erik, has just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put up more information from Chris' slides onto the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wiki that might be helpful. It would be helpful to me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I knew in advance more specifically what kind of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questions to address before coming - perhaps you can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collect some at today's group meeting?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Cheers,Rob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0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task of converting a date from one format to another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date of the form 8-MAR-85 includes the name of the month, which must be translated to a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a dictionary to map month names to numbers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function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that uses string operations to split the date into its three parts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it translates the month to digits and corrects the year to include all four digits: 70-99 will be mapped to 1970-1999, and 00-69 will be mapped to 2000-2069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Finally, the function returns the tuple </a:t>
            </a:r>
            <a:r>
              <a:rPr lang="en-US" b="1" dirty="0"/>
              <a:t>(y, m, d)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date_decoder.py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28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name = ‘SUNY Korea’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new_name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name.lower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new_name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will be </a:t>
            </a:r>
            <a:r>
              <a:rPr lang="en-US" b="1" dirty="0"/>
              <a:t>‘</a:t>
            </a:r>
            <a:r>
              <a:rPr lang="en-US" b="1" dirty="0" err="1"/>
              <a:t>suny</a:t>
            </a:r>
            <a:r>
              <a:rPr lang="en-US" b="1" dirty="0"/>
              <a:t> </a:t>
            </a:r>
            <a:r>
              <a:rPr lang="en-US" b="1" dirty="0" err="1"/>
              <a:t>korea</a:t>
            </a:r>
            <a:r>
              <a:rPr lang="en-US" b="1" dirty="0"/>
              <a:t>’</a:t>
            </a:r>
            <a:r>
              <a:rPr lang="en-US" dirty="0"/>
              <a:t>. The </a:t>
            </a:r>
            <a:r>
              <a:rPr lang="en-US" b="1" dirty="0">
                <a:latin typeface="Rockwell" panose="02060603020205020403" pitchFamily="18" charset="0"/>
              </a:rPr>
              <a:t>name</a:t>
            </a:r>
            <a:r>
              <a:rPr lang="en-US" b="1" dirty="0"/>
              <a:t> </a:t>
            </a:r>
            <a:r>
              <a:rPr lang="en-US" dirty="0"/>
              <a:t>variable remains unchanged.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last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name = ‘</a:t>
            </a:r>
            <a:r>
              <a:rPr lang="en-US" b="1" dirty="0" err="1">
                <a:latin typeface="Rockwell" panose="02060603020205020403" pitchFamily="18" charset="0"/>
              </a:rPr>
              <a:t>suny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latin typeface="Rockwell" panose="02060603020205020403" pitchFamily="18" charset="0"/>
              </a:rPr>
              <a:t>korea</a:t>
            </a:r>
            <a:r>
              <a:rPr lang="en-US" b="1" dirty="0">
                <a:latin typeface="Rockwell" panose="02060603020205020403" pitchFamily="18" charset="0"/>
              </a:rPr>
              <a:t>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new_name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name.capitalize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new_name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will be </a:t>
            </a:r>
            <a:r>
              <a:rPr lang="en-US" b="1" dirty="0"/>
              <a:t>‘</a:t>
            </a:r>
            <a:r>
              <a:rPr lang="en-US" b="1" dirty="0" err="1"/>
              <a:t>Suny</a:t>
            </a:r>
            <a:r>
              <a:rPr lang="en-US" b="1" dirty="0"/>
              <a:t> </a:t>
            </a:r>
            <a:r>
              <a:rPr lang="en-US" b="1" dirty="0" err="1"/>
              <a:t>korea</a:t>
            </a:r>
            <a:r>
              <a:rPr lang="en-US" b="1" dirty="0"/>
              <a:t>’</a:t>
            </a:r>
            <a:r>
              <a:rPr lang="en-US" dirty="0"/>
              <a:t>. The </a:t>
            </a:r>
            <a:r>
              <a:rPr lang="en-US" b="1" dirty="0">
                <a:latin typeface="Rockwell" panose="02060603020205020403" pitchFamily="18" charset="0"/>
              </a:rPr>
              <a:t>name</a:t>
            </a:r>
            <a:r>
              <a:rPr lang="en-US" b="1" dirty="0"/>
              <a:t> </a:t>
            </a:r>
            <a:r>
              <a:rPr lang="en-US" dirty="0"/>
              <a:t>variable remains unchanged.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9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C6701-183A-4DEA-ACB1-986D3117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1" y="3082936"/>
            <a:ext cx="2697915" cy="21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2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6DD88-CF89-4399-8F0F-9131E2CC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5" y="2939077"/>
            <a:ext cx="2053850" cy="194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7B1AC-5C6C-41D8-99FB-0A1FC0B8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15" y="2996937"/>
            <a:ext cx="1996600" cy="2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67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21B04-2084-45D0-A899-93CA867A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82" y="3192610"/>
            <a:ext cx="2318632" cy="241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8699F-E3CC-4DF8-B00E-2D47FB37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61" y="3303765"/>
            <a:ext cx="1359692" cy="2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5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FA298-EC72-464B-A71C-05EB9C0C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17" y="3672118"/>
            <a:ext cx="2311476" cy="2196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BE690-2FAD-4A91-8A78-5201BA18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93" y="3857414"/>
            <a:ext cx="1996600" cy="2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40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85C88-B270-4734-B1C3-1A4F6AF8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520" y="3993426"/>
            <a:ext cx="2075319" cy="1345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BD9A0-F9AF-4726-8C4F-E66D4412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226" y="4159417"/>
            <a:ext cx="1996600" cy="2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802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F416F-1F73-4938-84CF-7DD3B75B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09" y="4583124"/>
            <a:ext cx="1975132" cy="173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B8F4B-7DC0-4185-B8F7-0B7EFE9C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281" y="4696313"/>
            <a:ext cx="1996600" cy="2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86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EC9B4-7398-445D-A7D4-E8AFB80B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26" y="5220033"/>
            <a:ext cx="2576259" cy="2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743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date_decoder.py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(date):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months = {'</a:t>
            </a:r>
            <a:r>
              <a:rPr lang="en-US" b="1" dirty="0" err="1">
                <a:latin typeface="Rockwell" panose="02060603020205020403" pitchFamily="18" charset="0"/>
              </a:rPr>
              <a:t>jan</a:t>
            </a:r>
            <a:r>
              <a:rPr lang="en-US" b="1" dirty="0">
                <a:latin typeface="Rockwell" panose="02060603020205020403" pitchFamily="18" charset="0"/>
              </a:rPr>
              <a:t>': 1, '</a:t>
            </a:r>
            <a:r>
              <a:rPr lang="en-US" b="1" dirty="0" err="1">
                <a:latin typeface="Rockwell" panose="02060603020205020403" pitchFamily="18" charset="0"/>
              </a:rPr>
              <a:t>feb</a:t>
            </a:r>
            <a:r>
              <a:rPr lang="en-US" b="1" dirty="0">
                <a:latin typeface="Rockwell" panose="02060603020205020403" pitchFamily="18" charset="0"/>
              </a:rPr>
              <a:t>': 2, 'mar': 3, '</a:t>
            </a:r>
            <a:r>
              <a:rPr lang="en-US" b="1" dirty="0" err="1">
                <a:latin typeface="Rockwell" panose="02060603020205020403" pitchFamily="18" charset="0"/>
              </a:rPr>
              <a:t>apr</a:t>
            </a:r>
            <a:r>
              <a:rPr lang="en-US" b="1" dirty="0">
                <a:latin typeface="Rockwell" panose="02060603020205020403" pitchFamily="18" charset="0"/>
              </a:rPr>
              <a:t>': 4,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'may': 5, '</a:t>
            </a:r>
            <a:r>
              <a:rPr lang="en-US" b="1" dirty="0" err="1">
                <a:latin typeface="Rockwell" panose="02060603020205020403" pitchFamily="18" charset="0"/>
              </a:rPr>
              <a:t>jun</a:t>
            </a:r>
            <a:r>
              <a:rPr lang="en-US" b="1" dirty="0">
                <a:latin typeface="Rockwell" panose="02060603020205020403" pitchFamily="18" charset="0"/>
              </a:rPr>
              <a:t>': 6, '</a:t>
            </a:r>
            <a:r>
              <a:rPr lang="en-US" b="1" dirty="0" err="1">
                <a:latin typeface="Rockwell" panose="02060603020205020403" pitchFamily="18" charset="0"/>
              </a:rPr>
              <a:t>jul</a:t>
            </a:r>
            <a:r>
              <a:rPr lang="en-US" b="1" dirty="0">
                <a:latin typeface="Rockwell" panose="02060603020205020403" pitchFamily="18" charset="0"/>
              </a:rPr>
              <a:t>': 7, '</a:t>
            </a:r>
            <a:r>
              <a:rPr lang="en-US" b="1" dirty="0" err="1">
                <a:latin typeface="Rockwell" panose="02060603020205020403" pitchFamily="18" charset="0"/>
              </a:rPr>
              <a:t>aug</a:t>
            </a:r>
            <a:r>
              <a:rPr lang="en-US" b="1" dirty="0">
                <a:latin typeface="Rockwell" panose="02060603020205020403" pitchFamily="18" charset="0"/>
              </a:rPr>
              <a:t>': 8,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'</a:t>
            </a:r>
            <a:r>
              <a:rPr lang="en-US" b="1" dirty="0" err="1">
                <a:latin typeface="Rockwell" panose="02060603020205020403" pitchFamily="18" charset="0"/>
              </a:rPr>
              <a:t>sep</a:t>
            </a:r>
            <a:r>
              <a:rPr lang="en-US" b="1" dirty="0">
                <a:latin typeface="Rockwell" panose="02060603020205020403" pitchFamily="18" charset="0"/>
              </a:rPr>
              <a:t>': 9, 'oct': 10, '</a:t>
            </a:r>
            <a:r>
              <a:rPr lang="en-US" b="1" dirty="0" err="1">
                <a:latin typeface="Rockwell" panose="02060603020205020403" pitchFamily="18" charset="0"/>
              </a:rPr>
              <a:t>nov</a:t>
            </a:r>
            <a:r>
              <a:rPr lang="en-US" b="1" dirty="0">
                <a:latin typeface="Rockwell" panose="02060603020205020403" pitchFamily="18" charset="0"/>
              </a:rPr>
              <a:t>': 11, '</a:t>
            </a:r>
            <a:r>
              <a:rPr lang="en-US" b="1" dirty="0" err="1">
                <a:latin typeface="Rockwell" panose="02060603020205020403" pitchFamily="18" charset="0"/>
              </a:rPr>
              <a:t>dec</a:t>
            </a:r>
            <a:r>
              <a:rPr lang="en-US" b="1" dirty="0">
                <a:latin typeface="Rockwell" panose="02060603020205020403" pitchFamily="18" charset="0"/>
              </a:rPr>
              <a:t>': 12}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parts = </a:t>
            </a:r>
            <a:r>
              <a:rPr lang="en-US" b="1" dirty="0" err="1">
                <a:latin typeface="Rockwell" panose="02060603020205020403" pitchFamily="18" charset="0"/>
              </a:rPr>
              <a:t>date.lower</a:t>
            </a:r>
            <a:r>
              <a:rPr lang="en-US" b="1" dirty="0">
                <a:latin typeface="Rockwell" panose="02060603020205020403" pitchFamily="18" charset="0"/>
              </a:rPr>
              <a:t>().split('-’)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day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month = months[parts[1]]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year = 1900 +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(parts[2]) &lt;= 69: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year += 100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year, month, day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('8-MAR-85’))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</a:t>
            </a:r>
            <a:r>
              <a:rPr lang="en-US" b="1" dirty="0" err="1">
                <a:latin typeface="Rockwell" panose="02060603020205020403" pitchFamily="18" charset="0"/>
              </a:rPr>
              <a:t>date_decoder</a:t>
            </a:r>
            <a:r>
              <a:rPr lang="en-US" b="1" dirty="0">
                <a:latin typeface="Rockwell" panose="02060603020205020403" pitchFamily="18" charset="0"/>
              </a:rPr>
              <a:t>('17-Apr-25'))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60BB0-3A61-4D25-8D20-ABE5CC3F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58" y="5534974"/>
            <a:ext cx="2633508" cy="3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080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dictionary can contain any data we like – this includes lists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Imagine we wanted to maintain lists of students organized by major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could make a dictionary where the key is </a:t>
            </a:r>
            <a:r>
              <a:rPr lang="en-US" i="1" dirty="0"/>
              <a:t>major </a:t>
            </a:r>
            <a:r>
              <a:rPr lang="en-US" dirty="0"/>
              <a:t>(string) and the </a:t>
            </a:r>
            <a:r>
              <a:rPr lang="en-US" i="1" dirty="0"/>
              <a:t>value </a:t>
            </a:r>
            <a:r>
              <a:rPr lang="en-US" dirty="0"/>
              <a:t>for each key is the list of student names (a list of strings)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function </a:t>
            </a: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that takes three arguments: a dictionary structured as described above, the name of a student, and the major for that student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adds the student to the database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8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(majors, </a:t>
            </a:r>
            <a:r>
              <a:rPr lang="en-US" b="1" dirty="0" err="1">
                <a:latin typeface="Rockwell" panose="02060603020205020403" pitchFamily="18" charset="0"/>
              </a:rPr>
              <a:t>stu_name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stu_major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majors.setdefault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stu_major</a:t>
            </a:r>
            <a:r>
              <a:rPr lang="en-US" b="1" dirty="0">
                <a:latin typeface="Rockwell" panose="02060603020205020403" pitchFamily="18" charset="0"/>
              </a:rPr>
              <a:t>, [])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majors[</a:t>
            </a:r>
            <a:r>
              <a:rPr lang="en-US" b="1" dirty="0" err="1">
                <a:latin typeface="Rockwell" panose="02060603020205020403" pitchFamily="18" charset="0"/>
              </a:rPr>
              <a:t>stu_major</a:t>
            </a:r>
            <a:r>
              <a:rPr lang="en-US" b="1" dirty="0">
                <a:latin typeface="Rockwell" panose="02060603020205020403" pitchFamily="18" charset="0"/>
              </a:rPr>
              <a:t>].append(</a:t>
            </a:r>
            <a:r>
              <a:rPr lang="en-US" b="1" dirty="0" err="1">
                <a:latin typeface="Rockwell" panose="02060603020205020403" pitchFamily="18" charset="0"/>
              </a:rPr>
              <a:t>stu_name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line initializes the list of students in a major to be the empty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code is executed the first time a new major is encountered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second line locates the list for a particular major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b="1" dirty="0">
                <a:latin typeface="Rockwell" panose="02060603020205020403" pitchFamily="18" charset="0"/>
              </a:rPr>
              <a:t>majors[</a:t>
            </a:r>
            <a:r>
              <a:rPr lang="en-US" b="1" dirty="0" err="1">
                <a:latin typeface="Rockwell" panose="02060603020205020403" pitchFamily="18" charset="0"/>
              </a:rPr>
              <a:t>stu_major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  <a:r>
              <a:rPr lang="en-US" dirty="0">
                <a:latin typeface="Rockwell" panose="02060603020205020403" pitchFamily="18" charset="0"/>
              </a:rPr>
              <a:t>) </a:t>
            </a:r>
            <a:r>
              <a:rPr lang="en-US" dirty="0"/>
              <a:t>and then appends that student’s name to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list with </a:t>
            </a:r>
            <a:r>
              <a:rPr lang="en-US" b="1" dirty="0">
                <a:latin typeface="Rockwell" panose="02060603020205020403" pitchFamily="18" charset="0"/>
              </a:rPr>
              <a:t>append(</a:t>
            </a:r>
            <a:r>
              <a:rPr lang="en-US" b="1" dirty="0" err="1">
                <a:latin typeface="Rockwell" panose="02060603020205020403" pitchFamily="18" charset="0"/>
              </a:rPr>
              <a:t>stu_name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very useful string method in Python is </a:t>
            </a:r>
            <a:r>
              <a:rPr lang="en-US" b="1" dirty="0">
                <a:latin typeface="Rockwell" panose="02060603020205020403" pitchFamily="18" charset="0"/>
              </a:rPr>
              <a:t>split()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method splits a string into smaller substrings, using the space character to separate “words” (but the words could actually have any characters in them)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substrings are placed inside of a list, which the </a:t>
            </a:r>
            <a:r>
              <a:rPr lang="en-US" b="1" dirty="0">
                <a:latin typeface="Rockwell" panose="02060603020205020403" pitchFamily="18" charset="0"/>
              </a:rPr>
              <a:t>split</a:t>
            </a:r>
            <a:r>
              <a:rPr lang="en-US" b="1" dirty="0"/>
              <a:t> </a:t>
            </a:r>
            <a:r>
              <a:rPr lang="en-US" dirty="0"/>
              <a:t>method returns back to us, the caller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school = 'Stony Brook </a:t>
            </a:r>
            <a:r>
              <a:rPr lang="en-US" b="1" dirty="0" err="1">
                <a:latin typeface="Rockwell" panose="02060603020205020403" pitchFamily="18" charset="0"/>
              </a:rPr>
              <a:t>Univ</a:t>
            </a:r>
            <a:r>
              <a:rPr lang="en-US" b="1" dirty="0">
                <a:latin typeface="Rockwell" panose="02060603020205020403" pitchFamily="18" charset="0"/>
              </a:rPr>
              <a:t>'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parts = </a:t>
            </a:r>
            <a:r>
              <a:rPr lang="en-US" b="1" dirty="0" err="1">
                <a:latin typeface="Rockwell" panose="02060603020205020403" pitchFamily="18" charset="0"/>
              </a:rPr>
              <a:t>school.split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parts</a:t>
            </a:r>
            <a:r>
              <a:rPr lang="en-US" b="1" dirty="0"/>
              <a:t> </a:t>
            </a:r>
            <a:r>
              <a:rPr lang="en-US" dirty="0"/>
              <a:t>will be the list </a:t>
            </a:r>
            <a:r>
              <a:rPr lang="en-US" b="1" dirty="0">
                <a:latin typeface="Rockwell" panose="02060603020205020403" pitchFamily="18" charset="0"/>
              </a:rPr>
              <a:t>[‘Stony’, ‘Brook’, ‘</a:t>
            </a:r>
            <a:r>
              <a:rPr lang="en-US" b="1" dirty="0" err="1">
                <a:latin typeface="Rockwell" panose="02060603020205020403" pitchFamily="18" charset="0"/>
              </a:rPr>
              <a:t>Univ</a:t>
            </a:r>
            <a:r>
              <a:rPr lang="en-US" b="1" dirty="0">
                <a:latin typeface="Rockwell" panose="02060603020205020403" pitchFamily="18" charset="0"/>
              </a:rPr>
              <a:t>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84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see how this function works, first create an empty dictionary: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 = {}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we can call the function to add students one by 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'Adam', 'CSE')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'Dave', 'CSE')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'Chris', 'ECO')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'Terry', 'AMS')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'Erin', 'CSE')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add_stu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maj_dict</a:t>
            </a:r>
            <a:r>
              <a:rPr lang="en-US" b="1" dirty="0">
                <a:latin typeface="Rockwell" panose="02060603020205020403" pitchFamily="18" charset="0"/>
              </a:rPr>
              <a:t>, 'Frank', 'ECO’)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major_dict</a:t>
            </a:r>
            <a:r>
              <a:rPr lang="en-US" dirty="0"/>
              <a:t> = {‘CSE’: [‘Adam’, ‘Dave’, ‘Erin], ‘ECO’: [‘Chris’, ‘Frank’],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‘AMS’: [‘Terry’]}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03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answer several questions now: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Who is majoring in Computer Science?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Rockwell" panose="02060603020205020403" pitchFamily="18" charset="0"/>
              </a:rPr>
              <a:t>cse_majors</a:t>
            </a:r>
            <a:r>
              <a:rPr lang="en-US" sz="1600" b="1" dirty="0">
                <a:latin typeface="Rockwell" panose="02060603020205020403" pitchFamily="18" charset="0"/>
              </a:rPr>
              <a:t> = </a:t>
            </a:r>
            <a:r>
              <a:rPr lang="en-US" sz="1600" b="1" dirty="0" err="1">
                <a:latin typeface="Rockwell" panose="02060603020205020403" pitchFamily="18" charset="0"/>
              </a:rPr>
              <a:t>maj_dict</a:t>
            </a:r>
            <a:r>
              <a:rPr lang="en-US" sz="1600" b="1" dirty="0">
                <a:latin typeface="Rockwell" panose="02060603020205020403" pitchFamily="18" charset="0"/>
              </a:rPr>
              <a:t>['CSE']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students are majoring in Economics?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Rockwell" panose="02060603020205020403" pitchFamily="18" charset="0"/>
              </a:rPr>
              <a:t>num_econ</a:t>
            </a:r>
            <a:r>
              <a:rPr lang="en-US" sz="1600" b="1" dirty="0">
                <a:latin typeface="Rockwell" panose="02060603020205020403" pitchFamily="18" charset="0"/>
              </a:rPr>
              <a:t> = </a:t>
            </a:r>
            <a:r>
              <a:rPr lang="en-US" sz="1600" b="1" dirty="0" err="1">
                <a:latin typeface="Rockwell" panose="02060603020205020403" pitchFamily="18" charset="0"/>
              </a:rPr>
              <a:t>len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maj_dict</a:t>
            </a:r>
            <a:r>
              <a:rPr lang="en-US" sz="1600" b="1" dirty="0">
                <a:latin typeface="Rockwell" panose="02060603020205020403" pitchFamily="18" charset="0"/>
              </a:rPr>
              <a:t>['ECO'])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dictionary does not support “reverse lookup”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keys could actually be mapped to the same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consider a dictionary where the keys are book titles and the values are authors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a single author might write several books, there is no way to </a:t>
            </a:r>
            <a:r>
              <a:rPr lang="en-US" b="1" dirty="0"/>
              <a:t>reverse </a:t>
            </a:r>
            <a:r>
              <a:rPr lang="en-US" dirty="0"/>
              <a:t>the title-to-author mapping and uniquely map authors to book titles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5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student example above, each student has exactly one major, so we could create a new dictionary that maps students to majors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do this we will need to iterate over the keys of the </a:t>
            </a:r>
            <a:r>
              <a:rPr lang="en-US" b="1" dirty="0" err="1"/>
              <a:t>maj_dict</a:t>
            </a:r>
            <a:r>
              <a:rPr lang="en-US" b="1" dirty="0"/>
              <a:t> </a:t>
            </a:r>
            <a:r>
              <a:rPr lang="en-US" dirty="0"/>
              <a:t>dictionary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Fortunately, there is a dictionary method that will help with this process: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keys()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stu_dict</a:t>
            </a:r>
            <a:r>
              <a:rPr lang="en-US" b="1" dirty="0"/>
              <a:t> = {} # map: student -&gt; major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# for each major: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for major in </a:t>
            </a:r>
            <a:r>
              <a:rPr lang="en-US" b="1" dirty="0" err="1">
                <a:solidFill>
                  <a:srgbClr val="FF0000"/>
                </a:solidFill>
              </a:rPr>
              <a:t>maj_dict.keys</a:t>
            </a:r>
            <a:r>
              <a:rPr lang="en-US" b="1" dirty="0">
                <a:solidFill>
                  <a:srgbClr val="FF0000"/>
                </a:solidFill>
              </a:rPr>
              <a:t>():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# for each student in that major: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50"/>
                </a:solidFill>
              </a:rPr>
              <a:t>    for s in </a:t>
            </a:r>
            <a:r>
              <a:rPr lang="en-US" b="1" dirty="0" err="1">
                <a:solidFill>
                  <a:srgbClr val="00B050"/>
                </a:solidFill>
              </a:rPr>
              <a:t>maj_dict</a:t>
            </a:r>
            <a:r>
              <a:rPr lang="en-US" b="1" dirty="0">
                <a:solidFill>
                  <a:srgbClr val="00B050"/>
                </a:solidFill>
              </a:rPr>
              <a:t>[major]: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    </a:t>
            </a:r>
            <a:r>
              <a:rPr lang="en-US" b="1" dirty="0">
                <a:solidFill>
                  <a:srgbClr val="7030A0"/>
                </a:solidFill>
              </a:rPr>
              <a:t># record that student’s major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stu_dict</a:t>
            </a:r>
            <a:r>
              <a:rPr lang="en-US" b="1" dirty="0">
                <a:solidFill>
                  <a:srgbClr val="7030A0"/>
                </a:solidFill>
              </a:rPr>
              <a:t>[s] = major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stu_dict</a:t>
            </a:r>
            <a:r>
              <a:rPr lang="en-US" b="1" dirty="0"/>
              <a:t> = {‘Adam’: ‘CSE’, ‘Dave’: ‘CSE’, ...}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65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81F9-DD89-42C5-A7FC-9F72AC2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D3B-AF9D-439D-A463-898062C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fact, the </a:t>
            </a:r>
            <a:r>
              <a:rPr lang="en-US" b="1" dirty="0">
                <a:latin typeface="Rockwell" panose="02060603020205020403" pitchFamily="18" charset="0"/>
              </a:rPr>
              <a:t>split</a:t>
            </a:r>
            <a:r>
              <a:rPr lang="en-US" b="1" dirty="0"/>
              <a:t> </a:t>
            </a:r>
            <a:r>
              <a:rPr lang="en-US" dirty="0"/>
              <a:t>method will use any </a:t>
            </a:r>
            <a:r>
              <a:rPr lang="en-US" b="1" dirty="0"/>
              <a:t>whitespace </a:t>
            </a:r>
            <a:r>
              <a:rPr lang="en-US" dirty="0"/>
              <a:t>characters to split a string into parts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Whitespace characters include spaces, tabs and newlines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a newline is denoted </a:t>
            </a:r>
            <a:r>
              <a:rPr lang="en-US" b="1" dirty="0"/>
              <a:t>\n </a:t>
            </a:r>
            <a:r>
              <a:rPr lang="en-US" dirty="0"/>
              <a:t>and a tab is </a:t>
            </a:r>
            <a:r>
              <a:rPr lang="en-US" b="1" dirty="0"/>
              <a:t>\t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are examples of </a:t>
            </a:r>
            <a:r>
              <a:rPr lang="en-US" b="1" dirty="0"/>
              <a:t>escape sequences</a:t>
            </a:r>
            <a:r>
              <a:rPr lang="en-US" dirty="0"/>
              <a:t>, which use a </a:t>
            </a:r>
            <a:r>
              <a:rPr lang="en-US" b="1" dirty="0"/>
              <a:t>backslash </a:t>
            </a:r>
            <a:r>
              <a:rPr lang="en-US" dirty="0"/>
              <a:t>to denote special characters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line = 'To be or not to be,\</a:t>
            </a:r>
            <a:r>
              <a:rPr lang="en-US" b="1" dirty="0" err="1">
                <a:latin typeface="Rockwell" panose="02060603020205020403" pitchFamily="18" charset="0"/>
              </a:rPr>
              <a:t>nthat</a:t>
            </a:r>
            <a:r>
              <a:rPr lang="en-US" b="1" dirty="0">
                <a:latin typeface="Rockwell" panose="02060603020205020403" pitchFamily="18" charset="0"/>
              </a:rPr>
              <a:t> is\</a:t>
            </a:r>
            <a:r>
              <a:rPr lang="en-US" b="1" dirty="0" err="1">
                <a:latin typeface="Rockwell" panose="02060603020205020403" pitchFamily="18" charset="0"/>
              </a:rPr>
              <a:t>tthe</a:t>
            </a:r>
            <a:r>
              <a:rPr lang="en-US" b="1" dirty="0">
                <a:latin typeface="Rockwell" panose="02060603020205020403" pitchFamily="18" charset="0"/>
              </a:rPr>
              <a:t> question.’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words = </a:t>
            </a:r>
            <a:r>
              <a:rPr lang="en-US" b="1" dirty="0" err="1">
                <a:latin typeface="Rockwell" panose="02060603020205020403" pitchFamily="18" charset="0"/>
              </a:rPr>
              <a:t>line.split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words</a:t>
            </a:r>
            <a:r>
              <a:rPr lang="en-US" b="1" dirty="0"/>
              <a:t> </a:t>
            </a:r>
            <a:r>
              <a:rPr lang="en-US" dirty="0"/>
              <a:t>will be </a:t>
            </a:r>
            <a:r>
              <a:rPr lang="en-US" b="1" dirty="0">
                <a:latin typeface="Rockwell" panose="02060603020205020403" pitchFamily="18" charset="0"/>
              </a:rPr>
              <a:t>['To', 'be', 'or', 'not', 'to', 'be,’, 'that', 'is', 'the', 'question.’]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6398-68BB-491A-B8EF-B23322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55B-B991-417F-B20F-77D4383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7658</TotalTime>
  <Words>9496</Words>
  <Application>Microsoft Office PowerPoint</Application>
  <PresentationFormat>Widescreen</PresentationFormat>
  <Paragraphs>1019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Machine Learning</vt:lpstr>
      <vt:lpstr>Machine Learning</vt:lpstr>
      <vt:lpstr>Strings Revisited</vt:lpstr>
      <vt:lpstr>Strings Revisited</vt:lpstr>
      <vt:lpstr>Strings Revisited</vt:lpstr>
      <vt:lpstr>Splitting Strings</vt:lpstr>
      <vt:lpstr>Splitting Strings</vt:lpstr>
      <vt:lpstr>Text Files</vt:lpstr>
      <vt:lpstr>Text Files</vt:lpstr>
      <vt:lpstr>Reading Files in Python</vt:lpstr>
      <vt:lpstr>Reading Files in Python</vt:lpstr>
      <vt:lpstr>Reading Files in Python</vt:lpstr>
      <vt:lpstr>Example: Getting File Size</vt:lpstr>
      <vt:lpstr>Counting Words in a File</vt:lpstr>
      <vt:lpstr>Counting Words in a File</vt:lpstr>
      <vt:lpstr>Example: wc() Function</vt:lpstr>
      <vt:lpstr>Dictionaries (next)</vt:lpstr>
      <vt:lpstr>Dictionaries</vt:lpstr>
      <vt:lpstr>Dictionaries</vt:lpstr>
      <vt:lpstr>Dictionaries</vt:lpstr>
      <vt:lpstr>Dictionaries</vt:lpstr>
      <vt:lpstr>Dictionaries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Stripping Strings</vt:lpstr>
      <vt:lpstr>Stripping Strings</vt:lpstr>
      <vt:lpstr>Word Frequencies for Spam Filtering (next)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Word Frequencies for Spam Filtering</vt:lpstr>
      <vt:lpstr>Spamicity (aka Spaminess)</vt:lpstr>
      <vt:lpstr>Spamicity</vt:lpstr>
      <vt:lpstr>Spamicity</vt:lpstr>
      <vt:lpstr>Spamicity</vt:lpstr>
      <vt:lpstr>Spamicity</vt:lpstr>
      <vt:lpstr>The spamicity() Function</vt:lpstr>
      <vt:lpstr>Identifying Junk Mail</vt:lpstr>
      <vt:lpstr>Identifying Junk Mail</vt:lpstr>
      <vt:lpstr>Identifying Junk Mail</vt:lpstr>
      <vt:lpstr>Identifying Junk Mail</vt:lpstr>
      <vt:lpstr>The pspam() Function</vt:lpstr>
      <vt:lpstr>The pspam() Function</vt:lpstr>
      <vt:lpstr>The pspam() Function</vt:lpstr>
      <vt:lpstr>The pspam() Function</vt:lpstr>
      <vt:lpstr>The pspam() Function</vt:lpstr>
      <vt:lpstr>The pspam() Function</vt:lpstr>
      <vt:lpstr>The pspam() Function</vt:lpstr>
      <vt:lpstr>The pspam() Function</vt:lpstr>
      <vt:lpstr>The pspam() Function</vt:lpstr>
      <vt:lpstr>pspam() Example #1</vt:lpstr>
      <vt:lpstr>pspam() Example #2</vt:lpstr>
      <vt:lpstr>pspam() Example #3</vt:lpstr>
      <vt:lpstr>pspam() Example #4</vt:lpstr>
      <vt:lpstr>Example: Date Decoder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date_decoder.py</vt:lpstr>
      <vt:lpstr>Example: Student Database</vt:lpstr>
      <vt:lpstr>Example: Student Database</vt:lpstr>
      <vt:lpstr>Example: Student Database</vt:lpstr>
      <vt:lpstr>Example: Student Database</vt:lpstr>
      <vt:lpstr>Example: Student Database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561</cp:revision>
  <cp:lastPrinted>2019-04-30T03:23:12Z</cp:lastPrinted>
  <dcterms:created xsi:type="dcterms:W3CDTF">2018-01-06T23:48:52Z</dcterms:created>
  <dcterms:modified xsi:type="dcterms:W3CDTF">2019-05-07T09:18:10Z</dcterms:modified>
</cp:coreProperties>
</file>