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6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8" r:id="rId24"/>
    <p:sldId id="289" r:id="rId25"/>
    <p:sldId id="291" r:id="rId26"/>
    <p:sldId id="293" r:id="rId27"/>
    <p:sldId id="296" r:id="rId28"/>
    <p:sldId id="301" r:id="rId29"/>
    <p:sldId id="300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2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F98FA-9578-4344-83DB-9DC6AB17A7B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B9C4B-CD34-408C-814D-EFEB3A50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981" y="2026915"/>
            <a:ext cx="6898014" cy="2377989"/>
          </a:xfrm>
        </p:spPr>
        <p:txBody>
          <a:bodyPr anchor="b">
            <a:noAutofit/>
          </a:bodyPr>
          <a:lstStyle>
            <a:lvl1pPr algn="ctr">
              <a:defRPr sz="66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0923" y="4483784"/>
            <a:ext cx="5636131" cy="1231069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108" y="7313837"/>
            <a:ext cx="1326554" cy="45856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04BF11-97F1-44F2-A7B8-9011A7DF90F8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1846" y="7313837"/>
            <a:ext cx="5794286" cy="458563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0314" y="7313837"/>
            <a:ext cx="1316941" cy="45856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1108" y="843732"/>
            <a:ext cx="8806148" cy="6062960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9209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2601597"/>
            <a:ext cx="7920990" cy="4048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D6B8-23F6-4CA8-B14D-46E41DE7EAB5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41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8877" y="707377"/>
            <a:ext cx="1640045" cy="5942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707377"/>
            <a:ext cx="6296978" cy="5942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0E4D-79BC-467D-8753-8B7F59463B66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84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30262" y="1681354"/>
            <a:ext cx="3373154" cy="45209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022F-3139-47F6-8EEF-E72FE56F6DC3}" type="datetime1">
              <a:rPr lang="en-US" smtClean="0"/>
              <a:t>10/30/2019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655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C0D1-F1B3-4B65-86F4-480B705372E0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47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146" y="1474876"/>
            <a:ext cx="7930701" cy="3233102"/>
          </a:xfrm>
        </p:spPr>
        <p:txBody>
          <a:bodyPr anchor="b">
            <a:normAutofit/>
          </a:bodyPr>
          <a:lstStyle>
            <a:lvl1pPr algn="r">
              <a:defRPr sz="66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46" y="4778505"/>
            <a:ext cx="7930701" cy="1295767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0">
                <a:solidFill>
                  <a:schemeClr val="tx2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7313837"/>
            <a:ext cx="1338488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FF16DE-08A5-4960-937D-FA05098DEE23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2058" y="7313837"/>
            <a:ext cx="5794286" cy="458563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0314" y="7313837"/>
            <a:ext cx="1316941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725369" y="1910406"/>
            <a:ext cx="2701886" cy="499628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725369" y="1910406"/>
            <a:ext cx="2701886" cy="499628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84633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590801"/>
            <a:ext cx="3669424" cy="405892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3457" y="2590801"/>
            <a:ext cx="3669424" cy="4058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714-3E23-4295-B7AB-29953B7A0E36}" type="datetime1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8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570" y="777240"/>
            <a:ext cx="7920990" cy="16840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652261"/>
            <a:ext cx="3669424" cy="933767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0" b="0" baseline="0">
                <a:solidFill>
                  <a:schemeClr val="tx2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1571" y="3745903"/>
            <a:ext cx="3669423" cy="290381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3136" y="2663055"/>
            <a:ext cx="3669424" cy="933767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0" b="0" baseline="0">
                <a:solidFill>
                  <a:schemeClr val="tx2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3136" y="3745903"/>
            <a:ext cx="3669424" cy="290381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A403-51E4-49A2-A2B9-5C5BC5E4BBB2}" type="datetime1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787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C59C-9D34-441B-93E9-A4F07D7BB330}" type="datetime1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660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7CD-09CA-4FCB-921E-F0A230DDF9E6}" type="datetime1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33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26"/>
            <a:ext cx="4375404" cy="777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18" y="777240"/>
            <a:ext cx="3180969" cy="2445602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4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217" y="777241"/>
            <a:ext cx="4299966" cy="5865283"/>
          </a:xfrm>
        </p:spPr>
        <p:txBody>
          <a:bodyPr/>
          <a:lstStyle>
            <a:lvl1pPr>
              <a:defRPr sz="1650"/>
            </a:lvl1pPr>
            <a:lvl2pPr>
              <a:defRPr sz="1650"/>
            </a:lvl2pPr>
            <a:lvl3pPr>
              <a:defRPr sz="1485"/>
            </a:lvl3pPr>
            <a:lvl4pPr>
              <a:defRPr sz="1485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218" y="3237190"/>
            <a:ext cx="3180969" cy="3412530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0"/>
              </a:spcAft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218" y="7313837"/>
            <a:ext cx="99377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530135-678C-43F6-BF16-CF9CD9A1E506}" type="datetime1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9905" y="7313837"/>
            <a:ext cx="195828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591" y="7313837"/>
            <a:ext cx="1316941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022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26"/>
            <a:ext cx="4375404" cy="777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18" y="777240"/>
            <a:ext cx="3180969" cy="2445602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4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63999" y="2"/>
            <a:ext cx="5494401" cy="7772399"/>
          </a:xfrm>
        </p:spPr>
        <p:txBody>
          <a:bodyPr anchor="t">
            <a:normAutofit/>
          </a:bodyPr>
          <a:lstStyle>
            <a:lvl1pPr marL="0" indent="0">
              <a:buNone/>
              <a:defRPr sz="1650"/>
            </a:lvl1pPr>
            <a:lvl2pPr marL="377190" indent="0">
              <a:buNone/>
              <a:defRPr sz="1650"/>
            </a:lvl2pPr>
            <a:lvl3pPr marL="754380" indent="0">
              <a:buNone/>
              <a:defRPr sz="165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218" y="3236764"/>
            <a:ext cx="3180969" cy="34129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0"/>
              </a:spcAft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218" y="7313837"/>
            <a:ext cx="99377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831BA5-73D7-42B0-B390-534765497FE0}" type="datetime1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9905" y="7313837"/>
            <a:ext cx="195828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591" y="7313837"/>
            <a:ext cx="1316941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260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777240"/>
            <a:ext cx="7920990" cy="1684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590800"/>
            <a:ext cx="7920990" cy="405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7286" y="7313837"/>
            <a:ext cx="993772" cy="45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2"/>
                </a:solidFill>
              </a:defRPr>
            </a:lvl1pPr>
          </a:lstStyle>
          <a:p>
            <a:fld id="{F15396CE-F1FD-47C5-A158-5D60AD9F2E2A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7191" y="7313837"/>
            <a:ext cx="5181685" cy="45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5008" y="7313837"/>
            <a:ext cx="1316941" cy="45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428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94428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06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l" defTabSz="754380" rtl="0" eaLnBrk="1" latinLnBrk="0" hangingPunct="1">
        <a:lnSpc>
          <a:spcPct val="89000"/>
        </a:lnSpc>
        <a:spcBef>
          <a:spcPct val="0"/>
        </a:spcBef>
        <a:buNone/>
        <a:defRPr sz="484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22453" indent="-422453" algn="l" defTabSz="754380" rtl="0" eaLnBrk="1" latinLnBrk="0" hangingPunct="1">
        <a:lnSpc>
          <a:spcPct val="94000"/>
        </a:lnSpc>
        <a:spcBef>
          <a:spcPts val="1100"/>
        </a:spcBef>
        <a:spcAft>
          <a:spcPts val="220"/>
        </a:spcAft>
        <a:buFont typeface="Franklin Gothic Book" panose="020B0503020102020204" pitchFamily="34" charset="0"/>
        <a:buChar char="■"/>
        <a:defRPr sz="22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0584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22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50876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98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01168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198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51460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76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01752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176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52044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54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402336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154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52628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54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unykcse102.epizy.com/exc05/RadioButton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unykcse102.epizy.com/exc05/CheckBoxe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sunykcse102.epizy.com/exc05/PullDow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5/OptGroup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5/ImageInput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5/FileUpload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pwang@cs.kent.edu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sunykcse102.epizy.com/exc05/PatternCheck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unykcse102.epizy.com/exc05/FieldSet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unykcse102.epizy.com/exc05/FormLayout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unykcse102.epizy.com/exc05/CartForm.html" TargetMode="External"/><Relationship Id="rId2" Type="http://schemas.openxmlformats.org/officeDocument/2006/relationships/hyperlink" Target="http://sunykcse102.epizy.com/exc05/FieldSet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5/SimpleForm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jDoe@great.enterprise.com" TargetMode="External"/><Relationship Id="rId2" Type="http://schemas.openxmlformats.org/officeDocument/2006/relationships/hyperlink" Target="http://www.SymbolicNet.or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unykcse102.epizy.com/exc05/Placeholde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unykcse102.epizy.com/exc05/TextArea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9525">
              <a:lnSpc>
                <a:spcPct val="100000"/>
              </a:lnSpc>
            </a:pPr>
            <a:endParaRPr sz="42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17555" rIns="0" bIns="0" rtlCol="0">
            <a:noAutofit/>
          </a:bodyPr>
          <a:lstStyle/>
          <a:p>
            <a:pPr marL="779780" marR="12700" indent="0">
              <a:lnSpc>
                <a:spcPct val="119500"/>
              </a:lnSpc>
              <a:buNone/>
            </a:pPr>
            <a:r>
              <a:rPr sz="4250" b="1" spc="10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4250" b="1" spc="0" dirty="0">
                <a:solidFill>
                  <a:srgbClr val="B20000"/>
                </a:solidFill>
                <a:latin typeface="Arial"/>
                <a:cs typeface="Arial"/>
              </a:rPr>
              <a:t>orms,</a:t>
            </a:r>
            <a:r>
              <a:rPr sz="4250" b="1" spc="434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560" dirty="0">
                <a:solidFill>
                  <a:srgbClr val="B20000"/>
                </a:solidFill>
                <a:latin typeface="Arial"/>
                <a:cs typeface="Arial"/>
              </a:rPr>
              <a:t>PH</a:t>
            </a:r>
            <a:r>
              <a:rPr sz="4250" b="1" spc="4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4250" b="1" spc="150" dirty="0">
                <a:solidFill>
                  <a:srgbClr val="B20000"/>
                </a:solidFill>
                <a:latin typeface="Arial"/>
                <a:cs typeface="Arial"/>
              </a:rPr>
              <a:t>,</a:t>
            </a:r>
            <a:r>
              <a:rPr sz="4250" b="1" spc="42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2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4250" b="1" spc="42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1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4250" b="1" spc="105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4250" b="1" spc="4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175" dirty="0">
                <a:solidFill>
                  <a:srgbClr val="B20000"/>
                </a:solidFill>
                <a:latin typeface="Arial"/>
                <a:cs typeface="Arial"/>
              </a:rPr>
              <a:t>Pr</a:t>
            </a:r>
            <a:r>
              <a:rPr sz="4250" b="1" spc="34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4250" b="1" spc="-185" dirty="0">
                <a:solidFill>
                  <a:srgbClr val="B20000"/>
                </a:solidFill>
                <a:latin typeface="Arial"/>
                <a:cs typeface="Arial"/>
              </a:rPr>
              <a:t>cessing</a:t>
            </a:r>
            <a:endParaRPr sz="42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FFCCA-C644-412E-851C-0148DEAD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388110">
              <a:lnSpc>
                <a:spcPct val="100000"/>
              </a:lnSpc>
            </a:pP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Input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Standard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ormats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403465" cy="2178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date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date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time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pecified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ternet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(R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3339)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explained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in.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month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–In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yyyy-m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4381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week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—In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yyy</a:t>
            </a:r>
            <a:r>
              <a:rPr sz="2050" i="1" spc="6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-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W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ww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ww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01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53.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F0871-4737-415D-8D51-3F7AF37E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500505">
              <a:lnSpc>
                <a:spcPct val="100000"/>
              </a:lnSpc>
            </a:pP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Additional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Input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ormats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6723380" cy="4564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email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—An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email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address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correct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url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—An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absolute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emp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string,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number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ositi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negati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teger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floating-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range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min=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endParaRPr sz="205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max="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range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ecific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step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search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plai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text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sear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hing,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li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tel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telephone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64516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color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hex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rrggb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;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names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abbreviations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ed.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6D08B-6334-4312-862B-BF02719C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017395">
              <a:lnSpc>
                <a:spcPct val="100000"/>
              </a:lnSpc>
            </a:pPr>
            <a:r>
              <a:rPr sz="2950" b="1" dirty="0">
                <a:solidFill>
                  <a:srgbClr val="B20000"/>
                </a:solidFill>
                <a:latin typeface="Arial"/>
                <a:cs typeface="Arial"/>
              </a:rPr>
              <a:t>Sample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Input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solidFill>
                  <a:srgbClr val="B20000"/>
                </a:solidFill>
                <a:latin typeface="Arial"/>
                <a:cs typeface="Arial"/>
              </a:rPr>
              <a:t>Fields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E34B2-058D-48B3-B4FD-F6D8A016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C9EAF-635B-427A-976B-BCDDC3B7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33" y="1619250"/>
            <a:ext cx="7505700" cy="16859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A10115-B850-4C49-A47E-9E21E2EA582E}"/>
              </a:ext>
            </a:extLst>
          </p:cNvPr>
          <p:cNvSpPr/>
          <p:nvPr/>
        </p:nvSpPr>
        <p:spPr>
          <a:xfrm>
            <a:off x="1905000" y="4038600"/>
            <a:ext cx="655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F8E"/>
                </a:solidFill>
                <a:latin typeface="CMTT10"/>
              </a:rPr>
              <a:t>&lt;input type="date" name="birth" size="15" /&gt;</a:t>
            </a:r>
          </a:p>
          <a:p>
            <a:r>
              <a:rPr lang="en-US" dirty="0">
                <a:solidFill>
                  <a:srgbClr val="002F8E"/>
                </a:solidFill>
                <a:latin typeface="CMTT10"/>
              </a:rPr>
              <a:t>&lt;input type="number" name="age" size="4"</a:t>
            </a:r>
          </a:p>
          <a:p>
            <a:r>
              <a:rPr lang="en-US" dirty="0">
                <a:solidFill>
                  <a:srgbClr val="002F8E"/>
                </a:solidFill>
                <a:latin typeface="CMTT10"/>
              </a:rPr>
              <a:t>min="0" max="200" </a:t>
            </a:r>
            <a:r>
              <a:rPr lang="en-US" dirty="0" err="1">
                <a:solidFill>
                  <a:srgbClr val="002F8E"/>
                </a:solidFill>
                <a:latin typeface="CMTT10"/>
              </a:rPr>
              <a:t>maxlength</a:t>
            </a:r>
            <a:r>
              <a:rPr lang="en-US" dirty="0">
                <a:solidFill>
                  <a:srgbClr val="002F8E"/>
                </a:solidFill>
                <a:latin typeface="CMTT10"/>
              </a:rPr>
              <a:t>="4" /&gt;</a:t>
            </a:r>
          </a:p>
          <a:p>
            <a:r>
              <a:rPr lang="en-US" dirty="0">
                <a:solidFill>
                  <a:srgbClr val="002F8E"/>
                </a:solidFill>
                <a:latin typeface="CMTT10"/>
              </a:rPr>
              <a:t>&lt;input type="range" name="volume" min="0"</a:t>
            </a:r>
          </a:p>
          <a:p>
            <a:r>
              <a:rPr lang="en-US" dirty="0">
                <a:solidFill>
                  <a:srgbClr val="002F8E"/>
                </a:solidFill>
                <a:latin typeface="CMTT10"/>
              </a:rPr>
              <a:t>max="1" step="0.01" /&gt;</a:t>
            </a:r>
            <a:endParaRPr lang="en-US" dirty="0">
              <a:solidFill>
                <a:srgbClr val="002F8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tabLst>
                <a:tab pos="1530985" algn="l"/>
                <a:tab pos="3854450" algn="l"/>
              </a:tabLst>
            </a:pPr>
            <a:r>
              <a:rPr sz="4250" b="1" i="1" spc="185" dirty="0">
                <a:solidFill>
                  <a:srgbClr val="000072"/>
                </a:solidFill>
                <a:latin typeface="Arial"/>
                <a:cs typeface="Arial"/>
              </a:rPr>
              <a:t>User	</a:t>
            </a:r>
            <a:r>
              <a:rPr sz="4250" b="1" i="1" spc="190" dirty="0">
                <a:solidFill>
                  <a:srgbClr val="000072"/>
                </a:solidFill>
                <a:latin typeface="Arial"/>
                <a:cs typeface="Arial"/>
              </a:rPr>
              <a:t>Cho</a:t>
            </a:r>
            <a:r>
              <a:rPr sz="4250" b="1" i="1" spc="8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4250" b="1" i="1" spc="-35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4250" b="1" i="1" spc="-190" dirty="0">
                <a:solidFill>
                  <a:srgbClr val="000072"/>
                </a:solidFill>
                <a:latin typeface="Arial"/>
                <a:cs typeface="Arial"/>
              </a:rPr>
              <a:t>es	</a:t>
            </a:r>
            <a:r>
              <a:rPr sz="4250" b="1" i="1" spc="7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4250" b="1" i="1" spc="5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4250" b="1" i="1" spc="-25" dirty="0">
                <a:solidFill>
                  <a:srgbClr val="000072"/>
                </a:solidFill>
                <a:latin typeface="Arial"/>
                <a:cs typeface="Arial"/>
              </a:rPr>
              <a:t>Sel</a:t>
            </a:r>
            <a:r>
              <a:rPr sz="4250" b="1" i="1" spc="-35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4250" b="1" i="1" spc="40" dirty="0">
                <a:solidFill>
                  <a:srgbClr val="000072"/>
                </a:solidFill>
                <a:latin typeface="Arial"/>
                <a:cs typeface="Arial"/>
              </a:rPr>
              <a:t>ctions</a:t>
            </a:r>
            <a:endParaRPr sz="4250">
              <a:latin typeface="Arial"/>
              <a:cs typeface="Arial"/>
            </a:endParaRPr>
          </a:p>
          <a:p>
            <a:pPr marR="0" algn="ctr">
              <a:lnSpc>
                <a:spcPct val="100000"/>
              </a:lnSpc>
              <a:spcBef>
                <a:spcPts val="280"/>
              </a:spcBef>
            </a:pP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Radio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Buttons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3351" y="2057400"/>
            <a:ext cx="8113049" cy="3889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5450" marR="1114425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 style="font-size: larger; font-weight: bold;"&gt; Choose a color: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id="r" type="radio" name="color"</a:t>
            </a:r>
            <a:endParaRPr sz="2050" dirty="0">
              <a:latin typeface="Courier New"/>
              <a:cs typeface="Courier New"/>
            </a:endParaRPr>
          </a:p>
          <a:p>
            <a:pPr marL="35941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value="red" checked="" /&gt;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for="r" style="color: red"&gt;Red&lt;/label&gt;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id="g" type="radio" name="color" value="green" /&gt;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for="g" style="color: green"&gt;Green&lt;/label&gt;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id="b" type="radio" name="color" value="blue" /&gt;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for="b" style="color: blue"&gt;Blue&lt;/label&gt;&lt;/p&gt;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RadioButton</a:t>
            </a:r>
            <a:endParaRPr sz="2050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D9CA2-3318-492A-BA9E-66C56326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3EDB8-8546-48B4-AABF-29320C2B7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6074410"/>
            <a:ext cx="423862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811780">
              <a:lnSpc>
                <a:spcPct val="100000"/>
              </a:lnSpc>
            </a:pP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Che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k</a:t>
            </a:r>
            <a:r>
              <a:rPr sz="2950" b="1" spc="180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-24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14" dirty="0">
                <a:solidFill>
                  <a:srgbClr val="B20000"/>
                </a:solidFill>
                <a:latin typeface="Arial"/>
                <a:cs typeface="Arial"/>
              </a:rPr>
              <a:t>xes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27151"/>
            <a:ext cx="7602855" cy="3146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9860" marR="12700" indent="-13779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 style="font-size: larger; font-weight: bold;"&gt; Sports: &lt;input id="t" type="checkbox" name="tennis" /&gt;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for="t"&gt;Tennis&lt;/label&gt;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id="b" type="checkbox" name="baseball" /&gt;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for="b"&gt;Baseball&lt;/label&gt;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id="w" type="checkbox" name="windsurf" /&gt;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for="w"&gt;Wind Surfing&lt;/label&gt;&lt;/p&gt;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z="205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sz="205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50" u="sng" spc="-150" dirty="0" err="1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CheckBoxes</a:t>
            </a:r>
            <a:endParaRPr sz="2050" u="sng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5CDF-E04F-460F-9F16-1682D42F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E3886-5BC1-4B6D-9B3E-EBCC57F4D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744" y="5127584"/>
            <a:ext cx="4440911" cy="18167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227580">
              <a:lnSpc>
                <a:spcPct val="100000"/>
              </a:lnSpc>
            </a:pP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Pull-D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wn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25" dirty="0">
                <a:solidFill>
                  <a:srgbClr val="B20000"/>
                </a:solidFill>
                <a:latin typeface="Arial"/>
                <a:cs typeface="Arial"/>
              </a:rPr>
              <a:t>Me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40" dirty="0">
                <a:solidFill>
                  <a:srgbClr val="B20000"/>
                </a:solidFill>
                <a:latin typeface="Arial"/>
                <a:cs typeface="Arial"/>
              </a:rPr>
              <a:t>us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6087745" cy="3087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for="st"&gt;State:&lt;/label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&lt;select id="st" name="state" size="1"&gt;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value="0"&gt; Pick One &lt;/option&gt;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value="Alabama"&gt; Alabama &lt;/option&gt;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value="Alaska"&gt; Alaska &lt;/option&gt;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&lt;/select&gt;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PullDown</a:t>
            </a:r>
            <a:endParaRPr sz="2050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B2C94-428C-40CD-A03D-57A26F75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BE245-73B8-4373-A485-FFAC20140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148976"/>
            <a:ext cx="3810000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704339">
              <a:lnSpc>
                <a:spcPct val="100000"/>
              </a:lnSpc>
            </a:pPr>
            <a:r>
              <a:rPr sz="2950" b="1" spc="225" dirty="0">
                <a:solidFill>
                  <a:srgbClr val="B20000"/>
                </a:solidFill>
                <a:latin typeface="Arial"/>
                <a:cs typeface="Arial"/>
              </a:rPr>
              <a:t>Me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u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Option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Grouping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16</a:t>
            </a:fld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786198"/>
            <a:ext cx="8458200" cy="4944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method="post" action="showdata.php"&gt;</a:t>
            </a:r>
            <a:endParaRPr sz="2050" dirty="0">
              <a:latin typeface="Courier New"/>
              <a:cs typeface="Courier New"/>
            </a:endParaRPr>
          </a:p>
          <a:p>
            <a:pPr marL="1114425" marR="2354580" indent="-110236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&lt;select id="menu" name="menu[]" size="8"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m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ultiple="multiple"&gt;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&lt;optgroup label="Soup"&gt;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value="hot and sour"&gt;Hot and Sour Soup&lt;/option&gt;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value="egg drop"&gt;Egg Drop Soup&lt;/option&gt;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value="chicken noodle"&gt;Chicken Noodle Soup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  <a:tabLst>
                <a:tab pos="194119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&lt;/option&gt;	&lt;/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optgroup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  <a:tabLst>
                <a:tab pos="194119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&lt;optgroup label="Salad"&gt;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value="garden"&gt;Garden Salad&lt;/option&gt;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value="spinach"&gt;Spinach Salad&lt;/option&gt;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value="fruit"&gt;Fruit Salad&lt;/option&gt;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&lt;/optgroup&gt;&lt;/select&gt;&lt;/p&gt;&lt;/form&gt;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OptGroup</a:t>
            </a:r>
            <a:endParaRPr sz="2050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989D9-2F47-4BFA-969F-D28ACBE4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704339">
              <a:lnSpc>
                <a:spcPct val="100000"/>
              </a:lnSpc>
            </a:pPr>
            <a:r>
              <a:rPr sz="2950" b="1" spc="225" dirty="0">
                <a:solidFill>
                  <a:srgbClr val="B20000"/>
                </a:solidFill>
                <a:latin typeface="Arial"/>
                <a:cs typeface="Arial"/>
              </a:rPr>
              <a:t>Me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u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Option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Grouping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58C1-3D73-4F0E-958F-B0458B1A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B61FA-7EB5-40A8-A806-FEA4D368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2219325"/>
            <a:ext cx="485775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29997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Submission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451090" cy="4925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62928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cli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submit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trigger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actions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submit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completed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34417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necessary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alidations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erf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orm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sure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required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correct formats.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fix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roblems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found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submit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again.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243204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successful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alidation,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tire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input,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formdat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designated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desired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method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indicates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action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ecifies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enctype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sets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ded.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81AC4-BBB0-4483-9D2E-D4F89F97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266065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enctype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70" y="1752600"/>
            <a:ext cx="7506970" cy="4866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ossible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enctyp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2050" spc="-220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484505" marR="203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application/x-www-form-urlencode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d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—Under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default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ding,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either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consisting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name=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pairs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haracter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ded.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multipart/form-dat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a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—Used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endParaRPr sz="2050" dirty="0">
              <a:latin typeface="Courier New"/>
              <a:cs typeface="Courier New"/>
            </a:endParaRPr>
          </a:p>
          <a:p>
            <a:pPr marL="484505">
              <a:lnSpc>
                <a:spcPct val="100000"/>
              </a:lnSpc>
              <a:spcBef>
                <a:spcPts val="465"/>
              </a:spcBef>
            </a:pP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uploading.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484505" marR="12763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text/plai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—W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orking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under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name=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pairs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erbatim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din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haracters.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often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useful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sendi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computer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des.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06209-3DF4-4ECD-902C-7A224FBA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35458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Pr</a:t>
            </a:r>
            <a:r>
              <a:rPr sz="2950" b="1" spc="2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cessing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5082" y="4283941"/>
            <a:ext cx="2382709" cy="934926"/>
          </a:xfrm>
          <a:custGeom>
            <a:avLst/>
            <a:gdLst/>
            <a:ahLst/>
            <a:cxnLst/>
            <a:rect l="l" t="t" r="r" b="b"/>
            <a:pathLst>
              <a:path w="2382709" h="934926">
                <a:moveTo>
                  <a:pt x="1191354" y="0"/>
                </a:moveTo>
                <a:lnTo>
                  <a:pt x="1093645" y="1549"/>
                </a:lnTo>
                <a:lnTo>
                  <a:pt x="998110" y="6118"/>
                </a:lnTo>
                <a:lnTo>
                  <a:pt x="905058" y="13585"/>
                </a:lnTo>
                <a:lnTo>
                  <a:pt x="814794" y="23831"/>
                </a:lnTo>
                <a:lnTo>
                  <a:pt x="727625" y="36735"/>
                </a:lnTo>
                <a:lnTo>
                  <a:pt x="643858" y="52177"/>
                </a:lnTo>
                <a:lnTo>
                  <a:pt x="563799" y="70036"/>
                </a:lnTo>
                <a:lnTo>
                  <a:pt x="487755" y="90193"/>
                </a:lnTo>
                <a:lnTo>
                  <a:pt x="416033" y="112526"/>
                </a:lnTo>
                <a:lnTo>
                  <a:pt x="348939" y="136916"/>
                </a:lnTo>
                <a:lnTo>
                  <a:pt x="286780" y="163243"/>
                </a:lnTo>
                <a:lnTo>
                  <a:pt x="229862" y="191385"/>
                </a:lnTo>
                <a:lnTo>
                  <a:pt x="178492" y="221223"/>
                </a:lnTo>
                <a:lnTo>
                  <a:pt x="132976" y="252637"/>
                </a:lnTo>
                <a:lnTo>
                  <a:pt x="93622" y="285505"/>
                </a:lnTo>
                <a:lnTo>
                  <a:pt x="60735" y="319708"/>
                </a:lnTo>
                <a:lnTo>
                  <a:pt x="34623" y="355126"/>
                </a:lnTo>
                <a:lnTo>
                  <a:pt x="15592" y="391638"/>
                </a:lnTo>
                <a:lnTo>
                  <a:pt x="3949" y="429123"/>
                </a:lnTo>
                <a:lnTo>
                  <a:pt x="0" y="467463"/>
                </a:lnTo>
                <a:lnTo>
                  <a:pt x="3949" y="505802"/>
                </a:lnTo>
                <a:lnTo>
                  <a:pt x="15592" y="543287"/>
                </a:lnTo>
                <a:lnTo>
                  <a:pt x="34623" y="579799"/>
                </a:lnTo>
                <a:lnTo>
                  <a:pt x="60735" y="615216"/>
                </a:lnTo>
                <a:lnTo>
                  <a:pt x="93622" y="649419"/>
                </a:lnTo>
                <a:lnTo>
                  <a:pt x="132976" y="682288"/>
                </a:lnTo>
                <a:lnTo>
                  <a:pt x="178492" y="713701"/>
                </a:lnTo>
                <a:lnTo>
                  <a:pt x="229862" y="743539"/>
                </a:lnTo>
                <a:lnTo>
                  <a:pt x="286780" y="771682"/>
                </a:lnTo>
                <a:lnTo>
                  <a:pt x="348939" y="798008"/>
                </a:lnTo>
                <a:lnTo>
                  <a:pt x="416033" y="822398"/>
                </a:lnTo>
                <a:lnTo>
                  <a:pt x="487755" y="844732"/>
                </a:lnTo>
                <a:lnTo>
                  <a:pt x="563799" y="864888"/>
                </a:lnTo>
                <a:lnTo>
                  <a:pt x="643858" y="882748"/>
                </a:lnTo>
                <a:lnTo>
                  <a:pt x="727625" y="898190"/>
                </a:lnTo>
                <a:lnTo>
                  <a:pt x="814794" y="911094"/>
                </a:lnTo>
                <a:lnTo>
                  <a:pt x="905058" y="921340"/>
                </a:lnTo>
                <a:lnTo>
                  <a:pt x="998110" y="928807"/>
                </a:lnTo>
                <a:lnTo>
                  <a:pt x="1093645" y="933376"/>
                </a:lnTo>
                <a:lnTo>
                  <a:pt x="1191354" y="934926"/>
                </a:lnTo>
                <a:lnTo>
                  <a:pt x="1289064" y="933376"/>
                </a:lnTo>
                <a:lnTo>
                  <a:pt x="1384599" y="928807"/>
                </a:lnTo>
                <a:lnTo>
                  <a:pt x="1477651" y="921340"/>
                </a:lnTo>
                <a:lnTo>
                  <a:pt x="1567915" y="911094"/>
                </a:lnTo>
                <a:lnTo>
                  <a:pt x="1655084" y="898190"/>
                </a:lnTo>
                <a:lnTo>
                  <a:pt x="1738851" y="882748"/>
                </a:lnTo>
                <a:lnTo>
                  <a:pt x="1818910" y="864888"/>
                </a:lnTo>
                <a:lnTo>
                  <a:pt x="1894954" y="844732"/>
                </a:lnTo>
                <a:lnTo>
                  <a:pt x="1966676" y="822398"/>
                </a:lnTo>
                <a:lnTo>
                  <a:pt x="2033770" y="798008"/>
                </a:lnTo>
                <a:lnTo>
                  <a:pt x="2095929" y="771682"/>
                </a:lnTo>
                <a:lnTo>
                  <a:pt x="2152847" y="743539"/>
                </a:lnTo>
                <a:lnTo>
                  <a:pt x="2204217" y="713701"/>
                </a:lnTo>
                <a:lnTo>
                  <a:pt x="2249733" y="682288"/>
                </a:lnTo>
                <a:lnTo>
                  <a:pt x="2289087" y="649419"/>
                </a:lnTo>
                <a:lnTo>
                  <a:pt x="2321974" y="615216"/>
                </a:lnTo>
                <a:lnTo>
                  <a:pt x="2348086" y="579799"/>
                </a:lnTo>
                <a:lnTo>
                  <a:pt x="2367117" y="543287"/>
                </a:lnTo>
                <a:lnTo>
                  <a:pt x="2378760" y="505802"/>
                </a:lnTo>
                <a:lnTo>
                  <a:pt x="2382709" y="467463"/>
                </a:lnTo>
                <a:lnTo>
                  <a:pt x="2378760" y="429123"/>
                </a:lnTo>
                <a:lnTo>
                  <a:pt x="2367117" y="391638"/>
                </a:lnTo>
                <a:lnTo>
                  <a:pt x="2348086" y="355126"/>
                </a:lnTo>
                <a:lnTo>
                  <a:pt x="2321974" y="319708"/>
                </a:lnTo>
                <a:lnTo>
                  <a:pt x="2289087" y="285505"/>
                </a:lnTo>
                <a:lnTo>
                  <a:pt x="2249733" y="252637"/>
                </a:lnTo>
                <a:lnTo>
                  <a:pt x="2204217" y="221223"/>
                </a:lnTo>
                <a:lnTo>
                  <a:pt x="2152847" y="191385"/>
                </a:lnTo>
                <a:lnTo>
                  <a:pt x="2095929" y="163243"/>
                </a:lnTo>
                <a:lnTo>
                  <a:pt x="2033770" y="136916"/>
                </a:lnTo>
                <a:lnTo>
                  <a:pt x="1966676" y="112526"/>
                </a:lnTo>
                <a:lnTo>
                  <a:pt x="1894954" y="90193"/>
                </a:lnTo>
                <a:lnTo>
                  <a:pt x="1818910" y="70036"/>
                </a:lnTo>
                <a:lnTo>
                  <a:pt x="1738851" y="52177"/>
                </a:lnTo>
                <a:lnTo>
                  <a:pt x="1655084" y="36735"/>
                </a:lnTo>
                <a:lnTo>
                  <a:pt x="1567915" y="23831"/>
                </a:lnTo>
                <a:lnTo>
                  <a:pt x="1477651" y="13585"/>
                </a:lnTo>
                <a:lnTo>
                  <a:pt x="1384599" y="6118"/>
                </a:lnTo>
                <a:lnTo>
                  <a:pt x="1289064" y="1549"/>
                </a:lnTo>
                <a:lnTo>
                  <a:pt x="1191354" y="0"/>
                </a:lnTo>
                <a:close/>
              </a:path>
            </a:pathLst>
          </a:custGeom>
          <a:solidFill>
            <a:srgbClr val="00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0243" y="2155383"/>
            <a:ext cx="2382709" cy="934930"/>
          </a:xfrm>
          <a:custGeom>
            <a:avLst/>
            <a:gdLst/>
            <a:ahLst/>
            <a:cxnLst/>
            <a:rect l="l" t="t" r="r" b="b"/>
            <a:pathLst>
              <a:path w="2382709" h="934930">
                <a:moveTo>
                  <a:pt x="1191354" y="0"/>
                </a:moveTo>
                <a:lnTo>
                  <a:pt x="1093645" y="1549"/>
                </a:lnTo>
                <a:lnTo>
                  <a:pt x="998111" y="6118"/>
                </a:lnTo>
                <a:lnTo>
                  <a:pt x="905059" y="13586"/>
                </a:lnTo>
                <a:lnTo>
                  <a:pt x="814795" y="23832"/>
                </a:lnTo>
                <a:lnTo>
                  <a:pt x="727626" y="36736"/>
                </a:lnTo>
                <a:lnTo>
                  <a:pt x="643859" y="52179"/>
                </a:lnTo>
                <a:lnTo>
                  <a:pt x="563801" y="70039"/>
                </a:lnTo>
                <a:lnTo>
                  <a:pt x="487757" y="90196"/>
                </a:lnTo>
                <a:lnTo>
                  <a:pt x="416035" y="112530"/>
                </a:lnTo>
                <a:lnTo>
                  <a:pt x="348940" y="136920"/>
                </a:lnTo>
                <a:lnTo>
                  <a:pt x="286781" y="163247"/>
                </a:lnTo>
                <a:lnTo>
                  <a:pt x="229863" y="191390"/>
                </a:lnTo>
                <a:lnTo>
                  <a:pt x="178492" y="221228"/>
                </a:lnTo>
                <a:lnTo>
                  <a:pt x="132977" y="252641"/>
                </a:lnTo>
                <a:lnTo>
                  <a:pt x="93622" y="285510"/>
                </a:lnTo>
                <a:lnTo>
                  <a:pt x="60736" y="319713"/>
                </a:lnTo>
                <a:lnTo>
                  <a:pt x="34624" y="355130"/>
                </a:lnTo>
                <a:lnTo>
                  <a:pt x="15592" y="391641"/>
                </a:lnTo>
                <a:lnTo>
                  <a:pt x="3949" y="429126"/>
                </a:lnTo>
                <a:lnTo>
                  <a:pt x="0" y="467465"/>
                </a:lnTo>
                <a:lnTo>
                  <a:pt x="3949" y="505803"/>
                </a:lnTo>
                <a:lnTo>
                  <a:pt x="15592" y="543288"/>
                </a:lnTo>
                <a:lnTo>
                  <a:pt x="34624" y="579799"/>
                </a:lnTo>
                <a:lnTo>
                  <a:pt x="60736" y="615216"/>
                </a:lnTo>
                <a:lnTo>
                  <a:pt x="93622" y="649419"/>
                </a:lnTo>
                <a:lnTo>
                  <a:pt x="132977" y="682288"/>
                </a:lnTo>
                <a:lnTo>
                  <a:pt x="178492" y="713701"/>
                </a:lnTo>
                <a:lnTo>
                  <a:pt x="229863" y="743539"/>
                </a:lnTo>
                <a:lnTo>
                  <a:pt x="286781" y="771682"/>
                </a:lnTo>
                <a:lnTo>
                  <a:pt x="348940" y="798009"/>
                </a:lnTo>
                <a:lnTo>
                  <a:pt x="416035" y="822399"/>
                </a:lnTo>
                <a:lnTo>
                  <a:pt x="487757" y="844733"/>
                </a:lnTo>
                <a:lnTo>
                  <a:pt x="563801" y="864890"/>
                </a:lnTo>
                <a:lnTo>
                  <a:pt x="643859" y="882750"/>
                </a:lnTo>
                <a:lnTo>
                  <a:pt x="727626" y="898193"/>
                </a:lnTo>
                <a:lnTo>
                  <a:pt x="814795" y="911097"/>
                </a:lnTo>
                <a:lnTo>
                  <a:pt x="905059" y="921343"/>
                </a:lnTo>
                <a:lnTo>
                  <a:pt x="998111" y="928811"/>
                </a:lnTo>
                <a:lnTo>
                  <a:pt x="1093645" y="933380"/>
                </a:lnTo>
                <a:lnTo>
                  <a:pt x="1191354" y="934930"/>
                </a:lnTo>
                <a:lnTo>
                  <a:pt x="1289064" y="933380"/>
                </a:lnTo>
                <a:lnTo>
                  <a:pt x="1384598" y="928811"/>
                </a:lnTo>
                <a:lnTo>
                  <a:pt x="1477650" y="921343"/>
                </a:lnTo>
                <a:lnTo>
                  <a:pt x="1567914" y="911097"/>
                </a:lnTo>
                <a:lnTo>
                  <a:pt x="1655083" y="898193"/>
                </a:lnTo>
                <a:lnTo>
                  <a:pt x="1738850" y="882750"/>
                </a:lnTo>
                <a:lnTo>
                  <a:pt x="1818908" y="864890"/>
                </a:lnTo>
                <a:lnTo>
                  <a:pt x="1894952" y="844733"/>
                </a:lnTo>
                <a:lnTo>
                  <a:pt x="1966674" y="822399"/>
                </a:lnTo>
                <a:lnTo>
                  <a:pt x="2033769" y="798009"/>
                </a:lnTo>
                <a:lnTo>
                  <a:pt x="2095928" y="771682"/>
                </a:lnTo>
                <a:lnTo>
                  <a:pt x="2152846" y="743539"/>
                </a:lnTo>
                <a:lnTo>
                  <a:pt x="2204217" y="713701"/>
                </a:lnTo>
                <a:lnTo>
                  <a:pt x="2249732" y="682288"/>
                </a:lnTo>
                <a:lnTo>
                  <a:pt x="2289087" y="649419"/>
                </a:lnTo>
                <a:lnTo>
                  <a:pt x="2321973" y="615216"/>
                </a:lnTo>
                <a:lnTo>
                  <a:pt x="2348085" y="579799"/>
                </a:lnTo>
                <a:lnTo>
                  <a:pt x="2367117" y="543288"/>
                </a:lnTo>
                <a:lnTo>
                  <a:pt x="2378760" y="505803"/>
                </a:lnTo>
                <a:lnTo>
                  <a:pt x="2382709" y="467465"/>
                </a:lnTo>
                <a:lnTo>
                  <a:pt x="2378760" y="429126"/>
                </a:lnTo>
                <a:lnTo>
                  <a:pt x="2367117" y="391641"/>
                </a:lnTo>
                <a:lnTo>
                  <a:pt x="2348085" y="355130"/>
                </a:lnTo>
                <a:lnTo>
                  <a:pt x="2321973" y="319713"/>
                </a:lnTo>
                <a:lnTo>
                  <a:pt x="2289087" y="285510"/>
                </a:lnTo>
                <a:lnTo>
                  <a:pt x="2249732" y="252641"/>
                </a:lnTo>
                <a:lnTo>
                  <a:pt x="2204217" y="221228"/>
                </a:lnTo>
                <a:lnTo>
                  <a:pt x="2152846" y="191390"/>
                </a:lnTo>
                <a:lnTo>
                  <a:pt x="2095928" y="163247"/>
                </a:lnTo>
                <a:lnTo>
                  <a:pt x="2033769" y="136920"/>
                </a:lnTo>
                <a:lnTo>
                  <a:pt x="1966674" y="112530"/>
                </a:lnTo>
                <a:lnTo>
                  <a:pt x="1894952" y="90196"/>
                </a:lnTo>
                <a:lnTo>
                  <a:pt x="1818908" y="70039"/>
                </a:lnTo>
                <a:lnTo>
                  <a:pt x="1738850" y="52179"/>
                </a:lnTo>
                <a:lnTo>
                  <a:pt x="1655083" y="36736"/>
                </a:lnTo>
                <a:lnTo>
                  <a:pt x="1567914" y="23832"/>
                </a:lnTo>
                <a:lnTo>
                  <a:pt x="1477650" y="13586"/>
                </a:lnTo>
                <a:lnTo>
                  <a:pt x="1384598" y="6118"/>
                </a:lnTo>
                <a:lnTo>
                  <a:pt x="1289064" y="1549"/>
                </a:lnTo>
                <a:lnTo>
                  <a:pt x="119135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8074" y="3851645"/>
            <a:ext cx="1627048" cy="1627047"/>
          </a:xfrm>
          <a:custGeom>
            <a:avLst/>
            <a:gdLst/>
            <a:ahLst/>
            <a:cxnLst/>
            <a:rect l="l" t="t" r="r" b="b"/>
            <a:pathLst>
              <a:path w="1627048" h="1627047">
                <a:moveTo>
                  <a:pt x="813523" y="0"/>
                </a:moveTo>
                <a:lnTo>
                  <a:pt x="746802" y="2696"/>
                </a:lnTo>
                <a:lnTo>
                  <a:pt x="681566" y="10647"/>
                </a:lnTo>
                <a:lnTo>
                  <a:pt x="618025" y="23643"/>
                </a:lnTo>
                <a:lnTo>
                  <a:pt x="556388" y="41474"/>
                </a:lnTo>
                <a:lnTo>
                  <a:pt x="496865" y="63931"/>
                </a:lnTo>
                <a:lnTo>
                  <a:pt x="439664" y="90804"/>
                </a:lnTo>
                <a:lnTo>
                  <a:pt x="384995" y="121885"/>
                </a:lnTo>
                <a:lnTo>
                  <a:pt x="333068" y="156964"/>
                </a:lnTo>
                <a:lnTo>
                  <a:pt x="284092" y="195831"/>
                </a:lnTo>
                <a:lnTo>
                  <a:pt x="238277" y="238277"/>
                </a:lnTo>
                <a:lnTo>
                  <a:pt x="195831" y="284092"/>
                </a:lnTo>
                <a:lnTo>
                  <a:pt x="156964" y="333068"/>
                </a:lnTo>
                <a:lnTo>
                  <a:pt x="121885" y="384995"/>
                </a:lnTo>
                <a:lnTo>
                  <a:pt x="90804" y="439664"/>
                </a:lnTo>
                <a:lnTo>
                  <a:pt x="63931" y="496865"/>
                </a:lnTo>
                <a:lnTo>
                  <a:pt x="41474" y="556388"/>
                </a:lnTo>
                <a:lnTo>
                  <a:pt x="23643" y="618025"/>
                </a:lnTo>
                <a:lnTo>
                  <a:pt x="10647" y="681566"/>
                </a:lnTo>
                <a:lnTo>
                  <a:pt x="2696" y="746802"/>
                </a:lnTo>
                <a:lnTo>
                  <a:pt x="0" y="813523"/>
                </a:lnTo>
                <a:lnTo>
                  <a:pt x="2696" y="880244"/>
                </a:lnTo>
                <a:lnTo>
                  <a:pt x="10647" y="945480"/>
                </a:lnTo>
                <a:lnTo>
                  <a:pt x="23643" y="1009021"/>
                </a:lnTo>
                <a:lnTo>
                  <a:pt x="41474" y="1070658"/>
                </a:lnTo>
                <a:lnTo>
                  <a:pt x="63931" y="1130181"/>
                </a:lnTo>
                <a:lnTo>
                  <a:pt x="90804" y="1187382"/>
                </a:lnTo>
                <a:lnTo>
                  <a:pt x="121885" y="1242051"/>
                </a:lnTo>
                <a:lnTo>
                  <a:pt x="156964" y="1293978"/>
                </a:lnTo>
                <a:lnTo>
                  <a:pt x="195831" y="1342954"/>
                </a:lnTo>
                <a:lnTo>
                  <a:pt x="238277" y="1388770"/>
                </a:lnTo>
                <a:lnTo>
                  <a:pt x="284092" y="1431216"/>
                </a:lnTo>
                <a:lnTo>
                  <a:pt x="333068" y="1470083"/>
                </a:lnTo>
                <a:lnTo>
                  <a:pt x="384995" y="1505161"/>
                </a:lnTo>
                <a:lnTo>
                  <a:pt x="439664" y="1536242"/>
                </a:lnTo>
                <a:lnTo>
                  <a:pt x="496865" y="1563116"/>
                </a:lnTo>
                <a:lnTo>
                  <a:pt x="556388" y="1585573"/>
                </a:lnTo>
                <a:lnTo>
                  <a:pt x="618025" y="1603404"/>
                </a:lnTo>
                <a:lnTo>
                  <a:pt x="681566" y="1616399"/>
                </a:lnTo>
                <a:lnTo>
                  <a:pt x="746802" y="1624350"/>
                </a:lnTo>
                <a:lnTo>
                  <a:pt x="813523" y="1627047"/>
                </a:lnTo>
                <a:lnTo>
                  <a:pt x="880244" y="1624350"/>
                </a:lnTo>
                <a:lnTo>
                  <a:pt x="945480" y="1616399"/>
                </a:lnTo>
                <a:lnTo>
                  <a:pt x="1009021" y="1603404"/>
                </a:lnTo>
                <a:lnTo>
                  <a:pt x="1070658" y="1585573"/>
                </a:lnTo>
                <a:lnTo>
                  <a:pt x="1130181" y="1563116"/>
                </a:lnTo>
                <a:lnTo>
                  <a:pt x="1187382" y="1536242"/>
                </a:lnTo>
                <a:lnTo>
                  <a:pt x="1242051" y="1505161"/>
                </a:lnTo>
                <a:lnTo>
                  <a:pt x="1293978" y="1470083"/>
                </a:lnTo>
                <a:lnTo>
                  <a:pt x="1342954" y="1431216"/>
                </a:lnTo>
                <a:lnTo>
                  <a:pt x="1388770" y="1388770"/>
                </a:lnTo>
                <a:lnTo>
                  <a:pt x="1431216" y="1342954"/>
                </a:lnTo>
                <a:lnTo>
                  <a:pt x="1470083" y="1293978"/>
                </a:lnTo>
                <a:lnTo>
                  <a:pt x="1505162" y="1242051"/>
                </a:lnTo>
                <a:lnTo>
                  <a:pt x="1536243" y="1187382"/>
                </a:lnTo>
                <a:lnTo>
                  <a:pt x="1563117" y="1130181"/>
                </a:lnTo>
                <a:lnTo>
                  <a:pt x="1585574" y="1070658"/>
                </a:lnTo>
                <a:lnTo>
                  <a:pt x="1603405" y="1009021"/>
                </a:lnTo>
                <a:lnTo>
                  <a:pt x="1616400" y="945480"/>
                </a:lnTo>
                <a:lnTo>
                  <a:pt x="1624351" y="880244"/>
                </a:lnTo>
                <a:lnTo>
                  <a:pt x="1627048" y="813523"/>
                </a:lnTo>
                <a:lnTo>
                  <a:pt x="1624351" y="746802"/>
                </a:lnTo>
                <a:lnTo>
                  <a:pt x="1616400" y="681566"/>
                </a:lnTo>
                <a:lnTo>
                  <a:pt x="1603405" y="618025"/>
                </a:lnTo>
                <a:lnTo>
                  <a:pt x="1585574" y="556388"/>
                </a:lnTo>
                <a:lnTo>
                  <a:pt x="1563117" y="496865"/>
                </a:lnTo>
                <a:lnTo>
                  <a:pt x="1536243" y="439664"/>
                </a:lnTo>
                <a:lnTo>
                  <a:pt x="1505162" y="384995"/>
                </a:lnTo>
                <a:lnTo>
                  <a:pt x="1470083" y="333068"/>
                </a:lnTo>
                <a:lnTo>
                  <a:pt x="1431216" y="284092"/>
                </a:lnTo>
                <a:lnTo>
                  <a:pt x="1388770" y="238277"/>
                </a:lnTo>
                <a:lnTo>
                  <a:pt x="1342954" y="195831"/>
                </a:lnTo>
                <a:lnTo>
                  <a:pt x="1293978" y="156964"/>
                </a:lnTo>
                <a:lnTo>
                  <a:pt x="1242051" y="121885"/>
                </a:lnTo>
                <a:lnTo>
                  <a:pt x="1187382" y="90804"/>
                </a:lnTo>
                <a:lnTo>
                  <a:pt x="1130181" y="63931"/>
                </a:lnTo>
                <a:lnTo>
                  <a:pt x="1070658" y="41474"/>
                </a:lnTo>
                <a:lnTo>
                  <a:pt x="1009021" y="23643"/>
                </a:lnTo>
                <a:lnTo>
                  <a:pt x="945480" y="10647"/>
                </a:lnTo>
                <a:lnTo>
                  <a:pt x="880244" y="2696"/>
                </a:lnTo>
                <a:lnTo>
                  <a:pt x="8135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35275" y="2070286"/>
            <a:ext cx="2042322" cy="1106258"/>
          </a:xfrm>
          <a:custGeom>
            <a:avLst/>
            <a:gdLst/>
            <a:ahLst/>
            <a:cxnLst/>
            <a:rect l="l" t="t" r="r" b="b"/>
            <a:pathLst>
              <a:path w="2042322" h="1106258">
                <a:moveTo>
                  <a:pt x="119135" y="0"/>
                </a:moveTo>
                <a:lnTo>
                  <a:pt x="76885" y="7710"/>
                </a:lnTo>
                <a:lnTo>
                  <a:pt x="41291" y="28951"/>
                </a:lnTo>
                <a:lnTo>
                  <a:pt x="15191" y="60884"/>
                </a:lnTo>
                <a:lnTo>
                  <a:pt x="1422" y="100670"/>
                </a:lnTo>
                <a:lnTo>
                  <a:pt x="0" y="987122"/>
                </a:lnTo>
                <a:lnTo>
                  <a:pt x="891" y="1001770"/>
                </a:lnTo>
                <a:lnTo>
                  <a:pt x="13428" y="1042117"/>
                </a:lnTo>
                <a:lnTo>
                  <a:pt x="38548" y="1074861"/>
                </a:lnTo>
                <a:lnTo>
                  <a:pt x="73414" y="1097166"/>
                </a:lnTo>
                <a:lnTo>
                  <a:pt x="115187" y="1106194"/>
                </a:lnTo>
                <a:lnTo>
                  <a:pt x="1923187" y="1106258"/>
                </a:lnTo>
                <a:lnTo>
                  <a:pt x="1937835" y="1105366"/>
                </a:lnTo>
                <a:lnTo>
                  <a:pt x="1978181" y="1092830"/>
                </a:lnTo>
                <a:lnTo>
                  <a:pt x="2010926" y="1067710"/>
                </a:lnTo>
                <a:lnTo>
                  <a:pt x="2033231" y="1032844"/>
                </a:lnTo>
                <a:lnTo>
                  <a:pt x="2042258" y="991070"/>
                </a:lnTo>
                <a:lnTo>
                  <a:pt x="2042322" y="119135"/>
                </a:lnTo>
                <a:lnTo>
                  <a:pt x="2041431" y="104487"/>
                </a:lnTo>
                <a:lnTo>
                  <a:pt x="2028894" y="64141"/>
                </a:lnTo>
                <a:lnTo>
                  <a:pt x="2003774" y="31396"/>
                </a:lnTo>
                <a:lnTo>
                  <a:pt x="1968908" y="9091"/>
                </a:lnTo>
                <a:lnTo>
                  <a:pt x="1927135" y="64"/>
                </a:lnTo>
                <a:lnTo>
                  <a:pt x="119135" y="0"/>
                </a:lnTo>
                <a:close/>
              </a:path>
            </a:pathLst>
          </a:custGeom>
          <a:solidFill>
            <a:srgbClr val="BF6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6437" y="3176544"/>
            <a:ext cx="0" cy="1079030"/>
          </a:xfrm>
          <a:custGeom>
            <a:avLst/>
            <a:gdLst/>
            <a:ahLst/>
            <a:cxnLst/>
            <a:rect l="l" t="t" r="r" b="b"/>
            <a:pathLst>
              <a:path h="1079030">
                <a:moveTo>
                  <a:pt x="0" y="0"/>
                </a:moveTo>
                <a:lnTo>
                  <a:pt x="0" y="874798"/>
                </a:lnTo>
              </a:path>
              <a:path h="1079030">
                <a:moveTo>
                  <a:pt x="0" y="874798"/>
                </a:moveTo>
                <a:lnTo>
                  <a:pt x="0" y="107903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8360" y="3983266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68077" y="0"/>
                </a:moveTo>
                <a:lnTo>
                  <a:pt x="0" y="68077"/>
                </a:lnTo>
                <a:lnTo>
                  <a:pt x="68077" y="272309"/>
                </a:lnTo>
                <a:lnTo>
                  <a:pt x="136154" y="68077"/>
                </a:lnTo>
                <a:lnTo>
                  <a:pt x="6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8360" y="3983266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0" y="68077"/>
                </a:moveTo>
                <a:lnTo>
                  <a:pt x="68077" y="272309"/>
                </a:lnTo>
                <a:lnTo>
                  <a:pt x="136154" y="68077"/>
                </a:lnTo>
                <a:lnTo>
                  <a:pt x="68077" y="0"/>
                </a:lnTo>
                <a:lnTo>
                  <a:pt x="0" y="68077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1598" y="3118679"/>
            <a:ext cx="0" cy="796509"/>
          </a:xfrm>
          <a:custGeom>
            <a:avLst/>
            <a:gdLst/>
            <a:ahLst/>
            <a:cxnLst/>
            <a:rect l="l" t="t" r="r" b="b"/>
            <a:pathLst>
              <a:path h="796509">
                <a:moveTo>
                  <a:pt x="0" y="204232"/>
                </a:moveTo>
                <a:lnTo>
                  <a:pt x="0" y="592277"/>
                </a:lnTo>
              </a:path>
              <a:path h="796509">
                <a:moveTo>
                  <a:pt x="0" y="592277"/>
                </a:moveTo>
                <a:lnTo>
                  <a:pt x="0" y="796509"/>
                </a:lnTo>
              </a:path>
              <a:path h="796509">
                <a:moveTo>
                  <a:pt x="0" y="0"/>
                </a:moveTo>
                <a:lnTo>
                  <a:pt x="0" y="204232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3520" y="3118678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68077" y="0"/>
                </a:moveTo>
                <a:lnTo>
                  <a:pt x="0" y="204232"/>
                </a:lnTo>
                <a:lnTo>
                  <a:pt x="68077" y="272309"/>
                </a:lnTo>
                <a:lnTo>
                  <a:pt x="136154" y="204232"/>
                </a:lnTo>
                <a:lnTo>
                  <a:pt x="6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3520" y="3118678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136154" y="204232"/>
                </a:moveTo>
                <a:lnTo>
                  <a:pt x="68077" y="0"/>
                </a:lnTo>
                <a:lnTo>
                  <a:pt x="0" y="204232"/>
                </a:lnTo>
                <a:lnTo>
                  <a:pt x="68077" y="272309"/>
                </a:lnTo>
                <a:lnTo>
                  <a:pt x="136154" y="204232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3520" y="3642878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68077" y="0"/>
                </a:moveTo>
                <a:lnTo>
                  <a:pt x="0" y="68077"/>
                </a:lnTo>
                <a:lnTo>
                  <a:pt x="68077" y="272309"/>
                </a:lnTo>
                <a:lnTo>
                  <a:pt x="136154" y="68077"/>
                </a:lnTo>
                <a:lnTo>
                  <a:pt x="6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3520" y="3642878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0" y="68077"/>
                </a:moveTo>
                <a:lnTo>
                  <a:pt x="68077" y="272309"/>
                </a:lnTo>
                <a:lnTo>
                  <a:pt x="136154" y="68077"/>
                </a:lnTo>
                <a:lnTo>
                  <a:pt x="68077" y="0"/>
                </a:lnTo>
                <a:lnTo>
                  <a:pt x="0" y="68077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37383" y="2863388"/>
            <a:ext cx="1968086" cy="1589607"/>
          </a:xfrm>
          <a:custGeom>
            <a:avLst/>
            <a:gdLst/>
            <a:ahLst/>
            <a:cxnLst/>
            <a:rect l="l" t="t" r="r" b="b"/>
            <a:pathLst>
              <a:path w="1968086" h="1589607">
                <a:moveTo>
                  <a:pt x="1968086" y="1589607"/>
                </a:moveTo>
                <a:lnTo>
                  <a:pt x="0" y="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14581" y="2683432"/>
            <a:ext cx="222802" cy="179956"/>
          </a:xfrm>
          <a:custGeom>
            <a:avLst/>
            <a:gdLst/>
            <a:ahLst/>
            <a:cxnLst/>
            <a:rect l="l" t="t" r="r" b="b"/>
            <a:pathLst>
              <a:path w="222802" h="179956">
                <a:moveTo>
                  <a:pt x="222802" y="179956"/>
                </a:moveTo>
                <a:lnTo>
                  <a:pt x="222802" y="179956"/>
                </a:lnTo>
              </a:path>
              <a:path w="222802" h="179956">
                <a:moveTo>
                  <a:pt x="222802" y="179956"/>
                </a:moveTo>
                <a:lnTo>
                  <a:pt x="0" y="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13376" y="2682983"/>
            <a:ext cx="211040" cy="180405"/>
          </a:xfrm>
          <a:custGeom>
            <a:avLst/>
            <a:gdLst/>
            <a:ahLst/>
            <a:cxnLst/>
            <a:rect l="l" t="t" r="r" b="b"/>
            <a:pathLst>
              <a:path w="211040" h="180405">
                <a:moveTo>
                  <a:pt x="0" y="0"/>
                </a:moveTo>
                <a:lnTo>
                  <a:pt x="115731" y="180405"/>
                </a:lnTo>
                <a:lnTo>
                  <a:pt x="211040" y="170193"/>
                </a:lnTo>
                <a:lnTo>
                  <a:pt x="200828" y="748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3376" y="2682983"/>
            <a:ext cx="211040" cy="180405"/>
          </a:xfrm>
          <a:custGeom>
            <a:avLst/>
            <a:gdLst/>
            <a:ahLst/>
            <a:cxnLst/>
            <a:rect l="l" t="t" r="r" b="b"/>
            <a:pathLst>
              <a:path w="211040" h="180405">
                <a:moveTo>
                  <a:pt x="200828" y="74885"/>
                </a:moveTo>
                <a:lnTo>
                  <a:pt x="0" y="0"/>
                </a:lnTo>
                <a:lnTo>
                  <a:pt x="115731" y="180405"/>
                </a:lnTo>
                <a:lnTo>
                  <a:pt x="211040" y="170193"/>
                </a:lnTo>
                <a:lnTo>
                  <a:pt x="200828" y="74885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83200" y="2883811"/>
            <a:ext cx="2097327" cy="1693993"/>
          </a:xfrm>
          <a:custGeom>
            <a:avLst/>
            <a:gdLst/>
            <a:ahLst/>
            <a:cxnLst/>
            <a:rect l="l" t="t" r="r" b="b"/>
            <a:pathLst>
              <a:path w="2097327" h="1693993">
                <a:moveTo>
                  <a:pt x="2097327" y="1693993"/>
                </a:moveTo>
                <a:lnTo>
                  <a:pt x="0" y="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0528" y="4577805"/>
            <a:ext cx="93551" cy="75560"/>
          </a:xfrm>
          <a:custGeom>
            <a:avLst/>
            <a:gdLst/>
            <a:ahLst/>
            <a:cxnLst/>
            <a:rect l="l" t="t" r="r" b="b"/>
            <a:pathLst>
              <a:path w="93551" h="75560">
                <a:moveTo>
                  <a:pt x="0" y="0"/>
                </a:moveTo>
                <a:lnTo>
                  <a:pt x="0" y="0"/>
                </a:lnTo>
              </a:path>
              <a:path w="93551" h="75560">
                <a:moveTo>
                  <a:pt x="93551" y="75560"/>
                </a:moveTo>
                <a:lnTo>
                  <a:pt x="0" y="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63119" y="4472283"/>
            <a:ext cx="212174" cy="181539"/>
          </a:xfrm>
          <a:custGeom>
            <a:avLst/>
            <a:gdLst/>
            <a:ahLst/>
            <a:cxnLst/>
            <a:rect l="l" t="t" r="r" b="b"/>
            <a:pathLst>
              <a:path w="212174" h="181539">
                <a:moveTo>
                  <a:pt x="95308" y="0"/>
                </a:moveTo>
                <a:lnTo>
                  <a:pt x="0" y="10217"/>
                </a:lnTo>
                <a:lnTo>
                  <a:pt x="10211" y="105521"/>
                </a:lnTo>
                <a:lnTo>
                  <a:pt x="212174" y="181539"/>
                </a:lnTo>
                <a:lnTo>
                  <a:pt x="953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63119" y="4472283"/>
            <a:ext cx="212174" cy="181539"/>
          </a:xfrm>
          <a:custGeom>
            <a:avLst/>
            <a:gdLst/>
            <a:ahLst/>
            <a:cxnLst/>
            <a:rect l="l" t="t" r="r" b="b"/>
            <a:pathLst>
              <a:path w="212174" h="181539">
                <a:moveTo>
                  <a:pt x="10211" y="105521"/>
                </a:moveTo>
                <a:lnTo>
                  <a:pt x="212174" y="181539"/>
                </a:lnTo>
                <a:lnTo>
                  <a:pt x="95308" y="0"/>
                </a:lnTo>
                <a:lnTo>
                  <a:pt x="0" y="10217"/>
                </a:lnTo>
                <a:lnTo>
                  <a:pt x="10211" y="105521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2220000">
            <a:off x="5205436" y="3563248"/>
            <a:ext cx="1117203" cy="336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650" b="1" spc="15" dirty="0">
                <a:latin typeface="Courier New"/>
                <a:cs typeface="Courier New"/>
              </a:rPr>
              <a:t>Query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 rot="2220000">
            <a:off x="3623425" y="3496616"/>
            <a:ext cx="1700091" cy="336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650" b="1" spc="15" dirty="0">
                <a:latin typeface="Courier New"/>
                <a:cs typeface="Courier New"/>
              </a:rPr>
              <a:t>Response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78317" y="2385203"/>
            <a:ext cx="1115060" cy="538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55270">
              <a:lnSpc>
                <a:spcPct val="71300"/>
              </a:lnSpc>
            </a:pPr>
            <a:r>
              <a:rPr sz="2350" b="1" spc="10" dirty="0">
                <a:latin typeface="Courier New"/>
                <a:cs typeface="Courier New"/>
              </a:rPr>
              <a:t>Web Server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08123" y="4239643"/>
            <a:ext cx="1296670" cy="726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4460" algn="ctr">
              <a:lnSpc>
                <a:spcPts val="2750"/>
              </a:lnSpc>
            </a:pPr>
            <a:r>
              <a:rPr sz="2350" b="1" spc="10" dirty="0">
                <a:latin typeface="Courier New"/>
                <a:cs typeface="Courier New"/>
              </a:rPr>
              <a:t>CGI</a:t>
            </a:r>
            <a:endParaRPr sz="2350">
              <a:latin typeface="Courier New"/>
              <a:cs typeface="Courier New"/>
            </a:endParaRPr>
          </a:p>
          <a:p>
            <a:pPr algn="ctr">
              <a:lnSpc>
                <a:spcPts val="2750"/>
              </a:lnSpc>
            </a:pPr>
            <a:r>
              <a:rPr sz="2350" b="1" spc="10" dirty="0">
                <a:latin typeface="Courier New"/>
                <a:cs typeface="Courier New"/>
              </a:rPr>
              <a:t>Program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03349" y="2452610"/>
            <a:ext cx="751840" cy="386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50" b="1" spc="10" dirty="0">
                <a:latin typeface="Courier New"/>
                <a:cs typeface="Courier New"/>
              </a:rPr>
              <a:t>Form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48060" y="4512623"/>
            <a:ext cx="1296670" cy="538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40360">
              <a:lnSpc>
                <a:spcPct val="71300"/>
              </a:lnSpc>
            </a:pPr>
            <a:r>
              <a:rPr sz="2350" b="1" spc="10" dirty="0">
                <a:latin typeface="Courier New"/>
                <a:cs typeface="Courier New"/>
              </a:rPr>
              <a:t>Web Browser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54DF0033-ECE8-4508-B78B-FD821B296B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959E1E-729E-40D7-B4CB-C8A7F20814D5}"/>
              </a:ext>
            </a:extLst>
          </p:cNvPr>
          <p:cNvSpPr/>
          <p:nvPr/>
        </p:nvSpPr>
        <p:spPr>
          <a:xfrm>
            <a:off x="1323693" y="5711700"/>
            <a:ext cx="7920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server side program to process incoming HTTP requests should conforms to the Common Gateway Interface (CGI).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 is a popular language for implementing CGI programs.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1277" y="152400"/>
            <a:ext cx="7920990" cy="1684020"/>
          </a:xfrm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2501900">
              <a:lnSpc>
                <a:spcPct val="100000"/>
              </a:lnSpc>
            </a:pP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submit</a:t>
            </a:r>
            <a:r>
              <a:rPr sz="2950" spc="-645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Buttons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3019" y="838200"/>
            <a:ext cx="7470775" cy="50438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basic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submit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endParaRPr sz="7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value="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button-la</a:t>
            </a:r>
            <a:r>
              <a:rPr sz="2050" i="1" spc="11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 marL="274955" marR="786765" indent="-262890" algn="just">
              <a:lnSpc>
                <a:spcPct val="116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Please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meaningful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button-la</a:t>
            </a:r>
            <a:r>
              <a:rPr sz="2050" i="1" spc="11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relates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pur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90" dirty="0">
                <a:solidFill>
                  <a:srgbClr val="000072"/>
                </a:solidFill>
                <a:latin typeface="Arial"/>
                <a:cs typeface="Arial"/>
              </a:rPr>
              <a:t>ose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ultiple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bmit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buttons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di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ff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ere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70"/>
              </a:spcBef>
              <a:buClr>
                <a:srgbClr val="000072"/>
              </a:buClr>
              <a:buFont typeface="Arial"/>
              <a:buChar char="•"/>
            </a:pPr>
            <a:endParaRPr sz="13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customize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Submit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endParaRPr sz="2050" dirty="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405"/>
              </a:spcBef>
            </a:pP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5" dirty="0">
                <a:solidFill>
                  <a:srgbClr val="000072"/>
                </a:solidFill>
                <a:latin typeface="Arial"/>
                <a:cs typeface="Arial"/>
              </a:rPr>
              <a:t>element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8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type="image" src="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name="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alt="..." /&gt;</a:t>
            </a: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 dirty="0"/>
          </a:p>
          <a:p>
            <a:pPr marL="274955" marR="6125845">
              <a:lnSpc>
                <a:spcPct val="116500"/>
              </a:lnSpc>
            </a:pP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.x=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x0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.y=</a:t>
            </a: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y0</a:t>
            </a:r>
            <a:endParaRPr lang="en-US" sz="2050" i="1" spc="-2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65" dirty="0">
                <a:solidFill>
                  <a:srgbClr val="000072"/>
                </a:solidFill>
                <a:latin typeface="Arial"/>
                <a:cs typeface="Arial"/>
              </a:rPr>
              <a:t>Alternati</a:t>
            </a:r>
            <a:r>
              <a:rPr lang="en-US" sz="2050" spc="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ely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lang="en-US" sz="1100" dirty="0"/>
          </a:p>
          <a:p>
            <a:pPr marL="274955">
              <a:lnSpc>
                <a:spcPct val="100000"/>
              </a:lnSpc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&lt;button name="submit" value="join"&gt;Join the Club</a:t>
            </a:r>
            <a:endParaRPr lang="en-US" sz="2050" dirty="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&lt;/button&gt;</a:t>
            </a:r>
            <a:endParaRPr lang="en-US"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lang="en-US" sz="1000" dirty="0"/>
          </a:p>
          <a:p>
            <a:pPr marL="274955">
              <a:lnSpc>
                <a:spcPct val="100000"/>
              </a:lnSpc>
            </a:pPr>
            <a:r>
              <a:rPr lang="en-US"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sz="205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50" spc="-150" dirty="0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ImageInput</a:t>
            </a:r>
            <a:endParaRPr lang="en-US" sz="205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274955" marR="6125845">
              <a:lnSpc>
                <a:spcPct val="116500"/>
              </a:lnSpc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C392F-2C9F-489C-B667-3A5EAA38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527300">
              <a:lnSpc>
                <a:spcPct val="100000"/>
              </a:lnSpc>
            </a:pP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File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Uploading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41658"/>
            <a:ext cx="6913880" cy="2692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input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uploading.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93"/>
              </a:spcBef>
            </a:pPr>
            <a:endParaRPr sz="1000"/>
          </a:p>
          <a:p>
            <a:pPr marL="838835" marR="1527810" indent="-826769">
              <a:lnSpc>
                <a:spcPct val="1181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method="post" action="upload.php" enctype="multipart/form-data"&gt;</a:t>
            </a:r>
            <a:endParaRPr sz="2050">
              <a:latin typeface="Courier New"/>
              <a:cs typeface="Courier New"/>
            </a:endParaRPr>
          </a:p>
          <a:p>
            <a:pPr marL="287655" marR="12700" indent="-275590">
              <a:lnSpc>
                <a:spcPct val="1181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&lt;pre&gt;&lt;input name="name" placeholder="Name"/&gt;&lt;input type="email" name="email" placeholder="Email"/&gt;</a:t>
            </a:r>
            <a:endParaRPr sz="2050">
              <a:latin typeface="Courier New"/>
              <a:cs typeface="Courier New"/>
            </a:endParaRPr>
          </a:p>
          <a:p>
            <a:pPr marL="287655" marR="149860" indent="-275590">
              <a:lnSpc>
                <a:spcPct val="118100"/>
              </a:lnSpc>
              <a:tabLst>
                <a:tab pos="49720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for="p"&gt;Your photo:&lt;/label&gt;	&lt;input id="p" type="file" name="photo" accept="image/jpeg" /&gt;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262" y="4407170"/>
            <a:ext cx="4847590" cy="1134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655" marR="12700" indent="-275590">
              <a:lnSpc>
                <a:spcPct val="1181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for="r"&gt;Your report:&lt;/label&gt; type="file" name="report" accept="application/pdf" /&gt;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7633" y="4463718"/>
            <a:ext cx="181673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id="r"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262" y="5570859"/>
            <a:ext cx="7051675" cy="12160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name="submit" value="upload"/&gt;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&lt;/pre&gt;&lt;/form&gt;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38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FileUpload</a:t>
            </a:r>
            <a:endParaRPr sz="2050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42427-819A-4E96-A012-891C93A4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527300">
              <a:lnSpc>
                <a:spcPct val="100000"/>
              </a:lnSpc>
            </a:pP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File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Uploading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55A3-4D63-49BD-8DBA-AE87DA7A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8BAF0F-49A7-4F1F-8A23-FE11C7CB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133600"/>
            <a:ext cx="4276725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878330">
              <a:lnSpc>
                <a:spcPct val="100000"/>
              </a:lnSpc>
            </a:pP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Other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input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04596"/>
              </p:ext>
            </p:extLst>
          </p:nvPr>
        </p:nvGraphicFramePr>
        <p:xfrm>
          <a:off x="2199640" y="1828800"/>
          <a:ext cx="6273838" cy="1681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&lt;input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type="hidden"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name="receiver"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51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&lt;input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  <a:hlinkClick r:id="rId2"/>
                        </a:rPr>
                        <a:t>value="pwang@cs.kent.edu"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/&gt;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300"/>
                        </a:lnSpc>
                        <a:spcBef>
                          <a:spcPts val="91"/>
                        </a:spcBef>
                      </a:pPr>
                      <a:endParaRPr sz="13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EBF75-3CF9-44E6-8D6C-880D6655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705" y="609600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495425">
              <a:lnSpc>
                <a:spcPct val="100000"/>
              </a:lnSpc>
            </a:pP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Input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7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alidation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atterns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958" y="1371600"/>
            <a:ext cx="7081520" cy="292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correct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inp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ut,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specify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regular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expression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pattern: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for="c"&gt;Country code:&lt;/label&gt;</a:t>
            </a:r>
            <a:endParaRPr sz="2050" dirty="0">
              <a:latin typeface="Courier New"/>
              <a:cs typeface="Courier New"/>
            </a:endParaRPr>
          </a:p>
          <a:p>
            <a:pPr marL="287655" marR="1695450" indent="-27559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type="text" id="c" name="c_code" pattern="[A-z]{2}"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title="Standard two-letter country code" 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PatternCheck</a:t>
            </a:r>
            <a:endParaRPr sz="2050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64646-8011-4255-8F8F-A83C8759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57BDB-5E83-4AE8-9B25-F714D491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572000"/>
            <a:ext cx="3374520" cy="242039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246505">
              <a:lnSpc>
                <a:spcPct val="100000"/>
              </a:lnSpc>
            </a:pP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L</a:t>
            </a:r>
            <a:r>
              <a:rPr sz="2950" b="1" spc="-1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out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S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yling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of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orms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61255"/>
            <a:ext cx="7587615" cy="5033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ext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explain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efore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outside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3779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uses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single-column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items,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last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name,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grou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 line.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30543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consiste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label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bind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els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trols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Required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optional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tries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clearly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indicated.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333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t-side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alidation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empl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ed,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oltips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indicating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required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formats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vided.</a:t>
            </a:r>
            <a:endParaRPr lang="en-US" sz="2050" spc="-1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1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oid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long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forms.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0" dirty="0">
                <a:solidFill>
                  <a:srgbClr val="000072"/>
                </a:solidFill>
                <a:latin typeface="Arial"/>
                <a:cs typeface="Arial"/>
              </a:rPr>
              <a:t>Group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tries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together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divide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long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smaller,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manageable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parts.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lang="en-US" sz="6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1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oid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lang="en-US" sz="2050" spc="1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eatedly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asking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lang="en-US" sz="2050" spc="-110" dirty="0">
                <a:solidFill>
                  <a:srgbClr val="000072"/>
                </a:solidFill>
                <a:latin typeface="Arial"/>
                <a:cs typeface="Arial"/>
              </a:rPr>
              <a:t>ame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information.</a:t>
            </a:r>
            <a:endParaRPr lang="en-US" sz="2050" dirty="0">
              <a:latin typeface="Arial"/>
              <a:cs typeface="Arial"/>
            </a:endParaRPr>
          </a:p>
          <a:p>
            <a:pPr marL="274955" marR="1333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dirty="0"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6C758-A38B-4B98-8DCC-88A95057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729739">
              <a:lnSpc>
                <a:spcPct val="100000"/>
              </a:lnSpc>
            </a:pP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Grouping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5" dirty="0">
                <a:solidFill>
                  <a:srgbClr val="B20000"/>
                </a:solidFill>
                <a:latin typeface="Arial"/>
                <a:cs typeface="Arial"/>
              </a:rPr>
              <a:t>tries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5812155" cy="3458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&lt;fieldset&gt;</a:t>
            </a:r>
            <a:endParaRPr sz="160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&lt;legend&gt;Billing&lt;/legend&gt;</a:t>
            </a:r>
            <a:endParaRPr sz="160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&lt;/fieldset&gt;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&lt;fieldset&gt;</a:t>
            </a:r>
            <a:endParaRPr sz="160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&lt;legend&gt;Shipping (if different)&lt;/legend&gt;</a:t>
            </a:r>
            <a:endParaRPr sz="160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&lt;/fieldset&gt;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300" dirty="0"/>
          </a:p>
          <a:p>
            <a:pPr>
              <a:lnSpc>
                <a:spcPts val="1000"/>
              </a:lnSpc>
            </a:pPr>
            <a:endParaRPr sz="700" dirty="0"/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160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60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60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600" spc="-150" dirty="0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FieldSet</a:t>
            </a:r>
            <a:endParaRPr sz="1600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E0DB-55A0-4EA4-9793-399DDB47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08172-E26F-42D7-9CB4-C32D65F52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292" y="1938425"/>
            <a:ext cx="3913432" cy="337271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13255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abular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L</a:t>
            </a:r>
            <a:r>
              <a:rPr sz="2950" b="1" spc="-1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out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67848"/>
            <a:ext cx="7486015" cy="5118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6399"/>
              </a:lnSpc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often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table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align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els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fields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clear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visual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grid.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E86B8-9BF6-434B-91C7-73A1C4ED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38F3F-61C3-41A6-9358-3D6FCD38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3" y="2426922"/>
            <a:ext cx="4776788" cy="33880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0D4D99-FA6F-4CF7-9C6A-2A4DA27F5918}"/>
              </a:ext>
            </a:extLst>
          </p:cNvPr>
          <p:cNvSpPr/>
          <p:nvPr/>
        </p:nvSpPr>
        <p:spPr>
          <a:xfrm>
            <a:off x="1524000" y="6216299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b="1" spc="85" dirty="0">
                <a:solidFill>
                  <a:srgbClr val="002060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b="1" spc="-220" dirty="0">
                <a:solidFill>
                  <a:srgbClr val="002060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pc="-150" dirty="0" err="1">
                <a:solidFill>
                  <a:srgbClr val="002060"/>
                </a:solidFill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FormLayout</a:t>
            </a:r>
            <a:endParaRPr lang="en-US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904" y="304800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82470">
              <a:lnSpc>
                <a:spcPct val="100000"/>
              </a:lnSpc>
            </a:pP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Shopping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90" dirty="0">
                <a:solidFill>
                  <a:srgbClr val="B20000"/>
                </a:solidFill>
                <a:latin typeface="Arial"/>
                <a:cs typeface="Arial"/>
              </a:rPr>
              <a:t>Cart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13268" y="1146810"/>
            <a:ext cx="7920990" cy="4058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method="post" class="shopping"&gt;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&lt;table id="cart"&gt;&lt;caption&gt;&lt;b&gt;Your Cart&lt;/b&gt;&lt;/caption&gt;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&lt;thead&gt;&lt;tr&gt;&lt;th&gt;Item&lt;/th&gt;&lt;th&gt;Code&lt;/th&gt; &lt;th&gt;Price&lt;/th&gt;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&lt;th&gt;Quantity&lt;/th&gt; &lt;th&gt;Amount&lt;/th&gt;&lt;/tr&gt;&lt;/thead&gt;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&lt;tbody&gt;&lt;tr&gt;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&lt;th&gt;Hand Shovel&lt;/th&gt;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&lt;td class="center" &gt;G10&lt;/td&gt; &lt;td&gt;5.99&lt;/td&gt;</a:t>
            </a:r>
            <a:endParaRPr sz="1800" dirty="0">
              <a:latin typeface="Courier New"/>
              <a:cs typeface="Courier New"/>
            </a:endParaRPr>
          </a:p>
          <a:p>
            <a:pPr marL="149861" marR="149860" indent="0">
              <a:lnSpc>
                <a:spcPct val="115999"/>
              </a:lnSpc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&lt;td&gt;&lt;input type="number" size="4" name="G10_count" value="1" required=""/&gt;&lt;/td&gt; &lt;td&gt;5.99&lt;/td&gt;&lt;/tr&gt;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&lt;!-- two more rows --&gt;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&lt;/tbody&gt;&lt;/table&gt;&lt;p class="buttons"&gt;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name="submit"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value=" Update Cart " formaction="update.php"/&gt;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name="submit"</a:t>
            </a:r>
            <a:endParaRPr lang="en-US" sz="180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spc="-150" dirty="0">
                <a:solidFill>
                  <a:srgbClr val="000072"/>
                </a:solidFill>
                <a:latin typeface="Courier New"/>
                <a:cs typeface="Courier New"/>
              </a:rPr>
              <a:t>value=" Checkout " </a:t>
            </a:r>
            <a:r>
              <a:rPr lang="en-US" sz="1800" spc="-150" dirty="0" err="1">
                <a:solidFill>
                  <a:srgbClr val="000072"/>
                </a:solidFill>
                <a:latin typeface="Courier New"/>
                <a:cs typeface="Courier New"/>
              </a:rPr>
              <a:t>formaction</a:t>
            </a:r>
            <a:r>
              <a:rPr lang="en-US" sz="1800" spc="-150" dirty="0">
                <a:solidFill>
                  <a:srgbClr val="000072"/>
                </a:solidFill>
                <a:latin typeface="Courier New"/>
                <a:cs typeface="Courier New"/>
              </a:rPr>
              <a:t>="</a:t>
            </a:r>
            <a:r>
              <a:rPr lang="en-US" sz="1800" spc="-150" dirty="0" err="1">
                <a:solidFill>
                  <a:srgbClr val="000072"/>
                </a:solidFill>
                <a:latin typeface="Courier New"/>
                <a:cs typeface="Courier New"/>
              </a:rPr>
              <a:t>checkout.php</a:t>
            </a:r>
            <a:r>
              <a:rPr lang="en-US" sz="1800" spc="-150" dirty="0">
                <a:solidFill>
                  <a:srgbClr val="000072"/>
                </a:solidFill>
                <a:latin typeface="Courier New"/>
                <a:cs typeface="Courier New"/>
              </a:rPr>
              <a:t>"/&gt;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465"/>
              </a:spcBef>
              <a:buNone/>
            </a:pPr>
            <a:r>
              <a:rPr lang="en-US"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&lt;/p&gt;&lt;/form&gt;</a:t>
            </a:r>
            <a:endParaRPr lang="en-US"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06047-C99D-46FF-A274-376C5216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82470">
              <a:lnSpc>
                <a:spcPct val="100000"/>
              </a:lnSpc>
            </a:pP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Shopping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90" dirty="0">
                <a:solidFill>
                  <a:srgbClr val="B20000"/>
                </a:solidFill>
                <a:latin typeface="Arial"/>
                <a:cs typeface="Arial"/>
              </a:rPr>
              <a:t>Cart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36D5-B729-4D34-9507-A0E2B5D3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FA23C-E8EE-490D-816F-78C83C039A7A}"/>
              </a:ext>
            </a:extLst>
          </p:cNvPr>
          <p:cNvSpPr/>
          <p:nvPr/>
        </p:nvSpPr>
        <p:spPr>
          <a:xfrm>
            <a:off x="3782834" y="19050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solidFill>
                  <a:srgbClr val="002060"/>
                </a:solidFill>
                <a:latin typeface="Arial"/>
                <a:cs typeface="Arial"/>
              </a:rPr>
              <a:t>Demo: </a:t>
            </a:r>
            <a:r>
              <a:rPr lang="en-US" spc="-2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b="1" u="sng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u="sng" spc="-150" dirty="0" err="1">
                <a:solidFill>
                  <a:srgbClr val="002060"/>
                </a:solidFill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CartForm</a:t>
            </a:r>
            <a:endParaRPr lang="en-US" u="sng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66E0C2-4F03-4617-AD6D-CA9F2D5FB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12" y="2581275"/>
            <a:ext cx="5895975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81580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Simple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2983" y="1785302"/>
            <a:ext cx="7079577" cy="4201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method="post" action="welcome.php"&gt;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&lt;pre&gt;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for="n"&gt;Full Name:&lt;/label&gt; 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id="n"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name="client_name" size="25" /&gt;</a:t>
            </a:r>
            <a:endParaRPr sz="1000" dirty="0"/>
          </a:p>
          <a:p>
            <a:pPr marL="287655" marR="12700" indent="-275590">
              <a:lnSpc>
                <a:spcPct val="118900"/>
              </a:lnSpc>
              <a:tabLst>
                <a:tab pos="469646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for="e"&gt;Email:&lt;/label&gt;	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287655" marR="12700" indent="-275590">
              <a:lnSpc>
                <a:spcPct val="118900"/>
              </a:lnSpc>
              <a:tabLst>
                <a:tab pos="469646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id="e" type="email" name="client_email" size="25" /&gt;</a:t>
            </a:r>
            <a:endParaRPr lang="en-US" sz="2050" dirty="0">
              <a:latin typeface="Courier New"/>
              <a:cs typeface="Courier New"/>
            </a:endParaRPr>
          </a:p>
          <a:p>
            <a:pPr marL="287655" marR="12700" indent="-275590">
              <a:lnSpc>
                <a:spcPct val="118900"/>
              </a:lnSpc>
              <a:tabLst>
                <a:tab pos="469646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value="Send"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&lt;/pre&gt;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&lt;/form&gt;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SimpleForm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7A59-FFA4-4517-9E3E-F11F56DC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24028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orms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59" dirty="0">
                <a:solidFill>
                  <a:srgbClr val="B20000"/>
                </a:solidFill>
                <a:latin typeface="Arial"/>
                <a:cs typeface="Arial"/>
              </a:rPr>
              <a:t>HTTP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308" y="1727151"/>
            <a:ext cx="7632700" cy="4701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7980" marR="1270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-15" dirty="0">
                <a:solidFill>
                  <a:srgbClr val="000072"/>
                </a:solidFill>
                <a:latin typeface="Arial"/>
                <a:cs typeface="Arial"/>
              </a:rPr>
              <a:t>Conn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ction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ens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connection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pecified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URL.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/>
          </a:p>
          <a:p>
            <a:pPr marL="347980" marR="46355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Quer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quest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access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resource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trolled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AutoNum type="arabicPeriod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AutoNum type="arabicPeriod"/>
            </a:pPr>
            <a:endParaRPr sz="1000"/>
          </a:p>
          <a:p>
            <a:pPr marL="347980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00" dirty="0">
                <a:solidFill>
                  <a:srgbClr val="000072"/>
                </a:solidFill>
                <a:latin typeface="Arial"/>
                <a:cs typeface="Arial"/>
              </a:rPr>
              <a:t>oc</a:t>
            </a:r>
            <a:r>
              <a:rPr sz="2050" i="1" spc="-100" dirty="0">
                <a:solidFill>
                  <a:srgbClr val="000072"/>
                </a:solidFill>
                <a:latin typeface="Arial"/>
                <a:cs typeface="Arial"/>
              </a:rPr>
              <a:t>essing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recei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cesses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request.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/>
          </a:p>
          <a:p>
            <a:pPr marL="347980" marR="435609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deli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requested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results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cessing,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error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something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wrong,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/>
          </a:p>
          <a:p>
            <a:pPr marL="347980" marR="71755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ansaction</a:t>
            </a:r>
            <a:r>
              <a:rPr sz="2050" i="1" spc="1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finish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0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transaction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finished,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connection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ept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w-up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request,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clo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ed.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C11B7-3E38-453F-8C2D-C22EDB6E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1704975">
              <a:lnSpc>
                <a:spcPct val="100000"/>
              </a:lnSpc>
            </a:pPr>
            <a:r>
              <a:rPr sz="2950" b="1" spc="459" dirty="0">
                <a:solidFill>
                  <a:srgbClr val="B20000"/>
                </a:solidFill>
                <a:latin typeface="Arial"/>
                <a:cs typeface="Arial"/>
              </a:rPr>
              <a:t>HTTP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Message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ormat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570" y="4407807"/>
            <a:ext cx="7241540" cy="769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  <a:tabLst>
                <a:tab pos="6776720" algn="l"/>
              </a:tabLst>
            </a:pP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Optional</a:t>
            </a:r>
            <a:r>
              <a:rPr sz="2050" i="1" spc="2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i="1" spc="-175" dirty="0">
                <a:solidFill>
                  <a:srgbClr val="000072"/>
                </a:solidFill>
                <a:latin typeface="Arial"/>
                <a:cs typeface="Arial"/>
              </a:rPr>
              <a:t>ssage</a:t>
            </a:r>
            <a:r>
              <a:rPr sz="2050" i="1" spc="2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dy</a:t>
            </a:r>
            <a:r>
              <a:rPr sz="2050" i="1" spc="2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i="1" spc="2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i="1" spc="2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i="1" spc="2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i="1" spc="2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data.	The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amou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i="1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dy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cified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headers.</a:t>
            </a:r>
            <a:endParaRPr sz="205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562" y="1805730"/>
          <a:ext cx="7745541" cy="2380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1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4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i="1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initial</a:t>
                      </a:r>
                      <a:r>
                        <a:rPr sz="2050" i="1" spc="12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(differe</a:t>
                      </a:r>
                      <a:r>
                        <a:rPr sz="2050" spc="-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-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query</a:t>
                      </a:r>
                      <a:r>
                        <a:rPr sz="2050" spc="12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res</a:t>
                      </a:r>
                      <a:r>
                        <a:rPr sz="2050" spc="6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onse)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8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i="1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HeaderKey</a:t>
                      </a:r>
                      <a:r>
                        <a:rPr sz="2050" i="1" spc="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2050" i="1" spc="-114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50" i="1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alue1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(zero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more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fields)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i="1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HeaderKey</a:t>
                      </a:r>
                      <a:r>
                        <a:rPr sz="2050" i="1" spc="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2050" i="1" spc="-114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50" i="1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alue2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i="1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HeaderKey</a:t>
                      </a:r>
                      <a:r>
                        <a:rPr sz="2050" i="1" spc="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2050" i="1" spc="-114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50" i="1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alue3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(an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emp</a:t>
                      </a:r>
                      <a:r>
                        <a:rPr sz="2050" spc="-5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50" spc="114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line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separating</a:t>
                      </a:r>
                      <a:r>
                        <a:rPr sz="2050" spc="12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</a:t>
                      </a:r>
                      <a:r>
                        <a:rPr sz="2050" spc="12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5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bo</a:t>
                      </a:r>
                      <a:r>
                        <a:rPr sz="2050" spc="-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y)</a:t>
                      </a:r>
                      <a:endParaRPr sz="20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7782E-8694-404B-BD0C-2AF428C7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18080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Query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Line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6902450" cy="1141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three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spaces: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name,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path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(URI)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requested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resource,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rsion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191" y="4193873"/>
            <a:ext cx="7379334" cy="2549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7683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requests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pecified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resource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all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requests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header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part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requested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resource.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874394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dy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consisting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cessing.</a:t>
            </a:r>
            <a:endParaRPr sz="20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88068"/>
              </p:ext>
            </p:extLst>
          </p:nvPr>
        </p:nvGraphicFramePr>
        <p:xfrm>
          <a:off x="1589914" y="2991549"/>
          <a:ext cx="6411085" cy="1132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GET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/path/to/file/index.html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7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POST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/cgi-bin/script.cgi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HEAD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/path/to/file/index.html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B8C4A8-14A9-4F1C-BF53-E58D4822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123440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Res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40" dirty="0">
                <a:solidFill>
                  <a:srgbClr val="B20000"/>
                </a:solidFill>
                <a:latin typeface="Arial"/>
                <a:cs typeface="Arial"/>
              </a:rPr>
              <a:t>onse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Line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33</a:t>
            </a:fld>
            <a:endParaRPr sz="1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562" y="1786451"/>
          <a:ext cx="3908268" cy="1005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200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OK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404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Found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DAEAE-896C-42B2-9C11-89DDCE15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31415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POST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Query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27151"/>
            <a:ext cx="7051675" cy="33705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6324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Content-Type: application/x-www-form-urlencoded POST /cgi-bin/register-user HTTP/1.1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HOST: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www.SymbolicNet.org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From: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jDoe@great.enterprise.com</a:t>
            </a:r>
            <a:endParaRPr sz="2050" dirty="0">
              <a:latin typeface="Courier New"/>
              <a:cs typeface="Courier New"/>
            </a:endParaRPr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User-Agent: Mozilla/5.0 Gecko/20100101 Firefox/11.0 Content-Type: application/x-www-form-urlencoded Content-Length: 132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name=John+Doe&amp;address=678+Main+Street&amp;...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47F-79F2-48AF-AAA3-83D97E3B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068195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ormdata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Enc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ding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483475" cy="2178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68262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ormdata,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default,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uses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form-urlen</a:t>
            </a:r>
            <a:r>
              <a:rPr sz="2050" i="1" spc="-8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ding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(media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application/x-www-form-urlencode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d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uploading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multipart/form-data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media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Certain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formdata,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omput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des,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erbatim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under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text/plain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media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881C-F08E-4F43-82F2-9BF4EFB3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801495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ormdata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Urlenc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ding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3252"/>
            <a:ext cx="7790180" cy="4330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024890">
              <a:lnSpc>
                <a:spcPct val="118900"/>
              </a:lnSpc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form-urlenc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wing 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cedure: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484505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series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tr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ies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  <a:p>
            <a:pPr marL="484505">
              <a:lnSpc>
                <a:spcPct val="100000"/>
              </a:lnSpc>
              <a:spcBef>
                <a:spcPts val="465"/>
              </a:spcBef>
            </a:pP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try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pair.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484505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 startAt="2"/>
              <a:tabLst>
                <a:tab pos="484505" algn="l"/>
              </a:tabLst>
            </a:pP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try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replaced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+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 startAt="2"/>
            </a:pPr>
            <a:endParaRPr sz="1100"/>
          </a:p>
          <a:p>
            <a:pPr marL="484505" marR="1270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 startAt="2"/>
              <a:tabLst>
                <a:tab pos="484505" algn="l"/>
              </a:tabLst>
            </a:pP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Unsafe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then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ded.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unsafe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haracter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replaced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%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hh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hh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ASC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hexadecimal.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 startAt="2"/>
            </a:pPr>
            <a:endParaRPr sz="1100"/>
          </a:p>
          <a:p>
            <a:pPr marL="484505" marR="5080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 startAt="2"/>
              <a:tabLst>
                <a:tab pos="484505" algn="l"/>
              </a:tabLst>
            </a:pP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Non-ASC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UTF-8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ytes,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then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nsafe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yte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%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hh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ded.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3E6F-3A50-49D5-901D-DD798BA1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199515">
              <a:lnSpc>
                <a:spcPct val="100000"/>
              </a:lnSpc>
            </a:pP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Data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osting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via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GET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Queries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87615" cy="2600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alternati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6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que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via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ap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form-urlenc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cating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0014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case,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joined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haracter: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/>
          </a:p>
          <a:p>
            <a:pPr marL="274955">
              <a:lnSpc>
                <a:spcPct val="100000"/>
              </a:lnSpc>
            </a:pP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ur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10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i="1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sid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</a:t>
            </a: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quer</a:t>
            </a:r>
            <a:r>
              <a:rPr sz="2050" i="1" spc="10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D76A-1E24-4EBF-9E7A-8B83937E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81580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Simple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9070" y="2443318"/>
            <a:ext cx="0" cy="1609127"/>
          </a:xfrm>
          <a:custGeom>
            <a:avLst/>
            <a:gdLst/>
            <a:ahLst/>
            <a:cxnLst/>
            <a:rect l="l" t="t" r="r" b="b"/>
            <a:pathLst>
              <a:path h="1609127">
                <a:moveTo>
                  <a:pt x="0" y="0"/>
                </a:moveTo>
                <a:lnTo>
                  <a:pt x="0" y="1609127"/>
                </a:lnTo>
              </a:path>
            </a:pathLst>
          </a:custGeom>
          <a:ln w="5746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2614E8-7CDA-48A7-A1B2-A8D7A24C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7985A0-3689-4399-BE51-4878CA1F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436" y="2483828"/>
            <a:ext cx="4156310" cy="1609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900B43-C8D4-45A5-94FB-D61910A5A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296" y="2469135"/>
            <a:ext cx="3652049" cy="15574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28600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00555">
              <a:lnSpc>
                <a:spcPct val="100000"/>
              </a:lnSpc>
            </a:pP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Basic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Input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066800" y="914400"/>
            <a:ext cx="8382000" cy="5420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ypi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cal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form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consists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esse</a:t>
            </a:r>
            <a:r>
              <a:rPr sz="2050" spc="-2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tial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parts:</a:t>
            </a:r>
            <a:endParaRPr sz="1000" dirty="0"/>
          </a:p>
          <a:p>
            <a:pPr marL="484505" marR="478790" indent="-335915">
              <a:lnSpc>
                <a:spcPct val="1176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Instructions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what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soug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fill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form.</a:t>
            </a:r>
            <a:endParaRPr sz="1000" dirty="0"/>
          </a:p>
          <a:p>
            <a:pPr marL="484505" marR="692785" indent="-335915">
              <a:lnSpc>
                <a:spcPct val="1176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Blank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fields,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duced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collection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completed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user.</a:t>
            </a:r>
            <a:endParaRPr sz="1000" dirty="0"/>
          </a:p>
          <a:p>
            <a:pPr marL="484505" marR="12700" indent="-335915">
              <a:lnSpc>
                <a:spcPct val="1176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ext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nput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trol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clearly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indicate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exact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tered.</a:t>
            </a:r>
            <a:endParaRPr sz="1000" dirty="0"/>
          </a:p>
          <a:p>
            <a:pPr marL="484505" marR="100965" indent="-335915">
              <a:lnSpc>
                <a:spcPct val="1176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submit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input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cli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submit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completed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form.</a:t>
            </a:r>
            <a:endParaRPr sz="1000" dirty="0"/>
          </a:p>
          <a:p>
            <a:pPr marL="484505" marR="82550" indent="-335915">
              <a:lnSpc>
                <a:spcPct val="1176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method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form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sending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95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advi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le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al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though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default.</a:t>
            </a:r>
            <a:endParaRPr lang="en-US" sz="2050" spc="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484505" marR="82550" indent="-335915">
              <a:lnSpc>
                <a:spcPct val="1176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lang="en-US"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URL,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required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action</a:t>
            </a:r>
            <a:r>
              <a:rPr lang="en-US"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attribute,</a:t>
            </a:r>
            <a:r>
              <a:rPr lang="en-US"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lang="en-US"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5" dirty="0">
                <a:solidFill>
                  <a:srgbClr val="000072"/>
                </a:solidFill>
                <a:latin typeface="Arial"/>
                <a:cs typeface="Arial"/>
              </a:rPr>
              <a:t>recei</a:t>
            </a:r>
            <a:r>
              <a:rPr lang="en-US" sz="2050" spc="-10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spc="-190" dirty="0">
                <a:solidFill>
                  <a:srgbClr val="000072"/>
                </a:solidFill>
                <a:latin typeface="Arial"/>
                <a:cs typeface="Arial"/>
              </a:rPr>
              <a:t>cess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collected</a:t>
            </a:r>
            <a:r>
              <a:rPr lang="en-US"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0" dirty="0" err="1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form</a:t>
            </a:r>
            <a:r>
              <a:rPr lang="en-US"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lang="en-US"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C87D8-2296-457E-A0F7-AABA0F2E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11350">
              <a:lnSpc>
                <a:spcPct val="100000"/>
              </a:lnSpc>
            </a:pP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General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of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form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8637" y="1828800"/>
            <a:ext cx="6461125" cy="1454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ost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action=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i="1" spc="10" dirty="0">
                <a:solidFill>
                  <a:srgbClr val="000072"/>
                </a:solidFill>
                <a:latin typeface="Arial"/>
                <a:cs typeface="Arial"/>
              </a:rPr>
              <a:t>program-UR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i="1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i="1" spc="-20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endParaRPr sz="2050" dirty="0">
              <a:latin typeface="Arial"/>
              <a:cs typeface="Arial"/>
            </a:endParaRPr>
          </a:p>
          <a:p>
            <a:pPr marL="838835">
              <a:lnSpc>
                <a:spcPct val="100000"/>
              </a:lnSpc>
              <a:spcBef>
                <a:spcPts val="465"/>
              </a:spcBef>
            </a:pP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i="1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input-co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85" dirty="0">
                <a:solidFill>
                  <a:srgbClr val="000072"/>
                </a:solidFill>
                <a:latin typeface="Arial"/>
                <a:cs typeface="Arial"/>
              </a:rPr>
              <a:t>trol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&lt;/form&gt;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ADFA9-48AA-4476-9C33-8EC9B751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2889885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Input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5412" y="1708150"/>
            <a:ext cx="7393305" cy="2178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76630" marR="1317625" indent="-96456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name="lastname" type="text" size="15" maxlength="25" 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12700" marR="12700" indent="0">
              <a:lnSpc>
                <a:spcPct val="118900"/>
              </a:lnSpc>
            </a:pP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ecom</a:t>
            </a: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value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inpu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trol.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recei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submitted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ey-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pair—f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lastname=Katila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0CBA-D6D4-4884-AA23-34502174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299845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Field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with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Placeholder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6913880" cy="1082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for="so"&gt;Social Security No.:&lt;/label&gt;</a:t>
            </a:r>
            <a:endParaRPr sz="2050">
              <a:latin typeface="Courier New"/>
              <a:cs typeface="Courier New"/>
            </a:endParaRPr>
          </a:p>
          <a:p>
            <a:pPr marL="976630" marR="12700" indent="-96456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id="so" name="ss" placeholder="xxx-xx-xxxx" required="true" /&gt;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62" y="5633257"/>
            <a:ext cx="295592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Placeholder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6EB69D-2701-413A-88B1-5F2F9D02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BAA7A-B39F-4C55-BBB3-7B129EC2F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120519"/>
            <a:ext cx="3863608" cy="21784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20390">
              <a:lnSpc>
                <a:spcPct val="100000"/>
              </a:lnSpc>
            </a:pP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textarea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4400" y="1447800"/>
            <a:ext cx="7327265" cy="51250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for="c"&gt;We welcome your comments:&lt;/label&gt;&lt;br/&gt;</a:t>
            </a:r>
            <a:endParaRPr sz="2050" dirty="0"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&lt;textarea id="c" name="feedback" rows="4" cols="40"&gt; Tell us what you really think, please.&lt;/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textarea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TextArea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6EAB-16A4-4EAE-8E5B-0AA34303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721D7-703D-44D6-A440-CE397A8DD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3" y="2689306"/>
            <a:ext cx="3481388" cy="2878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1430</TotalTime>
  <Words>3263</Words>
  <Application>Microsoft Office PowerPoint</Application>
  <PresentationFormat>Custom</PresentationFormat>
  <Paragraphs>419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CMTT10</vt:lpstr>
      <vt:lpstr>Arial</vt:lpstr>
      <vt:lpstr>Calibri</vt:lpstr>
      <vt:lpstr>Courier New</vt:lpstr>
      <vt:lpstr>Franklin Gothic Book</vt:lpstr>
      <vt:lpstr>Wingdings</vt:lpstr>
      <vt:lpstr>Crop</vt:lpstr>
      <vt:lpstr>PowerPoint Presentation</vt:lpstr>
      <vt:lpstr>Form Processing</vt:lpstr>
      <vt:lpstr>A Simple Form</vt:lpstr>
      <vt:lpstr>A Simple Form</vt:lpstr>
      <vt:lpstr>Basic Input Elements</vt:lpstr>
      <vt:lpstr>General Form of form</vt:lpstr>
      <vt:lpstr>Text Input</vt:lpstr>
      <vt:lpstr>Text Field with Placeholder</vt:lpstr>
      <vt:lpstr>textarea</vt:lpstr>
      <vt:lpstr>Input in Standard Formats</vt:lpstr>
      <vt:lpstr>Additional Input Formats</vt:lpstr>
      <vt:lpstr>Sample Input Fields</vt:lpstr>
      <vt:lpstr>User Choices and Selections Radio Buttons</vt:lpstr>
      <vt:lpstr>Checkboxes</vt:lpstr>
      <vt:lpstr>Pull-Down Menus</vt:lpstr>
      <vt:lpstr>Menu Option Grouping</vt:lpstr>
      <vt:lpstr>Menu Option Grouping</vt:lpstr>
      <vt:lpstr>Form Submission</vt:lpstr>
      <vt:lpstr>Form enctype</vt:lpstr>
      <vt:lpstr>submit Buttons</vt:lpstr>
      <vt:lpstr>File Uploading</vt:lpstr>
      <vt:lpstr>File Uploading</vt:lpstr>
      <vt:lpstr>Other input Elements</vt:lpstr>
      <vt:lpstr>Input Validation Patterns</vt:lpstr>
      <vt:lpstr>Layout and Styling of Forms</vt:lpstr>
      <vt:lpstr>Grouping Form Entries</vt:lpstr>
      <vt:lpstr>Tabular Form Layout</vt:lpstr>
      <vt:lpstr>Shopping Cart Form</vt:lpstr>
      <vt:lpstr>Shopping Cart Form</vt:lpstr>
      <vt:lpstr>Forms and HTTP</vt:lpstr>
      <vt:lpstr>HTTP Message Format</vt:lpstr>
      <vt:lpstr>The Query Line</vt:lpstr>
      <vt:lpstr>The Response Line</vt:lpstr>
      <vt:lpstr>The POST Query</vt:lpstr>
      <vt:lpstr>Formdata Encoding</vt:lpstr>
      <vt:lpstr>Formdata Urlencoding</vt:lpstr>
      <vt:lpstr>Data Posting via GET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Web Programming and HTML5</dc:title>
  <dc:subject>Website Design and Developement</dc:subject>
  <dc:creator>Paul S. Wang &lt;pwang@cs.kent.edu&gt;</dc:creator>
  <cp:keywords>HTML5, PHP, Javascript, MySQL, SVG, MathML, Web Services, CSS, mobile website</cp:keywords>
  <cp:lastModifiedBy>SUNY Korea CS</cp:lastModifiedBy>
  <cp:revision>10</cp:revision>
  <dcterms:created xsi:type="dcterms:W3CDTF">2013-09-09T16:49:14Z</dcterms:created>
  <dcterms:modified xsi:type="dcterms:W3CDTF">2019-10-30T07:28:21Z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2013-09-09T00:00:00Z</vt:filetime>
  </property>
  <property fmtid="{D5CDD505-2E9C-101B-9397-08002B2CF9AE}" pid="3" name="LastSaved">
    <vt:filetime>2013-09-09T00:00:00Z</vt:filetime>
  </property>
</Properties>
</file>